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71"/>
  </p:notesMasterIdLst>
  <p:handoutMasterIdLst>
    <p:handoutMasterId r:id="rId72"/>
  </p:handoutMasterIdLst>
  <p:sldIdLst>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420" r:id="rId26"/>
    <p:sldId id="377" r:id="rId27"/>
    <p:sldId id="378" r:id="rId28"/>
    <p:sldId id="379" r:id="rId29"/>
    <p:sldId id="380" r:id="rId30"/>
    <p:sldId id="381" r:id="rId31"/>
    <p:sldId id="382" r:id="rId32"/>
    <p:sldId id="383" r:id="rId33"/>
    <p:sldId id="384" r:id="rId34"/>
    <p:sldId id="385" r:id="rId35"/>
    <p:sldId id="386" r:id="rId36"/>
    <p:sldId id="387" r:id="rId37"/>
    <p:sldId id="413" r:id="rId38"/>
    <p:sldId id="388" r:id="rId39"/>
    <p:sldId id="389" r:id="rId40"/>
    <p:sldId id="390" r:id="rId41"/>
    <p:sldId id="414" r:id="rId42"/>
    <p:sldId id="391" r:id="rId43"/>
    <p:sldId id="415" r:id="rId44"/>
    <p:sldId id="392" r:id="rId45"/>
    <p:sldId id="393" r:id="rId46"/>
    <p:sldId id="394" r:id="rId47"/>
    <p:sldId id="416" r:id="rId48"/>
    <p:sldId id="395" r:id="rId49"/>
    <p:sldId id="396" r:id="rId50"/>
    <p:sldId id="397" r:id="rId51"/>
    <p:sldId id="398" r:id="rId52"/>
    <p:sldId id="399" r:id="rId53"/>
    <p:sldId id="400" r:id="rId54"/>
    <p:sldId id="401" r:id="rId55"/>
    <p:sldId id="402" r:id="rId56"/>
    <p:sldId id="403" r:id="rId57"/>
    <p:sldId id="404" r:id="rId58"/>
    <p:sldId id="405" r:id="rId59"/>
    <p:sldId id="406" r:id="rId60"/>
    <p:sldId id="407" r:id="rId61"/>
    <p:sldId id="408" r:id="rId62"/>
    <p:sldId id="409" r:id="rId63"/>
    <p:sldId id="410" r:id="rId64"/>
    <p:sldId id="417" r:id="rId65"/>
    <p:sldId id="418" r:id="rId66"/>
    <p:sldId id="419" r:id="rId67"/>
    <p:sldId id="411" r:id="rId68"/>
    <p:sldId id="412" r:id="rId69"/>
    <p:sldId id="351" r:id="rId7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1" userDrawn="1">
          <p15:clr>
            <a:srgbClr val="A4A3A4"/>
          </p15:clr>
        </p15:guide>
        <p15:guide id="2" pos="181" userDrawn="1">
          <p15:clr>
            <a:srgbClr val="A4A3A4"/>
          </p15:clr>
        </p15:guide>
        <p15:guide id="3" orient="horz" pos="142" userDrawn="1">
          <p15:clr>
            <a:srgbClr val="A4A3A4"/>
          </p15:clr>
        </p15:guide>
        <p15:guide id="4" pos="10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6395" autoAdjust="0"/>
  </p:normalViewPr>
  <p:slideViewPr>
    <p:cSldViewPr snapToGrid="0" snapToObjects="1">
      <p:cViewPr>
        <p:scale>
          <a:sx n="100" d="100"/>
          <a:sy n="100" d="100"/>
        </p:scale>
        <p:origin x="2064" y="342"/>
      </p:cViewPr>
      <p:guideLst>
        <p:guide orient="horz" pos="981"/>
        <p:guide pos="181"/>
        <p:guide orient="horz" pos="142"/>
        <p:guide pos="1008"/>
      </p:guideLst>
    </p:cSldViewPr>
  </p:slideViewPr>
  <p:outlineViewPr>
    <p:cViewPr>
      <p:scale>
        <a:sx n="33" d="100"/>
        <a:sy n="33" d="100"/>
      </p:scale>
      <p:origin x="0" y="-394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2677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68</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6/26/2019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3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Arial (body)"/>
              </a:rPr>
              <a:t>Migration</a:t>
            </a: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24B9-B15E-4F42-AF85-67D78958ED16}"/>
              </a:ext>
            </a:extLst>
          </p:cNvPr>
          <p:cNvSpPr>
            <a:spLocks noGrp="1"/>
          </p:cNvSpPr>
          <p:nvPr>
            <p:ph type="title"/>
          </p:nvPr>
        </p:nvSpPr>
        <p:spPr>
          <a:xfrm>
            <a:off x="457200" y="215371"/>
            <a:ext cx="7589520" cy="1097279"/>
          </a:xfrm>
        </p:spPr>
        <p:txBody>
          <a:bodyPr/>
          <a:lstStyle/>
          <a:p>
            <a:r>
              <a:rPr lang="en-US" sz="3400" dirty="0"/>
              <a:t>3.1.2 International </a:t>
            </a:r>
            <a:r>
              <a:rPr lang="en-US" sz="3400" dirty="0" smtClean="0"/>
              <a:t>and </a:t>
            </a:r>
            <a:r>
              <a:rPr lang="en-US" sz="3400" dirty="0"/>
              <a:t>Internal Migration </a:t>
            </a:r>
            <a:r>
              <a:rPr lang="en-US" sz="2000" b="0" dirty="0"/>
              <a:t>(3 of 5)</a:t>
            </a:r>
          </a:p>
        </p:txBody>
      </p:sp>
      <p:sp>
        <p:nvSpPr>
          <p:cNvPr id="3" name="Content Placeholder 2">
            <a:extLst>
              <a:ext uri="{FF2B5EF4-FFF2-40B4-BE49-F238E27FC236}">
                <a16:creationId xmlns:a16="http://schemas.microsoft.com/office/drawing/2014/main" id="{7CAD9F4A-48A1-4DE7-AC3D-7707556670A3}"/>
              </a:ext>
            </a:extLst>
          </p:cNvPr>
          <p:cNvSpPr>
            <a:spLocks noGrp="1"/>
          </p:cNvSpPr>
          <p:nvPr>
            <p:ph sz="quarter" idx="13"/>
          </p:nvPr>
        </p:nvSpPr>
        <p:spPr/>
        <p:txBody>
          <a:bodyPr/>
          <a:lstStyle/>
          <a:p>
            <a:r>
              <a:rPr lang="en-US" dirty="0"/>
              <a:t>A permanent move within the same country is </a:t>
            </a:r>
            <a:r>
              <a:rPr lang="en-US" b="1" dirty="0"/>
              <a:t>internal migration</a:t>
            </a:r>
          </a:p>
          <a:p>
            <a:r>
              <a:rPr lang="en-US" dirty="0"/>
              <a:t>There are two types of internal migration:</a:t>
            </a:r>
          </a:p>
          <a:p>
            <a:pPr marL="429768" indent="-429768">
              <a:buFont typeface="+mj-lt"/>
              <a:buAutoNum type="arabicPeriod"/>
            </a:pPr>
            <a:r>
              <a:rPr lang="en-US" b="1" dirty="0"/>
              <a:t>Interregional</a:t>
            </a:r>
            <a:r>
              <a:rPr lang="en-US" dirty="0"/>
              <a:t>: movement from one region to a different one</a:t>
            </a:r>
          </a:p>
          <a:p>
            <a:pPr marL="429768" indent="-429768">
              <a:buFont typeface="+mj-lt"/>
              <a:buAutoNum type="arabicPeriod"/>
            </a:pPr>
            <a:r>
              <a:rPr lang="en-US" b="1" dirty="0"/>
              <a:t>Intraregional</a:t>
            </a:r>
            <a:r>
              <a:rPr lang="en-US" dirty="0"/>
              <a:t>: movement within one region</a:t>
            </a:r>
          </a:p>
        </p:txBody>
      </p:sp>
    </p:spTree>
    <p:extLst>
      <p:ext uri="{BB962C8B-B14F-4D97-AF65-F5344CB8AC3E}">
        <p14:creationId xmlns:p14="http://schemas.microsoft.com/office/powerpoint/2010/main" val="4020816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24B9-B15E-4F42-AF85-67D78958ED16}"/>
              </a:ext>
            </a:extLst>
          </p:cNvPr>
          <p:cNvSpPr>
            <a:spLocks noGrp="1"/>
          </p:cNvSpPr>
          <p:nvPr>
            <p:ph type="title"/>
          </p:nvPr>
        </p:nvSpPr>
        <p:spPr>
          <a:xfrm>
            <a:off x="457200" y="215371"/>
            <a:ext cx="7589520" cy="1097279"/>
          </a:xfrm>
        </p:spPr>
        <p:txBody>
          <a:bodyPr/>
          <a:lstStyle/>
          <a:p>
            <a:r>
              <a:rPr lang="en-US" sz="3400" dirty="0"/>
              <a:t>3.1.2 International </a:t>
            </a:r>
            <a:r>
              <a:rPr lang="en-US" sz="3400" dirty="0" smtClean="0"/>
              <a:t>and </a:t>
            </a:r>
            <a:r>
              <a:rPr lang="en-US" sz="3400" dirty="0"/>
              <a:t>Internal Migration </a:t>
            </a:r>
            <a:r>
              <a:rPr lang="en-US" sz="2000" b="0" dirty="0"/>
              <a:t>(4 of 5)</a:t>
            </a:r>
          </a:p>
        </p:txBody>
      </p:sp>
      <p:sp>
        <p:nvSpPr>
          <p:cNvPr id="3" name="Content Placeholder 2">
            <a:extLst>
              <a:ext uri="{FF2B5EF4-FFF2-40B4-BE49-F238E27FC236}">
                <a16:creationId xmlns:a16="http://schemas.microsoft.com/office/drawing/2014/main" id="{7CAD9F4A-48A1-4DE7-AC3D-7707556670A3}"/>
              </a:ext>
            </a:extLst>
          </p:cNvPr>
          <p:cNvSpPr>
            <a:spLocks noGrp="1"/>
          </p:cNvSpPr>
          <p:nvPr>
            <p:ph sz="quarter" idx="13"/>
          </p:nvPr>
        </p:nvSpPr>
        <p:spPr>
          <a:xfrm>
            <a:off x="457200" y="1556327"/>
            <a:ext cx="8229600" cy="1114302"/>
          </a:xfrm>
        </p:spPr>
        <p:txBody>
          <a:bodyPr/>
          <a:lstStyle/>
          <a:p>
            <a:pPr marL="432" indent="0">
              <a:buNone/>
            </a:pPr>
            <a:r>
              <a:rPr lang="en-US" b="1" dirty="0"/>
              <a:t>Figure 3-7:</a:t>
            </a:r>
            <a:r>
              <a:rPr lang="en-US" dirty="0"/>
              <a:t> Mexico’s migration flows are both international and internal. Internal flows are both intraregional and interregional.</a:t>
            </a:r>
          </a:p>
        </p:txBody>
      </p:sp>
      <p:pic>
        <p:nvPicPr>
          <p:cNvPr id="4500" name="Picture 449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086" y="2645049"/>
            <a:ext cx="4738049" cy="3764372"/>
          </a:xfrm>
          <a:prstGeom prst="rect">
            <a:avLst/>
          </a:prstGeom>
        </p:spPr>
      </p:pic>
      <p:sp>
        <p:nvSpPr>
          <p:cNvPr id="4597" name="Rectangle 1526"/>
          <p:cNvSpPr>
            <a:spLocks noChangeArrowheads="1"/>
          </p:cNvSpPr>
          <p:nvPr/>
        </p:nvSpPr>
        <p:spPr bwMode="auto">
          <a:xfrm>
            <a:off x="2299358" y="5357759"/>
            <a:ext cx="47703" cy="1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598" name="Rectangle 1527"/>
          <p:cNvSpPr>
            <a:spLocks noChangeArrowheads="1"/>
          </p:cNvSpPr>
          <p:nvPr/>
        </p:nvSpPr>
        <p:spPr bwMode="auto">
          <a:xfrm>
            <a:off x="2750768" y="5357759"/>
            <a:ext cx="143107" cy="1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a:t>
            </a:r>
            <a:endParaRPr kumimoji="0" lang="en-US" altLang="en-US" sz="1800" b="1" i="0" u="none" strike="noStrike" cap="none" normalizeH="0" baseline="0" smtClean="0">
              <a:ln>
                <a:noFill/>
              </a:ln>
              <a:solidFill>
                <a:schemeClr val="tx1"/>
              </a:solidFill>
              <a:effectLst/>
              <a:latin typeface="+mj-lt"/>
            </a:endParaRPr>
          </a:p>
        </p:txBody>
      </p:sp>
      <p:sp>
        <p:nvSpPr>
          <p:cNvPr id="4599" name="Rectangle 1528"/>
          <p:cNvSpPr>
            <a:spLocks noChangeArrowheads="1"/>
          </p:cNvSpPr>
          <p:nvPr/>
        </p:nvSpPr>
        <p:spPr bwMode="auto">
          <a:xfrm>
            <a:off x="2299842" y="5505994"/>
            <a:ext cx="47703" cy="1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4600" name="Rectangle 1529"/>
          <p:cNvSpPr>
            <a:spLocks noChangeArrowheads="1"/>
          </p:cNvSpPr>
          <p:nvPr/>
        </p:nvSpPr>
        <p:spPr bwMode="auto">
          <a:xfrm>
            <a:off x="2567539" y="5505994"/>
            <a:ext cx="143107" cy="1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a:t>
            </a:r>
            <a:endParaRPr kumimoji="0" lang="en-US" altLang="en-US" sz="1800" b="1" i="0" u="none" strike="noStrike" cap="none" normalizeH="0" baseline="0" smtClean="0">
              <a:ln>
                <a:noFill/>
              </a:ln>
              <a:solidFill>
                <a:schemeClr val="tx1"/>
              </a:solidFill>
              <a:effectLst/>
              <a:latin typeface="+mj-lt"/>
            </a:endParaRPr>
          </a:p>
        </p:txBody>
      </p:sp>
      <p:sp>
        <p:nvSpPr>
          <p:cNvPr id="4601" name="Rectangle 1530"/>
          <p:cNvSpPr>
            <a:spLocks noChangeArrowheads="1"/>
          </p:cNvSpPr>
          <p:nvPr/>
        </p:nvSpPr>
        <p:spPr bwMode="auto">
          <a:xfrm>
            <a:off x="3245917" y="5357759"/>
            <a:ext cx="378082" cy="1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400 Miles</a:t>
            </a:r>
            <a:endParaRPr kumimoji="0" lang="en-US" altLang="en-US" sz="1800" b="1" i="0" u="none" strike="noStrike" cap="none" normalizeH="0" baseline="0" dirty="0" smtClean="0">
              <a:ln>
                <a:noFill/>
              </a:ln>
              <a:solidFill>
                <a:schemeClr val="tx1"/>
              </a:solidFill>
              <a:effectLst/>
              <a:latin typeface="+mj-lt"/>
            </a:endParaRPr>
          </a:p>
        </p:txBody>
      </p:sp>
      <p:sp>
        <p:nvSpPr>
          <p:cNvPr id="4602" name="Rectangle 1531"/>
          <p:cNvSpPr>
            <a:spLocks noChangeArrowheads="1"/>
          </p:cNvSpPr>
          <p:nvPr/>
        </p:nvSpPr>
        <p:spPr bwMode="auto">
          <a:xfrm>
            <a:off x="2866729" y="5505994"/>
            <a:ext cx="605992" cy="1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400 Kilometers</a:t>
            </a:r>
            <a:endParaRPr kumimoji="0" lang="en-US" altLang="en-US" sz="1800" b="1" i="0" u="none" strike="noStrike" cap="none" normalizeH="0" baseline="0" smtClean="0">
              <a:ln>
                <a:noFill/>
              </a:ln>
              <a:solidFill>
                <a:schemeClr val="tx1"/>
              </a:solidFill>
              <a:effectLst/>
              <a:latin typeface="+mj-lt"/>
            </a:endParaRPr>
          </a:p>
        </p:txBody>
      </p:sp>
      <p:sp>
        <p:nvSpPr>
          <p:cNvPr id="4604" name="Rectangle 1533"/>
          <p:cNvSpPr>
            <a:spLocks noChangeArrowheads="1"/>
          </p:cNvSpPr>
          <p:nvPr/>
        </p:nvSpPr>
        <p:spPr bwMode="auto">
          <a:xfrm>
            <a:off x="3065412" y="5857674"/>
            <a:ext cx="763230" cy="15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International</a:t>
            </a:r>
            <a:endParaRPr kumimoji="0" lang="en-US" altLang="en-US" sz="1800" b="1" i="0" u="none" strike="noStrike" cap="none" normalizeH="0" baseline="0" dirty="0" smtClean="0">
              <a:ln>
                <a:noFill/>
              </a:ln>
              <a:solidFill>
                <a:schemeClr val="tx1"/>
              </a:solidFill>
              <a:effectLst/>
              <a:latin typeface="+mj-lt"/>
            </a:endParaRPr>
          </a:p>
        </p:txBody>
      </p:sp>
      <p:sp>
        <p:nvSpPr>
          <p:cNvPr id="4605" name="Rectangle 1534"/>
          <p:cNvSpPr>
            <a:spLocks noChangeArrowheads="1"/>
          </p:cNvSpPr>
          <p:nvPr/>
        </p:nvSpPr>
        <p:spPr bwMode="auto">
          <a:xfrm>
            <a:off x="3065412" y="6034389"/>
            <a:ext cx="1264984" cy="15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Internal interregional</a:t>
            </a:r>
            <a:endParaRPr kumimoji="0" lang="en-US" altLang="en-US" sz="1800" b="1" i="0" u="none" strike="noStrike" cap="none" normalizeH="0" baseline="0" smtClean="0">
              <a:ln>
                <a:noFill/>
              </a:ln>
              <a:solidFill>
                <a:schemeClr val="tx1"/>
              </a:solidFill>
              <a:effectLst/>
              <a:latin typeface="+mj-lt"/>
            </a:endParaRPr>
          </a:p>
        </p:txBody>
      </p:sp>
      <p:sp>
        <p:nvSpPr>
          <p:cNvPr id="4606" name="Rectangle 1535"/>
          <p:cNvSpPr>
            <a:spLocks noChangeArrowheads="1"/>
          </p:cNvSpPr>
          <p:nvPr/>
        </p:nvSpPr>
        <p:spPr bwMode="auto">
          <a:xfrm>
            <a:off x="3065412" y="6209354"/>
            <a:ext cx="1264984" cy="15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Internal intraregional</a:t>
            </a:r>
            <a:endParaRPr kumimoji="0" lang="en-US" altLang="en-US" sz="1800" b="1" i="0" u="none" strike="noStrike" cap="none" normalizeH="0" baseline="0" smtClean="0">
              <a:ln>
                <a:noFill/>
              </a:ln>
              <a:solidFill>
                <a:schemeClr val="tx1"/>
              </a:solidFill>
              <a:effectLst/>
              <a:latin typeface="+mj-lt"/>
            </a:endParaRPr>
          </a:p>
        </p:txBody>
      </p:sp>
      <p:sp>
        <p:nvSpPr>
          <p:cNvPr id="1559" name="Rectangle 1242"/>
          <p:cNvSpPr>
            <a:spLocks noChangeArrowheads="1"/>
          </p:cNvSpPr>
          <p:nvPr/>
        </p:nvSpPr>
        <p:spPr bwMode="auto">
          <a:xfrm>
            <a:off x="6359128" y="5877423"/>
            <a:ext cx="871002" cy="27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i="1" dirty="0">
                <a:solidFill>
                  <a:srgbClr val="000000"/>
                </a:solidFill>
                <a:latin typeface="+mj-lt"/>
              </a:rPr>
              <a:t>From</a:t>
            </a:r>
          </a:p>
          <a:p>
            <a:pPr lvl="0"/>
            <a:r>
              <a:rPr lang="en-US" altLang="en-US" sz="800" b="1" i="1" dirty="0">
                <a:solidFill>
                  <a:srgbClr val="000000"/>
                </a:solidFill>
                <a:latin typeface="+mj-lt"/>
              </a:rPr>
              <a:t>Central America</a:t>
            </a:r>
            <a:endParaRPr kumimoji="0" lang="en-US" altLang="en-US" sz="2000" b="1" i="1" u="none" strike="noStrike" cap="none" normalizeH="0" baseline="0" dirty="0" smtClean="0">
              <a:ln>
                <a:noFill/>
              </a:ln>
              <a:solidFill>
                <a:schemeClr val="tx1"/>
              </a:solidFill>
              <a:effectLst/>
              <a:latin typeface="+mj-lt"/>
            </a:endParaRPr>
          </a:p>
        </p:txBody>
      </p:sp>
      <p:sp>
        <p:nvSpPr>
          <p:cNvPr id="4613" name="Rectangle 1239"/>
          <p:cNvSpPr>
            <a:spLocks noChangeArrowheads="1"/>
          </p:cNvSpPr>
          <p:nvPr/>
        </p:nvSpPr>
        <p:spPr bwMode="auto">
          <a:xfrm>
            <a:off x="4233559" y="2878216"/>
            <a:ext cx="6572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smtClean="0">
                <a:solidFill>
                  <a:srgbClr val="000000"/>
                </a:solidFill>
                <a:latin typeface="+mj-lt"/>
              </a:rPr>
              <a:t>To the</a:t>
            </a:r>
            <a:br>
              <a:rPr lang="en-US" altLang="en-US" sz="800" b="1" i="1" dirty="0" smtClean="0">
                <a:solidFill>
                  <a:srgbClr val="000000"/>
                </a:solidFill>
                <a:latin typeface="+mj-lt"/>
              </a:rPr>
            </a:br>
            <a:r>
              <a:rPr lang="en-US" altLang="en-US" sz="800" b="1" i="1" dirty="0" smtClean="0">
                <a:solidFill>
                  <a:srgbClr val="000000"/>
                </a:solidFill>
                <a:latin typeface="+mj-lt"/>
              </a:rPr>
              <a:t>United States</a:t>
            </a:r>
            <a:endParaRPr kumimoji="0" lang="en-US" altLang="en-US" sz="1800" b="1" i="0" u="none" strike="noStrike" cap="none" normalizeH="0" baseline="0" dirty="0" smtClean="0">
              <a:ln>
                <a:noFill/>
              </a:ln>
              <a:solidFill>
                <a:schemeClr val="tx1"/>
              </a:solidFill>
              <a:effectLst/>
              <a:latin typeface="+mj-lt"/>
            </a:endParaRPr>
          </a:p>
        </p:txBody>
      </p:sp>
      <p:sp>
        <p:nvSpPr>
          <p:cNvPr id="4616" name="Rectangle 1242"/>
          <p:cNvSpPr>
            <a:spLocks noChangeArrowheads="1"/>
          </p:cNvSpPr>
          <p:nvPr/>
        </p:nvSpPr>
        <p:spPr bwMode="auto">
          <a:xfrm>
            <a:off x="1966448" y="2778290"/>
            <a:ext cx="3141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Tijuana</a:t>
            </a:r>
            <a:endParaRPr kumimoji="0" lang="en-US" altLang="en-US" sz="1800" b="1" i="0" u="none" strike="noStrike" cap="none" normalizeH="0" baseline="0" dirty="0" smtClean="0">
              <a:ln>
                <a:noFill/>
              </a:ln>
              <a:solidFill>
                <a:schemeClr val="tx1"/>
              </a:solidFill>
              <a:effectLst/>
              <a:latin typeface="+mj-lt"/>
            </a:endParaRPr>
          </a:p>
        </p:txBody>
      </p:sp>
      <p:sp>
        <p:nvSpPr>
          <p:cNvPr id="4617" name="Rectangle 1243"/>
          <p:cNvSpPr>
            <a:spLocks noChangeArrowheads="1"/>
          </p:cNvSpPr>
          <p:nvPr/>
        </p:nvSpPr>
        <p:spPr bwMode="auto">
          <a:xfrm>
            <a:off x="4342473" y="5066833"/>
            <a:ext cx="5001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Mexico City</a:t>
            </a:r>
            <a:endParaRPr kumimoji="0" lang="en-US" altLang="en-US" sz="1800" b="1" i="0" u="none" strike="noStrike" cap="none" normalizeH="0" baseline="0" smtClean="0">
              <a:ln>
                <a:noFill/>
              </a:ln>
              <a:solidFill>
                <a:schemeClr val="tx1"/>
              </a:solidFill>
              <a:effectLst/>
              <a:latin typeface="+mj-lt"/>
            </a:endParaRPr>
          </a:p>
        </p:txBody>
      </p:sp>
      <p:sp>
        <p:nvSpPr>
          <p:cNvPr id="1553" name="Rectangle 1242"/>
          <p:cNvSpPr>
            <a:spLocks noChangeArrowheads="1"/>
          </p:cNvSpPr>
          <p:nvPr/>
        </p:nvSpPr>
        <p:spPr bwMode="auto">
          <a:xfrm>
            <a:off x="5288230" y="4424088"/>
            <a:ext cx="57066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QUERÉTARO</a:t>
            </a:r>
            <a:endParaRPr kumimoji="0" lang="en-US" altLang="en-US" sz="1800" b="1" i="0" u="none" strike="noStrike" cap="none" normalizeH="0" baseline="0" dirty="0" smtClean="0">
              <a:ln>
                <a:noFill/>
              </a:ln>
              <a:solidFill>
                <a:schemeClr val="tx1"/>
              </a:solidFill>
              <a:effectLst/>
              <a:latin typeface="+mj-lt"/>
            </a:endParaRPr>
          </a:p>
        </p:txBody>
      </p:sp>
      <p:sp>
        <p:nvSpPr>
          <p:cNvPr id="1554" name="Rectangle 1242"/>
          <p:cNvSpPr>
            <a:spLocks noChangeArrowheads="1"/>
          </p:cNvSpPr>
          <p:nvPr/>
        </p:nvSpPr>
        <p:spPr bwMode="auto">
          <a:xfrm>
            <a:off x="5349280" y="4552562"/>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HIDALGO</a:t>
            </a:r>
            <a:endParaRPr kumimoji="0" lang="en-US" altLang="en-US" sz="1800" b="1" i="0" u="none" strike="noStrike" cap="none" normalizeH="0" baseline="0" dirty="0" smtClean="0">
              <a:ln>
                <a:noFill/>
              </a:ln>
              <a:solidFill>
                <a:schemeClr val="tx1"/>
              </a:solidFill>
              <a:effectLst/>
              <a:latin typeface="+mj-lt"/>
            </a:endParaRPr>
          </a:p>
        </p:txBody>
      </p:sp>
      <p:sp>
        <p:nvSpPr>
          <p:cNvPr id="1555" name="Rectangle 1242"/>
          <p:cNvSpPr>
            <a:spLocks noChangeArrowheads="1"/>
          </p:cNvSpPr>
          <p:nvPr/>
        </p:nvSpPr>
        <p:spPr bwMode="auto">
          <a:xfrm>
            <a:off x="5328568" y="4699155"/>
            <a:ext cx="8752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CIUDAD DE MÉXICO</a:t>
            </a:r>
            <a:endParaRPr kumimoji="0" lang="en-US" altLang="en-US" sz="1800" b="1" i="0" u="none" strike="noStrike" cap="none" normalizeH="0" baseline="0" dirty="0" smtClean="0">
              <a:ln>
                <a:noFill/>
              </a:ln>
              <a:solidFill>
                <a:schemeClr val="tx1"/>
              </a:solidFill>
              <a:effectLst/>
              <a:latin typeface="+mj-lt"/>
            </a:endParaRPr>
          </a:p>
        </p:txBody>
      </p:sp>
      <p:sp>
        <p:nvSpPr>
          <p:cNvPr id="1556" name="Rectangle 1242"/>
          <p:cNvSpPr>
            <a:spLocks noChangeArrowheads="1"/>
          </p:cNvSpPr>
          <p:nvPr/>
        </p:nvSpPr>
        <p:spPr bwMode="auto">
          <a:xfrm>
            <a:off x="5891398" y="4981476"/>
            <a:ext cx="5097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CAMPECHE</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57" name="Rectangle 1242"/>
          <p:cNvSpPr>
            <a:spLocks noChangeArrowheads="1"/>
          </p:cNvSpPr>
          <p:nvPr/>
        </p:nvSpPr>
        <p:spPr bwMode="auto">
          <a:xfrm>
            <a:off x="6258091" y="4656041"/>
            <a:ext cx="4344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YUCATÁN</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58" name="Rectangle 1242"/>
          <p:cNvSpPr>
            <a:spLocks noChangeArrowheads="1"/>
          </p:cNvSpPr>
          <p:nvPr/>
        </p:nvSpPr>
        <p:spPr bwMode="auto">
          <a:xfrm>
            <a:off x="6539759" y="4862751"/>
            <a:ext cx="471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76200">
                    <a:schemeClr val="bg1">
                      <a:alpha val="60000"/>
                    </a:schemeClr>
                  </a:glow>
                </a:effectLst>
                <a:latin typeface="+mj-lt"/>
              </a:rPr>
              <a:t>QUINTANA</a:t>
            </a:r>
          </a:p>
          <a:p>
            <a:pPr lvl="0"/>
            <a:r>
              <a:rPr lang="en-US" altLang="en-US" sz="700" b="1" dirty="0">
                <a:solidFill>
                  <a:srgbClr val="000000"/>
                </a:solidFill>
                <a:effectLst>
                  <a:glow rad="76200">
                    <a:schemeClr val="bg1">
                      <a:alpha val="60000"/>
                    </a:schemeClr>
                  </a:glow>
                </a:effectLst>
                <a:latin typeface="+mj-lt"/>
              </a:rPr>
              <a:t>ROO </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4" name="Rectangle 1242"/>
          <p:cNvSpPr>
            <a:spLocks noChangeArrowheads="1"/>
          </p:cNvSpPr>
          <p:nvPr/>
        </p:nvSpPr>
        <p:spPr bwMode="auto">
          <a:xfrm>
            <a:off x="5036791" y="5723729"/>
            <a:ext cx="36548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PUEBLA</a:t>
            </a:r>
            <a:endParaRPr kumimoji="0" lang="en-US" altLang="en-US" sz="1800" b="1" i="0" u="none" strike="noStrike" cap="none" normalizeH="0" baseline="0" dirty="0" smtClean="0">
              <a:ln>
                <a:noFill/>
              </a:ln>
              <a:solidFill>
                <a:schemeClr val="tx1"/>
              </a:solidFill>
              <a:effectLst/>
              <a:latin typeface="+mj-lt"/>
            </a:endParaRPr>
          </a:p>
        </p:txBody>
      </p:sp>
      <p:sp>
        <p:nvSpPr>
          <p:cNvPr id="1570" name="Rectangle 1242"/>
          <p:cNvSpPr>
            <a:spLocks noChangeArrowheads="1"/>
          </p:cNvSpPr>
          <p:nvPr/>
        </p:nvSpPr>
        <p:spPr bwMode="auto">
          <a:xfrm>
            <a:off x="2901372" y="4767317"/>
            <a:ext cx="8271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AGUASCALIENTES</a:t>
            </a:r>
            <a:endParaRPr kumimoji="0" lang="en-US" altLang="en-US" sz="1800" b="1" i="0" u="none" strike="noStrike" cap="none" normalizeH="0" baseline="0" dirty="0" smtClean="0">
              <a:ln>
                <a:noFill/>
              </a:ln>
              <a:solidFill>
                <a:schemeClr val="tx1"/>
              </a:solidFill>
              <a:effectLst/>
              <a:latin typeface="+mj-lt"/>
            </a:endParaRPr>
          </a:p>
        </p:txBody>
      </p:sp>
      <p:sp>
        <p:nvSpPr>
          <p:cNvPr id="1544" name="Rectangle 1242"/>
          <p:cNvSpPr>
            <a:spLocks noChangeArrowheads="1"/>
          </p:cNvSpPr>
          <p:nvPr/>
        </p:nvSpPr>
        <p:spPr bwMode="auto">
          <a:xfrm>
            <a:off x="2297702" y="3190450"/>
            <a:ext cx="5514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BAJA</a:t>
            </a:r>
          </a:p>
          <a:p>
            <a:pPr lvl="0" algn="ctr"/>
            <a:r>
              <a:rPr lang="en-US" altLang="en-US" sz="700" b="1" dirty="0">
                <a:solidFill>
                  <a:srgbClr val="000000"/>
                </a:solidFill>
                <a:effectLst>
                  <a:glow rad="76200">
                    <a:schemeClr val="bg1">
                      <a:alpha val="60000"/>
                    </a:schemeClr>
                  </a:glow>
                </a:effectLst>
                <a:latin typeface="+mj-lt"/>
              </a:rPr>
              <a:t>CALIFORNIA</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45" name="Rectangle 1242"/>
          <p:cNvSpPr>
            <a:spLocks noChangeArrowheads="1"/>
          </p:cNvSpPr>
          <p:nvPr/>
        </p:nvSpPr>
        <p:spPr bwMode="auto">
          <a:xfrm>
            <a:off x="3003585" y="3334683"/>
            <a:ext cx="39273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SONORA</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46" name="Rectangle 1242"/>
          <p:cNvSpPr>
            <a:spLocks noChangeArrowheads="1"/>
          </p:cNvSpPr>
          <p:nvPr/>
        </p:nvSpPr>
        <p:spPr bwMode="auto">
          <a:xfrm>
            <a:off x="3501271" y="3463906"/>
            <a:ext cx="5386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CHIHUAHUA</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47" name="Rectangle 1242"/>
          <p:cNvSpPr>
            <a:spLocks noChangeArrowheads="1"/>
          </p:cNvSpPr>
          <p:nvPr/>
        </p:nvSpPr>
        <p:spPr bwMode="auto">
          <a:xfrm>
            <a:off x="2568578" y="3847835"/>
            <a:ext cx="55143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BAJA</a:t>
            </a:r>
          </a:p>
          <a:p>
            <a:pPr lvl="0" algn="ctr"/>
            <a:r>
              <a:rPr lang="en-US" altLang="en-US" sz="700" b="1" dirty="0">
                <a:solidFill>
                  <a:srgbClr val="000000"/>
                </a:solidFill>
                <a:effectLst>
                  <a:glow rad="76200">
                    <a:schemeClr val="bg1">
                      <a:alpha val="60000"/>
                    </a:schemeClr>
                  </a:glow>
                </a:effectLst>
                <a:latin typeface="+mj-lt"/>
              </a:rPr>
              <a:t>CALIFORNIA</a:t>
            </a:r>
          </a:p>
          <a:p>
            <a:pPr lvl="0" algn="ctr"/>
            <a:r>
              <a:rPr lang="en-US" altLang="en-US" sz="700" b="1" dirty="0">
                <a:solidFill>
                  <a:srgbClr val="000000"/>
                </a:solidFill>
                <a:effectLst>
                  <a:glow rad="76200">
                    <a:schemeClr val="bg1">
                      <a:alpha val="60000"/>
                    </a:schemeClr>
                  </a:glow>
                </a:effectLst>
                <a:latin typeface="+mj-lt"/>
              </a:rPr>
              <a:t>SUR</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48" name="Rectangle 1242"/>
          <p:cNvSpPr>
            <a:spLocks noChangeArrowheads="1"/>
          </p:cNvSpPr>
          <p:nvPr/>
        </p:nvSpPr>
        <p:spPr bwMode="auto">
          <a:xfrm>
            <a:off x="4073778" y="3770844"/>
            <a:ext cx="4712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COAHUILA</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49" name="Rectangle 1242"/>
          <p:cNvSpPr>
            <a:spLocks noChangeArrowheads="1"/>
          </p:cNvSpPr>
          <p:nvPr/>
        </p:nvSpPr>
        <p:spPr bwMode="auto">
          <a:xfrm>
            <a:off x="4633346" y="3974306"/>
            <a:ext cx="3173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NUEVO</a:t>
            </a:r>
          </a:p>
          <a:p>
            <a:pPr lvl="0" algn="ctr"/>
            <a:r>
              <a:rPr lang="en-US" altLang="en-US" sz="700" b="1" dirty="0">
                <a:solidFill>
                  <a:srgbClr val="000000"/>
                </a:solidFill>
                <a:effectLst>
                  <a:glow rad="76200">
                    <a:schemeClr val="bg1">
                      <a:alpha val="60000"/>
                    </a:schemeClr>
                  </a:glow>
                </a:effectLst>
                <a:latin typeface="+mj-lt"/>
              </a:rPr>
              <a:t>LEÓN</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52" name="Rectangle 1242"/>
          <p:cNvSpPr>
            <a:spLocks noChangeArrowheads="1"/>
          </p:cNvSpPr>
          <p:nvPr/>
        </p:nvSpPr>
        <p:spPr bwMode="auto">
          <a:xfrm>
            <a:off x="4821147" y="4262119"/>
            <a:ext cx="5850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TAMAULIPAS</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0" name="Rectangle 1242"/>
          <p:cNvSpPr>
            <a:spLocks noChangeArrowheads="1"/>
          </p:cNvSpPr>
          <p:nvPr/>
        </p:nvSpPr>
        <p:spPr bwMode="auto">
          <a:xfrm>
            <a:off x="5242312" y="5040839"/>
            <a:ext cx="4937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VERACRUZ</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1" name="Rectangle 1242"/>
          <p:cNvSpPr>
            <a:spLocks noChangeArrowheads="1"/>
          </p:cNvSpPr>
          <p:nvPr/>
        </p:nvSpPr>
        <p:spPr bwMode="auto">
          <a:xfrm>
            <a:off x="5635046" y="5167065"/>
            <a:ext cx="44082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TABASCO</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2" name="Rectangle 1242"/>
          <p:cNvSpPr>
            <a:spLocks noChangeArrowheads="1"/>
          </p:cNvSpPr>
          <p:nvPr/>
        </p:nvSpPr>
        <p:spPr bwMode="auto">
          <a:xfrm>
            <a:off x="5824628" y="5402765"/>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CHIAPAS</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3" name="Rectangle 1242"/>
          <p:cNvSpPr>
            <a:spLocks noChangeArrowheads="1"/>
          </p:cNvSpPr>
          <p:nvPr/>
        </p:nvSpPr>
        <p:spPr bwMode="auto">
          <a:xfrm>
            <a:off x="5191521" y="5459628"/>
            <a:ext cx="3863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OAXACA</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5" name="Rectangle 1242"/>
          <p:cNvSpPr>
            <a:spLocks noChangeArrowheads="1"/>
          </p:cNvSpPr>
          <p:nvPr/>
        </p:nvSpPr>
        <p:spPr bwMode="auto">
          <a:xfrm>
            <a:off x="3739155" y="4167512"/>
            <a:ext cx="4616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DURANGO</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6" name="Rectangle 1242"/>
          <p:cNvSpPr>
            <a:spLocks noChangeArrowheads="1"/>
          </p:cNvSpPr>
          <p:nvPr/>
        </p:nvSpPr>
        <p:spPr bwMode="auto">
          <a:xfrm>
            <a:off x="3384575" y="4300736"/>
            <a:ext cx="4023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SINALOA</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7" name="Rectangle 1242"/>
          <p:cNvSpPr>
            <a:spLocks noChangeArrowheads="1"/>
          </p:cNvSpPr>
          <p:nvPr/>
        </p:nvSpPr>
        <p:spPr bwMode="auto">
          <a:xfrm>
            <a:off x="4059158" y="4321732"/>
            <a:ext cx="5482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ZACATECAS</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8" name="Rectangle 1242"/>
          <p:cNvSpPr>
            <a:spLocks noChangeArrowheads="1"/>
          </p:cNvSpPr>
          <p:nvPr/>
        </p:nvSpPr>
        <p:spPr bwMode="auto">
          <a:xfrm>
            <a:off x="4417709" y="4500447"/>
            <a:ext cx="4167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SAN LUIS</a:t>
            </a:r>
          </a:p>
          <a:p>
            <a:pPr lvl="0" algn="ctr"/>
            <a:r>
              <a:rPr lang="en-US" altLang="en-US" sz="700" b="1" dirty="0">
                <a:solidFill>
                  <a:srgbClr val="000000"/>
                </a:solidFill>
                <a:effectLst>
                  <a:glow rad="76200">
                    <a:schemeClr val="bg1">
                      <a:alpha val="60000"/>
                    </a:schemeClr>
                  </a:glow>
                </a:effectLst>
                <a:latin typeface="+mj-lt"/>
              </a:rPr>
              <a:t>POTOSÍ</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69" name="Rectangle 1242"/>
          <p:cNvSpPr>
            <a:spLocks noChangeArrowheads="1"/>
          </p:cNvSpPr>
          <p:nvPr/>
        </p:nvSpPr>
        <p:spPr bwMode="auto">
          <a:xfrm>
            <a:off x="3634479" y="4619048"/>
            <a:ext cx="3959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NAYARIT</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71" name="Rectangle 1242"/>
          <p:cNvSpPr>
            <a:spLocks noChangeArrowheads="1"/>
          </p:cNvSpPr>
          <p:nvPr/>
        </p:nvSpPr>
        <p:spPr bwMode="auto">
          <a:xfrm>
            <a:off x="3836335" y="4882118"/>
            <a:ext cx="3879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76200">
                    <a:schemeClr val="bg1">
                      <a:alpha val="60000"/>
                    </a:schemeClr>
                  </a:glow>
                </a:effectLst>
                <a:latin typeface="+mj-lt"/>
              </a:rPr>
              <a:t>JALISCO</a:t>
            </a:r>
            <a:endParaRPr kumimoji="0" lang="en-US" altLang="en-US" sz="18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72" name="Rectangle 1242"/>
          <p:cNvSpPr>
            <a:spLocks noChangeArrowheads="1"/>
          </p:cNvSpPr>
          <p:nvPr/>
        </p:nvSpPr>
        <p:spPr bwMode="auto">
          <a:xfrm>
            <a:off x="3134986" y="5056460"/>
            <a:ext cx="6299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GUANAJUATO</a:t>
            </a:r>
            <a:endParaRPr kumimoji="0" lang="en-US" altLang="en-US" sz="1800" b="1" i="0" u="none" strike="noStrike" cap="none" normalizeH="0" baseline="0" dirty="0" smtClean="0">
              <a:ln>
                <a:noFill/>
              </a:ln>
              <a:solidFill>
                <a:schemeClr val="tx1"/>
              </a:solidFill>
              <a:effectLst/>
              <a:latin typeface="+mj-lt"/>
            </a:endParaRPr>
          </a:p>
        </p:txBody>
      </p:sp>
      <p:sp>
        <p:nvSpPr>
          <p:cNvPr id="1573" name="Rectangle 1242"/>
          <p:cNvSpPr>
            <a:spLocks noChangeArrowheads="1"/>
          </p:cNvSpPr>
          <p:nvPr/>
        </p:nvSpPr>
        <p:spPr bwMode="auto">
          <a:xfrm>
            <a:off x="3553060" y="5175825"/>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COLIMA</a:t>
            </a:r>
            <a:endParaRPr kumimoji="0" lang="en-US" altLang="en-US" sz="1800" b="1" i="0" u="none" strike="noStrike" cap="none" normalizeH="0" baseline="0" dirty="0" smtClean="0">
              <a:ln>
                <a:noFill/>
              </a:ln>
              <a:solidFill>
                <a:schemeClr val="tx1"/>
              </a:solidFill>
              <a:effectLst/>
              <a:latin typeface="+mj-lt"/>
            </a:endParaRPr>
          </a:p>
        </p:txBody>
      </p:sp>
      <p:sp>
        <p:nvSpPr>
          <p:cNvPr id="1574" name="Rectangle 1242"/>
          <p:cNvSpPr>
            <a:spLocks noChangeArrowheads="1"/>
          </p:cNvSpPr>
          <p:nvPr/>
        </p:nvSpPr>
        <p:spPr bwMode="auto">
          <a:xfrm>
            <a:off x="3632811" y="5302549"/>
            <a:ext cx="5562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MICHOACÁN</a:t>
            </a:r>
            <a:endParaRPr kumimoji="0" lang="en-US" altLang="en-US" sz="1800" b="1" i="0" u="none" strike="noStrike" cap="none" normalizeH="0" baseline="0" dirty="0" smtClean="0">
              <a:ln>
                <a:noFill/>
              </a:ln>
              <a:solidFill>
                <a:schemeClr val="tx1"/>
              </a:solidFill>
              <a:effectLst/>
              <a:latin typeface="+mj-lt"/>
            </a:endParaRPr>
          </a:p>
        </p:txBody>
      </p:sp>
      <p:sp>
        <p:nvSpPr>
          <p:cNvPr id="1575" name="Rectangle 1242"/>
          <p:cNvSpPr>
            <a:spLocks noChangeArrowheads="1"/>
          </p:cNvSpPr>
          <p:nvPr/>
        </p:nvSpPr>
        <p:spPr bwMode="auto">
          <a:xfrm>
            <a:off x="4116841" y="5403781"/>
            <a:ext cx="3542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MÉXICO</a:t>
            </a:r>
            <a:endParaRPr kumimoji="0" lang="en-US" altLang="en-US" sz="1800" b="1" i="0" u="none" strike="noStrike" cap="none" normalizeH="0" baseline="0" dirty="0" smtClean="0">
              <a:ln>
                <a:noFill/>
              </a:ln>
              <a:solidFill>
                <a:schemeClr val="tx1"/>
              </a:solidFill>
              <a:effectLst/>
              <a:latin typeface="+mj-lt"/>
            </a:endParaRPr>
          </a:p>
        </p:txBody>
      </p:sp>
      <p:sp>
        <p:nvSpPr>
          <p:cNvPr id="1577" name="Rectangle 1242"/>
          <p:cNvSpPr>
            <a:spLocks noChangeArrowheads="1"/>
          </p:cNvSpPr>
          <p:nvPr/>
        </p:nvSpPr>
        <p:spPr bwMode="auto">
          <a:xfrm>
            <a:off x="4259384" y="5520555"/>
            <a:ext cx="4536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MORELOS</a:t>
            </a:r>
            <a:endParaRPr kumimoji="0" lang="en-US" altLang="en-US" sz="1800" b="1" i="0" u="none" strike="noStrike" cap="none" normalizeH="0" baseline="0" dirty="0" smtClean="0">
              <a:ln>
                <a:noFill/>
              </a:ln>
              <a:solidFill>
                <a:schemeClr val="tx1"/>
              </a:solidFill>
              <a:effectLst/>
              <a:latin typeface="+mj-lt"/>
            </a:endParaRPr>
          </a:p>
        </p:txBody>
      </p:sp>
      <p:sp>
        <p:nvSpPr>
          <p:cNvPr id="1578" name="Rectangle 1242"/>
          <p:cNvSpPr>
            <a:spLocks noChangeArrowheads="1"/>
          </p:cNvSpPr>
          <p:nvPr/>
        </p:nvSpPr>
        <p:spPr bwMode="auto">
          <a:xfrm>
            <a:off x="4505869" y="5628887"/>
            <a:ext cx="51616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mj-lt"/>
              </a:rPr>
              <a:t>GUERRERO</a:t>
            </a:r>
            <a:endParaRPr kumimoji="0" lang="en-US" altLang="en-US" sz="1800" b="1" i="0" u="none" strike="noStrike" cap="none" normalizeH="0" baseline="0" dirty="0" smtClean="0">
              <a:ln>
                <a:noFill/>
              </a:ln>
              <a:solidFill>
                <a:schemeClr val="tx1"/>
              </a:solidFill>
              <a:effectLst/>
              <a:latin typeface="+mj-lt"/>
            </a:endParaRPr>
          </a:p>
        </p:txBody>
      </p:sp>
      <p:sp>
        <p:nvSpPr>
          <p:cNvPr id="6" name="Line 622"/>
          <p:cNvSpPr>
            <a:spLocks noChangeShapeType="1"/>
          </p:cNvSpPr>
          <p:nvPr/>
        </p:nvSpPr>
        <p:spPr bwMode="auto">
          <a:xfrm flipV="1">
            <a:off x="4865802" y="4804385"/>
            <a:ext cx="407669" cy="33768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 name="Line 623"/>
          <p:cNvSpPr>
            <a:spLocks noChangeShapeType="1"/>
          </p:cNvSpPr>
          <p:nvPr/>
        </p:nvSpPr>
        <p:spPr bwMode="auto">
          <a:xfrm flipH="1">
            <a:off x="4627849" y="5231300"/>
            <a:ext cx="222206" cy="2904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 name="Line 624"/>
          <p:cNvSpPr>
            <a:spLocks noChangeShapeType="1"/>
          </p:cNvSpPr>
          <p:nvPr/>
        </p:nvSpPr>
        <p:spPr bwMode="auto">
          <a:xfrm flipH="1">
            <a:off x="4766071" y="5448256"/>
            <a:ext cx="80484" cy="16621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9" name="Line 625"/>
          <p:cNvSpPr>
            <a:spLocks noChangeShapeType="1"/>
          </p:cNvSpPr>
          <p:nvPr/>
        </p:nvSpPr>
        <p:spPr bwMode="auto">
          <a:xfrm flipV="1">
            <a:off x="5023270" y="4888368"/>
            <a:ext cx="404170" cy="22570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 name="Line 626"/>
          <p:cNvSpPr>
            <a:spLocks noChangeShapeType="1"/>
          </p:cNvSpPr>
          <p:nvPr/>
        </p:nvSpPr>
        <p:spPr bwMode="auto">
          <a:xfrm flipV="1">
            <a:off x="3749525" y="4687158"/>
            <a:ext cx="600131" cy="12072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 name="Line 627"/>
          <p:cNvSpPr>
            <a:spLocks noChangeShapeType="1"/>
          </p:cNvSpPr>
          <p:nvPr/>
        </p:nvSpPr>
        <p:spPr bwMode="auto">
          <a:xfrm flipV="1">
            <a:off x="4778319" y="4526190"/>
            <a:ext cx="475905" cy="30968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 name="Line 628"/>
          <p:cNvSpPr>
            <a:spLocks noChangeShapeType="1"/>
          </p:cNvSpPr>
          <p:nvPr/>
        </p:nvSpPr>
        <p:spPr bwMode="auto">
          <a:xfrm flipV="1">
            <a:off x="3782767" y="4893617"/>
            <a:ext cx="736603" cy="22920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3" name="Line 629"/>
          <p:cNvSpPr>
            <a:spLocks noChangeShapeType="1"/>
          </p:cNvSpPr>
          <p:nvPr/>
        </p:nvSpPr>
        <p:spPr bwMode="auto">
          <a:xfrm flipH="1">
            <a:off x="5060012" y="5247046"/>
            <a:ext cx="83983" cy="47240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 name="Line 630"/>
          <p:cNvSpPr>
            <a:spLocks noChangeShapeType="1"/>
          </p:cNvSpPr>
          <p:nvPr/>
        </p:nvSpPr>
        <p:spPr bwMode="auto">
          <a:xfrm flipV="1">
            <a:off x="4886797" y="4627670"/>
            <a:ext cx="407669" cy="26069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 name="Line 631"/>
          <p:cNvSpPr>
            <a:spLocks noChangeShapeType="1"/>
          </p:cNvSpPr>
          <p:nvPr/>
        </p:nvSpPr>
        <p:spPr bwMode="auto">
          <a:xfrm flipV="1">
            <a:off x="4188686" y="5240047"/>
            <a:ext cx="125975" cy="11197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 name="Line 632"/>
          <p:cNvSpPr>
            <a:spLocks noChangeShapeType="1"/>
          </p:cNvSpPr>
          <p:nvPr/>
        </p:nvSpPr>
        <p:spPr bwMode="auto">
          <a:xfrm flipV="1">
            <a:off x="3915741" y="5150816"/>
            <a:ext cx="188962" cy="8048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 name="Line 633"/>
          <p:cNvSpPr>
            <a:spLocks noChangeShapeType="1"/>
          </p:cNvSpPr>
          <p:nvPr/>
        </p:nvSpPr>
        <p:spPr bwMode="auto">
          <a:xfrm flipV="1">
            <a:off x="4459883" y="5170061"/>
            <a:ext cx="297441" cy="25020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8" name="Rectangle 634"/>
          <p:cNvSpPr>
            <a:spLocks noChangeArrowheads="1"/>
          </p:cNvSpPr>
          <p:nvPr/>
        </p:nvSpPr>
        <p:spPr bwMode="auto">
          <a:xfrm>
            <a:off x="2750474" y="5682709"/>
            <a:ext cx="657226" cy="15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Migration</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400855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24B9-B15E-4F42-AF85-67D78958ED16}"/>
              </a:ext>
            </a:extLst>
          </p:cNvPr>
          <p:cNvSpPr>
            <a:spLocks noGrp="1"/>
          </p:cNvSpPr>
          <p:nvPr>
            <p:ph type="title"/>
          </p:nvPr>
        </p:nvSpPr>
        <p:spPr>
          <a:xfrm>
            <a:off x="457200" y="215371"/>
            <a:ext cx="7589520" cy="1097279"/>
          </a:xfrm>
        </p:spPr>
        <p:txBody>
          <a:bodyPr/>
          <a:lstStyle/>
          <a:p>
            <a:r>
              <a:rPr lang="en-US" sz="3400" dirty="0"/>
              <a:t>3.1.2 International </a:t>
            </a:r>
            <a:r>
              <a:rPr lang="en-US" sz="3400" dirty="0" smtClean="0"/>
              <a:t>and </a:t>
            </a:r>
            <a:r>
              <a:rPr lang="en-US" sz="3400" dirty="0"/>
              <a:t>Internal Migration </a:t>
            </a:r>
            <a:r>
              <a:rPr lang="en-US" sz="2000" b="0" dirty="0"/>
              <a:t>(5 of 5)</a:t>
            </a:r>
          </a:p>
        </p:txBody>
      </p:sp>
      <p:sp>
        <p:nvSpPr>
          <p:cNvPr id="3" name="Content Placeholder 2">
            <a:extLst>
              <a:ext uri="{FF2B5EF4-FFF2-40B4-BE49-F238E27FC236}">
                <a16:creationId xmlns:a16="http://schemas.microsoft.com/office/drawing/2014/main" id="{7CAD9F4A-48A1-4DE7-AC3D-7707556670A3}"/>
              </a:ext>
            </a:extLst>
          </p:cNvPr>
          <p:cNvSpPr>
            <a:spLocks noGrp="1"/>
          </p:cNvSpPr>
          <p:nvPr>
            <p:ph sz="quarter" idx="13"/>
          </p:nvPr>
        </p:nvSpPr>
        <p:spPr>
          <a:xfrm>
            <a:off x="457200" y="1556326"/>
            <a:ext cx="8229600" cy="794987"/>
          </a:xfrm>
        </p:spPr>
        <p:txBody>
          <a:bodyPr/>
          <a:lstStyle/>
          <a:p>
            <a:pPr marL="432" indent="0">
              <a:buNone/>
            </a:pPr>
            <a:r>
              <a:rPr lang="en-US" b="1" dirty="0"/>
              <a:t>Figure 3-8:</a:t>
            </a:r>
            <a:r>
              <a:rPr lang="en-US" dirty="0"/>
              <a:t> Jobs Fair for interregional migrants seeking work in Tijuana, Mexico. </a:t>
            </a:r>
          </a:p>
        </p:txBody>
      </p:sp>
      <p:pic>
        <p:nvPicPr>
          <p:cNvPr id="6" name="Picture 5" descr="A group of people at a Jobs Fair for interregional migrants in Tijuana, Mexico.">
            <a:extLst>
              <a:ext uri="{FF2B5EF4-FFF2-40B4-BE49-F238E27FC236}">
                <a16:creationId xmlns:a16="http://schemas.microsoft.com/office/drawing/2014/main" id="{0D36FFEF-CDD2-4F0B-A9D6-3A413C04DFD4}"/>
              </a:ext>
            </a:extLst>
          </p:cNvPr>
          <p:cNvPicPr>
            <a:picLocks noChangeAspect="1"/>
          </p:cNvPicPr>
          <p:nvPr/>
        </p:nvPicPr>
        <p:blipFill>
          <a:blip r:embed="rId2"/>
          <a:stretch>
            <a:fillRect/>
          </a:stretch>
        </p:blipFill>
        <p:spPr>
          <a:xfrm>
            <a:off x="1233765" y="2749341"/>
            <a:ext cx="6066917" cy="3423473"/>
          </a:xfrm>
          <a:prstGeom prst="rect">
            <a:avLst/>
          </a:prstGeom>
        </p:spPr>
      </p:pic>
    </p:spTree>
    <p:extLst>
      <p:ext uri="{BB962C8B-B14F-4D97-AF65-F5344CB8AC3E}">
        <p14:creationId xmlns:p14="http://schemas.microsoft.com/office/powerpoint/2010/main" val="586079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467C-F40A-4A5A-9B28-21CD93927AEE}"/>
              </a:ext>
            </a:extLst>
          </p:cNvPr>
          <p:cNvSpPr>
            <a:spLocks noGrp="1"/>
          </p:cNvSpPr>
          <p:nvPr>
            <p:ph type="title"/>
          </p:nvPr>
        </p:nvSpPr>
        <p:spPr>
          <a:xfrm>
            <a:off x="457200" y="215371"/>
            <a:ext cx="8323118" cy="1097279"/>
          </a:xfrm>
        </p:spPr>
        <p:txBody>
          <a:bodyPr/>
          <a:lstStyle/>
          <a:p>
            <a:r>
              <a:rPr lang="en-US" dirty="0"/>
              <a:t>3.1.3 Immigration </a:t>
            </a:r>
            <a:r>
              <a:rPr lang="en-US" dirty="0" smtClean="0"/>
              <a:t>and </a:t>
            </a:r>
            <a:r>
              <a:rPr lang="en-US" dirty="0"/>
              <a:t>Emigration </a:t>
            </a:r>
            <a:r>
              <a:rPr lang="en-US" sz="2000" b="0" dirty="0"/>
              <a:t>(1 of 5)</a:t>
            </a:r>
          </a:p>
        </p:txBody>
      </p:sp>
      <p:sp>
        <p:nvSpPr>
          <p:cNvPr id="3" name="Content Placeholder 2">
            <a:extLst>
              <a:ext uri="{FF2B5EF4-FFF2-40B4-BE49-F238E27FC236}">
                <a16:creationId xmlns:a16="http://schemas.microsoft.com/office/drawing/2014/main" id="{72749D0C-E4D7-4572-ADAC-227AF86683E2}"/>
              </a:ext>
            </a:extLst>
          </p:cNvPr>
          <p:cNvSpPr>
            <a:spLocks noGrp="1"/>
          </p:cNvSpPr>
          <p:nvPr>
            <p:ph sz="quarter" idx="13"/>
          </p:nvPr>
        </p:nvSpPr>
        <p:spPr>
          <a:xfrm>
            <a:off x="457200" y="1556326"/>
            <a:ext cx="8323118" cy="4434275"/>
          </a:xfrm>
        </p:spPr>
        <p:txBody>
          <a:bodyPr/>
          <a:lstStyle/>
          <a:p>
            <a:r>
              <a:rPr lang="en-US" b="1" dirty="0"/>
              <a:t>emigration </a:t>
            </a:r>
            <a:r>
              <a:rPr lang="en-US" dirty="0"/>
              <a:t>is migration from a location; </a:t>
            </a:r>
            <a:r>
              <a:rPr lang="en-US" b="1" dirty="0"/>
              <a:t>immigration </a:t>
            </a:r>
            <a:r>
              <a:rPr lang="en-US" dirty="0"/>
              <a:t>is migration to a location</a:t>
            </a:r>
          </a:p>
          <a:p>
            <a:r>
              <a:rPr lang="en-US" dirty="0"/>
              <a:t>The difference between the number of immigrants and the number of emigrants is the </a:t>
            </a:r>
            <a:r>
              <a:rPr lang="en-US" b="1" dirty="0"/>
              <a:t>net migration</a:t>
            </a:r>
            <a:endParaRPr lang="en-US" dirty="0"/>
          </a:p>
        </p:txBody>
      </p:sp>
    </p:spTree>
    <p:extLst>
      <p:ext uri="{BB962C8B-B14F-4D97-AF65-F5344CB8AC3E}">
        <p14:creationId xmlns:p14="http://schemas.microsoft.com/office/powerpoint/2010/main" val="4264743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467C-F40A-4A5A-9B28-21CD93927AEE}"/>
              </a:ext>
            </a:extLst>
          </p:cNvPr>
          <p:cNvSpPr>
            <a:spLocks noGrp="1"/>
          </p:cNvSpPr>
          <p:nvPr>
            <p:ph type="title"/>
          </p:nvPr>
        </p:nvSpPr>
        <p:spPr>
          <a:xfrm>
            <a:off x="457199" y="215371"/>
            <a:ext cx="8333509" cy="1097279"/>
          </a:xfrm>
        </p:spPr>
        <p:txBody>
          <a:bodyPr/>
          <a:lstStyle/>
          <a:p>
            <a:r>
              <a:rPr lang="en-US" dirty="0"/>
              <a:t>3.1.3 Immigration </a:t>
            </a:r>
            <a:r>
              <a:rPr lang="en-US" dirty="0" smtClean="0"/>
              <a:t>and </a:t>
            </a:r>
            <a:r>
              <a:rPr lang="en-US" dirty="0"/>
              <a:t>Emigration </a:t>
            </a:r>
            <a:r>
              <a:rPr lang="en-US" sz="2000" b="0" dirty="0"/>
              <a:t>(2 of 5)</a:t>
            </a:r>
          </a:p>
        </p:txBody>
      </p:sp>
      <p:sp>
        <p:nvSpPr>
          <p:cNvPr id="3" name="Content Placeholder 2">
            <a:extLst>
              <a:ext uri="{FF2B5EF4-FFF2-40B4-BE49-F238E27FC236}">
                <a16:creationId xmlns:a16="http://schemas.microsoft.com/office/drawing/2014/main" id="{72749D0C-E4D7-4572-ADAC-227AF86683E2}"/>
              </a:ext>
            </a:extLst>
          </p:cNvPr>
          <p:cNvSpPr>
            <a:spLocks noGrp="1"/>
          </p:cNvSpPr>
          <p:nvPr>
            <p:ph sz="quarter" idx="13"/>
          </p:nvPr>
        </p:nvSpPr>
        <p:spPr>
          <a:xfrm>
            <a:off x="457200" y="1556327"/>
            <a:ext cx="8229600" cy="751444"/>
          </a:xfrm>
        </p:spPr>
        <p:txBody>
          <a:bodyPr/>
          <a:lstStyle/>
          <a:p>
            <a:pPr marL="432" indent="0">
              <a:buNone/>
            </a:pPr>
            <a:r>
              <a:rPr lang="en-US" b="1" dirty="0"/>
              <a:t>Figure 3-9:</a:t>
            </a:r>
            <a:r>
              <a:rPr lang="en-US" dirty="0"/>
              <a:t> More than 40 percent of international migrants originate in Asia.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 b="1845"/>
          <a:stretch/>
        </p:blipFill>
        <p:spPr>
          <a:xfrm>
            <a:off x="3535144" y="2488248"/>
            <a:ext cx="2090201" cy="3922077"/>
          </a:xfrm>
          <a:prstGeom prst="rect">
            <a:avLst/>
          </a:prstGeom>
        </p:spPr>
      </p:pic>
      <p:sp>
        <p:nvSpPr>
          <p:cNvPr id="12" name="Rectangle 8"/>
          <p:cNvSpPr>
            <a:spLocks noChangeArrowheads="1"/>
          </p:cNvSpPr>
          <p:nvPr/>
        </p:nvSpPr>
        <p:spPr bwMode="auto">
          <a:xfrm>
            <a:off x="4249057" y="6427331"/>
            <a:ext cx="641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 b="0" i="0" u="none" strike="noStrike" cap="none" normalizeH="0" baseline="0" smtClean="0">
                <a:ln>
                  <a:noFill/>
                </a:ln>
                <a:solidFill>
                  <a:srgbClr val="000000"/>
                </a:solidFill>
                <a:effectLst/>
                <a:latin typeface="+mj-lt"/>
              </a:rPr>
              <a:t>.</a:t>
            </a:r>
            <a:endParaRPr kumimoji="0" lang="en-US" altLang="en-US" sz="1100" b="0"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4923699" y="3688088"/>
            <a:ext cx="343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Asia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42.7%</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0" name="Rectangle 16"/>
          <p:cNvSpPr>
            <a:spLocks noChangeArrowheads="1"/>
          </p:cNvSpPr>
          <p:nvPr/>
        </p:nvSpPr>
        <p:spPr bwMode="auto">
          <a:xfrm>
            <a:off x="4188504" y="2812043"/>
            <a:ext cx="40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Latin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America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15.2%</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18"/>
          <p:cNvSpPr>
            <a:spLocks noChangeArrowheads="1"/>
          </p:cNvSpPr>
          <p:nvPr/>
        </p:nvSpPr>
        <p:spPr bwMode="auto">
          <a:xfrm>
            <a:off x="3400868" y="2495752"/>
            <a:ext cx="10114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North America </a:t>
            </a:r>
            <a:r>
              <a:rPr kumimoji="0" lang="en-US" altLang="en-US" sz="800" b="0" i="0" u="none" strike="noStrike" cap="none" normalizeH="0" baseline="0" dirty="0" smtClean="0">
                <a:ln>
                  <a:noFill/>
                </a:ln>
                <a:solidFill>
                  <a:srgbClr val="000000"/>
                </a:solidFill>
                <a:effectLst/>
                <a:latin typeface="Arial Black" panose="020B0A04020102020204" pitchFamily="34" charset="0"/>
              </a:rPr>
              <a:t>1.8%</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4" name="Rectangle 20"/>
          <p:cNvSpPr>
            <a:spLocks noChangeArrowheads="1"/>
          </p:cNvSpPr>
          <p:nvPr/>
        </p:nvSpPr>
        <p:spPr bwMode="auto">
          <a:xfrm>
            <a:off x="4145410" y="4995745"/>
            <a:ext cx="40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America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22.3%</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6" name="Rectangle 22"/>
          <p:cNvSpPr>
            <a:spLocks noChangeArrowheads="1"/>
          </p:cNvSpPr>
          <p:nvPr/>
        </p:nvSpPr>
        <p:spPr bwMode="auto">
          <a:xfrm>
            <a:off x="4016048" y="3448778"/>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Europe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24.7%</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3"/>
          <p:cNvSpPr>
            <a:spLocks noChangeArrowheads="1"/>
          </p:cNvSpPr>
          <p:nvPr/>
        </p:nvSpPr>
        <p:spPr bwMode="auto">
          <a:xfrm>
            <a:off x="4541784" y="4230165"/>
            <a:ext cx="4215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Origin</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4"/>
          <p:cNvSpPr>
            <a:spLocks noChangeArrowheads="1"/>
          </p:cNvSpPr>
          <p:nvPr/>
        </p:nvSpPr>
        <p:spPr bwMode="auto">
          <a:xfrm>
            <a:off x="4398626" y="6311306"/>
            <a:ext cx="8047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Destination</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29" name="Rectangle 25"/>
          <p:cNvSpPr>
            <a:spLocks noChangeArrowheads="1"/>
          </p:cNvSpPr>
          <p:nvPr/>
        </p:nvSpPr>
        <p:spPr bwMode="auto">
          <a:xfrm>
            <a:off x="4855326" y="2827000"/>
            <a:ext cx="343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Africa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14.6%</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30" name="Rectangle 26"/>
          <p:cNvSpPr>
            <a:spLocks noChangeArrowheads="1"/>
          </p:cNvSpPr>
          <p:nvPr/>
        </p:nvSpPr>
        <p:spPr bwMode="auto">
          <a:xfrm>
            <a:off x="4915706" y="2485129"/>
            <a:ext cx="9553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South Pacific </a:t>
            </a:r>
            <a:r>
              <a:rPr kumimoji="0" lang="en-US" altLang="en-US" sz="800" b="0" i="0" u="none" strike="noStrike" cap="none" normalizeH="0" baseline="0" dirty="0" smtClean="0">
                <a:ln>
                  <a:noFill/>
                </a:ln>
                <a:solidFill>
                  <a:srgbClr val="000000"/>
                </a:solidFill>
                <a:effectLst/>
                <a:latin typeface="Arial Black" panose="020B0A04020102020204" pitchFamily="34" charset="0"/>
              </a:rPr>
              <a:t>1.0%</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31" name="Rectangle 27"/>
          <p:cNvSpPr>
            <a:spLocks noChangeArrowheads="1"/>
          </p:cNvSpPr>
          <p:nvPr/>
        </p:nvSpPr>
        <p:spPr bwMode="auto">
          <a:xfrm>
            <a:off x="5158734" y="5382487"/>
            <a:ext cx="343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Asia</a:t>
            </a:r>
            <a:endParaRPr kumimoji="0" lang="en-US" altLang="en-US" sz="800" b="1" i="0" u="none" strike="noStrike" cap="none" normalizeH="0" baseline="0" dirty="0" smtClean="0">
              <a:ln>
                <a:noFill/>
              </a:ln>
              <a:solidFill>
                <a:srgbClr val="00000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30.8%</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37" name="Rectangle 33"/>
          <p:cNvSpPr>
            <a:spLocks noChangeArrowheads="1"/>
          </p:cNvSpPr>
          <p:nvPr/>
        </p:nvSpPr>
        <p:spPr bwMode="auto">
          <a:xfrm>
            <a:off x="3508449" y="5712857"/>
            <a:ext cx="40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Latin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America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3.7%</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39" name="Rectangle 35"/>
          <p:cNvSpPr>
            <a:spLocks noChangeArrowheads="1"/>
          </p:cNvSpPr>
          <p:nvPr/>
        </p:nvSpPr>
        <p:spPr bwMode="auto">
          <a:xfrm>
            <a:off x="4379647" y="5852560"/>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Europe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30.3%</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40" name="Rectangle 36"/>
          <p:cNvSpPr>
            <a:spLocks noChangeArrowheads="1"/>
          </p:cNvSpPr>
          <p:nvPr/>
        </p:nvSpPr>
        <p:spPr bwMode="auto">
          <a:xfrm>
            <a:off x="4761048" y="4835494"/>
            <a:ext cx="2917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Africa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Arial Black" panose="020B0A04020102020204" pitchFamily="34" charset="0"/>
              </a:rPr>
              <a:t>9.7%</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41" name="Rectangle 37"/>
          <p:cNvSpPr>
            <a:spLocks noChangeArrowheads="1"/>
          </p:cNvSpPr>
          <p:nvPr/>
        </p:nvSpPr>
        <p:spPr bwMode="auto">
          <a:xfrm>
            <a:off x="4819434" y="4583363"/>
            <a:ext cx="9553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South Pacific </a:t>
            </a:r>
            <a:r>
              <a:rPr kumimoji="0" lang="en-US" altLang="en-US" sz="800" b="0" i="0" u="none" strike="noStrike" cap="none" normalizeH="0" baseline="0" dirty="0" smtClean="0">
                <a:ln>
                  <a:noFill/>
                </a:ln>
                <a:solidFill>
                  <a:srgbClr val="000000"/>
                </a:solidFill>
                <a:effectLst/>
                <a:latin typeface="Arial Black" panose="020B0A04020102020204" pitchFamily="34" charset="0"/>
              </a:rPr>
              <a:t>3.2%</a:t>
            </a:r>
            <a:endParaRPr kumimoji="0" lang="en-US" altLang="en-US" sz="1100" b="0" i="0" u="none" strike="noStrike" cap="none" normalizeH="0" baseline="0" dirty="0" smtClean="0">
              <a:ln>
                <a:noFill/>
              </a:ln>
              <a:solidFill>
                <a:schemeClr val="tx1"/>
              </a:solidFill>
              <a:effectLst/>
              <a:latin typeface="Arial Black" panose="020B0A04020102020204" pitchFamily="34" charset="0"/>
            </a:endParaRPr>
          </a:p>
        </p:txBody>
      </p:sp>
      <p:sp>
        <p:nvSpPr>
          <p:cNvPr id="42" name="Freeform 38"/>
          <p:cNvSpPr>
            <a:spLocks/>
          </p:cNvSpPr>
          <p:nvPr/>
        </p:nvSpPr>
        <p:spPr bwMode="auto">
          <a:xfrm>
            <a:off x="4422129" y="2540683"/>
            <a:ext cx="217943" cy="155979"/>
          </a:xfrm>
          <a:custGeom>
            <a:avLst/>
            <a:gdLst>
              <a:gd name="T0" fmla="*/ 204 w 204"/>
              <a:gd name="T1" fmla="*/ 146 h 146"/>
              <a:gd name="T2" fmla="*/ 160 w 204"/>
              <a:gd name="T3" fmla="*/ 0 h 146"/>
              <a:gd name="T4" fmla="*/ 0 w 204"/>
              <a:gd name="T5" fmla="*/ 0 h 146"/>
            </a:gdLst>
            <a:ahLst/>
            <a:cxnLst>
              <a:cxn ang="0">
                <a:pos x="T0" y="T1"/>
              </a:cxn>
              <a:cxn ang="0">
                <a:pos x="T2" y="T3"/>
              </a:cxn>
              <a:cxn ang="0">
                <a:pos x="T4" y="T5"/>
              </a:cxn>
            </a:cxnLst>
            <a:rect l="0" t="0" r="r" b="b"/>
            <a:pathLst>
              <a:path w="204" h="146">
                <a:moveTo>
                  <a:pt x="204" y="146"/>
                </a:moveTo>
                <a:lnTo>
                  <a:pt x="160" y="0"/>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000">
              <a:latin typeface="+mj-lt"/>
            </a:endParaRPr>
          </a:p>
        </p:txBody>
      </p:sp>
      <p:sp>
        <p:nvSpPr>
          <p:cNvPr id="43" name="Freeform 39"/>
          <p:cNvSpPr>
            <a:spLocks/>
          </p:cNvSpPr>
          <p:nvPr/>
        </p:nvSpPr>
        <p:spPr bwMode="auto">
          <a:xfrm>
            <a:off x="3706336" y="5594020"/>
            <a:ext cx="258540" cy="111108"/>
          </a:xfrm>
          <a:custGeom>
            <a:avLst/>
            <a:gdLst>
              <a:gd name="T0" fmla="*/ 0 w 242"/>
              <a:gd name="T1" fmla="*/ 104 h 104"/>
              <a:gd name="T2" fmla="*/ 6 w 242"/>
              <a:gd name="T3" fmla="*/ 0 h 104"/>
              <a:gd name="T4" fmla="*/ 242 w 242"/>
              <a:gd name="T5" fmla="*/ 0 h 104"/>
            </a:gdLst>
            <a:ahLst/>
            <a:cxnLst>
              <a:cxn ang="0">
                <a:pos x="T0" y="T1"/>
              </a:cxn>
              <a:cxn ang="0">
                <a:pos x="T2" y="T3"/>
              </a:cxn>
              <a:cxn ang="0">
                <a:pos x="T4" y="T5"/>
              </a:cxn>
            </a:cxnLst>
            <a:rect l="0" t="0" r="r" b="b"/>
            <a:pathLst>
              <a:path w="242" h="104">
                <a:moveTo>
                  <a:pt x="0" y="104"/>
                </a:moveTo>
                <a:lnTo>
                  <a:pt x="6" y="0"/>
                </a:lnTo>
                <a:lnTo>
                  <a:pt x="242"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000">
              <a:latin typeface="+mj-lt"/>
            </a:endParaRPr>
          </a:p>
        </p:txBody>
      </p:sp>
      <p:sp>
        <p:nvSpPr>
          <p:cNvPr id="44" name="Freeform 40"/>
          <p:cNvSpPr>
            <a:spLocks/>
          </p:cNvSpPr>
          <p:nvPr/>
        </p:nvSpPr>
        <p:spPr bwMode="auto">
          <a:xfrm>
            <a:off x="4725540" y="2540683"/>
            <a:ext cx="155979" cy="155979"/>
          </a:xfrm>
          <a:custGeom>
            <a:avLst/>
            <a:gdLst>
              <a:gd name="T0" fmla="*/ 0 w 146"/>
              <a:gd name="T1" fmla="*/ 146 h 146"/>
              <a:gd name="T2" fmla="*/ 24 w 146"/>
              <a:gd name="T3" fmla="*/ 0 h 146"/>
              <a:gd name="T4" fmla="*/ 146 w 146"/>
              <a:gd name="T5" fmla="*/ 0 h 146"/>
            </a:gdLst>
            <a:ahLst/>
            <a:cxnLst>
              <a:cxn ang="0">
                <a:pos x="T0" y="T1"/>
              </a:cxn>
              <a:cxn ang="0">
                <a:pos x="T2" y="T3"/>
              </a:cxn>
              <a:cxn ang="0">
                <a:pos x="T4" y="T5"/>
              </a:cxn>
            </a:cxnLst>
            <a:rect l="0" t="0" r="r" b="b"/>
            <a:pathLst>
              <a:path w="146" h="146">
                <a:moveTo>
                  <a:pt x="0" y="146"/>
                </a:moveTo>
                <a:lnTo>
                  <a:pt x="24" y="0"/>
                </a:lnTo>
                <a:lnTo>
                  <a:pt x="14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000">
              <a:latin typeface="+mj-lt"/>
            </a:endParaRPr>
          </a:p>
        </p:txBody>
      </p:sp>
      <p:sp>
        <p:nvSpPr>
          <p:cNvPr id="45" name="Freeform 41"/>
          <p:cNvSpPr>
            <a:spLocks/>
          </p:cNvSpPr>
          <p:nvPr/>
        </p:nvSpPr>
        <p:spPr bwMode="auto">
          <a:xfrm>
            <a:off x="4657166" y="4647464"/>
            <a:ext cx="134612" cy="155979"/>
          </a:xfrm>
          <a:custGeom>
            <a:avLst/>
            <a:gdLst>
              <a:gd name="T0" fmla="*/ 0 w 126"/>
              <a:gd name="T1" fmla="*/ 146 h 146"/>
              <a:gd name="T2" fmla="*/ 4 w 126"/>
              <a:gd name="T3" fmla="*/ 0 h 146"/>
              <a:gd name="T4" fmla="*/ 126 w 126"/>
              <a:gd name="T5" fmla="*/ 0 h 146"/>
            </a:gdLst>
            <a:ahLst/>
            <a:cxnLst>
              <a:cxn ang="0">
                <a:pos x="T0" y="T1"/>
              </a:cxn>
              <a:cxn ang="0">
                <a:pos x="T2" y="T3"/>
              </a:cxn>
              <a:cxn ang="0">
                <a:pos x="T4" y="T5"/>
              </a:cxn>
            </a:cxnLst>
            <a:rect l="0" t="0" r="r" b="b"/>
            <a:pathLst>
              <a:path w="126" h="146">
                <a:moveTo>
                  <a:pt x="0" y="146"/>
                </a:moveTo>
                <a:lnTo>
                  <a:pt x="4" y="0"/>
                </a:lnTo>
                <a:lnTo>
                  <a:pt x="12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000">
              <a:latin typeface="+mj-lt"/>
            </a:endParaRPr>
          </a:p>
        </p:txBody>
      </p:sp>
    </p:spTree>
    <p:extLst>
      <p:ext uri="{BB962C8B-B14F-4D97-AF65-F5344CB8AC3E}">
        <p14:creationId xmlns:p14="http://schemas.microsoft.com/office/powerpoint/2010/main" val="1408514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467C-F40A-4A5A-9B28-21CD93927AEE}"/>
              </a:ext>
            </a:extLst>
          </p:cNvPr>
          <p:cNvSpPr>
            <a:spLocks noGrp="1"/>
          </p:cNvSpPr>
          <p:nvPr>
            <p:ph type="title"/>
          </p:nvPr>
        </p:nvSpPr>
        <p:spPr>
          <a:xfrm>
            <a:off x="457200" y="215371"/>
            <a:ext cx="8364682" cy="1097279"/>
          </a:xfrm>
        </p:spPr>
        <p:txBody>
          <a:bodyPr/>
          <a:lstStyle/>
          <a:p>
            <a:r>
              <a:rPr lang="en-US" dirty="0"/>
              <a:t>3.1.3 Immigration </a:t>
            </a:r>
            <a:r>
              <a:rPr lang="en-US" dirty="0" smtClean="0"/>
              <a:t>and </a:t>
            </a:r>
            <a:r>
              <a:rPr lang="en-US" dirty="0"/>
              <a:t>Emigration </a:t>
            </a:r>
            <a:r>
              <a:rPr lang="en-US" sz="2000" b="0" dirty="0"/>
              <a:t>(3 of 5)</a:t>
            </a:r>
          </a:p>
        </p:txBody>
      </p:sp>
      <p:sp>
        <p:nvSpPr>
          <p:cNvPr id="3" name="Content Placeholder 2">
            <a:extLst>
              <a:ext uri="{FF2B5EF4-FFF2-40B4-BE49-F238E27FC236}">
                <a16:creationId xmlns:a16="http://schemas.microsoft.com/office/drawing/2014/main" id="{72749D0C-E4D7-4572-ADAC-227AF86683E2}"/>
              </a:ext>
            </a:extLst>
          </p:cNvPr>
          <p:cNvSpPr>
            <a:spLocks noGrp="1"/>
          </p:cNvSpPr>
          <p:nvPr>
            <p:ph sz="quarter" idx="13"/>
          </p:nvPr>
        </p:nvSpPr>
        <p:spPr>
          <a:xfrm>
            <a:off x="457200" y="1556327"/>
            <a:ext cx="8229600" cy="1192288"/>
          </a:xfrm>
        </p:spPr>
        <p:txBody>
          <a:bodyPr/>
          <a:lstStyle/>
          <a:p>
            <a:pPr marL="432" indent="0">
              <a:buNone/>
            </a:pPr>
            <a:r>
              <a:rPr lang="en-US" b="1" dirty="0"/>
              <a:t>Figure 3-10:</a:t>
            </a:r>
            <a:r>
              <a:rPr lang="en-US" dirty="0"/>
              <a:t> Large migration flows are between countries in Asia and out of Asia, with the exception of Latin America to North America. </a:t>
            </a:r>
          </a:p>
        </p:txBody>
      </p:sp>
      <p:pic>
        <p:nvPicPr>
          <p:cNvPr id="286" name="Picture 285"/>
          <p:cNvPicPr>
            <a:picLocks noChangeAspect="1"/>
          </p:cNvPicPr>
          <p:nvPr/>
        </p:nvPicPr>
        <p:blipFill rotWithShape="1">
          <a:blip r:embed="rId2">
            <a:extLst>
              <a:ext uri="{28A0092B-C50C-407E-A947-70E740481C1C}">
                <a14:useLocalDpi xmlns:a14="http://schemas.microsoft.com/office/drawing/2010/main" val="0"/>
              </a:ext>
            </a:extLst>
          </a:blip>
          <a:srcRect b="16557"/>
          <a:stretch/>
        </p:blipFill>
        <p:spPr>
          <a:xfrm>
            <a:off x="777240" y="2835335"/>
            <a:ext cx="7589520" cy="3260598"/>
          </a:xfrm>
          <a:prstGeom prst="rect">
            <a:avLst/>
          </a:prstGeom>
        </p:spPr>
      </p:pic>
      <p:sp>
        <p:nvSpPr>
          <p:cNvPr id="132" name="Freeform 52"/>
          <p:cNvSpPr>
            <a:spLocks noEditPoints="1"/>
          </p:cNvSpPr>
          <p:nvPr/>
        </p:nvSpPr>
        <p:spPr bwMode="auto">
          <a:xfrm>
            <a:off x="8118475" y="5665403"/>
            <a:ext cx="31750" cy="53975"/>
          </a:xfrm>
          <a:custGeom>
            <a:avLst/>
            <a:gdLst>
              <a:gd name="T0" fmla="*/ 20 w 20"/>
              <a:gd name="T1" fmla="*/ 0 h 34"/>
              <a:gd name="T2" fmla="*/ 14 w 20"/>
              <a:gd name="T3" fmla="*/ 0 h 34"/>
              <a:gd name="T4" fmla="*/ 0 w 20"/>
              <a:gd name="T5" fmla="*/ 22 h 34"/>
              <a:gd name="T6" fmla="*/ 0 w 20"/>
              <a:gd name="T7" fmla="*/ 26 h 34"/>
              <a:gd name="T8" fmla="*/ 12 w 20"/>
              <a:gd name="T9" fmla="*/ 26 h 34"/>
              <a:gd name="T10" fmla="*/ 10 w 20"/>
              <a:gd name="T11" fmla="*/ 34 h 34"/>
              <a:gd name="T12" fmla="*/ 14 w 20"/>
              <a:gd name="T13" fmla="*/ 34 h 34"/>
              <a:gd name="T14" fmla="*/ 16 w 20"/>
              <a:gd name="T15" fmla="*/ 26 h 34"/>
              <a:gd name="T16" fmla="*/ 18 w 20"/>
              <a:gd name="T17" fmla="*/ 26 h 34"/>
              <a:gd name="T18" fmla="*/ 20 w 20"/>
              <a:gd name="T19" fmla="*/ 22 h 34"/>
              <a:gd name="T20" fmla="*/ 16 w 20"/>
              <a:gd name="T21" fmla="*/ 22 h 34"/>
              <a:gd name="T22" fmla="*/ 20 w 20"/>
              <a:gd name="T23" fmla="*/ 0 h 34"/>
              <a:gd name="T24" fmla="*/ 12 w 20"/>
              <a:gd name="T25" fmla="*/ 22 h 34"/>
              <a:gd name="T26" fmla="*/ 2 w 20"/>
              <a:gd name="T27" fmla="*/ 22 h 34"/>
              <a:gd name="T28" fmla="*/ 2 w 20"/>
              <a:gd name="T29" fmla="*/ 22 h 34"/>
              <a:gd name="T30" fmla="*/ 16 w 20"/>
              <a:gd name="T31" fmla="*/ 2 h 34"/>
              <a:gd name="T32" fmla="*/ 16 w 20"/>
              <a:gd name="T33" fmla="*/ 2 h 34"/>
              <a:gd name="T34" fmla="*/ 16 w 20"/>
              <a:gd name="T35" fmla="*/ 2 h 34"/>
              <a:gd name="T36" fmla="*/ 12 w 20"/>
              <a:gd name="T37" fmla="*/ 22 h 34"/>
              <a:gd name="T38" fmla="*/ 12 w 20"/>
              <a:gd name="T39"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34">
                <a:moveTo>
                  <a:pt x="20" y="0"/>
                </a:moveTo>
                <a:lnTo>
                  <a:pt x="14" y="0"/>
                </a:lnTo>
                <a:lnTo>
                  <a:pt x="0" y="22"/>
                </a:lnTo>
                <a:lnTo>
                  <a:pt x="0" y="26"/>
                </a:lnTo>
                <a:lnTo>
                  <a:pt x="12" y="26"/>
                </a:lnTo>
                <a:lnTo>
                  <a:pt x="10" y="34"/>
                </a:lnTo>
                <a:lnTo>
                  <a:pt x="14" y="34"/>
                </a:lnTo>
                <a:lnTo>
                  <a:pt x="16" y="26"/>
                </a:lnTo>
                <a:lnTo>
                  <a:pt x="18" y="26"/>
                </a:lnTo>
                <a:lnTo>
                  <a:pt x="20" y="22"/>
                </a:lnTo>
                <a:lnTo>
                  <a:pt x="16" y="22"/>
                </a:lnTo>
                <a:lnTo>
                  <a:pt x="20" y="0"/>
                </a:lnTo>
                <a:close/>
                <a:moveTo>
                  <a:pt x="12" y="22"/>
                </a:moveTo>
                <a:lnTo>
                  <a:pt x="2" y="22"/>
                </a:lnTo>
                <a:lnTo>
                  <a:pt x="2" y="22"/>
                </a:lnTo>
                <a:lnTo>
                  <a:pt x="16" y="2"/>
                </a:lnTo>
                <a:lnTo>
                  <a:pt x="16" y="2"/>
                </a:lnTo>
                <a:lnTo>
                  <a:pt x="16" y="2"/>
                </a:lnTo>
                <a:lnTo>
                  <a:pt x="12" y="22"/>
                </a:lnTo>
                <a:lnTo>
                  <a:pt x="12" y="22"/>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6" name="Rectangle 233"/>
          <p:cNvSpPr>
            <a:spLocks noChangeArrowheads="1"/>
          </p:cNvSpPr>
          <p:nvPr/>
        </p:nvSpPr>
        <p:spPr bwMode="auto">
          <a:xfrm>
            <a:off x="7804150" y="4766878"/>
            <a:ext cx="3206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i="1" dirty="0">
                <a:solidFill>
                  <a:srgbClr val="00AEEF"/>
                </a:solidFill>
                <a:latin typeface="+mj-lt"/>
              </a:rPr>
              <a:t>EQUATOR</a:t>
            </a:r>
            <a:endParaRPr kumimoji="0" lang="en-US" altLang="en-US" sz="1600" b="1" i="0" u="none" strike="noStrike" cap="none" normalizeH="0" baseline="0" dirty="0" smtClean="0">
              <a:ln>
                <a:noFill/>
              </a:ln>
              <a:solidFill>
                <a:schemeClr val="tx1"/>
              </a:solidFill>
              <a:effectLst/>
              <a:latin typeface="+mj-lt"/>
            </a:endParaRPr>
          </a:p>
        </p:txBody>
      </p:sp>
      <p:sp>
        <p:nvSpPr>
          <p:cNvPr id="41" name="Rectangle 238"/>
          <p:cNvSpPr>
            <a:spLocks noChangeArrowheads="1"/>
          </p:cNvSpPr>
          <p:nvPr/>
        </p:nvSpPr>
        <p:spPr bwMode="auto">
          <a:xfrm>
            <a:off x="6169345" y="5371872"/>
            <a:ext cx="75501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i="1" dirty="0">
                <a:solidFill>
                  <a:srgbClr val="00AEEF"/>
                </a:solidFill>
                <a:latin typeface="+mj-lt"/>
              </a:rPr>
              <a:t>TROPIC OF CAPRICORN</a:t>
            </a:r>
            <a:endParaRPr kumimoji="0" lang="en-US" altLang="en-US" sz="1600" b="1" i="0" u="none" strike="noStrike" cap="none" normalizeH="0" baseline="0" dirty="0" smtClean="0">
              <a:ln>
                <a:noFill/>
              </a:ln>
              <a:solidFill>
                <a:schemeClr val="tx1"/>
              </a:solidFill>
              <a:effectLst/>
              <a:latin typeface="+mj-lt"/>
            </a:endParaRPr>
          </a:p>
        </p:txBody>
      </p:sp>
      <p:sp>
        <p:nvSpPr>
          <p:cNvPr id="44" name="Rectangle 241"/>
          <p:cNvSpPr>
            <a:spLocks noChangeArrowheads="1"/>
          </p:cNvSpPr>
          <p:nvPr/>
        </p:nvSpPr>
        <p:spPr bwMode="auto">
          <a:xfrm>
            <a:off x="7401560" y="4264593"/>
            <a:ext cx="6412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latin typeface="+mj-lt"/>
              </a:rPr>
              <a:t>TROPIC OF CANCER</a:t>
            </a:r>
            <a:endParaRPr kumimoji="0" lang="en-US" altLang="en-US" sz="1600" b="1" i="0" u="none" strike="noStrike" cap="none" normalizeH="0" baseline="0" smtClean="0">
              <a:ln>
                <a:noFill/>
              </a:ln>
              <a:solidFill>
                <a:schemeClr val="tx1"/>
              </a:solidFill>
              <a:effectLst/>
              <a:latin typeface="+mj-lt"/>
            </a:endParaRPr>
          </a:p>
        </p:txBody>
      </p:sp>
      <p:sp>
        <p:nvSpPr>
          <p:cNvPr id="63" name="Rectangle 260"/>
          <p:cNvSpPr>
            <a:spLocks noChangeArrowheads="1"/>
          </p:cNvSpPr>
          <p:nvPr/>
        </p:nvSpPr>
        <p:spPr bwMode="auto">
          <a:xfrm>
            <a:off x="4137025" y="4027103"/>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ATLANTIC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65" name="Rectangle 262"/>
          <p:cNvSpPr>
            <a:spLocks noChangeArrowheads="1"/>
          </p:cNvSpPr>
          <p:nvPr/>
        </p:nvSpPr>
        <p:spPr bwMode="auto">
          <a:xfrm>
            <a:off x="4873625" y="3223828"/>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ARCTIC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67" name="Rectangle 264"/>
          <p:cNvSpPr>
            <a:spLocks noChangeArrowheads="1"/>
          </p:cNvSpPr>
          <p:nvPr/>
        </p:nvSpPr>
        <p:spPr bwMode="auto">
          <a:xfrm>
            <a:off x="4508500" y="5001828"/>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ATLANTIC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69" name="Rectangle 266"/>
          <p:cNvSpPr>
            <a:spLocks noChangeArrowheads="1"/>
          </p:cNvSpPr>
          <p:nvPr/>
        </p:nvSpPr>
        <p:spPr bwMode="auto">
          <a:xfrm>
            <a:off x="6232525" y="5005003"/>
            <a:ext cx="370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INDIAN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1" name="Rectangle 268"/>
          <p:cNvSpPr>
            <a:spLocks noChangeArrowheads="1"/>
          </p:cNvSpPr>
          <p:nvPr/>
        </p:nvSpPr>
        <p:spPr bwMode="auto">
          <a:xfrm>
            <a:off x="2466975" y="4925628"/>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3" name="Rectangle 270"/>
          <p:cNvSpPr>
            <a:spLocks noChangeArrowheads="1"/>
          </p:cNvSpPr>
          <p:nvPr/>
        </p:nvSpPr>
        <p:spPr bwMode="auto">
          <a:xfrm>
            <a:off x="7629525" y="4471603"/>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5" name="Rectangle 272"/>
          <p:cNvSpPr>
            <a:spLocks noChangeArrowheads="1"/>
          </p:cNvSpPr>
          <p:nvPr/>
        </p:nvSpPr>
        <p:spPr bwMode="auto">
          <a:xfrm>
            <a:off x="5842000" y="572890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76" name="Rectangle 273"/>
          <p:cNvSpPr>
            <a:spLocks noChangeArrowheads="1"/>
          </p:cNvSpPr>
          <p:nvPr/>
        </p:nvSpPr>
        <p:spPr bwMode="auto">
          <a:xfrm>
            <a:off x="6149975" y="5728903"/>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1,500</a:t>
            </a:r>
            <a:endParaRPr kumimoji="0" lang="en-US" altLang="en-US" sz="1800" b="1" i="0" u="none" strike="noStrike" cap="none" normalizeH="0" baseline="0" dirty="0" smtClean="0">
              <a:ln>
                <a:noFill/>
              </a:ln>
              <a:solidFill>
                <a:schemeClr val="tx1"/>
              </a:solidFill>
              <a:effectLst/>
              <a:latin typeface="+mj-lt"/>
            </a:endParaRPr>
          </a:p>
        </p:txBody>
      </p:sp>
      <p:sp>
        <p:nvSpPr>
          <p:cNvPr id="77" name="Rectangle 274"/>
          <p:cNvSpPr>
            <a:spLocks noChangeArrowheads="1"/>
          </p:cNvSpPr>
          <p:nvPr/>
        </p:nvSpPr>
        <p:spPr bwMode="auto">
          <a:xfrm>
            <a:off x="5842000" y="585590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78" name="Rectangle 275"/>
          <p:cNvSpPr>
            <a:spLocks noChangeArrowheads="1"/>
          </p:cNvSpPr>
          <p:nvPr/>
        </p:nvSpPr>
        <p:spPr bwMode="auto">
          <a:xfrm>
            <a:off x="6010275" y="5855903"/>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79" name="Rectangle 276"/>
          <p:cNvSpPr>
            <a:spLocks noChangeArrowheads="1"/>
          </p:cNvSpPr>
          <p:nvPr/>
        </p:nvSpPr>
        <p:spPr bwMode="auto">
          <a:xfrm>
            <a:off x="6527800" y="5728903"/>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3,000 Miles</a:t>
            </a:r>
            <a:endParaRPr kumimoji="0" lang="en-US" altLang="en-US" sz="1800" b="1" i="0" u="none" strike="noStrike" cap="none" normalizeH="0" baseline="0" dirty="0" smtClean="0">
              <a:ln>
                <a:noFill/>
              </a:ln>
              <a:solidFill>
                <a:schemeClr val="tx1"/>
              </a:solidFill>
              <a:effectLst/>
              <a:latin typeface="+mj-lt"/>
            </a:endParaRPr>
          </a:p>
        </p:txBody>
      </p:sp>
      <p:sp>
        <p:nvSpPr>
          <p:cNvPr id="80" name="Rectangle 277"/>
          <p:cNvSpPr>
            <a:spLocks noChangeArrowheads="1"/>
          </p:cNvSpPr>
          <p:nvPr/>
        </p:nvSpPr>
        <p:spPr bwMode="auto">
          <a:xfrm>
            <a:off x="6251575" y="5855903"/>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3,000 Kilometers</a:t>
            </a:r>
            <a:endParaRPr kumimoji="0" lang="en-US" altLang="en-US" sz="1800" b="1" i="0" u="none" strike="noStrike" cap="none" normalizeH="0" baseline="0" dirty="0" smtClean="0">
              <a:ln>
                <a:noFill/>
              </a:ln>
              <a:solidFill>
                <a:schemeClr val="tx1"/>
              </a:solidFill>
              <a:effectLst/>
              <a:latin typeface="+mj-lt"/>
            </a:endParaRPr>
          </a:p>
        </p:txBody>
      </p:sp>
      <p:sp>
        <p:nvSpPr>
          <p:cNvPr id="81" name="Rectangle 278"/>
          <p:cNvSpPr>
            <a:spLocks noChangeArrowheads="1"/>
          </p:cNvSpPr>
          <p:nvPr/>
        </p:nvSpPr>
        <p:spPr bwMode="auto">
          <a:xfrm>
            <a:off x="816610" y="5499668"/>
            <a:ext cx="9762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International migration</a:t>
            </a:r>
            <a:endParaRPr kumimoji="0" lang="en-US" altLang="en-US" b="1" i="0" u="none" strike="noStrike" cap="none" normalizeH="0" baseline="0" dirty="0" smtClean="0">
              <a:ln>
                <a:noFill/>
              </a:ln>
              <a:solidFill>
                <a:schemeClr val="tx1"/>
              </a:solidFill>
              <a:effectLst/>
              <a:latin typeface="+mj-lt"/>
            </a:endParaRPr>
          </a:p>
        </p:txBody>
      </p:sp>
      <p:sp>
        <p:nvSpPr>
          <p:cNvPr id="82" name="Rectangle 279"/>
          <p:cNvSpPr>
            <a:spLocks noChangeArrowheads="1"/>
          </p:cNvSpPr>
          <p:nvPr/>
        </p:nvSpPr>
        <p:spPr bwMode="auto">
          <a:xfrm>
            <a:off x="990600" y="5661593"/>
            <a:ext cx="10627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Direction of migrant flow</a:t>
            </a:r>
            <a:endParaRPr kumimoji="0" lang="en-US" altLang="en-US" b="1" i="0" u="none" strike="noStrike" cap="none" normalizeH="0" baseline="0" dirty="0" smtClean="0">
              <a:ln>
                <a:noFill/>
              </a:ln>
              <a:solidFill>
                <a:schemeClr val="tx1"/>
              </a:solidFill>
              <a:effectLst/>
              <a:latin typeface="+mj-lt"/>
            </a:endParaRPr>
          </a:p>
        </p:txBody>
      </p:sp>
      <p:sp>
        <p:nvSpPr>
          <p:cNvPr id="83" name="Rectangle 280"/>
          <p:cNvSpPr>
            <a:spLocks noChangeArrowheads="1"/>
          </p:cNvSpPr>
          <p:nvPr/>
        </p:nvSpPr>
        <p:spPr bwMode="auto">
          <a:xfrm>
            <a:off x="990600" y="5810818"/>
            <a:ext cx="7902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Country with large</a:t>
            </a:r>
            <a:br>
              <a:rPr kumimoji="0" lang="en-US" altLang="en-US" sz="700" b="1" i="0" u="none" strike="noStrike" cap="none" normalizeH="0" baseline="0" dirty="0" smtClean="0">
                <a:ln>
                  <a:noFill/>
                </a:ln>
                <a:solidFill>
                  <a:srgbClr val="000000"/>
                </a:solidFill>
                <a:effectLst/>
                <a:latin typeface="+mj-lt"/>
              </a:rPr>
            </a:br>
            <a:r>
              <a:rPr kumimoji="0" lang="en-US" altLang="en-US" sz="700" b="1" i="0" u="none" strike="noStrike" cap="none" normalizeH="0" baseline="0" dirty="0" smtClean="0">
                <a:ln>
                  <a:noFill/>
                </a:ln>
                <a:solidFill>
                  <a:srgbClr val="000000"/>
                </a:solidFill>
                <a:effectLst/>
                <a:latin typeface="+mj-lt"/>
              </a:rPr>
              <a:t>migrant flow</a:t>
            </a:r>
            <a:endParaRPr kumimoji="0" lang="en-US" altLang="en-US" b="1" i="0" u="none" strike="noStrike" cap="none" normalizeH="0" baseline="0" dirty="0" smtClean="0">
              <a:ln>
                <a:noFill/>
              </a:ln>
              <a:solidFill>
                <a:schemeClr val="tx1"/>
              </a:solidFill>
              <a:effectLst/>
              <a:latin typeface="+mj-lt"/>
            </a:endParaRPr>
          </a:p>
        </p:txBody>
      </p:sp>
      <p:sp>
        <p:nvSpPr>
          <p:cNvPr id="289" name="Rectangle 201"/>
          <p:cNvSpPr>
            <a:spLocks noChangeArrowheads="1"/>
          </p:cNvSpPr>
          <p:nvPr/>
        </p:nvSpPr>
        <p:spPr bwMode="auto">
          <a:xfrm>
            <a:off x="2206625" y="39413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0" name="Rectangle 202"/>
          <p:cNvSpPr>
            <a:spLocks noChangeArrowheads="1"/>
          </p:cNvSpPr>
          <p:nvPr/>
        </p:nvSpPr>
        <p:spPr bwMode="auto">
          <a:xfrm>
            <a:off x="2133600" y="435730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1" name="Rectangle 208"/>
          <p:cNvSpPr>
            <a:spLocks noChangeArrowheads="1"/>
          </p:cNvSpPr>
          <p:nvPr/>
        </p:nvSpPr>
        <p:spPr bwMode="auto">
          <a:xfrm>
            <a:off x="8191500" y="4782753"/>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2" name="Rectangle 209"/>
          <p:cNvSpPr>
            <a:spLocks noChangeArrowheads="1"/>
          </p:cNvSpPr>
          <p:nvPr/>
        </p:nvSpPr>
        <p:spPr bwMode="auto">
          <a:xfrm>
            <a:off x="2060575" y="4782753"/>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3" name="Rectangle 210"/>
          <p:cNvSpPr>
            <a:spLocks noChangeArrowheads="1"/>
          </p:cNvSpPr>
          <p:nvPr/>
        </p:nvSpPr>
        <p:spPr bwMode="auto">
          <a:xfrm>
            <a:off x="2076450" y="520502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4" name="Rectangle 211"/>
          <p:cNvSpPr>
            <a:spLocks noChangeArrowheads="1"/>
          </p:cNvSpPr>
          <p:nvPr/>
        </p:nvSpPr>
        <p:spPr bwMode="auto">
          <a:xfrm>
            <a:off x="2212975" y="562730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5" name="Rectangle 212"/>
          <p:cNvSpPr>
            <a:spLocks noChangeArrowheads="1"/>
          </p:cNvSpPr>
          <p:nvPr/>
        </p:nvSpPr>
        <p:spPr bwMode="auto">
          <a:xfrm>
            <a:off x="7835900" y="352862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6" name="Rectangle 213"/>
          <p:cNvSpPr>
            <a:spLocks noChangeArrowheads="1"/>
          </p:cNvSpPr>
          <p:nvPr/>
        </p:nvSpPr>
        <p:spPr bwMode="auto">
          <a:xfrm>
            <a:off x="2508250" y="351910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7" name="Rectangle 214"/>
          <p:cNvSpPr>
            <a:spLocks noChangeArrowheads="1"/>
          </p:cNvSpPr>
          <p:nvPr/>
        </p:nvSpPr>
        <p:spPr bwMode="auto">
          <a:xfrm>
            <a:off x="7289800" y="310635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8" name="Rectangle 215"/>
          <p:cNvSpPr>
            <a:spLocks noChangeArrowheads="1"/>
          </p:cNvSpPr>
          <p:nvPr/>
        </p:nvSpPr>
        <p:spPr bwMode="auto">
          <a:xfrm>
            <a:off x="3038475" y="310635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299" name="Rectangle 216"/>
          <p:cNvSpPr>
            <a:spLocks noChangeArrowheads="1"/>
          </p:cNvSpPr>
          <p:nvPr/>
        </p:nvSpPr>
        <p:spPr bwMode="auto">
          <a:xfrm>
            <a:off x="8112125" y="39413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0" name="Rectangle 217"/>
          <p:cNvSpPr>
            <a:spLocks noChangeArrowheads="1"/>
          </p:cNvSpPr>
          <p:nvPr/>
        </p:nvSpPr>
        <p:spPr bwMode="auto">
          <a:xfrm>
            <a:off x="8115300" y="56304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1" name="Rectangle 218"/>
          <p:cNvSpPr>
            <a:spLocks noChangeArrowheads="1"/>
          </p:cNvSpPr>
          <p:nvPr/>
        </p:nvSpPr>
        <p:spPr bwMode="auto">
          <a:xfrm>
            <a:off x="8159750" y="436365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2" name="Rectangle 219"/>
          <p:cNvSpPr>
            <a:spLocks noChangeArrowheads="1"/>
          </p:cNvSpPr>
          <p:nvPr/>
        </p:nvSpPr>
        <p:spPr bwMode="auto">
          <a:xfrm>
            <a:off x="8159750" y="520502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4" name="Rectangle 242"/>
          <p:cNvSpPr>
            <a:spLocks noChangeArrowheads="1"/>
          </p:cNvSpPr>
          <p:nvPr/>
        </p:nvSpPr>
        <p:spPr bwMode="auto">
          <a:xfrm>
            <a:off x="5070475" y="3026978"/>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5" name="Rectangle 243"/>
          <p:cNvSpPr>
            <a:spLocks noChangeArrowheads="1"/>
          </p:cNvSpPr>
          <p:nvPr/>
        </p:nvSpPr>
        <p:spPr bwMode="auto">
          <a:xfrm>
            <a:off x="4835525"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6" name="Rectangle 244"/>
          <p:cNvSpPr>
            <a:spLocks noChangeArrowheads="1"/>
          </p:cNvSpPr>
          <p:nvPr/>
        </p:nvSpPr>
        <p:spPr bwMode="auto">
          <a:xfrm>
            <a:off x="5245100"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7" name="Rectangle 245"/>
          <p:cNvSpPr>
            <a:spLocks noChangeArrowheads="1"/>
          </p:cNvSpPr>
          <p:nvPr/>
        </p:nvSpPr>
        <p:spPr bwMode="auto">
          <a:xfrm>
            <a:off x="4641850"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8" name="Rectangle 246"/>
          <p:cNvSpPr>
            <a:spLocks noChangeArrowheads="1"/>
          </p:cNvSpPr>
          <p:nvPr/>
        </p:nvSpPr>
        <p:spPr bwMode="auto">
          <a:xfrm>
            <a:off x="5441950"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09" name="Rectangle 247"/>
          <p:cNvSpPr>
            <a:spLocks noChangeArrowheads="1"/>
          </p:cNvSpPr>
          <p:nvPr/>
        </p:nvSpPr>
        <p:spPr bwMode="auto">
          <a:xfrm>
            <a:off x="4454525"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0" name="Rectangle 248"/>
          <p:cNvSpPr>
            <a:spLocks noChangeArrowheads="1"/>
          </p:cNvSpPr>
          <p:nvPr/>
        </p:nvSpPr>
        <p:spPr bwMode="auto">
          <a:xfrm>
            <a:off x="4248150"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1" name="Rectangle 249"/>
          <p:cNvSpPr>
            <a:spLocks noChangeArrowheads="1"/>
          </p:cNvSpPr>
          <p:nvPr/>
        </p:nvSpPr>
        <p:spPr bwMode="auto">
          <a:xfrm>
            <a:off x="5838825" y="30269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2" name="Rectangle 250"/>
          <p:cNvSpPr>
            <a:spLocks noChangeArrowheads="1"/>
          </p:cNvSpPr>
          <p:nvPr/>
        </p:nvSpPr>
        <p:spPr bwMode="auto">
          <a:xfrm>
            <a:off x="4013200"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3" name="Rectangle 251"/>
          <p:cNvSpPr>
            <a:spLocks noChangeArrowheads="1"/>
          </p:cNvSpPr>
          <p:nvPr/>
        </p:nvSpPr>
        <p:spPr bwMode="auto">
          <a:xfrm>
            <a:off x="6019800"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4" name="Rectangle 252"/>
          <p:cNvSpPr>
            <a:spLocks noChangeArrowheads="1"/>
          </p:cNvSpPr>
          <p:nvPr/>
        </p:nvSpPr>
        <p:spPr bwMode="auto">
          <a:xfrm>
            <a:off x="3816350"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5" name="Rectangle 253"/>
          <p:cNvSpPr>
            <a:spLocks noChangeArrowheads="1"/>
          </p:cNvSpPr>
          <p:nvPr/>
        </p:nvSpPr>
        <p:spPr bwMode="auto">
          <a:xfrm>
            <a:off x="6238875"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6" name="Rectangle 254"/>
          <p:cNvSpPr>
            <a:spLocks noChangeArrowheads="1"/>
          </p:cNvSpPr>
          <p:nvPr/>
        </p:nvSpPr>
        <p:spPr bwMode="auto">
          <a:xfrm>
            <a:off x="3609975"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317" name="Rectangle 255"/>
          <p:cNvSpPr>
            <a:spLocks noChangeArrowheads="1"/>
          </p:cNvSpPr>
          <p:nvPr/>
        </p:nvSpPr>
        <p:spPr bwMode="auto">
          <a:xfrm>
            <a:off x="3400425"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8" name="Rectangle 256"/>
          <p:cNvSpPr>
            <a:spLocks noChangeArrowheads="1"/>
          </p:cNvSpPr>
          <p:nvPr/>
        </p:nvSpPr>
        <p:spPr bwMode="auto">
          <a:xfrm>
            <a:off x="6435725"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19" name="Rectangle 257"/>
          <p:cNvSpPr>
            <a:spLocks noChangeArrowheads="1"/>
          </p:cNvSpPr>
          <p:nvPr/>
        </p:nvSpPr>
        <p:spPr bwMode="auto">
          <a:xfrm>
            <a:off x="6610350" y="3023803"/>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20" name="Rectangle 258"/>
          <p:cNvSpPr>
            <a:spLocks noChangeArrowheads="1"/>
          </p:cNvSpPr>
          <p:nvPr/>
        </p:nvSpPr>
        <p:spPr bwMode="auto">
          <a:xfrm>
            <a:off x="5645150" y="302380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321" name="Rectangle 259"/>
          <p:cNvSpPr>
            <a:spLocks noChangeArrowheads="1"/>
          </p:cNvSpPr>
          <p:nvPr/>
        </p:nvSpPr>
        <p:spPr bwMode="auto">
          <a:xfrm>
            <a:off x="6823075" y="30269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180°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03" name="Rectangle 200"/>
          <p:cNvSpPr>
            <a:spLocks noChangeArrowheads="1"/>
          </p:cNvSpPr>
          <p:nvPr/>
        </p:nvSpPr>
        <p:spPr bwMode="auto">
          <a:xfrm>
            <a:off x="3492500" y="6026555"/>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100°</a:t>
            </a:r>
          </a:p>
        </p:txBody>
      </p:sp>
      <p:sp>
        <p:nvSpPr>
          <p:cNvPr id="404" name="Rectangle 203"/>
          <p:cNvSpPr>
            <a:spLocks noChangeArrowheads="1"/>
          </p:cNvSpPr>
          <p:nvPr/>
        </p:nvSpPr>
        <p:spPr bwMode="auto">
          <a:xfrm>
            <a:off x="4406900" y="602020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40°</a:t>
            </a:r>
          </a:p>
        </p:txBody>
      </p:sp>
      <p:sp>
        <p:nvSpPr>
          <p:cNvPr id="405" name="Rectangle 204"/>
          <p:cNvSpPr>
            <a:spLocks noChangeArrowheads="1"/>
          </p:cNvSpPr>
          <p:nvPr/>
        </p:nvSpPr>
        <p:spPr bwMode="auto">
          <a:xfrm>
            <a:off x="5597525" y="601703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40°</a:t>
            </a:r>
          </a:p>
        </p:txBody>
      </p:sp>
      <p:sp>
        <p:nvSpPr>
          <p:cNvPr id="406" name="Rectangle 206"/>
          <p:cNvSpPr>
            <a:spLocks noChangeArrowheads="1"/>
          </p:cNvSpPr>
          <p:nvPr/>
        </p:nvSpPr>
        <p:spPr bwMode="auto">
          <a:xfrm>
            <a:off x="4702175" y="602020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20°</a:t>
            </a:r>
          </a:p>
        </p:txBody>
      </p:sp>
      <p:sp>
        <p:nvSpPr>
          <p:cNvPr id="407" name="Rectangle 207"/>
          <p:cNvSpPr>
            <a:spLocks noChangeArrowheads="1"/>
          </p:cNvSpPr>
          <p:nvPr/>
        </p:nvSpPr>
        <p:spPr bwMode="auto">
          <a:xfrm>
            <a:off x="5305425" y="602020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20°</a:t>
            </a:r>
          </a:p>
        </p:txBody>
      </p:sp>
      <p:sp>
        <p:nvSpPr>
          <p:cNvPr id="408" name="Rectangle 220"/>
          <p:cNvSpPr>
            <a:spLocks noChangeArrowheads="1"/>
          </p:cNvSpPr>
          <p:nvPr/>
        </p:nvSpPr>
        <p:spPr bwMode="auto">
          <a:xfrm>
            <a:off x="4105275" y="602655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60°</a:t>
            </a:r>
          </a:p>
        </p:txBody>
      </p:sp>
      <p:sp>
        <p:nvSpPr>
          <p:cNvPr id="409" name="Rectangle 221"/>
          <p:cNvSpPr>
            <a:spLocks noChangeArrowheads="1"/>
          </p:cNvSpPr>
          <p:nvPr/>
        </p:nvSpPr>
        <p:spPr bwMode="auto">
          <a:xfrm>
            <a:off x="3810000" y="602655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80°</a:t>
            </a:r>
          </a:p>
        </p:txBody>
      </p:sp>
      <p:sp>
        <p:nvSpPr>
          <p:cNvPr id="410" name="Rectangle 222"/>
          <p:cNvSpPr>
            <a:spLocks noChangeArrowheads="1"/>
          </p:cNvSpPr>
          <p:nvPr/>
        </p:nvSpPr>
        <p:spPr bwMode="auto">
          <a:xfrm>
            <a:off x="3203575" y="602973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120°</a:t>
            </a:r>
          </a:p>
        </p:txBody>
      </p:sp>
      <p:sp>
        <p:nvSpPr>
          <p:cNvPr id="411" name="Rectangle 223"/>
          <p:cNvSpPr>
            <a:spLocks noChangeArrowheads="1"/>
          </p:cNvSpPr>
          <p:nvPr/>
        </p:nvSpPr>
        <p:spPr bwMode="auto">
          <a:xfrm>
            <a:off x="2905125" y="602973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dirty="0">
                <a:solidFill>
                  <a:srgbClr val="00AEEF"/>
                </a:solidFill>
                <a:effectLst>
                  <a:glow rad="63500">
                    <a:schemeClr val="bg1"/>
                  </a:glow>
                </a:effectLst>
                <a:latin typeface="+mj-lt"/>
              </a:rPr>
              <a:t>140°</a:t>
            </a:r>
          </a:p>
        </p:txBody>
      </p:sp>
      <p:sp>
        <p:nvSpPr>
          <p:cNvPr id="412" name="Rectangle 224"/>
          <p:cNvSpPr>
            <a:spLocks noChangeArrowheads="1"/>
          </p:cNvSpPr>
          <p:nvPr/>
        </p:nvSpPr>
        <p:spPr bwMode="auto">
          <a:xfrm>
            <a:off x="2603500" y="602973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dirty="0">
                <a:solidFill>
                  <a:srgbClr val="00AEEF"/>
                </a:solidFill>
                <a:effectLst>
                  <a:glow rad="63500">
                    <a:schemeClr val="bg1"/>
                  </a:glow>
                </a:effectLst>
                <a:latin typeface="+mj-lt"/>
              </a:rPr>
              <a:t>160°</a:t>
            </a:r>
          </a:p>
        </p:txBody>
      </p:sp>
      <p:sp>
        <p:nvSpPr>
          <p:cNvPr id="413" name="Rectangle 225"/>
          <p:cNvSpPr>
            <a:spLocks noChangeArrowheads="1"/>
          </p:cNvSpPr>
          <p:nvPr/>
        </p:nvSpPr>
        <p:spPr bwMode="auto">
          <a:xfrm>
            <a:off x="5026025" y="6026555"/>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0°</a:t>
            </a:r>
          </a:p>
        </p:txBody>
      </p:sp>
      <p:sp>
        <p:nvSpPr>
          <p:cNvPr id="414" name="Rectangle 226"/>
          <p:cNvSpPr>
            <a:spLocks noChangeArrowheads="1"/>
          </p:cNvSpPr>
          <p:nvPr/>
        </p:nvSpPr>
        <p:spPr bwMode="auto">
          <a:xfrm>
            <a:off x="5918200" y="602020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60°</a:t>
            </a:r>
          </a:p>
        </p:txBody>
      </p:sp>
      <p:sp>
        <p:nvSpPr>
          <p:cNvPr id="415" name="Rectangle 227"/>
          <p:cNvSpPr>
            <a:spLocks noChangeArrowheads="1"/>
          </p:cNvSpPr>
          <p:nvPr/>
        </p:nvSpPr>
        <p:spPr bwMode="auto">
          <a:xfrm>
            <a:off x="6492875" y="601703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100°</a:t>
            </a:r>
          </a:p>
        </p:txBody>
      </p:sp>
      <p:sp>
        <p:nvSpPr>
          <p:cNvPr id="416" name="Rectangle 228"/>
          <p:cNvSpPr>
            <a:spLocks noChangeArrowheads="1"/>
          </p:cNvSpPr>
          <p:nvPr/>
        </p:nvSpPr>
        <p:spPr bwMode="auto">
          <a:xfrm>
            <a:off x="6791325" y="601703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120°</a:t>
            </a:r>
          </a:p>
        </p:txBody>
      </p:sp>
      <p:sp>
        <p:nvSpPr>
          <p:cNvPr id="417" name="Rectangle 229"/>
          <p:cNvSpPr>
            <a:spLocks noChangeArrowheads="1"/>
          </p:cNvSpPr>
          <p:nvPr/>
        </p:nvSpPr>
        <p:spPr bwMode="auto">
          <a:xfrm>
            <a:off x="6216650" y="602020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80°</a:t>
            </a:r>
          </a:p>
        </p:txBody>
      </p:sp>
      <p:sp>
        <p:nvSpPr>
          <p:cNvPr id="418" name="Rectangle 230"/>
          <p:cNvSpPr>
            <a:spLocks noChangeArrowheads="1"/>
          </p:cNvSpPr>
          <p:nvPr/>
        </p:nvSpPr>
        <p:spPr bwMode="auto">
          <a:xfrm>
            <a:off x="7385050" y="602338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160°</a:t>
            </a:r>
          </a:p>
        </p:txBody>
      </p:sp>
      <p:sp>
        <p:nvSpPr>
          <p:cNvPr id="419" name="Rectangle 231"/>
          <p:cNvSpPr>
            <a:spLocks noChangeArrowheads="1"/>
          </p:cNvSpPr>
          <p:nvPr/>
        </p:nvSpPr>
        <p:spPr bwMode="auto">
          <a:xfrm>
            <a:off x="7077075" y="602338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140°</a:t>
            </a:r>
          </a:p>
        </p:txBody>
      </p:sp>
      <p:sp>
        <p:nvSpPr>
          <p:cNvPr id="420" name="Rectangle 232"/>
          <p:cNvSpPr>
            <a:spLocks noChangeArrowheads="1"/>
          </p:cNvSpPr>
          <p:nvPr/>
        </p:nvSpPr>
        <p:spPr bwMode="auto">
          <a:xfrm>
            <a:off x="7677150" y="6020205"/>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i="1">
                <a:solidFill>
                  <a:srgbClr val="00AEEF"/>
                </a:solidFill>
                <a:effectLst>
                  <a:glow rad="63500">
                    <a:schemeClr val="bg1"/>
                  </a:glow>
                </a:effectLst>
                <a:latin typeface="+mj-lt"/>
              </a:rPr>
              <a:t>180°</a:t>
            </a:r>
          </a:p>
        </p:txBody>
      </p:sp>
    </p:spTree>
    <p:extLst>
      <p:ext uri="{BB962C8B-B14F-4D97-AF65-F5344CB8AC3E}">
        <p14:creationId xmlns:p14="http://schemas.microsoft.com/office/powerpoint/2010/main" val="545407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467C-F40A-4A5A-9B28-21CD93927AEE}"/>
              </a:ext>
            </a:extLst>
          </p:cNvPr>
          <p:cNvSpPr>
            <a:spLocks noGrp="1"/>
          </p:cNvSpPr>
          <p:nvPr>
            <p:ph type="title"/>
          </p:nvPr>
        </p:nvSpPr>
        <p:spPr>
          <a:xfrm>
            <a:off x="457199" y="215371"/>
            <a:ext cx="8333509" cy="1097279"/>
          </a:xfrm>
        </p:spPr>
        <p:txBody>
          <a:bodyPr/>
          <a:lstStyle/>
          <a:p>
            <a:r>
              <a:rPr lang="en-US" dirty="0"/>
              <a:t>3.1.3 Immigration </a:t>
            </a:r>
            <a:r>
              <a:rPr lang="en-US" dirty="0" smtClean="0"/>
              <a:t>and </a:t>
            </a:r>
            <a:r>
              <a:rPr lang="en-US" dirty="0"/>
              <a:t>Emigration </a:t>
            </a:r>
            <a:r>
              <a:rPr lang="en-US" sz="2000" b="0" dirty="0"/>
              <a:t>(4 of 5)</a:t>
            </a:r>
          </a:p>
        </p:txBody>
      </p:sp>
      <p:sp>
        <p:nvSpPr>
          <p:cNvPr id="3" name="Content Placeholder 2">
            <a:extLst>
              <a:ext uri="{FF2B5EF4-FFF2-40B4-BE49-F238E27FC236}">
                <a16:creationId xmlns:a16="http://schemas.microsoft.com/office/drawing/2014/main" id="{72749D0C-E4D7-4572-ADAC-227AF86683E2}"/>
              </a:ext>
            </a:extLst>
          </p:cNvPr>
          <p:cNvSpPr>
            <a:spLocks noGrp="1"/>
          </p:cNvSpPr>
          <p:nvPr>
            <p:ph sz="quarter" idx="13"/>
          </p:nvPr>
        </p:nvSpPr>
        <p:spPr>
          <a:xfrm>
            <a:off x="457200" y="1556326"/>
            <a:ext cx="8229600" cy="1186874"/>
          </a:xfrm>
        </p:spPr>
        <p:txBody>
          <a:bodyPr/>
          <a:lstStyle/>
          <a:p>
            <a:pPr marL="432" indent="0">
              <a:buNone/>
            </a:pPr>
            <a:r>
              <a:rPr lang="en-US" b="1" dirty="0"/>
              <a:t>Figure 3-11:</a:t>
            </a:r>
            <a:r>
              <a:rPr lang="en-US" dirty="0"/>
              <a:t> Eastern Europe is a source region of migrants moving to Western and Northern Europe, in particular Germany. </a:t>
            </a:r>
          </a:p>
        </p:txBody>
      </p:sp>
      <p:pic>
        <p:nvPicPr>
          <p:cNvPr id="97" name="Picture 9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27020" y="2592397"/>
            <a:ext cx="3489960" cy="3899156"/>
          </a:xfrm>
          <a:prstGeom prst="rect">
            <a:avLst/>
          </a:prstGeom>
        </p:spPr>
      </p:pic>
      <p:sp>
        <p:nvSpPr>
          <p:cNvPr id="114" name="Rectangle 109"/>
          <p:cNvSpPr>
            <a:spLocks noChangeArrowheads="1"/>
          </p:cNvSpPr>
          <p:nvPr/>
        </p:nvSpPr>
        <p:spPr bwMode="auto">
          <a:xfrm>
            <a:off x="5405942" y="5929449"/>
            <a:ext cx="3254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76200">
                    <a:schemeClr val="bg1">
                      <a:alpha val="60000"/>
                    </a:schemeClr>
                  </a:glow>
                </a:effectLst>
                <a:latin typeface="+mj-lt"/>
              </a:rPr>
              <a:t>GREECE</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18" name="Rectangle 113"/>
          <p:cNvSpPr>
            <a:spLocks noChangeArrowheads="1"/>
          </p:cNvSpPr>
          <p:nvPr/>
        </p:nvSpPr>
        <p:spPr bwMode="auto">
          <a:xfrm>
            <a:off x="4579782" y="5494628"/>
            <a:ext cx="2965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76200">
                    <a:schemeClr val="bg1">
                      <a:alpha val="60000"/>
                    </a:schemeClr>
                  </a:glow>
                </a:effectLst>
                <a:latin typeface="+mj-lt"/>
              </a:rPr>
              <a:t>ITALY</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25" name="Rectangle 120"/>
          <p:cNvSpPr>
            <a:spLocks noChangeArrowheads="1"/>
          </p:cNvSpPr>
          <p:nvPr/>
        </p:nvSpPr>
        <p:spPr bwMode="auto">
          <a:xfrm>
            <a:off x="2838522" y="5409641"/>
            <a:ext cx="3590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PORTUGAL</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34" name="Rectangle 129"/>
          <p:cNvSpPr>
            <a:spLocks noChangeArrowheads="1"/>
          </p:cNvSpPr>
          <p:nvPr/>
        </p:nvSpPr>
        <p:spPr bwMode="auto">
          <a:xfrm>
            <a:off x="3279273" y="5439287"/>
            <a:ext cx="3141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76200">
                    <a:schemeClr val="bg1">
                      <a:alpha val="60000"/>
                    </a:schemeClr>
                  </a:glow>
                </a:effectLst>
                <a:latin typeface="+mj-lt"/>
              </a:rPr>
              <a:t>SPAIN</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01" name="Rectangle 96"/>
          <p:cNvSpPr>
            <a:spLocks noChangeArrowheads="1"/>
          </p:cNvSpPr>
          <p:nvPr/>
        </p:nvSpPr>
        <p:spPr bwMode="auto">
          <a:xfrm>
            <a:off x="5524529" y="5555898"/>
            <a:ext cx="33823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76200">
                    <a:schemeClr val="bg1">
                      <a:alpha val="60000"/>
                    </a:schemeClr>
                  </a:glow>
                </a:effectLst>
                <a:latin typeface="+mj-lt"/>
              </a:rPr>
              <a:t>BULGARIA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04" name="Rectangle 99"/>
          <p:cNvSpPr>
            <a:spLocks noChangeArrowheads="1"/>
          </p:cNvSpPr>
          <p:nvPr/>
        </p:nvSpPr>
        <p:spPr bwMode="auto">
          <a:xfrm>
            <a:off x="5364435" y="5737730"/>
            <a:ext cx="31579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76200">
                    <a:schemeClr val="bg1">
                      <a:alpha val="60000"/>
                    </a:schemeClr>
                  </a:glow>
                </a:effectLst>
                <a:latin typeface="+mj-lt"/>
              </a:rPr>
              <a:t>MACEDONIA</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07" name="Rectangle 102"/>
          <p:cNvSpPr>
            <a:spLocks noChangeArrowheads="1"/>
          </p:cNvSpPr>
          <p:nvPr/>
        </p:nvSpPr>
        <p:spPr bwMode="auto">
          <a:xfrm>
            <a:off x="5027013" y="5782381"/>
            <a:ext cx="2244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76200">
                    <a:schemeClr val="bg1">
                      <a:alpha val="60000"/>
                    </a:schemeClr>
                  </a:glow>
                </a:effectLst>
                <a:latin typeface="+mj-lt"/>
              </a:rPr>
              <a:t>KOSOVO</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12" name="Rectangle 107"/>
          <p:cNvSpPr>
            <a:spLocks noChangeArrowheads="1"/>
          </p:cNvSpPr>
          <p:nvPr/>
        </p:nvSpPr>
        <p:spPr bwMode="auto">
          <a:xfrm>
            <a:off x="4790030" y="5681580"/>
            <a:ext cx="37350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76200">
                    <a:schemeClr val="bg1">
                      <a:alpha val="60000"/>
                    </a:schemeClr>
                  </a:glow>
                </a:effectLst>
                <a:latin typeface="+mj-lt"/>
              </a:rPr>
              <a:t>MONTENEGRO</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13" name="Rectangle 108"/>
          <p:cNvSpPr>
            <a:spLocks noChangeArrowheads="1"/>
          </p:cNvSpPr>
          <p:nvPr/>
        </p:nvSpPr>
        <p:spPr bwMode="auto">
          <a:xfrm>
            <a:off x="3850469" y="5030159"/>
            <a:ext cx="4263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76200">
                    <a:schemeClr val="bg1">
                      <a:alpha val="60000"/>
                    </a:schemeClr>
                  </a:glow>
                </a:effectLst>
                <a:latin typeface="+mj-lt"/>
              </a:rPr>
              <a:t>FRANCE</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15" name="Rectangle 110"/>
          <p:cNvSpPr>
            <a:spLocks noChangeArrowheads="1"/>
          </p:cNvSpPr>
          <p:nvPr/>
        </p:nvSpPr>
        <p:spPr bwMode="auto">
          <a:xfrm>
            <a:off x="5050179" y="5115148"/>
            <a:ext cx="3254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76200">
                    <a:schemeClr val="bg1">
                      <a:alpha val="60000"/>
                    </a:schemeClr>
                  </a:glow>
                </a:effectLst>
                <a:latin typeface="+mj-lt"/>
              </a:rPr>
              <a:t>HUNGARY</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23" name="Rectangle 118"/>
          <p:cNvSpPr>
            <a:spLocks noChangeArrowheads="1"/>
          </p:cNvSpPr>
          <p:nvPr/>
        </p:nvSpPr>
        <p:spPr bwMode="auto">
          <a:xfrm>
            <a:off x="4222044" y="4445128"/>
            <a:ext cx="1538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NETH.</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24" name="Rectangle 119"/>
          <p:cNvSpPr>
            <a:spLocks noChangeArrowheads="1"/>
          </p:cNvSpPr>
          <p:nvPr/>
        </p:nvSpPr>
        <p:spPr bwMode="auto">
          <a:xfrm>
            <a:off x="5058085" y="4524187"/>
            <a:ext cx="4328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76200">
                    <a:schemeClr val="bg1">
                      <a:alpha val="60000"/>
                    </a:schemeClr>
                  </a:glow>
                </a:effectLst>
                <a:latin typeface="+mj-lt"/>
              </a:rPr>
              <a:t>POLAND</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26" name="Rectangle 121"/>
          <p:cNvSpPr>
            <a:spLocks noChangeArrowheads="1"/>
          </p:cNvSpPr>
          <p:nvPr/>
        </p:nvSpPr>
        <p:spPr bwMode="auto">
          <a:xfrm>
            <a:off x="5485000" y="5217922"/>
            <a:ext cx="3061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ROMANIA</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27" name="Rectangle 122"/>
          <p:cNvSpPr>
            <a:spLocks noChangeArrowheads="1"/>
          </p:cNvSpPr>
          <p:nvPr/>
        </p:nvSpPr>
        <p:spPr bwMode="auto">
          <a:xfrm>
            <a:off x="5109473" y="4919478"/>
            <a:ext cx="26449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SLOVAKIA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32" name="Rectangle 127"/>
          <p:cNvSpPr>
            <a:spLocks noChangeArrowheads="1"/>
          </p:cNvSpPr>
          <p:nvPr/>
        </p:nvSpPr>
        <p:spPr bwMode="auto">
          <a:xfrm>
            <a:off x="3722000" y="4000426"/>
            <a:ext cx="3718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76200">
                    <a:schemeClr val="bg1">
                      <a:alpha val="60000"/>
                    </a:schemeClr>
                  </a:glow>
                </a:effectLst>
                <a:latin typeface="+mj-lt"/>
              </a:rPr>
              <a:t>UNITED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76200">
                    <a:schemeClr val="bg1">
                      <a:alpha val="60000"/>
                    </a:schemeClr>
                  </a:glow>
                </a:effectLst>
                <a:latin typeface="+mj-lt"/>
              </a:rPr>
              <a:t>KINGDOM</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37" name="Rectangle 132"/>
          <p:cNvSpPr>
            <a:spLocks noChangeArrowheads="1"/>
          </p:cNvSpPr>
          <p:nvPr/>
        </p:nvSpPr>
        <p:spPr bwMode="auto">
          <a:xfrm>
            <a:off x="4439455" y="4589410"/>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76200">
                    <a:schemeClr val="bg1">
                      <a:alpha val="60000"/>
                    </a:schemeClr>
                  </a:glow>
                </a:effectLst>
                <a:latin typeface="+mj-lt"/>
              </a:rPr>
              <a:t>GERMANY</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38" name="Rectangle 133"/>
          <p:cNvSpPr>
            <a:spLocks noChangeArrowheads="1"/>
          </p:cNvSpPr>
          <p:nvPr/>
        </p:nvSpPr>
        <p:spPr bwMode="auto">
          <a:xfrm>
            <a:off x="4129150" y="4802868"/>
            <a:ext cx="1170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LUX.</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40" name="Rectangle 135"/>
          <p:cNvSpPr>
            <a:spLocks noChangeArrowheads="1"/>
          </p:cNvSpPr>
          <p:nvPr/>
        </p:nvSpPr>
        <p:spPr bwMode="auto">
          <a:xfrm>
            <a:off x="5494881" y="4037978"/>
            <a:ext cx="18594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LATVIA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43" name="Rectangle 138"/>
          <p:cNvSpPr>
            <a:spLocks noChangeArrowheads="1"/>
          </p:cNvSpPr>
          <p:nvPr/>
        </p:nvSpPr>
        <p:spPr bwMode="auto">
          <a:xfrm>
            <a:off x="5494881" y="3848239"/>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ESTONIA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46" name="Rectangle 141"/>
          <p:cNvSpPr>
            <a:spLocks noChangeArrowheads="1"/>
          </p:cNvSpPr>
          <p:nvPr/>
        </p:nvSpPr>
        <p:spPr bwMode="auto">
          <a:xfrm>
            <a:off x="4704299" y="5051901"/>
            <a:ext cx="28533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AUSTRIA</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48" name="Rectangle 143"/>
          <p:cNvSpPr>
            <a:spLocks noChangeArrowheads="1"/>
          </p:cNvSpPr>
          <p:nvPr/>
        </p:nvSpPr>
        <p:spPr bwMode="auto">
          <a:xfrm>
            <a:off x="4318889" y="5073642"/>
            <a:ext cx="1747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76200">
                    <a:schemeClr val="bg1">
                      <a:alpha val="60000"/>
                    </a:schemeClr>
                  </a:glow>
                </a:effectLst>
                <a:latin typeface="+mj-lt"/>
              </a:rPr>
              <a:t>SWITZ.</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49" name="Rectangle 144"/>
          <p:cNvSpPr>
            <a:spLocks noChangeArrowheads="1"/>
          </p:cNvSpPr>
          <p:nvPr/>
        </p:nvSpPr>
        <p:spPr bwMode="auto">
          <a:xfrm>
            <a:off x="3990798" y="4621033"/>
            <a:ext cx="2372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BELGIUM</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52" name="Rectangle 147"/>
          <p:cNvSpPr>
            <a:spLocks noChangeArrowheads="1"/>
          </p:cNvSpPr>
          <p:nvPr/>
        </p:nvSpPr>
        <p:spPr bwMode="auto">
          <a:xfrm>
            <a:off x="3299037" y="4122966"/>
            <a:ext cx="28533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IRELAND</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3" name="Rectangle 148"/>
          <p:cNvSpPr>
            <a:spLocks noChangeArrowheads="1"/>
          </p:cNvSpPr>
          <p:nvPr/>
        </p:nvSpPr>
        <p:spPr bwMode="auto">
          <a:xfrm>
            <a:off x="4907874" y="3375865"/>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76200">
                    <a:schemeClr val="bg1">
                      <a:alpha val="60000"/>
                    </a:schemeClr>
                  </a:glow>
                </a:effectLst>
                <a:latin typeface="+mj-lt"/>
              </a:rPr>
              <a:t>SWEDEN</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4" name="Rectangle 149"/>
          <p:cNvSpPr>
            <a:spLocks noChangeArrowheads="1"/>
          </p:cNvSpPr>
          <p:nvPr/>
        </p:nvSpPr>
        <p:spPr bwMode="auto">
          <a:xfrm>
            <a:off x="4506653" y="3508287"/>
            <a:ext cx="3510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76200">
                    <a:schemeClr val="bg1">
                      <a:alpha val="60000"/>
                    </a:schemeClr>
                  </a:glow>
                </a:effectLst>
                <a:latin typeface="+mj-lt"/>
              </a:rPr>
              <a:t>NORWAY</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58" name="Rectangle 153"/>
          <p:cNvSpPr>
            <a:spLocks noChangeArrowheads="1"/>
          </p:cNvSpPr>
          <p:nvPr/>
        </p:nvSpPr>
        <p:spPr bwMode="auto">
          <a:xfrm>
            <a:off x="4403877" y="4095295"/>
            <a:ext cx="32861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DENMARK</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59" name="Rectangle 154"/>
          <p:cNvSpPr>
            <a:spLocks noChangeArrowheads="1"/>
          </p:cNvSpPr>
          <p:nvPr/>
        </p:nvSpPr>
        <p:spPr bwMode="auto">
          <a:xfrm>
            <a:off x="4811028" y="4824609"/>
            <a:ext cx="28533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CZECHIA</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60" name="Rectangle 155"/>
          <p:cNvSpPr>
            <a:spLocks noChangeArrowheads="1"/>
          </p:cNvSpPr>
          <p:nvPr/>
        </p:nvSpPr>
        <p:spPr bwMode="auto">
          <a:xfrm>
            <a:off x="4749757" y="5200135"/>
            <a:ext cx="26129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SLOVENIA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64" name="Rectangle 159"/>
          <p:cNvSpPr>
            <a:spLocks noChangeArrowheads="1"/>
          </p:cNvSpPr>
          <p:nvPr/>
        </p:nvSpPr>
        <p:spPr bwMode="auto">
          <a:xfrm>
            <a:off x="4767545" y="5312794"/>
            <a:ext cx="2340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CROATIA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68" name="Rectangle 163"/>
          <p:cNvSpPr>
            <a:spLocks noChangeArrowheads="1"/>
          </p:cNvSpPr>
          <p:nvPr/>
        </p:nvSpPr>
        <p:spPr bwMode="auto">
          <a:xfrm>
            <a:off x="5235965" y="5429403"/>
            <a:ext cx="19236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76200">
                    <a:schemeClr val="bg1">
                      <a:alpha val="60000"/>
                    </a:schemeClr>
                  </a:glow>
                </a:effectLst>
                <a:latin typeface="+mj-lt"/>
              </a:rPr>
              <a:t>SERBIA</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69" name="Rectangle 164"/>
          <p:cNvSpPr>
            <a:spLocks noChangeArrowheads="1"/>
          </p:cNvSpPr>
          <p:nvPr/>
        </p:nvSpPr>
        <p:spPr bwMode="auto">
          <a:xfrm>
            <a:off x="5469188" y="3381793"/>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76200">
                    <a:schemeClr val="bg1">
                      <a:alpha val="60000"/>
                    </a:schemeClr>
                  </a:glow>
                </a:effectLst>
                <a:latin typeface="+mj-lt"/>
              </a:rPr>
              <a:t>FINLAND</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70" name="Rectangle 165"/>
          <p:cNvSpPr>
            <a:spLocks noChangeArrowheads="1"/>
          </p:cNvSpPr>
          <p:nvPr/>
        </p:nvSpPr>
        <p:spPr bwMode="auto">
          <a:xfrm>
            <a:off x="5332813" y="4174353"/>
            <a:ext cx="2773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76200">
                    <a:schemeClr val="bg1">
                      <a:alpha val="60000"/>
                    </a:schemeClr>
                  </a:glow>
                </a:effectLst>
                <a:latin typeface="+mj-lt"/>
              </a:rPr>
              <a:t>LITHUANIA</a:t>
            </a:r>
            <a:endParaRPr kumimoji="0" lang="en-US" altLang="en-US" sz="11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173" name="Rectangle 168"/>
          <p:cNvSpPr>
            <a:spLocks noChangeArrowheads="1"/>
          </p:cNvSpPr>
          <p:nvPr/>
        </p:nvSpPr>
        <p:spPr bwMode="auto">
          <a:xfrm>
            <a:off x="5619399" y="4437223"/>
            <a:ext cx="31098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76200">
                    <a:schemeClr val="bg1">
                      <a:alpha val="60000"/>
                    </a:schemeClr>
                  </a:glow>
                </a:effectLst>
                <a:latin typeface="+mj-lt"/>
              </a:rPr>
              <a:t>BELARUS</a:t>
            </a:r>
            <a:endParaRPr kumimoji="0" lang="en-US" altLang="en-US" sz="11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174" name="Line 169"/>
          <p:cNvSpPr>
            <a:spLocks noChangeShapeType="1"/>
          </p:cNvSpPr>
          <p:nvPr/>
        </p:nvSpPr>
        <p:spPr bwMode="auto">
          <a:xfrm flipH="1">
            <a:off x="4275408" y="4781126"/>
            <a:ext cx="57318" cy="494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175" name="Line 170"/>
          <p:cNvSpPr>
            <a:spLocks noChangeShapeType="1"/>
          </p:cNvSpPr>
          <p:nvPr/>
        </p:nvSpPr>
        <p:spPr bwMode="auto">
          <a:xfrm flipH="1">
            <a:off x="5269566" y="5652744"/>
            <a:ext cx="81034" cy="13835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176" name="Line 171"/>
          <p:cNvSpPr>
            <a:spLocks noChangeShapeType="1"/>
          </p:cNvSpPr>
          <p:nvPr/>
        </p:nvSpPr>
        <p:spPr bwMode="auto">
          <a:xfrm flipH="1">
            <a:off x="5182603" y="5631003"/>
            <a:ext cx="37553" cy="672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177" name="Rectangle 172"/>
          <p:cNvSpPr>
            <a:spLocks noChangeArrowheads="1"/>
          </p:cNvSpPr>
          <p:nvPr/>
        </p:nvSpPr>
        <p:spPr bwMode="auto">
          <a:xfrm>
            <a:off x="3597483" y="6007340"/>
            <a:ext cx="22085" cy="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200" b="1" i="0" u="none" strike="noStrike" cap="none" normalizeH="0" baseline="0" smtClean="0">
              <a:ln>
                <a:noFill/>
              </a:ln>
              <a:solidFill>
                <a:schemeClr val="tx1"/>
              </a:solidFill>
              <a:effectLst/>
              <a:latin typeface="+mj-lt"/>
            </a:endParaRPr>
          </a:p>
        </p:txBody>
      </p:sp>
      <p:sp>
        <p:nvSpPr>
          <p:cNvPr id="178" name="Rectangle 173"/>
          <p:cNvSpPr>
            <a:spLocks noChangeArrowheads="1"/>
          </p:cNvSpPr>
          <p:nvPr/>
        </p:nvSpPr>
        <p:spPr bwMode="auto">
          <a:xfrm>
            <a:off x="3810941" y="6007340"/>
            <a:ext cx="66252" cy="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a:t>
            </a:r>
            <a:endParaRPr kumimoji="0" lang="en-US" altLang="en-US" sz="1200" b="1" i="0" u="none" strike="noStrike" cap="none" normalizeH="0" baseline="0" smtClean="0">
              <a:ln>
                <a:noFill/>
              </a:ln>
              <a:solidFill>
                <a:schemeClr val="tx1"/>
              </a:solidFill>
              <a:effectLst/>
              <a:latin typeface="+mj-lt"/>
            </a:endParaRPr>
          </a:p>
        </p:txBody>
      </p:sp>
      <p:sp>
        <p:nvSpPr>
          <p:cNvPr id="179" name="Rectangle 174"/>
          <p:cNvSpPr>
            <a:spLocks noChangeArrowheads="1"/>
          </p:cNvSpPr>
          <p:nvPr/>
        </p:nvSpPr>
        <p:spPr bwMode="auto">
          <a:xfrm>
            <a:off x="3597483" y="6096281"/>
            <a:ext cx="22085" cy="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200" b="1" i="0" u="none" strike="noStrike" cap="none" normalizeH="0" baseline="0" smtClean="0">
              <a:ln>
                <a:noFill/>
              </a:ln>
              <a:solidFill>
                <a:schemeClr val="tx1"/>
              </a:solidFill>
              <a:effectLst/>
              <a:latin typeface="+mj-lt"/>
            </a:endParaRPr>
          </a:p>
        </p:txBody>
      </p:sp>
      <p:sp>
        <p:nvSpPr>
          <p:cNvPr id="180" name="Rectangle 175"/>
          <p:cNvSpPr>
            <a:spLocks noChangeArrowheads="1"/>
          </p:cNvSpPr>
          <p:nvPr/>
        </p:nvSpPr>
        <p:spPr bwMode="auto">
          <a:xfrm>
            <a:off x="3722000" y="6096281"/>
            <a:ext cx="66252" cy="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a:t>
            </a:r>
            <a:endParaRPr kumimoji="0" lang="en-US" altLang="en-US" sz="1200" b="1" i="0" u="none" strike="noStrike" cap="none" normalizeH="0" baseline="0" smtClean="0">
              <a:ln>
                <a:noFill/>
              </a:ln>
              <a:solidFill>
                <a:schemeClr val="tx1"/>
              </a:solidFill>
              <a:effectLst/>
              <a:latin typeface="+mj-lt"/>
            </a:endParaRPr>
          </a:p>
        </p:txBody>
      </p:sp>
      <p:sp>
        <p:nvSpPr>
          <p:cNvPr id="181" name="Rectangle 176"/>
          <p:cNvSpPr>
            <a:spLocks noChangeArrowheads="1"/>
          </p:cNvSpPr>
          <p:nvPr/>
        </p:nvSpPr>
        <p:spPr bwMode="auto">
          <a:xfrm>
            <a:off x="4030327" y="6007340"/>
            <a:ext cx="180067" cy="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300 Miles</a:t>
            </a:r>
            <a:endParaRPr kumimoji="0" lang="en-US" altLang="en-US" sz="1200" b="1" i="0" u="none" strike="noStrike" cap="none" normalizeH="0" baseline="0" smtClean="0">
              <a:ln>
                <a:noFill/>
              </a:ln>
              <a:solidFill>
                <a:schemeClr val="tx1"/>
              </a:solidFill>
              <a:effectLst/>
              <a:latin typeface="+mj-lt"/>
            </a:endParaRPr>
          </a:p>
        </p:txBody>
      </p:sp>
      <p:sp>
        <p:nvSpPr>
          <p:cNvPr id="182" name="Rectangle 177"/>
          <p:cNvSpPr>
            <a:spLocks noChangeArrowheads="1"/>
          </p:cNvSpPr>
          <p:nvPr/>
        </p:nvSpPr>
        <p:spPr bwMode="auto">
          <a:xfrm>
            <a:off x="3874187" y="6096281"/>
            <a:ext cx="287089" cy="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300 Kilometers</a:t>
            </a:r>
            <a:endParaRPr kumimoji="0" lang="en-US" altLang="en-US" sz="1200" b="1" i="0" u="none" strike="noStrike" cap="none" normalizeH="0" baseline="0" dirty="0" smtClean="0">
              <a:ln>
                <a:noFill/>
              </a:ln>
              <a:solidFill>
                <a:schemeClr val="tx1"/>
              </a:solidFill>
              <a:effectLst/>
              <a:latin typeface="+mj-lt"/>
            </a:endParaRPr>
          </a:p>
        </p:txBody>
      </p:sp>
      <p:sp>
        <p:nvSpPr>
          <p:cNvPr id="183" name="Rectangle 178"/>
          <p:cNvSpPr>
            <a:spLocks noChangeArrowheads="1"/>
          </p:cNvSpPr>
          <p:nvPr/>
        </p:nvSpPr>
        <p:spPr bwMode="auto">
          <a:xfrm>
            <a:off x="3455178" y="3116949"/>
            <a:ext cx="718572" cy="9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Gain 12 and above</a:t>
            </a:r>
            <a:endParaRPr kumimoji="0" lang="en-US" altLang="en-US" sz="1100" b="1" i="0" u="none" strike="noStrike" cap="none" normalizeH="0" baseline="0" dirty="0" smtClean="0">
              <a:ln>
                <a:noFill/>
              </a:ln>
              <a:solidFill>
                <a:schemeClr val="tx1"/>
              </a:solidFill>
              <a:effectLst/>
              <a:latin typeface="+mj-lt"/>
            </a:endParaRPr>
          </a:p>
        </p:txBody>
      </p:sp>
      <p:sp>
        <p:nvSpPr>
          <p:cNvPr id="184" name="Rectangle 179"/>
          <p:cNvSpPr>
            <a:spLocks noChangeArrowheads="1"/>
          </p:cNvSpPr>
          <p:nvPr/>
        </p:nvSpPr>
        <p:spPr bwMode="auto">
          <a:xfrm>
            <a:off x="3455178" y="3221701"/>
            <a:ext cx="669307" cy="9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Gain less than 12</a:t>
            </a:r>
            <a:endParaRPr kumimoji="0" lang="en-US" altLang="en-US" sz="1100" b="1" i="0" u="none" strike="noStrike" cap="none" normalizeH="0" baseline="0" dirty="0" smtClean="0">
              <a:ln>
                <a:noFill/>
              </a:ln>
              <a:solidFill>
                <a:schemeClr val="tx1"/>
              </a:solidFill>
              <a:effectLst/>
              <a:latin typeface="+mj-lt"/>
            </a:endParaRPr>
          </a:p>
        </p:txBody>
      </p:sp>
      <p:sp>
        <p:nvSpPr>
          <p:cNvPr id="185" name="Rectangle 180"/>
          <p:cNvSpPr>
            <a:spLocks noChangeArrowheads="1"/>
          </p:cNvSpPr>
          <p:nvPr/>
        </p:nvSpPr>
        <p:spPr bwMode="auto">
          <a:xfrm>
            <a:off x="3455178" y="3326453"/>
            <a:ext cx="190260" cy="9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Loss</a:t>
            </a:r>
            <a:endParaRPr kumimoji="0" lang="en-US" altLang="en-US" sz="1100" b="1" i="0" u="none" strike="noStrike" cap="none" normalizeH="0" baseline="0" dirty="0" smtClean="0">
              <a:ln>
                <a:noFill/>
              </a:ln>
              <a:solidFill>
                <a:schemeClr val="tx1"/>
              </a:solidFill>
              <a:effectLst/>
              <a:latin typeface="+mj-lt"/>
            </a:endParaRPr>
          </a:p>
        </p:txBody>
      </p:sp>
      <p:sp>
        <p:nvSpPr>
          <p:cNvPr id="186" name="Rectangle 181"/>
          <p:cNvSpPr>
            <a:spLocks noChangeArrowheads="1"/>
          </p:cNvSpPr>
          <p:nvPr/>
        </p:nvSpPr>
        <p:spPr bwMode="auto">
          <a:xfrm>
            <a:off x="3455178" y="3431206"/>
            <a:ext cx="868062" cy="9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not in European Union</a:t>
            </a:r>
            <a:endParaRPr kumimoji="0" lang="en-US" altLang="en-US" sz="1100" b="1" i="0" u="none" strike="noStrike" cap="none" normalizeH="0" baseline="0" dirty="0" smtClean="0">
              <a:ln>
                <a:noFill/>
              </a:ln>
              <a:solidFill>
                <a:schemeClr val="tx1"/>
              </a:solidFill>
              <a:effectLst/>
              <a:latin typeface="+mj-lt"/>
            </a:endParaRPr>
          </a:p>
        </p:txBody>
      </p:sp>
      <p:sp>
        <p:nvSpPr>
          <p:cNvPr id="187" name="Rectangle 182"/>
          <p:cNvSpPr>
            <a:spLocks noChangeArrowheads="1"/>
          </p:cNvSpPr>
          <p:nvPr/>
        </p:nvSpPr>
        <p:spPr bwMode="auto">
          <a:xfrm>
            <a:off x="3306944" y="2931161"/>
            <a:ext cx="772932" cy="19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Migration per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1,000 inhabitants</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24809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467C-F40A-4A5A-9B28-21CD93927AEE}"/>
              </a:ext>
            </a:extLst>
          </p:cNvPr>
          <p:cNvSpPr>
            <a:spLocks noGrp="1"/>
          </p:cNvSpPr>
          <p:nvPr>
            <p:ph type="title"/>
          </p:nvPr>
        </p:nvSpPr>
        <p:spPr>
          <a:xfrm>
            <a:off x="457199" y="215371"/>
            <a:ext cx="8427027" cy="1097279"/>
          </a:xfrm>
        </p:spPr>
        <p:txBody>
          <a:bodyPr/>
          <a:lstStyle/>
          <a:p>
            <a:r>
              <a:rPr lang="en-US" dirty="0"/>
              <a:t>3.1.3 Immigration </a:t>
            </a:r>
            <a:r>
              <a:rPr lang="en-US" dirty="0" smtClean="0"/>
              <a:t>and </a:t>
            </a:r>
            <a:r>
              <a:rPr lang="en-US" dirty="0"/>
              <a:t>Emigration </a:t>
            </a:r>
            <a:r>
              <a:rPr lang="en-US" sz="2000" b="0" dirty="0"/>
              <a:t>(5 of 5)</a:t>
            </a:r>
          </a:p>
        </p:txBody>
      </p:sp>
      <p:sp>
        <p:nvSpPr>
          <p:cNvPr id="3" name="Content Placeholder 2">
            <a:extLst>
              <a:ext uri="{FF2B5EF4-FFF2-40B4-BE49-F238E27FC236}">
                <a16:creationId xmlns:a16="http://schemas.microsoft.com/office/drawing/2014/main" id="{72749D0C-E4D7-4572-ADAC-227AF86683E2}"/>
              </a:ext>
            </a:extLst>
          </p:cNvPr>
          <p:cNvSpPr>
            <a:spLocks noGrp="1"/>
          </p:cNvSpPr>
          <p:nvPr>
            <p:ph sz="quarter" idx="13"/>
          </p:nvPr>
        </p:nvSpPr>
        <p:spPr>
          <a:xfrm>
            <a:off x="457200" y="1556326"/>
            <a:ext cx="8229600" cy="1128817"/>
          </a:xfrm>
        </p:spPr>
        <p:txBody>
          <a:bodyPr/>
          <a:lstStyle/>
          <a:p>
            <a:pPr marL="432" indent="0">
              <a:buNone/>
            </a:pPr>
            <a:r>
              <a:rPr lang="en-IN" b="1" dirty="0"/>
              <a:t>Figure 3-12:</a:t>
            </a:r>
            <a:r>
              <a:rPr lang="en-IN" dirty="0"/>
              <a:t> </a:t>
            </a:r>
            <a:r>
              <a:rPr lang="en-US" dirty="0"/>
              <a:t>Since the late twentieth century, the United Kingdom has had more immigration than emigration, especially from Europe and Asia.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295" y="2816348"/>
            <a:ext cx="6895410" cy="3450344"/>
          </a:xfrm>
          <a:prstGeom prst="rect">
            <a:avLst/>
          </a:prstGeom>
        </p:spPr>
      </p:pic>
      <p:sp>
        <p:nvSpPr>
          <p:cNvPr id="9" name="Rectangle 5"/>
          <p:cNvSpPr>
            <a:spLocks noChangeArrowheads="1"/>
          </p:cNvSpPr>
          <p:nvPr/>
        </p:nvSpPr>
        <p:spPr bwMode="auto">
          <a:xfrm>
            <a:off x="1758951"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1975</a:t>
            </a:r>
            <a:endParaRPr kumimoji="0" lang="en-US" altLang="en-US" sz="1200" b="1" i="0" u="none" strike="noStrike" cap="none" normalizeH="0" baseline="0" smtClean="0">
              <a:ln>
                <a:noFill/>
              </a:ln>
              <a:solidFill>
                <a:schemeClr val="tx1"/>
              </a:solidFill>
              <a:effectLst/>
              <a:latin typeface="+mj-lt"/>
            </a:endParaRPr>
          </a:p>
        </p:txBody>
      </p:sp>
      <p:sp>
        <p:nvSpPr>
          <p:cNvPr id="10" name="Rectangle 6"/>
          <p:cNvSpPr>
            <a:spLocks noChangeArrowheads="1"/>
          </p:cNvSpPr>
          <p:nvPr/>
        </p:nvSpPr>
        <p:spPr bwMode="auto">
          <a:xfrm>
            <a:off x="2471738"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1980</a:t>
            </a:r>
            <a:endParaRPr kumimoji="0" lang="en-US" altLang="en-US" sz="1200"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3165476"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1985</a:t>
            </a:r>
            <a:endParaRPr kumimoji="0" lang="en-US" altLang="en-US" sz="1200" b="1" i="0" u="none" strike="noStrike" cap="none" normalizeH="0" baseline="0" smtClean="0">
              <a:ln>
                <a:noFill/>
              </a:ln>
              <a:solidFill>
                <a:schemeClr val="tx1"/>
              </a:solidFill>
              <a:effectLst/>
              <a:latin typeface="+mj-lt"/>
            </a:endParaRPr>
          </a:p>
        </p:txBody>
      </p:sp>
      <p:sp>
        <p:nvSpPr>
          <p:cNvPr id="12" name="Rectangle 8"/>
          <p:cNvSpPr>
            <a:spLocks noChangeArrowheads="1"/>
          </p:cNvSpPr>
          <p:nvPr/>
        </p:nvSpPr>
        <p:spPr bwMode="auto">
          <a:xfrm>
            <a:off x="3856038"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1990</a:t>
            </a:r>
            <a:endParaRPr kumimoji="0" lang="en-US" altLang="en-US" sz="1200" b="1"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4537076"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1995</a:t>
            </a:r>
            <a:endParaRPr kumimoji="0" lang="en-US" altLang="en-US" sz="1200" b="1" i="0" u="none" strike="noStrike" cap="none" normalizeH="0" baseline="0" smtClean="0">
              <a:ln>
                <a:noFill/>
              </a:ln>
              <a:solidFill>
                <a:schemeClr val="tx1"/>
              </a:solidFill>
              <a:effectLst/>
              <a:latin typeface="+mj-lt"/>
            </a:endParaRPr>
          </a:p>
        </p:txBody>
      </p:sp>
      <p:sp>
        <p:nvSpPr>
          <p:cNvPr id="14" name="Rectangle 10"/>
          <p:cNvSpPr>
            <a:spLocks noChangeArrowheads="1"/>
          </p:cNvSpPr>
          <p:nvPr/>
        </p:nvSpPr>
        <p:spPr bwMode="auto">
          <a:xfrm>
            <a:off x="5230813"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2000</a:t>
            </a:r>
            <a:endParaRPr kumimoji="0" lang="en-US" altLang="en-US" sz="1200"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5934076" y="5930900"/>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2005</a:t>
            </a:r>
            <a:endParaRPr kumimoji="0" lang="en-US" altLang="en-US" sz="1200" b="1" i="0" u="none" strike="noStrike" cap="none" normalizeH="0" baseline="0" smtClean="0">
              <a:ln>
                <a:noFill/>
              </a:ln>
              <a:solidFill>
                <a:schemeClr val="tx1"/>
              </a:solidFill>
              <a:effectLst/>
              <a:latin typeface="+mj-lt"/>
            </a:endParaRPr>
          </a:p>
        </p:txBody>
      </p:sp>
      <p:sp>
        <p:nvSpPr>
          <p:cNvPr id="16" name="Rectangle 12"/>
          <p:cNvSpPr>
            <a:spLocks noChangeArrowheads="1"/>
          </p:cNvSpPr>
          <p:nvPr/>
        </p:nvSpPr>
        <p:spPr bwMode="auto">
          <a:xfrm>
            <a:off x="6624638" y="5932488"/>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2010</a:t>
            </a:r>
            <a:endParaRPr kumimoji="0" lang="en-US" altLang="en-US" sz="1200" b="1" i="0" u="none" strike="noStrike" cap="none" normalizeH="0" baseline="0" smtClean="0">
              <a:ln>
                <a:noFill/>
              </a:ln>
              <a:solidFill>
                <a:schemeClr val="tx1"/>
              </a:solidFill>
              <a:effectLst/>
              <a:latin typeface="+mj-lt"/>
            </a:endParaRPr>
          </a:p>
        </p:txBody>
      </p:sp>
      <p:sp>
        <p:nvSpPr>
          <p:cNvPr id="17" name="Rectangle 13"/>
          <p:cNvSpPr>
            <a:spLocks noChangeArrowheads="1"/>
          </p:cNvSpPr>
          <p:nvPr/>
        </p:nvSpPr>
        <p:spPr bwMode="auto">
          <a:xfrm>
            <a:off x="7323138" y="5932488"/>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2015</a:t>
            </a:r>
            <a:endParaRPr kumimoji="0" lang="en-US" altLang="en-US" sz="1200" b="1" i="0" u="none" strike="noStrike" cap="none" normalizeH="0" baseline="0" smtClean="0">
              <a:ln>
                <a:noFill/>
              </a:ln>
              <a:solidFill>
                <a:schemeClr val="tx1"/>
              </a:solidFill>
              <a:effectLst/>
              <a:latin typeface="+mj-lt"/>
            </a:endParaRPr>
          </a:p>
        </p:txBody>
      </p:sp>
      <p:sp>
        <p:nvSpPr>
          <p:cNvPr id="18" name="Rectangle 14"/>
          <p:cNvSpPr>
            <a:spLocks noChangeArrowheads="1"/>
          </p:cNvSpPr>
          <p:nvPr/>
        </p:nvSpPr>
        <p:spPr bwMode="auto">
          <a:xfrm>
            <a:off x="7708901" y="5932488"/>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2017</a:t>
            </a:r>
            <a:endParaRPr kumimoji="0" lang="en-US" altLang="en-US" sz="1200" b="1" i="0" u="none" strike="noStrike" cap="none" normalizeH="0" baseline="0" smtClean="0">
              <a:ln>
                <a:noFill/>
              </a:ln>
              <a:solidFill>
                <a:schemeClr val="tx1"/>
              </a:solidFill>
              <a:effectLst/>
              <a:latin typeface="+mj-lt"/>
            </a:endParaRPr>
          </a:p>
        </p:txBody>
      </p:sp>
      <p:sp>
        <p:nvSpPr>
          <p:cNvPr id="19" name="Rectangle 15"/>
          <p:cNvSpPr>
            <a:spLocks noChangeArrowheads="1"/>
          </p:cNvSpPr>
          <p:nvPr/>
        </p:nvSpPr>
        <p:spPr bwMode="auto">
          <a:xfrm>
            <a:off x="1633538" y="4308475"/>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100</a:t>
            </a:r>
            <a:endParaRPr kumimoji="0" lang="en-US" altLang="en-US" sz="1200" b="1" i="0" u="none" strike="noStrike" cap="none" normalizeH="0" baseline="0" smtClean="0">
              <a:ln>
                <a:noFill/>
              </a:ln>
              <a:solidFill>
                <a:schemeClr val="tx1"/>
              </a:solidFill>
              <a:effectLst/>
              <a:latin typeface="+mj-lt"/>
            </a:endParaRPr>
          </a:p>
        </p:txBody>
      </p:sp>
      <p:sp>
        <p:nvSpPr>
          <p:cNvPr id="20" name="Rectangle 16"/>
          <p:cNvSpPr>
            <a:spLocks noChangeArrowheads="1"/>
          </p:cNvSpPr>
          <p:nvPr/>
        </p:nvSpPr>
        <p:spPr bwMode="auto">
          <a:xfrm>
            <a:off x="1633538" y="51689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100</a:t>
            </a:r>
            <a:endParaRPr kumimoji="0" lang="en-US" altLang="en-US" sz="1200"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1790701" y="462438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0</a:t>
            </a:r>
            <a:endParaRPr kumimoji="0" lang="en-US" altLang="en-US" sz="1200" b="1" i="0" u="none" strike="noStrike" cap="none" normalizeH="0" baseline="0" smtClean="0">
              <a:ln>
                <a:noFill/>
              </a:ln>
              <a:solidFill>
                <a:schemeClr val="tx1"/>
              </a:solidFill>
              <a:effectLst/>
              <a:latin typeface="+mj-lt"/>
            </a:endParaRPr>
          </a:p>
        </p:txBody>
      </p:sp>
      <p:sp>
        <p:nvSpPr>
          <p:cNvPr id="22" name="Rectangle 18"/>
          <p:cNvSpPr>
            <a:spLocks noChangeArrowheads="1"/>
          </p:cNvSpPr>
          <p:nvPr/>
        </p:nvSpPr>
        <p:spPr bwMode="auto">
          <a:xfrm>
            <a:off x="1790701" y="48720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0</a:t>
            </a:r>
            <a:endParaRPr kumimoji="0" lang="en-US" altLang="en-US" sz="1200"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a:off x="1633538" y="402431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200</a:t>
            </a:r>
            <a:endParaRPr kumimoji="0" lang="en-US" altLang="en-US" sz="1200" b="1" i="0" u="none" strike="noStrike" cap="none" normalizeH="0" baseline="0" smtClean="0">
              <a:ln>
                <a:noFill/>
              </a:ln>
              <a:solidFill>
                <a:schemeClr val="tx1"/>
              </a:solidFill>
              <a:effectLst/>
              <a:latin typeface="+mj-lt"/>
            </a:endParaRPr>
          </a:p>
        </p:txBody>
      </p:sp>
      <p:sp>
        <p:nvSpPr>
          <p:cNvPr id="24" name="Rectangle 20"/>
          <p:cNvSpPr>
            <a:spLocks noChangeArrowheads="1"/>
          </p:cNvSpPr>
          <p:nvPr/>
        </p:nvSpPr>
        <p:spPr bwMode="auto">
          <a:xfrm>
            <a:off x="1633538" y="54689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200</a:t>
            </a:r>
            <a:endParaRPr kumimoji="0" lang="en-US" altLang="en-US" sz="1200"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1633538" y="372268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300</a:t>
            </a:r>
            <a:endParaRPr kumimoji="0" lang="en-US" altLang="en-US" sz="1200" b="1" i="0" u="none" strike="noStrike" cap="none" normalizeH="0" baseline="0" smtClean="0">
              <a:ln>
                <a:noFill/>
              </a:ln>
              <a:solidFill>
                <a:schemeClr val="tx1"/>
              </a:solidFill>
              <a:effectLst/>
              <a:latin typeface="+mj-lt"/>
            </a:endParaRPr>
          </a:p>
        </p:txBody>
      </p:sp>
      <p:sp>
        <p:nvSpPr>
          <p:cNvPr id="26" name="Rectangle 22"/>
          <p:cNvSpPr>
            <a:spLocks noChangeArrowheads="1"/>
          </p:cNvSpPr>
          <p:nvPr/>
        </p:nvSpPr>
        <p:spPr bwMode="auto">
          <a:xfrm>
            <a:off x="1633538" y="5781675"/>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300</a:t>
            </a:r>
            <a:endParaRPr kumimoji="0" lang="en-US" altLang="en-US" sz="1200"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1633538" y="341471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400</a:t>
            </a:r>
            <a:endParaRPr kumimoji="0" lang="en-US" altLang="en-US" sz="1200" b="1" i="0" u="none" strike="noStrike" cap="none" normalizeH="0" baseline="0" smtClean="0">
              <a:ln>
                <a:noFill/>
              </a:ln>
              <a:solidFill>
                <a:schemeClr val="tx1"/>
              </a:solidFill>
              <a:effectLst/>
              <a:latin typeface="+mj-lt"/>
            </a:endParaRPr>
          </a:p>
        </p:txBody>
      </p:sp>
      <p:sp>
        <p:nvSpPr>
          <p:cNvPr id="28" name="Rectangle 24"/>
          <p:cNvSpPr>
            <a:spLocks noChangeArrowheads="1"/>
          </p:cNvSpPr>
          <p:nvPr/>
        </p:nvSpPr>
        <p:spPr bwMode="auto">
          <a:xfrm>
            <a:off x="1633538" y="310991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500</a:t>
            </a:r>
            <a:endParaRPr kumimoji="0" lang="en-US" altLang="en-US" sz="1200"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1633538" y="281305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600</a:t>
            </a:r>
            <a:endParaRPr kumimoji="0" lang="en-US" altLang="en-US" sz="1200" b="1" i="0" u="none" strike="noStrike" cap="none" normalizeH="0" baseline="0" dirty="0" smtClean="0">
              <a:ln>
                <a:noFill/>
              </a:ln>
              <a:solidFill>
                <a:schemeClr val="tx1"/>
              </a:solidFill>
              <a:effectLst/>
              <a:latin typeface="+mj-lt"/>
            </a:endParaRPr>
          </a:p>
        </p:txBody>
      </p:sp>
      <p:sp>
        <p:nvSpPr>
          <p:cNvPr id="30" name="Rectangle 26"/>
          <p:cNvSpPr>
            <a:spLocks noChangeArrowheads="1"/>
          </p:cNvSpPr>
          <p:nvPr/>
        </p:nvSpPr>
        <p:spPr bwMode="auto">
          <a:xfrm rot="16200000">
            <a:off x="802349" y="3591817"/>
            <a:ext cx="8479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Immigration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(thousands)</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32" name="Rectangle 28"/>
          <p:cNvSpPr>
            <a:spLocks noChangeArrowheads="1"/>
          </p:cNvSpPr>
          <p:nvPr/>
        </p:nvSpPr>
        <p:spPr bwMode="auto">
          <a:xfrm rot="16200000">
            <a:off x="815165" y="5169792"/>
            <a:ext cx="8239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Emigration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(thousands)</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34" name="Rectangle 30"/>
          <p:cNvSpPr>
            <a:spLocks noChangeArrowheads="1"/>
          </p:cNvSpPr>
          <p:nvPr/>
        </p:nvSpPr>
        <p:spPr bwMode="auto">
          <a:xfrm>
            <a:off x="4840288" y="6080125"/>
            <a:ext cx="3270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35" name="Rectangle 31"/>
          <p:cNvSpPr>
            <a:spLocks noChangeArrowheads="1"/>
          </p:cNvSpPr>
          <p:nvPr/>
        </p:nvSpPr>
        <p:spPr bwMode="auto">
          <a:xfrm>
            <a:off x="3068638" y="2995613"/>
            <a:ext cx="89127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European Union</a:t>
            </a:r>
            <a:endParaRPr kumimoji="0" lang="en-US" altLang="en-US" sz="1200" b="1" i="0" u="none" strike="noStrike" cap="none" normalizeH="0" baseline="0" dirty="0" smtClean="0">
              <a:ln>
                <a:noFill/>
              </a:ln>
              <a:solidFill>
                <a:schemeClr val="tx1"/>
              </a:solidFill>
              <a:effectLst/>
              <a:latin typeface="+mj-lt"/>
            </a:endParaRPr>
          </a:p>
        </p:txBody>
      </p:sp>
      <p:sp>
        <p:nvSpPr>
          <p:cNvPr id="36" name="Rectangle 32"/>
          <p:cNvSpPr>
            <a:spLocks noChangeArrowheads="1"/>
          </p:cNvSpPr>
          <p:nvPr/>
        </p:nvSpPr>
        <p:spPr bwMode="auto">
          <a:xfrm>
            <a:off x="3068638" y="3171825"/>
            <a:ext cx="147476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Latin America &amp; Caribbean</a:t>
            </a:r>
            <a:endParaRPr kumimoji="0" lang="en-US" altLang="en-US" sz="1200" b="1" i="0" u="none" strike="noStrike" cap="none" normalizeH="0" baseline="0" dirty="0" smtClean="0">
              <a:ln>
                <a:noFill/>
              </a:ln>
              <a:solidFill>
                <a:schemeClr val="tx1"/>
              </a:solidFill>
              <a:effectLst/>
              <a:latin typeface="+mj-lt"/>
            </a:endParaRPr>
          </a:p>
        </p:txBody>
      </p:sp>
      <p:sp>
        <p:nvSpPr>
          <p:cNvPr id="37" name="Rectangle 33"/>
          <p:cNvSpPr>
            <a:spLocks noChangeArrowheads="1"/>
          </p:cNvSpPr>
          <p:nvPr/>
        </p:nvSpPr>
        <p:spPr bwMode="auto">
          <a:xfrm>
            <a:off x="3068638" y="3351213"/>
            <a:ext cx="3270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Africa</a:t>
            </a:r>
            <a:endParaRPr kumimoji="0" lang="en-US" altLang="en-US" sz="1200" b="1" i="0" u="none" strike="noStrike" cap="none" normalizeH="0" baseline="0" dirty="0" smtClean="0">
              <a:ln>
                <a:noFill/>
              </a:ln>
              <a:solidFill>
                <a:schemeClr val="tx1"/>
              </a:solidFill>
              <a:effectLst/>
              <a:latin typeface="+mj-lt"/>
            </a:endParaRPr>
          </a:p>
        </p:txBody>
      </p:sp>
      <p:sp>
        <p:nvSpPr>
          <p:cNvPr id="38" name="Rectangle 34"/>
          <p:cNvSpPr>
            <a:spLocks noChangeArrowheads="1"/>
          </p:cNvSpPr>
          <p:nvPr/>
        </p:nvSpPr>
        <p:spPr bwMode="auto">
          <a:xfrm>
            <a:off x="3068638" y="3529013"/>
            <a:ext cx="6027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South Asia</a:t>
            </a:r>
            <a:endParaRPr kumimoji="0" lang="en-US" altLang="en-US" sz="1200" b="1" i="0" u="none" strike="noStrike" cap="none" normalizeH="0" baseline="0" dirty="0" smtClean="0">
              <a:ln>
                <a:noFill/>
              </a:ln>
              <a:solidFill>
                <a:schemeClr val="tx1"/>
              </a:solidFill>
              <a:effectLst/>
              <a:latin typeface="+mj-lt"/>
            </a:endParaRPr>
          </a:p>
        </p:txBody>
      </p:sp>
      <p:sp>
        <p:nvSpPr>
          <p:cNvPr id="39" name="Rectangle 35"/>
          <p:cNvSpPr>
            <a:spLocks noChangeArrowheads="1"/>
          </p:cNvSpPr>
          <p:nvPr/>
        </p:nvSpPr>
        <p:spPr bwMode="auto">
          <a:xfrm>
            <a:off x="3068638" y="3708400"/>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Other Asia</a:t>
            </a:r>
            <a:endParaRPr kumimoji="0" lang="en-US" altLang="en-US" sz="1200" b="1" i="0" u="none" strike="noStrike" cap="none" normalizeH="0" baseline="0" smtClean="0">
              <a:ln>
                <a:noFill/>
              </a:ln>
              <a:solidFill>
                <a:schemeClr val="tx1"/>
              </a:solidFill>
              <a:effectLst/>
              <a:latin typeface="+mj-lt"/>
            </a:endParaRPr>
          </a:p>
        </p:txBody>
      </p:sp>
      <p:sp>
        <p:nvSpPr>
          <p:cNvPr id="40" name="Rectangle 36"/>
          <p:cNvSpPr>
            <a:spLocks noChangeArrowheads="1"/>
          </p:cNvSpPr>
          <p:nvPr/>
        </p:nvSpPr>
        <p:spPr bwMode="auto">
          <a:xfrm>
            <a:off x="3068638" y="3887788"/>
            <a:ext cx="7502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Rest of World</a:t>
            </a:r>
            <a:endParaRPr kumimoji="0" lang="en-US" altLang="en-US" sz="12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133913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80BE-AD4F-45DE-A395-2E9639C68170}"/>
              </a:ext>
            </a:extLst>
          </p:cNvPr>
          <p:cNvSpPr>
            <a:spLocks noGrp="1"/>
          </p:cNvSpPr>
          <p:nvPr>
            <p:ph type="title"/>
          </p:nvPr>
        </p:nvSpPr>
        <p:spPr/>
        <p:txBody>
          <a:bodyPr/>
          <a:lstStyle/>
          <a:p>
            <a:r>
              <a:rPr lang="en-US" dirty="0"/>
              <a:t>3.1.4 Changing U.S. Immigration </a:t>
            </a:r>
            <a:r>
              <a:rPr lang="en-US" sz="2000" b="0" dirty="0"/>
              <a:t>(1 of 2)</a:t>
            </a:r>
          </a:p>
        </p:txBody>
      </p:sp>
      <p:sp>
        <p:nvSpPr>
          <p:cNvPr id="3" name="Content Placeholder 2">
            <a:extLst>
              <a:ext uri="{FF2B5EF4-FFF2-40B4-BE49-F238E27FC236}">
                <a16:creationId xmlns:a16="http://schemas.microsoft.com/office/drawing/2014/main" id="{19F9DD19-6175-46A5-A2CE-2A5E788EAA99}"/>
              </a:ext>
            </a:extLst>
          </p:cNvPr>
          <p:cNvSpPr>
            <a:spLocks noGrp="1"/>
          </p:cNvSpPr>
          <p:nvPr>
            <p:ph sz="quarter" idx="13"/>
          </p:nvPr>
        </p:nvSpPr>
        <p:spPr>
          <a:xfrm>
            <a:off x="457200" y="1556326"/>
            <a:ext cx="8125691" cy="4434275"/>
          </a:xfrm>
        </p:spPr>
        <p:txBody>
          <a:bodyPr/>
          <a:lstStyle/>
          <a:p>
            <a:r>
              <a:rPr lang="en-US" dirty="0"/>
              <a:t>The United States has had three main eras of immigration:</a:t>
            </a:r>
          </a:p>
          <a:p>
            <a:r>
              <a:rPr lang="en-US" dirty="0"/>
              <a:t>Colonial settlement in the 17</a:t>
            </a:r>
            <a:r>
              <a:rPr lang="en-US" baseline="30000" dirty="0"/>
              <a:t>th</a:t>
            </a:r>
            <a:r>
              <a:rPr lang="en-US" dirty="0"/>
              <a:t> and 18</a:t>
            </a:r>
            <a:r>
              <a:rPr lang="en-US" baseline="30000" dirty="0"/>
              <a:t>th</a:t>
            </a:r>
            <a:r>
              <a:rPr lang="en-US" dirty="0"/>
              <a:t> centuries</a:t>
            </a:r>
          </a:p>
          <a:p>
            <a:r>
              <a:rPr lang="en-US" dirty="0"/>
              <a:t>Mass European immigration in the late 19</a:t>
            </a:r>
            <a:r>
              <a:rPr lang="en-US" baseline="30000" dirty="0"/>
              <a:t>th</a:t>
            </a:r>
            <a:r>
              <a:rPr lang="en-US" dirty="0"/>
              <a:t> and early 20</a:t>
            </a:r>
            <a:r>
              <a:rPr lang="en-US" baseline="30000" dirty="0"/>
              <a:t>th</a:t>
            </a:r>
            <a:r>
              <a:rPr lang="en-US" dirty="0"/>
              <a:t> centuries</a:t>
            </a:r>
          </a:p>
          <a:p>
            <a:r>
              <a:rPr lang="en-US" dirty="0"/>
              <a:t>Asian and Latin American immigration in the late 20</a:t>
            </a:r>
            <a:r>
              <a:rPr lang="en-US" baseline="30000" dirty="0"/>
              <a:t>th</a:t>
            </a:r>
            <a:r>
              <a:rPr lang="en-US" dirty="0"/>
              <a:t> and early 21</a:t>
            </a:r>
            <a:r>
              <a:rPr lang="en-US" baseline="30000" dirty="0"/>
              <a:t>st</a:t>
            </a:r>
            <a:r>
              <a:rPr lang="en-US" dirty="0"/>
              <a:t> centuries</a:t>
            </a:r>
          </a:p>
        </p:txBody>
      </p:sp>
    </p:spTree>
    <p:extLst>
      <p:ext uri="{BB962C8B-B14F-4D97-AF65-F5344CB8AC3E}">
        <p14:creationId xmlns:p14="http://schemas.microsoft.com/office/powerpoint/2010/main" val="3106546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80BE-AD4F-45DE-A395-2E9639C68170}"/>
              </a:ext>
            </a:extLst>
          </p:cNvPr>
          <p:cNvSpPr>
            <a:spLocks noGrp="1"/>
          </p:cNvSpPr>
          <p:nvPr>
            <p:ph type="title"/>
          </p:nvPr>
        </p:nvSpPr>
        <p:spPr/>
        <p:txBody>
          <a:bodyPr/>
          <a:lstStyle/>
          <a:p>
            <a:r>
              <a:rPr lang="en-US" dirty="0"/>
              <a:t>3.1.4 Changing U.S. Immigration </a:t>
            </a:r>
            <a:r>
              <a:rPr lang="en-US" sz="2000" b="0" dirty="0"/>
              <a:t>(2 of 2)</a:t>
            </a:r>
          </a:p>
        </p:txBody>
      </p:sp>
      <p:sp>
        <p:nvSpPr>
          <p:cNvPr id="3" name="Content Placeholder 2">
            <a:extLst>
              <a:ext uri="{FF2B5EF4-FFF2-40B4-BE49-F238E27FC236}">
                <a16:creationId xmlns:a16="http://schemas.microsoft.com/office/drawing/2014/main" id="{19F9DD19-6175-46A5-A2CE-2A5E788EAA99}"/>
              </a:ext>
            </a:extLst>
          </p:cNvPr>
          <p:cNvSpPr>
            <a:spLocks noGrp="1"/>
          </p:cNvSpPr>
          <p:nvPr>
            <p:ph sz="quarter" idx="13"/>
          </p:nvPr>
        </p:nvSpPr>
        <p:spPr>
          <a:xfrm>
            <a:off x="457200" y="1556327"/>
            <a:ext cx="8229600" cy="1114302"/>
          </a:xfrm>
        </p:spPr>
        <p:txBody>
          <a:bodyPr/>
          <a:lstStyle/>
          <a:p>
            <a:pPr marL="432" indent="0">
              <a:buNone/>
            </a:pPr>
            <a:r>
              <a:rPr lang="en-IN" b="1" dirty="0"/>
              <a:t>Figure 3-13:</a:t>
            </a:r>
            <a:r>
              <a:rPr lang="en-IN" dirty="0"/>
              <a:t> </a:t>
            </a:r>
            <a:r>
              <a:rPr lang="en-US" dirty="0"/>
              <a:t>Two centuries of immigration to the United States detail the changing source regions of immigrants to America.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16" y="2763072"/>
            <a:ext cx="7759968" cy="3587376"/>
          </a:xfrm>
          <a:prstGeom prst="rect">
            <a:avLst/>
          </a:prstGeom>
        </p:spPr>
      </p:pic>
      <p:sp>
        <p:nvSpPr>
          <p:cNvPr id="9" name="Rectangle 5"/>
          <p:cNvSpPr>
            <a:spLocks noChangeArrowheads="1"/>
          </p:cNvSpPr>
          <p:nvPr/>
        </p:nvSpPr>
        <p:spPr bwMode="auto">
          <a:xfrm>
            <a:off x="4613275"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1920</a:t>
            </a:r>
            <a:endParaRPr kumimoji="0" lang="en-US" altLang="en-US" b="1" i="0" u="none" strike="noStrike" cap="none" normalizeH="0" baseline="0" smtClean="0">
              <a:ln>
                <a:noFill/>
              </a:ln>
              <a:solidFill>
                <a:schemeClr val="tx1"/>
              </a:solidFill>
              <a:effectLst/>
              <a:latin typeface="+mj-lt"/>
            </a:endParaRPr>
          </a:p>
        </p:txBody>
      </p:sp>
      <p:sp>
        <p:nvSpPr>
          <p:cNvPr id="10" name="Rectangle 6"/>
          <p:cNvSpPr>
            <a:spLocks noChangeArrowheads="1"/>
          </p:cNvSpPr>
          <p:nvPr/>
        </p:nvSpPr>
        <p:spPr bwMode="auto">
          <a:xfrm>
            <a:off x="4978400"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1930</a:t>
            </a:r>
            <a:endParaRPr kumimoji="0" lang="en-US" altLang="en-US"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5338763"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1940</a:t>
            </a:r>
            <a:endParaRPr kumimoji="0" lang="en-US" altLang="en-US" b="1" i="0" u="none" strike="noStrike" cap="none" normalizeH="0" baseline="0" smtClean="0">
              <a:ln>
                <a:noFill/>
              </a:ln>
              <a:solidFill>
                <a:schemeClr val="tx1"/>
              </a:solidFill>
              <a:effectLst/>
              <a:latin typeface="+mj-lt"/>
            </a:endParaRPr>
          </a:p>
        </p:txBody>
      </p:sp>
      <p:sp>
        <p:nvSpPr>
          <p:cNvPr id="12" name="Rectangle 8"/>
          <p:cNvSpPr>
            <a:spLocks noChangeArrowheads="1"/>
          </p:cNvSpPr>
          <p:nvPr/>
        </p:nvSpPr>
        <p:spPr bwMode="auto">
          <a:xfrm>
            <a:off x="5726113"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1950</a:t>
            </a:r>
            <a:endParaRPr kumimoji="0" lang="en-US" altLang="en-US" b="1"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6115050"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1960</a:t>
            </a:r>
            <a:endParaRPr kumimoji="0" lang="en-US" altLang="en-US" b="1" i="0" u="none" strike="noStrike" cap="none" normalizeH="0" baseline="0" smtClean="0">
              <a:ln>
                <a:noFill/>
              </a:ln>
              <a:solidFill>
                <a:schemeClr val="tx1"/>
              </a:solidFill>
              <a:effectLst/>
              <a:latin typeface="+mj-lt"/>
            </a:endParaRPr>
          </a:p>
        </p:txBody>
      </p:sp>
      <p:sp>
        <p:nvSpPr>
          <p:cNvPr id="14" name="Rectangle 10"/>
          <p:cNvSpPr>
            <a:spLocks noChangeArrowheads="1"/>
          </p:cNvSpPr>
          <p:nvPr/>
        </p:nvSpPr>
        <p:spPr bwMode="auto">
          <a:xfrm>
            <a:off x="6475413"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1970</a:t>
            </a:r>
            <a:endParaRPr kumimoji="0" lang="en-US" altLang="en-US"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6832600"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1980</a:t>
            </a:r>
            <a:endParaRPr kumimoji="0" lang="en-US" altLang="en-US" b="1" i="0" u="none" strike="noStrike" cap="none" normalizeH="0" baseline="0" smtClean="0">
              <a:ln>
                <a:noFill/>
              </a:ln>
              <a:solidFill>
                <a:schemeClr val="tx1"/>
              </a:solidFill>
              <a:effectLst/>
              <a:latin typeface="+mj-lt"/>
            </a:endParaRPr>
          </a:p>
        </p:txBody>
      </p:sp>
      <p:sp>
        <p:nvSpPr>
          <p:cNvPr id="16" name="Rectangle 12"/>
          <p:cNvSpPr>
            <a:spLocks noChangeArrowheads="1"/>
          </p:cNvSpPr>
          <p:nvPr/>
        </p:nvSpPr>
        <p:spPr bwMode="auto">
          <a:xfrm>
            <a:off x="7227888"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1990</a:t>
            </a:r>
            <a:endParaRPr kumimoji="0" lang="en-US" altLang="en-US" b="1" i="0" u="none" strike="noStrike" cap="none" normalizeH="0" baseline="0" smtClean="0">
              <a:ln>
                <a:noFill/>
              </a:ln>
              <a:solidFill>
                <a:schemeClr val="tx1"/>
              </a:solidFill>
              <a:effectLst/>
              <a:latin typeface="+mj-lt"/>
            </a:endParaRPr>
          </a:p>
        </p:txBody>
      </p:sp>
      <p:sp>
        <p:nvSpPr>
          <p:cNvPr id="17" name="Rectangle 13"/>
          <p:cNvSpPr>
            <a:spLocks noChangeArrowheads="1"/>
          </p:cNvSpPr>
          <p:nvPr/>
        </p:nvSpPr>
        <p:spPr bwMode="auto">
          <a:xfrm>
            <a:off x="7585075"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2000</a:t>
            </a:r>
            <a:endParaRPr kumimoji="0" lang="en-US" altLang="en-US" b="1" i="0" u="none" strike="noStrike" cap="none" normalizeH="0" baseline="0" smtClean="0">
              <a:ln>
                <a:noFill/>
              </a:ln>
              <a:solidFill>
                <a:schemeClr val="tx1"/>
              </a:solidFill>
              <a:effectLst/>
              <a:latin typeface="+mj-lt"/>
            </a:endParaRPr>
          </a:p>
        </p:txBody>
      </p:sp>
      <p:sp>
        <p:nvSpPr>
          <p:cNvPr id="18" name="Rectangle 14"/>
          <p:cNvSpPr>
            <a:spLocks noChangeArrowheads="1"/>
          </p:cNvSpPr>
          <p:nvPr/>
        </p:nvSpPr>
        <p:spPr bwMode="auto">
          <a:xfrm>
            <a:off x="7913688"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2010</a:t>
            </a:r>
            <a:endParaRPr kumimoji="0" lang="en-US" altLang="en-US" b="1" i="0" u="none" strike="noStrike" cap="none" normalizeH="0" baseline="0" smtClean="0">
              <a:ln>
                <a:noFill/>
              </a:ln>
              <a:solidFill>
                <a:schemeClr val="tx1"/>
              </a:solidFill>
              <a:effectLst/>
              <a:latin typeface="+mj-lt"/>
            </a:endParaRPr>
          </a:p>
        </p:txBody>
      </p:sp>
      <p:sp>
        <p:nvSpPr>
          <p:cNvPr id="19" name="Rectangle 15"/>
          <p:cNvSpPr>
            <a:spLocks noChangeArrowheads="1"/>
          </p:cNvSpPr>
          <p:nvPr/>
        </p:nvSpPr>
        <p:spPr bwMode="auto">
          <a:xfrm>
            <a:off x="8218488" y="6087110"/>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2017</a:t>
            </a:r>
            <a:endParaRPr kumimoji="0" lang="en-US" altLang="en-US" b="1" i="0" u="none" strike="noStrike" cap="none" normalizeH="0" baseline="0" smtClean="0">
              <a:ln>
                <a:noFill/>
              </a:ln>
              <a:solidFill>
                <a:schemeClr val="tx1"/>
              </a:solidFill>
              <a:effectLst/>
              <a:latin typeface="+mj-lt"/>
            </a:endParaRPr>
          </a:p>
        </p:txBody>
      </p:sp>
      <p:sp>
        <p:nvSpPr>
          <p:cNvPr id="20" name="Rectangle 16"/>
          <p:cNvSpPr>
            <a:spLocks noChangeArrowheads="1"/>
          </p:cNvSpPr>
          <p:nvPr/>
        </p:nvSpPr>
        <p:spPr bwMode="auto">
          <a:xfrm>
            <a:off x="895350" y="532288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a:t>
            </a:r>
            <a:endParaRPr kumimoji="0" lang="en-US" altLang="en-US"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895350" y="594518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22" name="Rectangle 18"/>
          <p:cNvSpPr>
            <a:spLocks noChangeArrowheads="1"/>
          </p:cNvSpPr>
          <p:nvPr/>
        </p:nvSpPr>
        <p:spPr bwMode="auto">
          <a:xfrm>
            <a:off x="895350" y="468312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4</a:t>
            </a:r>
            <a:endParaRPr kumimoji="0" lang="en-US" altLang="en-US"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a:off x="895350" y="4019550"/>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6</a:t>
            </a:r>
            <a:endParaRPr kumimoji="0" lang="en-US" altLang="en-US" b="1" i="0" u="none" strike="noStrike" cap="none" normalizeH="0" baseline="0" smtClean="0">
              <a:ln>
                <a:noFill/>
              </a:ln>
              <a:solidFill>
                <a:schemeClr val="tx1"/>
              </a:solidFill>
              <a:effectLst/>
              <a:latin typeface="+mj-lt"/>
            </a:endParaRPr>
          </a:p>
        </p:txBody>
      </p:sp>
      <p:sp>
        <p:nvSpPr>
          <p:cNvPr id="24" name="Rectangle 20"/>
          <p:cNvSpPr>
            <a:spLocks noChangeArrowheads="1"/>
          </p:cNvSpPr>
          <p:nvPr/>
        </p:nvSpPr>
        <p:spPr bwMode="auto">
          <a:xfrm>
            <a:off x="895350" y="337343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8</a:t>
            </a:r>
            <a:endParaRPr kumimoji="0" lang="en-US" altLang="en-US" b="1" i="0" u="none" strike="noStrike" cap="none" normalizeH="0" baseline="0" dirty="0" smtClean="0">
              <a:ln>
                <a:noFill/>
              </a:ln>
              <a:solidFill>
                <a:schemeClr val="tx1"/>
              </a:solidFill>
              <a:effectLst/>
              <a:latin typeface="+mj-lt"/>
            </a:endParaRPr>
          </a:p>
        </p:txBody>
      </p:sp>
      <p:sp>
        <p:nvSpPr>
          <p:cNvPr id="25" name="Rectangle 21"/>
          <p:cNvSpPr>
            <a:spLocks noChangeArrowheads="1"/>
          </p:cNvSpPr>
          <p:nvPr/>
        </p:nvSpPr>
        <p:spPr bwMode="auto">
          <a:xfrm>
            <a:off x="836613" y="2735263"/>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a:t>
            </a:r>
            <a:endParaRPr kumimoji="0" lang="en-US" altLang="en-US" b="1" i="0" u="none" strike="noStrike" cap="none" normalizeH="0" baseline="0" smtClean="0">
              <a:ln>
                <a:noFill/>
              </a:ln>
              <a:solidFill>
                <a:schemeClr val="tx1"/>
              </a:solidFill>
              <a:effectLst/>
              <a:latin typeface="+mj-lt"/>
            </a:endParaRPr>
          </a:p>
        </p:txBody>
      </p:sp>
      <p:sp>
        <p:nvSpPr>
          <p:cNvPr id="26" name="Rectangle 22"/>
          <p:cNvSpPr>
            <a:spLocks noChangeArrowheads="1"/>
          </p:cNvSpPr>
          <p:nvPr/>
        </p:nvSpPr>
        <p:spPr bwMode="auto">
          <a:xfrm>
            <a:off x="865188"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1820</a:t>
            </a:r>
            <a:endParaRPr kumimoji="0" lang="en-US" altLang="en-US"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1250950"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1830</a:t>
            </a:r>
            <a:endParaRPr kumimoji="0" lang="en-US" altLang="en-US" b="1" i="0" u="none" strike="noStrike" cap="none" normalizeH="0" baseline="0" smtClean="0">
              <a:ln>
                <a:noFill/>
              </a:ln>
              <a:solidFill>
                <a:schemeClr val="tx1"/>
              </a:solidFill>
              <a:effectLst/>
              <a:latin typeface="+mj-lt"/>
            </a:endParaRPr>
          </a:p>
        </p:txBody>
      </p:sp>
      <p:sp>
        <p:nvSpPr>
          <p:cNvPr id="28" name="Rectangle 24"/>
          <p:cNvSpPr>
            <a:spLocks noChangeArrowheads="1"/>
          </p:cNvSpPr>
          <p:nvPr/>
        </p:nvSpPr>
        <p:spPr bwMode="auto">
          <a:xfrm>
            <a:off x="1635125"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1840</a:t>
            </a:r>
            <a:endParaRPr kumimoji="0" lang="en-US" altLang="en-US"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2005013"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1850</a:t>
            </a:r>
            <a:endParaRPr kumimoji="0" lang="en-US" altLang="en-US" b="1" i="0" u="none" strike="noStrike" cap="none" normalizeH="0" baseline="0" smtClean="0">
              <a:ln>
                <a:noFill/>
              </a:ln>
              <a:solidFill>
                <a:schemeClr val="tx1"/>
              </a:solidFill>
              <a:effectLst/>
              <a:latin typeface="+mj-lt"/>
            </a:endParaRPr>
          </a:p>
        </p:txBody>
      </p:sp>
      <p:sp>
        <p:nvSpPr>
          <p:cNvPr id="30" name="Rectangle 26"/>
          <p:cNvSpPr>
            <a:spLocks noChangeArrowheads="1"/>
          </p:cNvSpPr>
          <p:nvPr/>
        </p:nvSpPr>
        <p:spPr bwMode="auto">
          <a:xfrm>
            <a:off x="2387600"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1860</a:t>
            </a:r>
            <a:endParaRPr kumimoji="0" lang="en-US" altLang="en-US" b="1" i="0" u="none" strike="noStrike" cap="none" normalizeH="0" baseline="0" smtClean="0">
              <a:ln>
                <a:noFill/>
              </a:ln>
              <a:solidFill>
                <a:schemeClr val="tx1"/>
              </a:solidFill>
              <a:effectLst/>
              <a:latin typeface="+mj-lt"/>
            </a:endParaRPr>
          </a:p>
        </p:txBody>
      </p:sp>
      <p:sp>
        <p:nvSpPr>
          <p:cNvPr id="31" name="Rectangle 27"/>
          <p:cNvSpPr>
            <a:spLocks noChangeArrowheads="1"/>
          </p:cNvSpPr>
          <p:nvPr/>
        </p:nvSpPr>
        <p:spPr bwMode="auto">
          <a:xfrm>
            <a:off x="2757488"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1870</a:t>
            </a:r>
            <a:endParaRPr kumimoji="0" lang="en-US" altLang="en-US" b="1" i="0" u="none" strike="noStrike" cap="none" normalizeH="0" baseline="0" smtClean="0">
              <a:ln>
                <a:noFill/>
              </a:ln>
              <a:solidFill>
                <a:schemeClr val="tx1"/>
              </a:solidFill>
              <a:effectLst/>
              <a:latin typeface="+mj-lt"/>
            </a:endParaRPr>
          </a:p>
        </p:txBody>
      </p:sp>
      <p:sp>
        <p:nvSpPr>
          <p:cNvPr id="32" name="Rectangle 28"/>
          <p:cNvSpPr>
            <a:spLocks noChangeArrowheads="1"/>
          </p:cNvSpPr>
          <p:nvPr/>
        </p:nvSpPr>
        <p:spPr bwMode="auto">
          <a:xfrm>
            <a:off x="3132138"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1880</a:t>
            </a:r>
            <a:endParaRPr kumimoji="0" lang="en-US" altLang="en-US" b="1" i="0" u="none" strike="noStrike" cap="none" normalizeH="0" baseline="0" smtClean="0">
              <a:ln>
                <a:noFill/>
              </a:ln>
              <a:solidFill>
                <a:schemeClr val="tx1"/>
              </a:solidFill>
              <a:effectLst/>
              <a:latin typeface="+mj-lt"/>
            </a:endParaRPr>
          </a:p>
        </p:txBody>
      </p:sp>
      <p:sp>
        <p:nvSpPr>
          <p:cNvPr id="33" name="Rectangle 29"/>
          <p:cNvSpPr>
            <a:spLocks noChangeArrowheads="1"/>
          </p:cNvSpPr>
          <p:nvPr/>
        </p:nvSpPr>
        <p:spPr bwMode="auto">
          <a:xfrm>
            <a:off x="3503613"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1890</a:t>
            </a:r>
            <a:endParaRPr kumimoji="0" lang="en-US" altLang="en-US" b="1" i="0" u="none" strike="noStrike" cap="none" normalizeH="0" baseline="0" smtClean="0">
              <a:ln>
                <a:noFill/>
              </a:ln>
              <a:solidFill>
                <a:schemeClr val="tx1"/>
              </a:solidFill>
              <a:effectLst/>
              <a:latin typeface="+mj-lt"/>
            </a:endParaRPr>
          </a:p>
        </p:txBody>
      </p:sp>
      <p:sp>
        <p:nvSpPr>
          <p:cNvPr id="34" name="Rectangle 30"/>
          <p:cNvSpPr>
            <a:spLocks noChangeArrowheads="1"/>
          </p:cNvSpPr>
          <p:nvPr/>
        </p:nvSpPr>
        <p:spPr bwMode="auto">
          <a:xfrm>
            <a:off x="3881438"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1900</a:t>
            </a:r>
            <a:endParaRPr kumimoji="0" lang="en-US" altLang="en-US" b="1" i="0" u="none" strike="noStrike" cap="none" normalizeH="0" baseline="0" smtClean="0">
              <a:ln>
                <a:noFill/>
              </a:ln>
              <a:solidFill>
                <a:schemeClr val="tx1"/>
              </a:solidFill>
              <a:effectLst/>
              <a:latin typeface="+mj-lt"/>
            </a:endParaRPr>
          </a:p>
        </p:txBody>
      </p:sp>
      <p:sp>
        <p:nvSpPr>
          <p:cNvPr id="35" name="Rectangle 31"/>
          <p:cNvSpPr>
            <a:spLocks noChangeArrowheads="1"/>
          </p:cNvSpPr>
          <p:nvPr/>
        </p:nvSpPr>
        <p:spPr bwMode="auto">
          <a:xfrm>
            <a:off x="4256088" y="6101398"/>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1910</a:t>
            </a:r>
            <a:endParaRPr kumimoji="0" lang="en-US" altLang="en-US" b="1" i="0" u="none" strike="noStrike" cap="none" normalizeH="0" baseline="0" smtClean="0">
              <a:ln>
                <a:noFill/>
              </a:ln>
              <a:solidFill>
                <a:schemeClr val="tx1"/>
              </a:solidFill>
              <a:effectLst/>
              <a:latin typeface="+mj-lt"/>
            </a:endParaRPr>
          </a:p>
        </p:txBody>
      </p:sp>
      <p:sp>
        <p:nvSpPr>
          <p:cNvPr id="36" name="Rectangle 32"/>
          <p:cNvSpPr>
            <a:spLocks noChangeArrowheads="1"/>
          </p:cNvSpPr>
          <p:nvPr/>
        </p:nvSpPr>
        <p:spPr bwMode="auto">
          <a:xfrm rot="16200000">
            <a:off x="-406645" y="4320738"/>
            <a:ext cx="234840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Number of immigrants by decade (million)</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7" name="Rectangle 33"/>
          <p:cNvSpPr>
            <a:spLocks noChangeArrowheads="1"/>
          </p:cNvSpPr>
          <p:nvPr/>
        </p:nvSpPr>
        <p:spPr bwMode="auto">
          <a:xfrm>
            <a:off x="4591050" y="6273165"/>
            <a:ext cx="4247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Decade</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8" name="Rectangle 34"/>
          <p:cNvSpPr>
            <a:spLocks noChangeArrowheads="1"/>
          </p:cNvSpPr>
          <p:nvPr/>
        </p:nvSpPr>
        <p:spPr bwMode="auto">
          <a:xfrm>
            <a:off x="5632450" y="3294063"/>
            <a:ext cx="33182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000000"/>
                </a:solidFill>
                <a:effectLst/>
                <a:latin typeface="+mj-lt"/>
              </a:rPr>
              <a:t>Europe</a:t>
            </a:r>
            <a:endParaRPr kumimoji="0" lang="en-US" altLang="en-US" sz="750" b="1" i="0" u="none" strike="noStrike" cap="none" normalizeH="0" baseline="0" smtClean="0">
              <a:ln>
                <a:noFill/>
              </a:ln>
              <a:solidFill>
                <a:schemeClr val="tx1"/>
              </a:solidFill>
              <a:effectLst/>
              <a:latin typeface="+mj-lt"/>
            </a:endParaRPr>
          </a:p>
        </p:txBody>
      </p:sp>
      <p:sp>
        <p:nvSpPr>
          <p:cNvPr id="39" name="Rectangle 35"/>
          <p:cNvSpPr>
            <a:spLocks noChangeArrowheads="1"/>
          </p:cNvSpPr>
          <p:nvPr/>
        </p:nvSpPr>
        <p:spPr bwMode="auto">
          <a:xfrm>
            <a:off x="5632450" y="3455988"/>
            <a:ext cx="34624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000000"/>
                </a:solidFill>
                <a:effectLst/>
                <a:latin typeface="+mj-lt"/>
              </a:rPr>
              <a:t>Canada</a:t>
            </a:r>
            <a:endParaRPr kumimoji="0" lang="en-US" altLang="en-US" sz="750" b="1" i="0" u="none" strike="noStrike" cap="none" normalizeH="0" baseline="0" smtClean="0">
              <a:ln>
                <a:noFill/>
              </a:ln>
              <a:solidFill>
                <a:schemeClr val="tx1"/>
              </a:solidFill>
              <a:effectLst/>
              <a:latin typeface="+mj-lt"/>
            </a:endParaRPr>
          </a:p>
        </p:txBody>
      </p:sp>
      <p:sp>
        <p:nvSpPr>
          <p:cNvPr id="40" name="Rectangle 36"/>
          <p:cNvSpPr>
            <a:spLocks noChangeArrowheads="1"/>
          </p:cNvSpPr>
          <p:nvPr/>
        </p:nvSpPr>
        <p:spPr bwMode="auto">
          <a:xfrm>
            <a:off x="5632450" y="3614738"/>
            <a:ext cx="20197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000000"/>
                </a:solidFill>
                <a:effectLst/>
                <a:latin typeface="+mj-lt"/>
              </a:rPr>
              <a:t>Asia</a:t>
            </a:r>
            <a:endParaRPr kumimoji="0" lang="en-US" altLang="en-US" sz="750" b="1" i="0" u="none" strike="noStrike" cap="none" normalizeH="0" baseline="0" smtClean="0">
              <a:ln>
                <a:noFill/>
              </a:ln>
              <a:solidFill>
                <a:schemeClr val="tx1"/>
              </a:solidFill>
              <a:effectLst/>
              <a:latin typeface="+mj-lt"/>
            </a:endParaRPr>
          </a:p>
        </p:txBody>
      </p:sp>
      <p:sp>
        <p:nvSpPr>
          <p:cNvPr id="41" name="Rectangle 37"/>
          <p:cNvSpPr>
            <a:spLocks noChangeArrowheads="1"/>
          </p:cNvSpPr>
          <p:nvPr/>
        </p:nvSpPr>
        <p:spPr bwMode="auto">
          <a:xfrm>
            <a:off x="2451735" y="3683000"/>
            <a:ext cx="1199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Most immigrants around</a:t>
            </a:r>
          </a:p>
          <a:p>
            <a:pPr lvl="0"/>
            <a:r>
              <a:rPr lang="en-US" altLang="en-US" sz="800" b="1" dirty="0">
                <a:solidFill>
                  <a:srgbClr val="000000"/>
                </a:solidFill>
                <a:latin typeface="+mj-lt"/>
              </a:rPr>
              <a:t>1900 came from Eastern</a:t>
            </a:r>
          </a:p>
          <a:p>
            <a:pPr lvl="0"/>
            <a:r>
              <a:rPr lang="en-US" altLang="en-US" sz="800" b="1" dirty="0">
                <a:solidFill>
                  <a:srgbClr val="000000"/>
                </a:solidFill>
                <a:latin typeface="+mj-lt"/>
              </a:rPr>
              <a:t>and Southern Europe.</a:t>
            </a:r>
            <a:endParaRPr kumimoji="0" lang="en-US" altLang="en-US" b="1" i="0" u="none" strike="noStrike" cap="none" normalizeH="0" baseline="0" dirty="0" smtClean="0">
              <a:ln>
                <a:noFill/>
              </a:ln>
              <a:solidFill>
                <a:schemeClr val="tx1"/>
              </a:solidFill>
              <a:effectLst/>
              <a:latin typeface="+mj-lt"/>
            </a:endParaRPr>
          </a:p>
        </p:txBody>
      </p:sp>
      <p:sp>
        <p:nvSpPr>
          <p:cNvPr id="44" name="Rectangle 40"/>
          <p:cNvSpPr>
            <a:spLocks noChangeArrowheads="1"/>
          </p:cNvSpPr>
          <p:nvPr/>
        </p:nvSpPr>
        <p:spPr bwMode="auto">
          <a:xfrm>
            <a:off x="5791835" y="4122738"/>
            <a:ext cx="1160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Most recent immigrants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have come from Latin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America and Asia.</a:t>
            </a:r>
            <a:endParaRPr kumimoji="0" lang="en-US" altLang="en-US" b="1" i="0" u="none" strike="noStrike" cap="none" normalizeH="0" baseline="0" dirty="0" smtClean="0">
              <a:ln>
                <a:noFill/>
              </a:ln>
              <a:solidFill>
                <a:schemeClr val="tx1"/>
              </a:solidFill>
              <a:effectLst/>
              <a:latin typeface="+mj-lt"/>
            </a:endParaRPr>
          </a:p>
        </p:txBody>
      </p:sp>
      <p:sp>
        <p:nvSpPr>
          <p:cNvPr id="47" name="Rectangle 43"/>
          <p:cNvSpPr>
            <a:spLocks noChangeArrowheads="1"/>
          </p:cNvSpPr>
          <p:nvPr/>
        </p:nvSpPr>
        <p:spPr bwMode="auto">
          <a:xfrm>
            <a:off x="2031048" y="4318000"/>
            <a:ext cx="110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Most 19th century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immigrants came from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Western Europe.</a:t>
            </a:r>
            <a:endParaRPr kumimoji="0" lang="en-US" altLang="en-US" b="1" i="0" u="none" strike="noStrike" cap="none" normalizeH="0" baseline="0" dirty="0" smtClean="0">
              <a:ln>
                <a:noFill/>
              </a:ln>
              <a:solidFill>
                <a:schemeClr val="tx1"/>
              </a:solidFill>
              <a:effectLst/>
              <a:latin typeface="+mj-lt"/>
            </a:endParaRPr>
          </a:p>
        </p:txBody>
      </p:sp>
      <p:sp>
        <p:nvSpPr>
          <p:cNvPr id="50" name="Rectangle 46"/>
          <p:cNvSpPr>
            <a:spLocks noChangeArrowheads="1"/>
          </p:cNvSpPr>
          <p:nvPr/>
        </p:nvSpPr>
        <p:spPr bwMode="auto">
          <a:xfrm>
            <a:off x="6181725" y="3294063"/>
            <a:ext cx="63478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000000"/>
                </a:solidFill>
                <a:effectLst/>
                <a:latin typeface="+mj-lt"/>
              </a:rPr>
              <a:t>Latin America</a:t>
            </a:r>
            <a:endParaRPr kumimoji="0" lang="en-US" altLang="en-US" sz="750" b="1" i="0" u="none" strike="noStrike" cap="none" normalizeH="0" baseline="0" dirty="0" smtClean="0">
              <a:ln>
                <a:noFill/>
              </a:ln>
              <a:solidFill>
                <a:schemeClr val="tx1"/>
              </a:solidFill>
              <a:effectLst/>
              <a:latin typeface="+mj-lt"/>
            </a:endParaRPr>
          </a:p>
        </p:txBody>
      </p:sp>
      <p:sp>
        <p:nvSpPr>
          <p:cNvPr id="51" name="Rectangle 47"/>
          <p:cNvSpPr>
            <a:spLocks noChangeArrowheads="1"/>
          </p:cNvSpPr>
          <p:nvPr/>
        </p:nvSpPr>
        <p:spPr bwMode="auto">
          <a:xfrm>
            <a:off x="6181725" y="3455988"/>
            <a:ext cx="27090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000000"/>
                </a:solidFill>
                <a:effectLst/>
                <a:latin typeface="+mj-lt"/>
              </a:rPr>
              <a:t>Africa</a:t>
            </a:r>
            <a:endParaRPr kumimoji="0" lang="en-US" altLang="en-US" sz="750" b="1" i="0" u="none" strike="noStrike" cap="none" normalizeH="0" baseline="0" smtClean="0">
              <a:ln>
                <a:noFill/>
              </a:ln>
              <a:solidFill>
                <a:schemeClr val="tx1"/>
              </a:solidFill>
              <a:effectLst/>
              <a:latin typeface="+mj-lt"/>
            </a:endParaRPr>
          </a:p>
        </p:txBody>
      </p:sp>
      <p:sp>
        <p:nvSpPr>
          <p:cNvPr id="52" name="Rectangle 48"/>
          <p:cNvSpPr>
            <a:spLocks noChangeArrowheads="1"/>
          </p:cNvSpPr>
          <p:nvPr/>
        </p:nvSpPr>
        <p:spPr bwMode="auto">
          <a:xfrm>
            <a:off x="6181725" y="3614738"/>
            <a:ext cx="61074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000000"/>
                </a:solidFill>
                <a:effectLst/>
                <a:latin typeface="+mj-lt"/>
              </a:rPr>
              <a:t>South Pacific</a:t>
            </a:r>
            <a:endParaRPr kumimoji="0" lang="en-US" altLang="en-US" sz="750" b="1" i="0" u="none" strike="noStrike" cap="none" normalizeH="0" baseline="0" dirty="0" smtClean="0">
              <a:ln>
                <a:noFill/>
              </a:ln>
              <a:solidFill>
                <a:schemeClr val="tx1"/>
              </a:solidFill>
              <a:effectLst/>
              <a:latin typeface="+mj-lt"/>
            </a:endParaRPr>
          </a:p>
        </p:txBody>
      </p:sp>
      <p:sp>
        <p:nvSpPr>
          <p:cNvPr id="53" name="Freeform 49"/>
          <p:cNvSpPr>
            <a:spLocks/>
          </p:cNvSpPr>
          <p:nvPr/>
        </p:nvSpPr>
        <p:spPr bwMode="auto">
          <a:xfrm>
            <a:off x="2900363" y="4662488"/>
            <a:ext cx="692150" cy="166687"/>
          </a:xfrm>
          <a:custGeom>
            <a:avLst/>
            <a:gdLst>
              <a:gd name="T0" fmla="*/ 436 w 436"/>
              <a:gd name="T1" fmla="*/ 105 h 105"/>
              <a:gd name="T2" fmla="*/ 436 w 436"/>
              <a:gd name="T3" fmla="*/ 105 h 105"/>
              <a:gd name="T4" fmla="*/ 401 w 436"/>
              <a:gd name="T5" fmla="*/ 88 h 105"/>
              <a:gd name="T6" fmla="*/ 365 w 436"/>
              <a:gd name="T7" fmla="*/ 75 h 105"/>
              <a:gd name="T8" fmla="*/ 326 w 436"/>
              <a:gd name="T9" fmla="*/ 61 h 105"/>
              <a:gd name="T10" fmla="*/ 290 w 436"/>
              <a:gd name="T11" fmla="*/ 50 h 105"/>
              <a:gd name="T12" fmla="*/ 253 w 436"/>
              <a:gd name="T13" fmla="*/ 40 h 105"/>
              <a:gd name="T14" fmla="*/ 217 w 436"/>
              <a:gd name="T15" fmla="*/ 30 h 105"/>
              <a:gd name="T16" fmla="*/ 148 w 436"/>
              <a:gd name="T17" fmla="*/ 17 h 105"/>
              <a:gd name="T18" fmla="*/ 88 w 436"/>
              <a:gd name="T19" fmla="*/ 9 h 105"/>
              <a:gd name="T20" fmla="*/ 42 w 436"/>
              <a:gd name="T21" fmla="*/ 4 h 105"/>
              <a:gd name="T22" fmla="*/ 0 w 436"/>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6" h="105">
                <a:moveTo>
                  <a:pt x="436" y="105"/>
                </a:moveTo>
                <a:lnTo>
                  <a:pt x="436" y="105"/>
                </a:lnTo>
                <a:lnTo>
                  <a:pt x="401" y="88"/>
                </a:lnTo>
                <a:lnTo>
                  <a:pt x="365" y="75"/>
                </a:lnTo>
                <a:lnTo>
                  <a:pt x="326" y="61"/>
                </a:lnTo>
                <a:lnTo>
                  <a:pt x="290" y="50"/>
                </a:lnTo>
                <a:lnTo>
                  <a:pt x="253" y="40"/>
                </a:lnTo>
                <a:lnTo>
                  <a:pt x="217" y="30"/>
                </a:lnTo>
                <a:lnTo>
                  <a:pt x="148" y="17"/>
                </a:lnTo>
                <a:lnTo>
                  <a:pt x="88" y="9"/>
                </a:lnTo>
                <a:lnTo>
                  <a:pt x="42" y="4"/>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4" name="Freeform 50"/>
          <p:cNvSpPr>
            <a:spLocks/>
          </p:cNvSpPr>
          <p:nvPr/>
        </p:nvSpPr>
        <p:spPr bwMode="auto">
          <a:xfrm>
            <a:off x="3533775" y="4772025"/>
            <a:ext cx="134938" cy="103187"/>
          </a:xfrm>
          <a:custGeom>
            <a:avLst/>
            <a:gdLst>
              <a:gd name="T0" fmla="*/ 27 w 85"/>
              <a:gd name="T1" fmla="*/ 29 h 65"/>
              <a:gd name="T2" fmla="*/ 0 w 85"/>
              <a:gd name="T3" fmla="*/ 42 h 65"/>
              <a:gd name="T4" fmla="*/ 0 w 85"/>
              <a:gd name="T5" fmla="*/ 44 h 65"/>
              <a:gd name="T6" fmla="*/ 44 w 85"/>
              <a:gd name="T7" fmla="*/ 50 h 65"/>
              <a:gd name="T8" fmla="*/ 44 w 85"/>
              <a:gd name="T9" fmla="*/ 50 h 65"/>
              <a:gd name="T10" fmla="*/ 85 w 85"/>
              <a:gd name="T11" fmla="*/ 65 h 65"/>
              <a:gd name="T12" fmla="*/ 85 w 85"/>
              <a:gd name="T13" fmla="*/ 65 h 65"/>
              <a:gd name="T14" fmla="*/ 54 w 85"/>
              <a:gd name="T15" fmla="*/ 34 h 65"/>
              <a:gd name="T16" fmla="*/ 27 w 85"/>
              <a:gd name="T17" fmla="*/ 0 h 65"/>
              <a:gd name="T18" fmla="*/ 27 w 85"/>
              <a:gd name="T19" fmla="*/ 0 h 65"/>
              <a:gd name="T20" fmla="*/ 27 w 85"/>
              <a:gd name="T21"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65">
                <a:moveTo>
                  <a:pt x="27" y="29"/>
                </a:moveTo>
                <a:lnTo>
                  <a:pt x="0" y="42"/>
                </a:lnTo>
                <a:lnTo>
                  <a:pt x="0" y="44"/>
                </a:lnTo>
                <a:lnTo>
                  <a:pt x="44" y="50"/>
                </a:lnTo>
                <a:lnTo>
                  <a:pt x="44" y="50"/>
                </a:lnTo>
                <a:lnTo>
                  <a:pt x="85" y="65"/>
                </a:lnTo>
                <a:lnTo>
                  <a:pt x="85" y="65"/>
                </a:lnTo>
                <a:lnTo>
                  <a:pt x="54" y="34"/>
                </a:lnTo>
                <a:lnTo>
                  <a:pt x="27" y="0"/>
                </a:lnTo>
                <a:lnTo>
                  <a:pt x="27" y="0"/>
                </a:lnTo>
                <a:lnTo>
                  <a:pt x="2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5" name="Freeform 51"/>
          <p:cNvSpPr>
            <a:spLocks/>
          </p:cNvSpPr>
          <p:nvPr/>
        </p:nvSpPr>
        <p:spPr bwMode="auto">
          <a:xfrm>
            <a:off x="3562350" y="4052888"/>
            <a:ext cx="773113" cy="279400"/>
          </a:xfrm>
          <a:custGeom>
            <a:avLst/>
            <a:gdLst>
              <a:gd name="T0" fmla="*/ 487 w 487"/>
              <a:gd name="T1" fmla="*/ 176 h 176"/>
              <a:gd name="T2" fmla="*/ 487 w 487"/>
              <a:gd name="T3" fmla="*/ 176 h 176"/>
              <a:gd name="T4" fmla="*/ 453 w 487"/>
              <a:gd name="T5" fmla="*/ 153 h 176"/>
              <a:gd name="T6" fmla="*/ 418 w 487"/>
              <a:gd name="T7" fmla="*/ 132 h 176"/>
              <a:gd name="T8" fmla="*/ 380 w 487"/>
              <a:gd name="T9" fmla="*/ 113 h 176"/>
              <a:gd name="T10" fmla="*/ 339 w 487"/>
              <a:gd name="T11" fmla="*/ 96 h 176"/>
              <a:gd name="T12" fmla="*/ 299 w 487"/>
              <a:gd name="T13" fmla="*/ 78 h 176"/>
              <a:gd name="T14" fmla="*/ 259 w 487"/>
              <a:gd name="T15" fmla="*/ 65 h 176"/>
              <a:gd name="T16" fmla="*/ 180 w 487"/>
              <a:gd name="T17" fmla="*/ 40 h 176"/>
              <a:gd name="T18" fmla="*/ 109 w 487"/>
              <a:gd name="T19" fmla="*/ 21 h 176"/>
              <a:gd name="T20" fmla="*/ 51 w 487"/>
              <a:gd name="T21" fmla="*/ 9 h 176"/>
              <a:gd name="T22" fmla="*/ 0 w 487"/>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7" h="176">
                <a:moveTo>
                  <a:pt x="487" y="176"/>
                </a:moveTo>
                <a:lnTo>
                  <a:pt x="487" y="176"/>
                </a:lnTo>
                <a:lnTo>
                  <a:pt x="453" y="153"/>
                </a:lnTo>
                <a:lnTo>
                  <a:pt x="418" y="132"/>
                </a:lnTo>
                <a:lnTo>
                  <a:pt x="380" y="113"/>
                </a:lnTo>
                <a:lnTo>
                  <a:pt x="339" y="96"/>
                </a:lnTo>
                <a:lnTo>
                  <a:pt x="299" y="78"/>
                </a:lnTo>
                <a:lnTo>
                  <a:pt x="259" y="65"/>
                </a:lnTo>
                <a:lnTo>
                  <a:pt x="180" y="40"/>
                </a:lnTo>
                <a:lnTo>
                  <a:pt x="109" y="21"/>
                </a:lnTo>
                <a:lnTo>
                  <a:pt x="51" y="9"/>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6" name="Freeform 52"/>
          <p:cNvSpPr>
            <a:spLocks/>
          </p:cNvSpPr>
          <p:nvPr/>
        </p:nvSpPr>
        <p:spPr bwMode="auto">
          <a:xfrm>
            <a:off x="4284663" y="4278313"/>
            <a:ext cx="133350" cy="103187"/>
          </a:xfrm>
          <a:custGeom>
            <a:avLst/>
            <a:gdLst>
              <a:gd name="T0" fmla="*/ 25 w 84"/>
              <a:gd name="T1" fmla="*/ 29 h 65"/>
              <a:gd name="T2" fmla="*/ 0 w 84"/>
              <a:gd name="T3" fmla="*/ 42 h 65"/>
              <a:gd name="T4" fmla="*/ 0 w 84"/>
              <a:gd name="T5" fmla="*/ 44 h 65"/>
              <a:gd name="T6" fmla="*/ 42 w 84"/>
              <a:gd name="T7" fmla="*/ 50 h 65"/>
              <a:gd name="T8" fmla="*/ 42 w 84"/>
              <a:gd name="T9" fmla="*/ 50 h 65"/>
              <a:gd name="T10" fmla="*/ 84 w 84"/>
              <a:gd name="T11" fmla="*/ 65 h 65"/>
              <a:gd name="T12" fmla="*/ 84 w 84"/>
              <a:gd name="T13" fmla="*/ 65 h 65"/>
              <a:gd name="T14" fmla="*/ 51 w 84"/>
              <a:gd name="T15" fmla="*/ 34 h 65"/>
              <a:gd name="T16" fmla="*/ 26 w 84"/>
              <a:gd name="T17" fmla="*/ 0 h 65"/>
              <a:gd name="T18" fmla="*/ 25 w 84"/>
              <a:gd name="T19" fmla="*/ 0 h 65"/>
              <a:gd name="T20" fmla="*/ 25 w 84"/>
              <a:gd name="T21"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5">
                <a:moveTo>
                  <a:pt x="25" y="29"/>
                </a:moveTo>
                <a:lnTo>
                  <a:pt x="0" y="42"/>
                </a:lnTo>
                <a:lnTo>
                  <a:pt x="0" y="44"/>
                </a:lnTo>
                <a:lnTo>
                  <a:pt x="42" y="50"/>
                </a:lnTo>
                <a:lnTo>
                  <a:pt x="42" y="50"/>
                </a:lnTo>
                <a:lnTo>
                  <a:pt x="84" y="65"/>
                </a:lnTo>
                <a:lnTo>
                  <a:pt x="84" y="65"/>
                </a:lnTo>
                <a:lnTo>
                  <a:pt x="51" y="34"/>
                </a:lnTo>
                <a:lnTo>
                  <a:pt x="26" y="0"/>
                </a:lnTo>
                <a:lnTo>
                  <a:pt x="25" y="0"/>
                </a:lnTo>
                <a:lnTo>
                  <a:pt x="25"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7" name="Freeform 53"/>
          <p:cNvSpPr>
            <a:spLocks/>
          </p:cNvSpPr>
          <p:nvPr/>
        </p:nvSpPr>
        <p:spPr bwMode="auto">
          <a:xfrm>
            <a:off x="2644775" y="4670425"/>
            <a:ext cx="315913" cy="771525"/>
          </a:xfrm>
          <a:custGeom>
            <a:avLst/>
            <a:gdLst>
              <a:gd name="T0" fmla="*/ 0 w 199"/>
              <a:gd name="T1" fmla="*/ 486 h 486"/>
              <a:gd name="T2" fmla="*/ 0 w 199"/>
              <a:gd name="T3" fmla="*/ 486 h 486"/>
              <a:gd name="T4" fmla="*/ 27 w 199"/>
              <a:gd name="T5" fmla="*/ 463 h 486"/>
              <a:gd name="T6" fmla="*/ 53 w 199"/>
              <a:gd name="T7" fmla="*/ 442 h 486"/>
              <a:gd name="T8" fmla="*/ 77 w 199"/>
              <a:gd name="T9" fmla="*/ 419 h 486"/>
              <a:gd name="T10" fmla="*/ 96 w 199"/>
              <a:gd name="T11" fmla="*/ 398 h 486"/>
              <a:gd name="T12" fmla="*/ 115 w 199"/>
              <a:gd name="T13" fmla="*/ 375 h 486"/>
              <a:gd name="T14" fmla="*/ 130 w 199"/>
              <a:gd name="T15" fmla="*/ 354 h 486"/>
              <a:gd name="T16" fmla="*/ 146 w 199"/>
              <a:gd name="T17" fmla="*/ 333 h 486"/>
              <a:gd name="T18" fmla="*/ 157 w 199"/>
              <a:gd name="T19" fmla="*/ 312 h 486"/>
              <a:gd name="T20" fmla="*/ 167 w 199"/>
              <a:gd name="T21" fmla="*/ 290 h 486"/>
              <a:gd name="T22" fmla="*/ 176 w 199"/>
              <a:gd name="T23" fmla="*/ 269 h 486"/>
              <a:gd name="T24" fmla="*/ 184 w 199"/>
              <a:gd name="T25" fmla="*/ 250 h 486"/>
              <a:gd name="T26" fmla="*/ 190 w 199"/>
              <a:gd name="T27" fmla="*/ 229 h 486"/>
              <a:gd name="T28" fmla="*/ 194 w 199"/>
              <a:gd name="T29" fmla="*/ 210 h 486"/>
              <a:gd name="T30" fmla="*/ 196 w 199"/>
              <a:gd name="T31" fmla="*/ 191 h 486"/>
              <a:gd name="T32" fmla="*/ 199 w 199"/>
              <a:gd name="T33" fmla="*/ 156 h 486"/>
              <a:gd name="T34" fmla="*/ 197 w 199"/>
              <a:gd name="T35" fmla="*/ 121 h 486"/>
              <a:gd name="T36" fmla="*/ 194 w 199"/>
              <a:gd name="T37" fmla="*/ 93 h 486"/>
              <a:gd name="T38" fmla="*/ 188 w 199"/>
              <a:gd name="T39" fmla="*/ 66 h 486"/>
              <a:gd name="T40" fmla="*/ 182 w 199"/>
              <a:gd name="T41" fmla="*/ 43 h 486"/>
              <a:gd name="T42" fmla="*/ 176 w 199"/>
              <a:gd name="T43" fmla="*/ 25 h 486"/>
              <a:gd name="T44" fmla="*/ 171 w 199"/>
              <a:gd name="T45" fmla="*/ 12 h 486"/>
              <a:gd name="T46" fmla="*/ 163 w 199"/>
              <a:gd name="T4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9" h="486">
                <a:moveTo>
                  <a:pt x="0" y="486"/>
                </a:moveTo>
                <a:lnTo>
                  <a:pt x="0" y="486"/>
                </a:lnTo>
                <a:lnTo>
                  <a:pt x="27" y="463"/>
                </a:lnTo>
                <a:lnTo>
                  <a:pt x="53" y="442"/>
                </a:lnTo>
                <a:lnTo>
                  <a:pt x="77" y="419"/>
                </a:lnTo>
                <a:lnTo>
                  <a:pt x="96" y="398"/>
                </a:lnTo>
                <a:lnTo>
                  <a:pt x="115" y="375"/>
                </a:lnTo>
                <a:lnTo>
                  <a:pt x="130" y="354"/>
                </a:lnTo>
                <a:lnTo>
                  <a:pt x="146" y="333"/>
                </a:lnTo>
                <a:lnTo>
                  <a:pt x="157" y="312"/>
                </a:lnTo>
                <a:lnTo>
                  <a:pt x="167" y="290"/>
                </a:lnTo>
                <a:lnTo>
                  <a:pt x="176" y="269"/>
                </a:lnTo>
                <a:lnTo>
                  <a:pt x="184" y="250"/>
                </a:lnTo>
                <a:lnTo>
                  <a:pt x="190" y="229"/>
                </a:lnTo>
                <a:lnTo>
                  <a:pt x="194" y="210"/>
                </a:lnTo>
                <a:lnTo>
                  <a:pt x="196" y="191"/>
                </a:lnTo>
                <a:lnTo>
                  <a:pt x="199" y="156"/>
                </a:lnTo>
                <a:lnTo>
                  <a:pt x="197" y="121"/>
                </a:lnTo>
                <a:lnTo>
                  <a:pt x="194" y="93"/>
                </a:lnTo>
                <a:lnTo>
                  <a:pt x="188" y="66"/>
                </a:lnTo>
                <a:lnTo>
                  <a:pt x="182" y="43"/>
                </a:lnTo>
                <a:lnTo>
                  <a:pt x="176" y="25"/>
                </a:lnTo>
                <a:lnTo>
                  <a:pt x="171" y="12"/>
                </a:lnTo>
                <a:lnTo>
                  <a:pt x="163"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8" name="Freeform 54"/>
          <p:cNvSpPr>
            <a:spLocks/>
          </p:cNvSpPr>
          <p:nvPr/>
        </p:nvSpPr>
        <p:spPr bwMode="auto">
          <a:xfrm>
            <a:off x="2578100" y="5381625"/>
            <a:ext cx="123825" cy="119062"/>
          </a:xfrm>
          <a:custGeom>
            <a:avLst/>
            <a:gdLst>
              <a:gd name="T0" fmla="*/ 51 w 78"/>
              <a:gd name="T1" fmla="*/ 29 h 75"/>
              <a:gd name="T2" fmla="*/ 46 w 78"/>
              <a:gd name="T3" fmla="*/ 0 h 75"/>
              <a:gd name="T4" fmla="*/ 44 w 78"/>
              <a:gd name="T5" fmla="*/ 0 h 75"/>
              <a:gd name="T6" fmla="*/ 24 w 78"/>
              <a:gd name="T7" fmla="*/ 38 h 75"/>
              <a:gd name="T8" fmla="*/ 24 w 78"/>
              <a:gd name="T9" fmla="*/ 38 h 75"/>
              <a:gd name="T10" fmla="*/ 0 w 78"/>
              <a:gd name="T11" fmla="*/ 75 h 75"/>
              <a:gd name="T12" fmla="*/ 0 w 78"/>
              <a:gd name="T13" fmla="*/ 75 h 75"/>
              <a:gd name="T14" fmla="*/ 38 w 78"/>
              <a:gd name="T15" fmla="*/ 54 h 75"/>
              <a:gd name="T16" fmla="*/ 78 w 78"/>
              <a:gd name="T17" fmla="*/ 38 h 75"/>
              <a:gd name="T18" fmla="*/ 78 w 78"/>
              <a:gd name="T19" fmla="*/ 36 h 75"/>
              <a:gd name="T20" fmla="*/ 51 w 78"/>
              <a:gd name="T21" fmla="*/ 2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5">
                <a:moveTo>
                  <a:pt x="51" y="29"/>
                </a:moveTo>
                <a:lnTo>
                  <a:pt x="46" y="0"/>
                </a:lnTo>
                <a:lnTo>
                  <a:pt x="44" y="0"/>
                </a:lnTo>
                <a:lnTo>
                  <a:pt x="24" y="38"/>
                </a:lnTo>
                <a:lnTo>
                  <a:pt x="24" y="38"/>
                </a:lnTo>
                <a:lnTo>
                  <a:pt x="0" y="75"/>
                </a:lnTo>
                <a:lnTo>
                  <a:pt x="0" y="75"/>
                </a:lnTo>
                <a:lnTo>
                  <a:pt x="38" y="54"/>
                </a:lnTo>
                <a:lnTo>
                  <a:pt x="78" y="38"/>
                </a:lnTo>
                <a:lnTo>
                  <a:pt x="78" y="36"/>
                </a:lnTo>
                <a:lnTo>
                  <a:pt x="5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9" name="Freeform 55"/>
          <p:cNvSpPr>
            <a:spLocks/>
          </p:cNvSpPr>
          <p:nvPr/>
        </p:nvSpPr>
        <p:spPr bwMode="auto">
          <a:xfrm>
            <a:off x="6969125" y="4171950"/>
            <a:ext cx="703263" cy="127000"/>
          </a:xfrm>
          <a:custGeom>
            <a:avLst/>
            <a:gdLst>
              <a:gd name="T0" fmla="*/ 443 w 443"/>
              <a:gd name="T1" fmla="*/ 80 h 80"/>
              <a:gd name="T2" fmla="*/ 443 w 443"/>
              <a:gd name="T3" fmla="*/ 80 h 80"/>
              <a:gd name="T4" fmla="*/ 405 w 443"/>
              <a:gd name="T5" fmla="*/ 59 h 80"/>
              <a:gd name="T6" fmla="*/ 365 w 443"/>
              <a:gd name="T7" fmla="*/ 42 h 80"/>
              <a:gd name="T8" fmla="*/ 326 w 443"/>
              <a:gd name="T9" fmla="*/ 27 h 80"/>
              <a:gd name="T10" fmla="*/ 288 w 443"/>
              <a:gd name="T11" fmla="*/ 17 h 80"/>
              <a:gd name="T12" fmla="*/ 249 w 443"/>
              <a:gd name="T13" fmla="*/ 9 h 80"/>
              <a:gd name="T14" fmla="*/ 213 w 443"/>
              <a:gd name="T15" fmla="*/ 3 h 80"/>
              <a:gd name="T16" fmla="*/ 178 w 443"/>
              <a:gd name="T17" fmla="*/ 2 h 80"/>
              <a:gd name="T18" fmla="*/ 144 w 443"/>
              <a:gd name="T19" fmla="*/ 0 h 80"/>
              <a:gd name="T20" fmla="*/ 113 w 443"/>
              <a:gd name="T21" fmla="*/ 0 h 80"/>
              <a:gd name="T22" fmla="*/ 86 w 443"/>
              <a:gd name="T23" fmla="*/ 2 h 80"/>
              <a:gd name="T24" fmla="*/ 40 w 443"/>
              <a:gd name="T25" fmla="*/ 7 h 80"/>
              <a:gd name="T26" fmla="*/ 11 w 443"/>
              <a:gd name="T27" fmla="*/ 13 h 80"/>
              <a:gd name="T28" fmla="*/ 0 w 443"/>
              <a:gd name="T29"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3" h="80">
                <a:moveTo>
                  <a:pt x="443" y="80"/>
                </a:moveTo>
                <a:lnTo>
                  <a:pt x="443" y="80"/>
                </a:lnTo>
                <a:lnTo>
                  <a:pt x="405" y="59"/>
                </a:lnTo>
                <a:lnTo>
                  <a:pt x="365" y="42"/>
                </a:lnTo>
                <a:lnTo>
                  <a:pt x="326" y="27"/>
                </a:lnTo>
                <a:lnTo>
                  <a:pt x="288" y="17"/>
                </a:lnTo>
                <a:lnTo>
                  <a:pt x="249" y="9"/>
                </a:lnTo>
                <a:lnTo>
                  <a:pt x="213" y="3"/>
                </a:lnTo>
                <a:lnTo>
                  <a:pt x="178" y="2"/>
                </a:lnTo>
                <a:lnTo>
                  <a:pt x="144" y="0"/>
                </a:lnTo>
                <a:lnTo>
                  <a:pt x="113" y="0"/>
                </a:lnTo>
                <a:lnTo>
                  <a:pt x="86" y="2"/>
                </a:lnTo>
                <a:lnTo>
                  <a:pt x="40" y="7"/>
                </a:lnTo>
                <a:lnTo>
                  <a:pt x="11" y="13"/>
                </a:lnTo>
                <a:lnTo>
                  <a:pt x="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0" name="Freeform 56"/>
          <p:cNvSpPr>
            <a:spLocks/>
          </p:cNvSpPr>
          <p:nvPr/>
        </p:nvSpPr>
        <p:spPr bwMode="auto">
          <a:xfrm>
            <a:off x="7615238" y="4244975"/>
            <a:ext cx="130175" cy="106362"/>
          </a:xfrm>
          <a:custGeom>
            <a:avLst/>
            <a:gdLst>
              <a:gd name="T0" fmla="*/ 27 w 82"/>
              <a:gd name="T1" fmla="*/ 29 h 67"/>
              <a:gd name="T2" fmla="*/ 0 w 82"/>
              <a:gd name="T3" fmla="*/ 40 h 67"/>
              <a:gd name="T4" fmla="*/ 0 w 82"/>
              <a:gd name="T5" fmla="*/ 42 h 67"/>
              <a:gd name="T6" fmla="*/ 42 w 82"/>
              <a:gd name="T7" fmla="*/ 52 h 67"/>
              <a:gd name="T8" fmla="*/ 42 w 82"/>
              <a:gd name="T9" fmla="*/ 52 h 67"/>
              <a:gd name="T10" fmla="*/ 82 w 82"/>
              <a:gd name="T11" fmla="*/ 67 h 67"/>
              <a:gd name="T12" fmla="*/ 82 w 82"/>
              <a:gd name="T13" fmla="*/ 67 h 67"/>
              <a:gd name="T14" fmla="*/ 54 w 82"/>
              <a:gd name="T15" fmla="*/ 36 h 67"/>
              <a:gd name="T16" fmla="*/ 29 w 82"/>
              <a:gd name="T17" fmla="*/ 0 h 67"/>
              <a:gd name="T18" fmla="*/ 27 w 82"/>
              <a:gd name="T19" fmla="*/ 0 h 67"/>
              <a:gd name="T20" fmla="*/ 27 w 82"/>
              <a:gd name="T21"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67">
                <a:moveTo>
                  <a:pt x="27" y="29"/>
                </a:moveTo>
                <a:lnTo>
                  <a:pt x="0" y="40"/>
                </a:lnTo>
                <a:lnTo>
                  <a:pt x="0" y="42"/>
                </a:lnTo>
                <a:lnTo>
                  <a:pt x="42" y="52"/>
                </a:lnTo>
                <a:lnTo>
                  <a:pt x="42" y="52"/>
                </a:lnTo>
                <a:lnTo>
                  <a:pt x="82" y="67"/>
                </a:lnTo>
                <a:lnTo>
                  <a:pt x="82" y="67"/>
                </a:lnTo>
                <a:lnTo>
                  <a:pt x="54" y="36"/>
                </a:lnTo>
                <a:lnTo>
                  <a:pt x="29" y="0"/>
                </a:lnTo>
                <a:lnTo>
                  <a:pt x="27" y="0"/>
                </a:lnTo>
                <a:lnTo>
                  <a:pt x="2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1" name="Freeform 57"/>
          <p:cNvSpPr>
            <a:spLocks/>
          </p:cNvSpPr>
          <p:nvPr/>
        </p:nvSpPr>
        <p:spPr bwMode="auto">
          <a:xfrm>
            <a:off x="6969125" y="4195763"/>
            <a:ext cx="968375" cy="514350"/>
          </a:xfrm>
          <a:custGeom>
            <a:avLst/>
            <a:gdLst>
              <a:gd name="T0" fmla="*/ 610 w 610"/>
              <a:gd name="T1" fmla="*/ 324 h 324"/>
              <a:gd name="T2" fmla="*/ 610 w 610"/>
              <a:gd name="T3" fmla="*/ 324 h 324"/>
              <a:gd name="T4" fmla="*/ 587 w 610"/>
              <a:gd name="T5" fmla="*/ 294 h 324"/>
              <a:gd name="T6" fmla="*/ 562 w 610"/>
              <a:gd name="T7" fmla="*/ 265 h 324"/>
              <a:gd name="T8" fmla="*/ 537 w 610"/>
              <a:gd name="T9" fmla="*/ 238 h 324"/>
              <a:gd name="T10" fmla="*/ 512 w 610"/>
              <a:gd name="T11" fmla="*/ 213 h 324"/>
              <a:gd name="T12" fmla="*/ 488 w 610"/>
              <a:gd name="T13" fmla="*/ 192 h 324"/>
              <a:gd name="T14" fmla="*/ 463 w 610"/>
              <a:gd name="T15" fmla="*/ 169 h 324"/>
              <a:gd name="T16" fmla="*/ 436 w 610"/>
              <a:gd name="T17" fmla="*/ 150 h 324"/>
              <a:gd name="T18" fmla="*/ 411 w 610"/>
              <a:gd name="T19" fmla="*/ 132 h 324"/>
              <a:gd name="T20" fmla="*/ 386 w 610"/>
              <a:gd name="T21" fmla="*/ 115 h 324"/>
              <a:gd name="T22" fmla="*/ 359 w 610"/>
              <a:gd name="T23" fmla="*/ 100 h 324"/>
              <a:gd name="T24" fmla="*/ 309 w 610"/>
              <a:gd name="T25" fmla="*/ 75 h 324"/>
              <a:gd name="T26" fmla="*/ 259 w 610"/>
              <a:gd name="T27" fmla="*/ 54 h 324"/>
              <a:gd name="T28" fmla="*/ 213 w 610"/>
              <a:gd name="T29" fmla="*/ 36 h 324"/>
              <a:gd name="T30" fmla="*/ 169 w 610"/>
              <a:gd name="T31" fmla="*/ 23 h 324"/>
              <a:gd name="T32" fmla="*/ 129 w 610"/>
              <a:gd name="T33" fmla="*/ 13 h 324"/>
              <a:gd name="T34" fmla="*/ 92 w 610"/>
              <a:gd name="T35" fmla="*/ 8 h 324"/>
              <a:gd name="T36" fmla="*/ 61 w 610"/>
              <a:gd name="T37" fmla="*/ 4 h 324"/>
              <a:gd name="T38" fmla="*/ 15 w 610"/>
              <a:gd name="T39" fmla="*/ 0 h 324"/>
              <a:gd name="T40" fmla="*/ 0 w 610"/>
              <a:gd name="T41"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0" h="324">
                <a:moveTo>
                  <a:pt x="610" y="324"/>
                </a:moveTo>
                <a:lnTo>
                  <a:pt x="610" y="324"/>
                </a:lnTo>
                <a:lnTo>
                  <a:pt x="587" y="294"/>
                </a:lnTo>
                <a:lnTo>
                  <a:pt x="562" y="265"/>
                </a:lnTo>
                <a:lnTo>
                  <a:pt x="537" y="238"/>
                </a:lnTo>
                <a:lnTo>
                  <a:pt x="512" y="213"/>
                </a:lnTo>
                <a:lnTo>
                  <a:pt x="488" y="192"/>
                </a:lnTo>
                <a:lnTo>
                  <a:pt x="463" y="169"/>
                </a:lnTo>
                <a:lnTo>
                  <a:pt x="436" y="150"/>
                </a:lnTo>
                <a:lnTo>
                  <a:pt x="411" y="132"/>
                </a:lnTo>
                <a:lnTo>
                  <a:pt x="386" y="115"/>
                </a:lnTo>
                <a:lnTo>
                  <a:pt x="359" y="100"/>
                </a:lnTo>
                <a:lnTo>
                  <a:pt x="309" y="75"/>
                </a:lnTo>
                <a:lnTo>
                  <a:pt x="259" y="54"/>
                </a:lnTo>
                <a:lnTo>
                  <a:pt x="213" y="36"/>
                </a:lnTo>
                <a:lnTo>
                  <a:pt x="169" y="23"/>
                </a:lnTo>
                <a:lnTo>
                  <a:pt x="129" y="13"/>
                </a:lnTo>
                <a:lnTo>
                  <a:pt x="92" y="8"/>
                </a:lnTo>
                <a:lnTo>
                  <a:pt x="61" y="4"/>
                </a:lnTo>
                <a:lnTo>
                  <a:pt x="15"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2" name="Freeform 58"/>
          <p:cNvSpPr>
            <a:spLocks/>
          </p:cNvSpPr>
          <p:nvPr/>
        </p:nvSpPr>
        <p:spPr bwMode="auto">
          <a:xfrm>
            <a:off x="7880350" y="4652963"/>
            <a:ext cx="109538" cy="131762"/>
          </a:xfrm>
          <a:custGeom>
            <a:avLst/>
            <a:gdLst>
              <a:gd name="T0" fmla="*/ 29 w 69"/>
              <a:gd name="T1" fmla="*/ 25 h 83"/>
              <a:gd name="T2" fmla="*/ 0 w 69"/>
              <a:gd name="T3" fmla="*/ 27 h 83"/>
              <a:gd name="T4" fmla="*/ 0 w 69"/>
              <a:gd name="T5" fmla="*/ 29 h 83"/>
              <a:gd name="T6" fmla="*/ 36 w 69"/>
              <a:gd name="T7" fmla="*/ 52 h 83"/>
              <a:gd name="T8" fmla="*/ 36 w 69"/>
              <a:gd name="T9" fmla="*/ 52 h 83"/>
              <a:gd name="T10" fmla="*/ 69 w 69"/>
              <a:gd name="T11" fmla="*/ 83 h 83"/>
              <a:gd name="T12" fmla="*/ 69 w 69"/>
              <a:gd name="T13" fmla="*/ 83 h 83"/>
              <a:gd name="T14" fmla="*/ 52 w 69"/>
              <a:gd name="T15" fmla="*/ 42 h 83"/>
              <a:gd name="T16" fmla="*/ 40 w 69"/>
              <a:gd name="T17" fmla="*/ 0 h 83"/>
              <a:gd name="T18" fmla="*/ 40 w 69"/>
              <a:gd name="T19" fmla="*/ 0 h 83"/>
              <a:gd name="T20" fmla="*/ 29 w 69"/>
              <a:gd name="T21" fmla="*/ 2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83">
                <a:moveTo>
                  <a:pt x="29" y="25"/>
                </a:moveTo>
                <a:lnTo>
                  <a:pt x="0" y="27"/>
                </a:lnTo>
                <a:lnTo>
                  <a:pt x="0" y="29"/>
                </a:lnTo>
                <a:lnTo>
                  <a:pt x="36" y="52"/>
                </a:lnTo>
                <a:lnTo>
                  <a:pt x="36" y="52"/>
                </a:lnTo>
                <a:lnTo>
                  <a:pt x="69" y="83"/>
                </a:lnTo>
                <a:lnTo>
                  <a:pt x="69" y="83"/>
                </a:lnTo>
                <a:lnTo>
                  <a:pt x="52" y="42"/>
                </a:lnTo>
                <a:lnTo>
                  <a:pt x="40" y="0"/>
                </a:lnTo>
                <a:lnTo>
                  <a:pt x="40" y="0"/>
                </a:lnTo>
                <a:lnTo>
                  <a:pt x="2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Tree>
    <p:extLst>
      <p:ext uri="{BB962C8B-B14F-4D97-AF65-F5344CB8AC3E}">
        <p14:creationId xmlns:p14="http://schemas.microsoft.com/office/powerpoint/2010/main" val="1952702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Migration: Key Issues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3.1</a:t>
            </a:r>
            <a:r>
              <a:rPr lang="en-US" altLang="en-US" dirty="0"/>
              <a:t> Where Are Migrants Distributed?</a:t>
            </a:r>
          </a:p>
          <a:p>
            <a:pPr marL="0" indent="0" eaLnBrk="1" hangingPunct="1">
              <a:buNone/>
            </a:pPr>
            <a:r>
              <a:rPr lang="en-US" altLang="en-US" b="1" dirty="0">
                <a:solidFill>
                  <a:srgbClr val="007FA3"/>
                </a:solidFill>
              </a:rPr>
              <a:t>3.2</a:t>
            </a:r>
            <a:r>
              <a:rPr lang="en-US" altLang="en-US" dirty="0"/>
              <a:t> Where Do People Migrate Within Countries?</a:t>
            </a:r>
          </a:p>
          <a:p>
            <a:pPr marL="0" indent="0" eaLnBrk="1" hangingPunct="1">
              <a:buNone/>
            </a:pPr>
            <a:r>
              <a:rPr lang="en-US" altLang="en-US" b="1" dirty="0">
                <a:solidFill>
                  <a:srgbClr val="007FA3"/>
                </a:solidFill>
              </a:rPr>
              <a:t>3.3</a:t>
            </a:r>
            <a:r>
              <a:rPr lang="en-US" altLang="en-US" dirty="0"/>
              <a:t> Why Do People Migrate?</a:t>
            </a:r>
          </a:p>
          <a:p>
            <a:pPr marL="0" indent="0" eaLnBrk="1" hangingPunct="1">
              <a:buNone/>
            </a:pPr>
            <a:r>
              <a:rPr lang="en-US" altLang="en-US" b="1" dirty="0">
                <a:solidFill>
                  <a:srgbClr val="007FA3"/>
                </a:solidFill>
              </a:rPr>
              <a:t>3.4</a:t>
            </a:r>
            <a:r>
              <a:rPr lang="en-US" altLang="en-US" dirty="0"/>
              <a:t> Why Do Migrants Face Challenges?</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0B1A-5252-4265-AA2C-A616E68D761B}"/>
              </a:ext>
            </a:extLst>
          </p:cNvPr>
          <p:cNvSpPr>
            <a:spLocks noGrp="1"/>
          </p:cNvSpPr>
          <p:nvPr>
            <p:ph type="title"/>
          </p:nvPr>
        </p:nvSpPr>
        <p:spPr/>
        <p:txBody>
          <a:bodyPr/>
          <a:lstStyle/>
          <a:p>
            <a:r>
              <a:rPr lang="en-US" sz="3400" dirty="0"/>
              <a:t>Key Issue 2: </a:t>
            </a:r>
            <a:r>
              <a:rPr lang="en-US" sz="3400"/>
              <a:t>Where </a:t>
            </a:r>
            <a:r>
              <a:rPr lang="en-US" sz="3400" smtClean="0"/>
              <a:t>Do </a:t>
            </a:r>
            <a:r>
              <a:rPr lang="en-US" sz="3400" dirty="0"/>
              <a:t>People Migrate Within a Countries?</a:t>
            </a:r>
          </a:p>
        </p:txBody>
      </p:sp>
      <p:sp>
        <p:nvSpPr>
          <p:cNvPr id="3" name="Content Placeholder 2">
            <a:extLst>
              <a:ext uri="{FF2B5EF4-FFF2-40B4-BE49-F238E27FC236}">
                <a16:creationId xmlns:a16="http://schemas.microsoft.com/office/drawing/2014/main" id="{3DA13E59-FEF7-4BBC-94D0-41FC9C7E340C}"/>
              </a:ext>
            </a:extLst>
          </p:cNvPr>
          <p:cNvSpPr>
            <a:spLocks noGrp="1"/>
          </p:cNvSpPr>
          <p:nvPr>
            <p:ph sz="quarter" idx="13"/>
          </p:nvPr>
        </p:nvSpPr>
        <p:spPr/>
        <p:txBody>
          <a:bodyPr/>
          <a:lstStyle/>
          <a:p>
            <a:pPr marL="914400" lvl="0" indent="-914400">
              <a:buClr>
                <a:schemeClr val="dk1"/>
              </a:buClr>
              <a:buSzPct val="25000"/>
              <a:buNone/>
            </a:pPr>
            <a:r>
              <a:rPr lang="en-US" b="1" dirty="0">
                <a:solidFill>
                  <a:srgbClr val="007FA3"/>
                </a:solidFill>
              </a:rPr>
              <a:t>3.2.1</a:t>
            </a:r>
            <a:r>
              <a:rPr lang="en-US" dirty="0"/>
              <a:t> Interregional Migration: United States</a:t>
            </a:r>
          </a:p>
          <a:p>
            <a:pPr marL="685800" lvl="0" indent="-685800">
              <a:buClr>
                <a:schemeClr val="dk1"/>
              </a:buClr>
              <a:buSzPct val="25000"/>
              <a:buNone/>
            </a:pPr>
            <a:r>
              <a:rPr lang="en-US" b="1" dirty="0">
                <a:solidFill>
                  <a:srgbClr val="007FA3"/>
                </a:solidFill>
              </a:rPr>
              <a:t>3.2.2</a:t>
            </a:r>
            <a:r>
              <a:rPr lang="en-US" dirty="0"/>
              <a:t> Interregional Migration in Other Large Countries</a:t>
            </a:r>
          </a:p>
          <a:p>
            <a:pPr marL="0" lvl="0" indent="0">
              <a:buClr>
                <a:schemeClr val="dk1"/>
              </a:buClr>
              <a:buSzPct val="25000"/>
              <a:buNone/>
            </a:pPr>
            <a:r>
              <a:rPr lang="en-US" b="1" dirty="0">
                <a:solidFill>
                  <a:srgbClr val="007FA3"/>
                </a:solidFill>
              </a:rPr>
              <a:t>3.2.3</a:t>
            </a:r>
            <a:r>
              <a:rPr lang="en-US" dirty="0"/>
              <a:t> Intraregional Migration</a:t>
            </a:r>
          </a:p>
        </p:txBody>
      </p:sp>
    </p:spTree>
    <p:extLst>
      <p:ext uri="{BB962C8B-B14F-4D97-AF65-F5344CB8AC3E}">
        <p14:creationId xmlns:p14="http://schemas.microsoft.com/office/powerpoint/2010/main" val="3668526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2D23-77B3-49E1-89B6-4C73D0C27216}"/>
              </a:ext>
            </a:extLst>
          </p:cNvPr>
          <p:cNvSpPr>
            <a:spLocks noGrp="1"/>
          </p:cNvSpPr>
          <p:nvPr>
            <p:ph type="title"/>
          </p:nvPr>
        </p:nvSpPr>
        <p:spPr/>
        <p:txBody>
          <a:bodyPr/>
          <a:lstStyle/>
          <a:p>
            <a:r>
              <a:rPr lang="en-US" sz="3400" dirty="0"/>
              <a:t>3.2.1 Interregional Migration: United States </a:t>
            </a:r>
            <a:r>
              <a:rPr lang="en-US" sz="2000" b="0" dirty="0"/>
              <a:t>(1 of 3)</a:t>
            </a:r>
          </a:p>
        </p:txBody>
      </p:sp>
      <p:sp>
        <p:nvSpPr>
          <p:cNvPr id="3" name="Content Placeholder 2">
            <a:extLst>
              <a:ext uri="{FF2B5EF4-FFF2-40B4-BE49-F238E27FC236}">
                <a16:creationId xmlns:a16="http://schemas.microsoft.com/office/drawing/2014/main" id="{58138565-B40C-49A0-AA47-6C03A31933F2}"/>
              </a:ext>
            </a:extLst>
          </p:cNvPr>
          <p:cNvSpPr>
            <a:spLocks noGrp="1"/>
          </p:cNvSpPr>
          <p:nvPr>
            <p:ph sz="quarter" idx="13"/>
          </p:nvPr>
        </p:nvSpPr>
        <p:spPr>
          <a:xfrm>
            <a:off x="457200" y="1556326"/>
            <a:ext cx="7980218" cy="4434275"/>
          </a:xfrm>
        </p:spPr>
        <p:txBody>
          <a:bodyPr/>
          <a:lstStyle/>
          <a:p>
            <a:r>
              <a:rPr lang="en-US" dirty="0"/>
              <a:t>The center of the United States population has consistently shifted westward</a:t>
            </a:r>
          </a:p>
          <a:p>
            <a:r>
              <a:rPr lang="en-US" dirty="0"/>
              <a:t>1790: Hugging the Coast</a:t>
            </a:r>
          </a:p>
          <a:p>
            <a:r>
              <a:rPr lang="en-US" dirty="0"/>
              <a:t>1800–1840: Crossing the Appalachians</a:t>
            </a:r>
          </a:p>
          <a:p>
            <a:r>
              <a:rPr lang="en-US" dirty="0"/>
              <a:t>1850–1890: Rushing to the Gold</a:t>
            </a:r>
          </a:p>
          <a:p>
            <a:r>
              <a:rPr lang="en-US" dirty="0"/>
              <a:t>1900–1940: Filling in the Great Plains</a:t>
            </a:r>
          </a:p>
          <a:p>
            <a:r>
              <a:rPr lang="en-US" dirty="0"/>
              <a:t>1950–2010: Moving South</a:t>
            </a:r>
          </a:p>
        </p:txBody>
      </p:sp>
    </p:spTree>
    <p:extLst>
      <p:ext uri="{BB962C8B-B14F-4D97-AF65-F5344CB8AC3E}">
        <p14:creationId xmlns:p14="http://schemas.microsoft.com/office/powerpoint/2010/main" val="2127923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2D23-77B3-49E1-89B6-4C73D0C27216}"/>
              </a:ext>
            </a:extLst>
          </p:cNvPr>
          <p:cNvSpPr>
            <a:spLocks noGrp="1"/>
          </p:cNvSpPr>
          <p:nvPr>
            <p:ph type="title"/>
          </p:nvPr>
        </p:nvSpPr>
        <p:spPr/>
        <p:txBody>
          <a:bodyPr/>
          <a:lstStyle/>
          <a:p>
            <a:r>
              <a:rPr lang="en-US" sz="3400" dirty="0"/>
              <a:t>3.2.1 Interregional Migration: United States </a:t>
            </a:r>
            <a:r>
              <a:rPr lang="en-US" sz="2000" b="0" dirty="0"/>
              <a:t>(2 of 3)</a:t>
            </a:r>
          </a:p>
        </p:txBody>
      </p:sp>
      <p:sp>
        <p:nvSpPr>
          <p:cNvPr id="3" name="Content Placeholder 2">
            <a:extLst>
              <a:ext uri="{FF2B5EF4-FFF2-40B4-BE49-F238E27FC236}">
                <a16:creationId xmlns:a16="http://schemas.microsoft.com/office/drawing/2014/main" id="{58138565-B40C-49A0-AA47-6C03A31933F2}"/>
              </a:ext>
            </a:extLst>
          </p:cNvPr>
          <p:cNvSpPr>
            <a:spLocks noGrp="1"/>
          </p:cNvSpPr>
          <p:nvPr>
            <p:ph sz="quarter" idx="13"/>
          </p:nvPr>
        </p:nvSpPr>
        <p:spPr>
          <a:xfrm>
            <a:off x="457200" y="1556326"/>
            <a:ext cx="8229600" cy="794988"/>
          </a:xfrm>
        </p:spPr>
        <p:txBody>
          <a:bodyPr/>
          <a:lstStyle/>
          <a:p>
            <a:pPr marL="432" indent="0">
              <a:buNone/>
            </a:pPr>
            <a:r>
              <a:rPr lang="en-IN" b="1" dirty="0"/>
              <a:t>Figure 3-14:</a:t>
            </a:r>
            <a:r>
              <a:rPr lang="en-IN" dirty="0"/>
              <a:t> </a:t>
            </a:r>
            <a:r>
              <a:rPr lang="en-US" dirty="0"/>
              <a:t>The population of the United States has consistently shifted to the south and the west.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3042844"/>
            <a:ext cx="8229598" cy="2970108"/>
          </a:xfrm>
          <a:prstGeom prst="rect">
            <a:avLst/>
          </a:prstGeom>
        </p:spPr>
      </p:pic>
      <p:sp>
        <p:nvSpPr>
          <p:cNvPr id="202" name="Rectangle 6"/>
          <p:cNvSpPr>
            <a:spLocks noChangeArrowheads="1"/>
          </p:cNvSpPr>
          <p:nvPr/>
        </p:nvSpPr>
        <p:spPr bwMode="auto">
          <a:xfrm rot="19620000">
            <a:off x="5478565" y="3332571"/>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E"/>
                </a:solidFill>
                <a:effectLst/>
                <a:latin typeface="+mj-lt"/>
              </a:rPr>
              <a:t>Lake Erie</a:t>
            </a:r>
            <a:endParaRPr kumimoji="0" lang="en-US" altLang="en-US" sz="2000" b="1" i="0" u="none" strike="noStrike" cap="none" normalizeH="0" baseline="0" dirty="0" smtClean="0">
              <a:ln>
                <a:noFill/>
              </a:ln>
              <a:solidFill>
                <a:schemeClr val="tx1"/>
              </a:solidFill>
              <a:effectLst/>
              <a:latin typeface="+mj-lt"/>
            </a:endParaRPr>
          </a:p>
        </p:txBody>
      </p:sp>
      <p:sp>
        <p:nvSpPr>
          <p:cNvPr id="205" name="Rectangle 9"/>
          <p:cNvSpPr>
            <a:spLocks noChangeArrowheads="1"/>
          </p:cNvSpPr>
          <p:nvPr/>
        </p:nvSpPr>
        <p:spPr bwMode="auto">
          <a:xfrm>
            <a:off x="3908208" y="3134467"/>
            <a:ext cx="3318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E"/>
                </a:solidFill>
                <a:effectLst/>
                <a:latin typeface="+mj-lt"/>
              </a:rPr>
              <a:t>Lake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E"/>
                </a:solidFill>
                <a:effectLst/>
                <a:latin typeface="+mj-lt"/>
              </a:rPr>
              <a:t>Michigan</a:t>
            </a:r>
            <a:endParaRPr kumimoji="0" lang="en-US" altLang="en-US" sz="2000" b="1" i="0" u="none" strike="noStrike" cap="none" normalizeH="0" baseline="0" dirty="0" smtClean="0">
              <a:ln>
                <a:noFill/>
              </a:ln>
              <a:solidFill>
                <a:schemeClr val="tx1"/>
              </a:solidFill>
              <a:effectLst/>
              <a:latin typeface="+mj-lt"/>
            </a:endParaRPr>
          </a:p>
        </p:txBody>
      </p:sp>
      <p:sp>
        <p:nvSpPr>
          <p:cNvPr id="222" name="Rectangle 26"/>
          <p:cNvSpPr>
            <a:spLocks noChangeArrowheads="1"/>
          </p:cNvSpPr>
          <p:nvPr/>
        </p:nvSpPr>
        <p:spPr bwMode="auto">
          <a:xfrm rot="20820000">
            <a:off x="4209913" y="5150582"/>
            <a:ext cx="2709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E"/>
                </a:solidFill>
                <a:effectLst/>
                <a:latin typeface="+mj-lt"/>
              </a:rPr>
              <a:t>Ohio R.</a:t>
            </a:r>
            <a:endParaRPr kumimoji="0" lang="en-US" altLang="en-US" sz="2000" b="1" i="0" u="none" strike="noStrike" cap="none" normalizeH="0" baseline="0" dirty="0" smtClean="0">
              <a:ln>
                <a:noFill/>
              </a:ln>
              <a:solidFill>
                <a:schemeClr val="tx1"/>
              </a:solidFill>
              <a:effectLst/>
              <a:latin typeface="+mj-lt"/>
            </a:endParaRPr>
          </a:p>
        </p:txBody>
      </p:sp>
      <p:sp>
        <p:nvSpPr>
          <p:cNvPr id="243" name="Rectangle 47"/>
          <p:cNvSpPr>
            <a:spLocks noChangeArrowheads="1"/>
          </p:cNvSpPr>
          <p:nvPr/>
        </p:nvSpPr>
        <p:spPr bwMode="auto">
          <a:xfrm>
            <a:off x="2779686" y="5254226"/>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2000</a:t>
            </a:r>
            <a:endParaRPr kumimoji="0" lang="en-US" altLang="en-US" sz="2000" b="1" i="0" u="none" strike="noStrike" cap="none" normalizeH="0" baseline="0" dirty="0" smtClean="0">
              <a:ln>
                <a:noFill/>
              </a:ln>
              <a:solidFill>
                <a:schemeClr val="tx1"/>
              </a:solidFill>
              <a:effectLst/>
              <a:latin typeface="+mj-lt"/>
            </a:endParaRPr>
          </a:p>
        </p:txBody>
      </p:sp>
      <p:sp>
        <p:nvSpPr>
          <p:cNvPr id="244" name="Rectangle 48"/>
          <p:cNvSpPr>
            <a:spLocks noChangeArrowheads="1"/>
          </p:cNvSpPr>
          <p:nvPr/>
        </p:nvSpPr>
        <p:spPr bwMode="auto">
          <a:xfrm>
            <a:off x="2375047" y="5346190"/>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2010</a:t>
            </a:r>
            <a:endParaRPr kumimoji="0" lang="en-US" altLang="en-US" sz="2000" b="1" i="0" u="none" strike="noStrike" cap="none" normalizeH="0" baseline="0" dirty="0" smtClean="0">
              <a:ln>
                <a:noFill/>
              </a:ln>
              <a:solidFill>
                <a:schemeClr val="tx1"/>
              </a:solidFill>
              <a:effectLst/>
              <a:latin typeface="+mj-lt"/>
            </a:endParaRPr>
          </a:p>
        </p:txBody>
      </p:sp>
      <p:sp>
        <p:nvSpPr>
          <p:cNvPr id="245" name="Rectangle 49"/>
          <p:cNvSpPr>
            <a:spLocks noChangeArrowheads="1"/>
          </p:cNvSpPr>
          <p:nvPr/>
        </p:nvSpPr>
        <p:spPr bwMode="auto">
          <a:xfrm>
            <a:off x="2968212" y="5148468"/>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1990</a:t>
            </a:r>
            <a:endParaRPr kumimoji="0" lang="en-US" altLang="en-US" sz="2000" b="1" i="0" u="none" strike="noStrike" cap="none" normalizeH="0" baseline="0" dirty="0" smtClean="0">
              <a:ln>
                <a:noFill/>
              </a:ln>
              <a:solidFill>
                <a:schemeClr val="tx1"/>
              </a:solidFill>
              <a:effectLst/>
              <a:latin typeface="+mj-lt"/>
            </a:endParaRPr>
          </a:p>
        </p:txBody>
      </p:sp>
      <p:sp>
        <p:nvSpPr>
          <p:cNvPr id="246" name="Rectangle 50"/>
          <p:cNvSpPr>
            <a:spLocks noChangeArrowheads="1"/>
          </p:cNvSpPr>
          <p:nvPr/>
        </p:nvSpPr>
        <p:spPr bwMode="auto">
          <a:xfrm>
            <a:off x="3161335" y="5051906"/>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1980</a:t>
            </a:r>
            <a:endParaRPr kumimoji="0" lang="en-US" altLang="en-US" sz="2000" b="1" i="0" u="none" strike="noStrike" cap="none" normalizeH="0" baseline="0" dirty="0" smtClean="0">
              <a:ln>
                <a:noFill/>
              </a:ln>
              <a:solidFill>
                <a:schemeClr val="tx1"/>
              </a:solidFill>
              <a:effectLst/>
              <a:latin typeface="+mj-lt"/>
            </a:endParaRPr>
          </a:p>
        </p:txBody>
      </p:sp>
      <p:sp>
        <p:nvSpPr>
          <p:cNvPr id="247" name="Rectangle 51"/>
          <p:cNvSpPr>
            <a:spLocks noChangeArrowheads="1"/>
          </p:cNvSpPr>
          <p:nvPr/>
        </p:nvSpPr>
        <p:spPr bwMode="auto">
          <a:xfrm>
            <a:off x="3400440" y="4978335"/>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1970</a:t>
            </a:r>
            <a:endParaRPr kumimoji="0" lang="en-US" altLang="en-US" sz="2000" b="1" i="0" u="none" strike="noStrike" cap="none" normalizeH="0" baseline="0" dirty="0" smtClean="0">
              <a:ln>
                <a:noFill/>
              </a:ln>
              <a:solidFill>
                <a:schemeClr val="tx1"/>
              </a:solidFill>
              <a:effectLst/>
              <a:latin typeface="+mj-lt"/>
            </a:endParaRPr>
          </a:p>
        </p:txBody>
      </p:sp>
      <p:sp>
        <p:nvSpPr>
          <p:cNvPr id="248" name="Rectangle 52"/>
          <p:cNvSpPr>
            <a:spLocks noChangeArrowheads="1"/>
          </p:cNvSpPr>
          <p:nvPr/>
        </p:nvSpPr>
        <p:spPr bwMode="auto">
          <a:xfrm>
            <a:off x="3575171" y="4858783"/>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1960</a:t>
            </a:r>
            <a:endParaRPr kumimoji="0" lang="en-US" altLang="en-US" sz="2000" b="1" i="0" u="none" strike="noStrike" cap="none" normalizeH="0" baseline="0" dirty="0" smtClean="0">
              <a:ln>
                <a:noFill/>
              </a:ln>
              <a:solidFill>
                <a:schemeClr val="tx1"/>
              </a:solidFill>
              <a:effectLst/>
              <a:latin typeface="+mj-lt"/>
            </a:endParaRPr>
          </a:p>
        </p:txBody>
      </p:sp>
      <p:sp>
        <p:nvSpPr>
          <p:cNvPr id="249" name="Rectangle 53"/>
          <p:cNvSpPr>
            <a:spLocks noChangeArrowheads="1"/>
          </p:cNvSpPr>
          <p:nvPr/>
        </p:nvSpPr>
        <p:spPr bwMode="auto">
          <a:xfrm>
            <a:off x="4094765" y="4785212"/>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1940</a:t>
            </a:r>
            <a:endParaRPr kumimoji="0" lang="en-US" altLang="en-US" sz="2000" b="1" i="0" u="none" strike="noStrike" cap="none" normalizeH="0" baseline="0" smtClean="0">
              <a:ln>
                <a:noFill/>
              </a:ln>
              <a:solidFill>
                <a:schemeClr val="tx1"/>
              </a:solidFill>
              <a:effectLst/>
              <a:latin typeface="+mj-lt"/>
            </a:endParaRPr>
          </a:p>
        </p:txBody>
      </p:sp>
      <p:sp>
        <p:nvSpPr>
          <p:cNvPr id="250" name="Rectangle 54"/>
          <p:cNvSpPr>
            <a:spLocks noChangeArrowheads="1"/>
          </p:cNvSpPr>
          <p:nvPr/>
        </p:nvSpPr>
        <p:spPr bwMode="auto">
          <a:xfrm>
            <a:off x="3910838" y="4615079"/>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1930</a:t>
            </a:r>
            <a:endParaRPr kumimoji="0" lang="en-US" altLang="en-US" sz="2000" b="1" i="0" u="none" strike="noStrike" cap="none" normalizeH="0" baseline="0" smtClean="0">
              <a:ln>
                <a:noFill/>
              </a:ln>
              <a:solidFill>
                <a:schemeClr val="tx1"/>
              </a:solidFill>
              <a:effectLst/>
              <a:latin typeface="+mj-lt"/>
            </a:endParaRPr>
          </a:p>
        </p:txBody>
      </p:sp>
      <p:sp>
        <p:nvSpPr>
          <p:cNvPr id="251" name="Rectangle 55"/>
          <p:cNvSpPr>
            <a:spLocks noChangeArrowheads="1"/>
          </p:cNvSpPr>
          <p:nvPr/>
        </p:nvSpPr>
        <p:spPr bwMode="auto">
          <a:xfrm>
            <a:off x="4034988" y="4518518"/>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1920</a:t>
            </a:r>
            <a:endParaRPr kumimoji="0" lang="en-US" altLang="en-US" sz="2000" b="1" i="0" u="none" strike="noStrike" cap="none" normalizeH="0" baseline="0" dirty="0" smtClean="0">
              <a:ln>
                <a:noFill/>
              </a:ln>
              <a:solidFill>
                <a:schemeClr val="tx1"/>
              </a:solidFill>
              <a:effectLst/>
              <a:latin typeface="+mj-lt"/>
            </a:endParaRPr>
          </a:p>
        </p:txBody>
      </p:sp>
      <p:sp>
        <p:nvSpPr>
          <p:cNvPr id="252" name="Rectangle 56"/>
          <p:cNvSpPr>
            <a:spLocks noChangeArrowheads="1"/>
          </p:cNvSpPr>
          <p:nvPr/>
        </p:nvSpPr>
        <p:spPr bwMode="auto">
          <a:xfrm>
            <a:off x="4292486" y="4684052"/>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1910</a:t>
            </a:r>
            <a:endParaRPr kumimoji="0" lang="en-US" altLang="en-US" sz="2000" b="1" i="0" u="none" strike="noStrike" cap="none" normalizeH="0" baseline="0" smtClean="0">
              <a:ln>
                <a:noFill/>
              </a:ln>
              <a:solidFill>
                <a:schemeClr val="tx1"/>
              </a:solidFill>
              <a:effectLst/>
              <a:latin typeface="+mj-lt"/>
            </a:endParaRPr>
          </a:p>
        </p:txBody>
      </p:sp>
      <p:sp>
        <p:nvSpPr>
          <p:cNvPr id="253" name="Rectangle 57"/>
          <p:cNvSpPr>
            <a:spLocks noChangeArrowheads="1"/>
          </p:cNvSpPr>
          <p:nvPr/>
        </p:nvSpPr>
        <p:spPr bwMode="auto">
          <a:xfrm>
            <a:off x="4379852" y="4504723"/>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1900</a:t>
            </a:r>
            <a:endParaRPr kumimoji="0" lang="en-US" altLang="en-US" sz="2000" b="1" i="0" u="none" strike="noStrike" cap="none" normalizeH="0" baseline="0" smtClean="0">
              <a:ln>
                <a:noFill/>
              </a:ln>
              <a:solidFill>
                <a:schemeClr val="tx1"/>
              </a:solidFill>
              <a:effectLst/>
              <a:latin typeface="+mj-lt"/>
            </a:endParaRPr>
          </a:p>
        </p:txBody>
      </p:sp>
      <p:sp>
        <p:nvSpPr>
          <p:cNvPr id="254" name="Rectangle 58"/>
          <p:cNvSpPr>
            <a:spLocks noChangeArrowheads="1"/>
          </p:cNvSpPr>
          <p:nvPr/>
        </p:nvSpPr>
        <p:spPr bwMode="auto">
          <a:xfrm>
            <a:off x="4614359" y="4651865"/>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1890</a:t>
            </a:r>
            <a:endParaRPr kumimoji="0" lang="en-US" altLang="en-US" sz="2000" b="1" i="0" u="none" strike="noStrike" cap="none" normalizeH="0" baseline="0" smtClean="0">
              <a:ln>
                <a:noFill/>
              </a:ln>
              <a:solidFill>
                <a:schemeClr val="tx1"/>
              </a:solidFill>
              <a:effectLst/>
              <a:latin typeface="+mj-lt"/>
            </a:endParaRPr>
          </a:p>
        </p:txBody>
      </p:sp>
      <p:sp>
        <p:nvSpPr>
          <p:cNvPr id="255" name="Rectangle 59"/>
          <p:cNvSpPr>
            <a:spLocks noChangeArrowheads="1"/>
          </p:cNvSpPr>
          <p:nvPr/>
        </p:nvSpPr>
        <p:spPr bwMode="auto">
          <a:xfrm>
            <a:off x="4931633" y="4628874"/>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1880</a:t>
            </a:r>
            <a:endParaRPr kumimoji="0" lang="en-US" altLang="en-US" sz="2000" b="1" i="0" u="none" strike="noStrike" cap="none" normalizeH="0" baseline="0" smtClean="0">
              <a:ln>
                <a:noFill/>
              </a:ln>
              <a:solidFill>
                <a:schemeClr val="tx1"/>
              </a:solidFill>
              <a:effectLst/>
              <a:latin typeface="+mj-lt"/>
            </a:endParaRPr>
          </a:p>
        </p:txBody>
      </p:sp>
      <p:sp>
        <p:nvSpPr>
          <p:cNvPr id="10240" name="Rectangle 60"/>
          <p:cNvSpPr>
            <a:spLocks noChangeArrowheads="1"/>
          </p:cNvSpPr>
          <p:nvPr/>
        </p:nvSpPr>
        <p:spPr bwMode="auto">
          <a:xfrm>
            <a:off x="5235112" y="4481732"/>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1870</a:t>
            </a:r>
            <a:endParaRPr kumimoji="0" lang="en-US" altLang="en-US" sz="2000" b="1" i="0" u="none" strike="noStrike" cap="none" normalizeH="0" baseline="0" smtClean="0">
              <a:ln>
                <a:noFill/>
              </a:ln>
              <a:solidFill>
                <a:schemeClr val="tx1"/>
              </a:solidFill>
              <a:effectLst/>
              <a:latin typeface="+mj-lt"/>
            </a:endParaRPr>
          </a:p>
        </p:txBody>
      </p:sp>
      <p:sp>
        <p:nvSpPr>
          <p:cNvPr id="10241" name="Rectangle 61"/>
          <p:cNvSpPr>
            <a:spLocks noChangeArrowheads="1"/>
          </p:cNvSpPr>
          <p:nvPr/>
        </p:nvSpPr>
        <p:spPr bwMode="auto">
          <a:xfrm>
            <a:off x="5492610" y="4559901"/>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1860</a:t>
            </a:r>
            <a:endParaRPr kumimoji="0" lang="en-US" altLang="en-US" sz="2000" b="1" i="0" u="none" strike="noStrike" cap="none" normalizeH="0" baseline="0" smtClean="0">
              <a:ln>
                <a:noFill/>
              </a:ln>
              <a:solidFill>
                <a:schemeClr val="tx1"/>
              </a:solidFill>
              <a:effectLst/>
              <a:latin typeface="+mj-lt"/>
            </a:endParaRPr>
          </a:p>
        </p:txBody>
      </p:sp>
      <p:sp>
        <p:nvSpPr>
          <p:cNvPr id="10242" name="Rectangle 62"/>
          <p:cNvSpPr>
            <a:spLocks noChangeArrowheads="1"/>
          </p:cNvSpPr>
          <p:nvPr/>
        </p:nvSpPr>
        <p:spPr bwMode="auto">
          <a:xfrm>
            <a:off x="5768501" y="4615079"/>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1850</a:t>
            </a:r>
            <a:endParaRPr kumimoji="0" lang="en-US" altLang="en-US" sz="2000" b="1" i="0" u="none" strike="noStrike" cap="none" normalizeH="0" baseline="0" smtClean="0">
              <a:ln>
                <a:noFill/>
              </a:ln>
              <a:solidFill>
                <a:schemeClr val="tx1"/>
              </a:solidFill>
              <a:effectLst/>
              <a:latin typeface="+mj-lt"/>
            </a:endParaRPr>
          </a:p>
        </p:txBody>
      </p:sp>
      <p:sp>
        <p:nvSpPr>
          <p:cNvPr id="10243" name="Rectangle 63"/>
          <p:cNvSpPr>
            <a:spLocks noChangeArrowheads="1"/>
          </p:cNvSpPr>
          <p:nvPr/>
        </p:nvSpPr>
        <p:spPr bwMode="auto">
          <a:xfrm>
            <a:off x="6246711" y="4490929"/>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1840</a:t>
            </a:r>
            <a:endParaRPr kumimoji="0" lang="en-US" altLang="en-US" sz="2000" b="1" i="0" u="none" strike="noStrike" cap="none" normalizeH="0" baseline="0" smtClean="0">
              <a:ln>
                <a:noFill/>
              </a:ln>
              <a:solidFill>
                <a:schemeClr val="tx1"/>
              </a:solidFill>
              <a:effectLst/>
              <a:latin typeface="+mj-lt"/>
            </a:endParaRPr>
          </a:p>
        </p:txBody>
      </p:sp>
      <p:sp>
        <p:nvSpPr>
          <p:cNvPr id="10244" name="Rectangle 64"/>
          <p:cNvSpPr>
            <a:spLocks noChangeArrowheads="1"/>
          </p:cNvSpPr>
          <p:nvPr/>
        </p:nvSpPr>
        <p:spPr bwMode="auto">
          <a:xfrm>
            <a:off x="6550191" y="4477134"/>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1830</a:t>
            </a:r>
            <a:endParaRPr kumimoji="0" lang="en-US" altLang="en-US" sz="2000" b="1" i="0" u="none" strike="noStrike" cap="none" normalizeH="0" baseline="0" dirty="0" smtClean="0">
              <a:ln>
                <a:noFill/>
              </a:ln>
              <a:solidFill>
                <a:schemeClr val="tx1"/>
              </a:solidFill>
              <a:effectLst/>
              <a:latin typeface="+mj-lt"/>
            </a:endParaRPr>
          </a:p>
        </p:txBody>
      </p:sp>
      <p:sp>
        <p:nvSpPr>
          <p:cNvPr id="10246" name="Rectangle 65"/>
          <p:cNvSpPr>
            <a:spLocks noChangeArrowheads="1"/>
          </p:cNvSpPr>
          <p:nvPr/>
        </p:nvSpPr>
        <p:spPr bwMode="auto">
          <a:xfrm>
            <a:off x="6761707" y="4389769"/>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1820</a:t>
            </a:r>
            <a:endParaRPr kumimoji="0" lang="en-US" altLang="en-US" sz="2000" b="1" i="0" u="none" strike="noStrike" cap="none" normalizeH="0" baseline="0" dirty="0" smtClean="0">
              <a:ln>
                <a:noFill/>
              </a:ln>
              <a:solidFill>
                <a:schemeClr val="tx1"/>
              </a:solidFill>
              <a:effectLst/>
              <a:latin typeface="+mj-lt"/>
            </a:endParaRPr>
          </a:p>
        </p:txBody>
      </p:sp>
      <p:sp>
        <p:nvSpPr>
          <p:cNvPr id="10247" name="Rectangle 66"/>
          <p:cNvSpPr>
            <a:spLocks noChangeArrowheads="1"/>
          </p:cNvSpPr>
          <p:nvPr/>
        </p:nvSpPr>
        <p:spPr bwMode="auto">
          <a:xfrm>
            <a:off x="6724921" y="4270216"/>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1810</a:t>
            </a:r>
            <a:endParaRPr kumimoji="0" lang="en-US" altLang="en-US" sz="2000" b="1" i="0" u="none" strike="noStrike" cap="none" normalizeH="0" baseline="0" dirty="0" smtClean="0">
              <a:ln>
                <a:noFill/>
              </a:ln>
              <a:solidFill>
                <a:schemeClr val="tx1"/>
              </a:solidFill>
              <a:effectLst/>
              <a:latin typeface="+mj-lt"/>
            </a:endParaRPr>
          </a:p>
        </p:txBody>
      </p:sp>
      <p:sp>
        <p:nvSpPr>
          <p:cNvPr id="10248" name="Rectangle 67"/>
          <p:cNvSpPr>
            <a:spLocks noChangeArrowheads="1"/>
          </p:cNvSpPr>
          <p:nvPr/>
        </p:nvSpPr>
        <p:spPr bwMode="auto">
          <a:xfrm>
            <a:off x="7446835" y="4169056"/>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1790</a:t>
            </a:r>
            <a:endParaRPr kumimoji="0" lang="en-US" altLang="en-US" sz="2000" b="1" i="0" u="none" strike="noStrike" cap="none" normalizeH="0" baseline="0" dirty="0" smtClean="0">
              <a:ln>
                <a:noFill/>
              </a:ln>
              <a:solidFill>
                <a:schemeClr val="tx1"/>
              </a:solidFill>
              <a:effectLst/>
              <a:latin typeface="+mj-lt"/>
            </a:endParaRPr>
          </a:p>
        </p:txBody>
      </p:sp>
      <p:sp>
        <p:nvSpPr>
          <p:cNvPr id="10249" name="Rectangle 68"/>
          <p:cNvSpPr>
            <a:spLocks noChangeArrowheads="1"/>
          </p:cNvSpPr>
          <p:nvPr/>
        </p:nvSpPr>
        <p:spPr bwMode="auto">
          <a:xfrm>
            <a:off x="6927241" y="4169056"/>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1800</a:t>
            </a:r>
            <a:endParaRPr kumimoji="0" lang="en-US" altLang="en-US" sz="2000" b="1" i="0" u="none" strike="noStrike" cap="none" normalizeH="0" baseline="0" smtClean="0">
              <a:ln>
                <a:noFill/>
              </a:ln>
              <a:solidFill>
                <a:schemeClr val="tx1"/>
              </a:solidFill>
              <a:effectLst/>
              <a:latin typeface="+mj-lt"/>
            </a:endParaRPr>
          </a:p>
        </p:txBody>
      </p:sp>
      <p:sp>
        <p:nvSpPr>
          <p:cNvPr id="10250" name="Rectangle 69"/>
          <p:cNvSpPr>
            <a:spLocks noChangeArrowheads="1"/>
          </p:cNvSpPr>
          <p:nvPr/>
        </p:nvSpPr>
        <p:spPr bwMode="auto">
          <a:xfrm>
            <a:off x="3653340" y="4684052"/>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1950</a:t>
            </a:r>
            <a:endParaRPr kumimoji="0" lang="en-US" altLang="en-US" sz="2000" b="1" i="0" u="none" strike="noStrike" cap="none" normalizeH="0" baseline="0" dirty="0" smtClean="0">
              <a:ln>
                <a:noFill/>
              </a:ln>
              <a:solidFill>
                <a:schemeClr val="tx1"/>
              </a:solidFill>
              <a:effectLst/>
              <a:latin typeface="+mj-lt"/>
            </a:endParaRPr>
          </a:p>
        </p:txBody>
      </p:sp>
      <p:sp>
        <p:nvSpPr>
          <p:cNvPr id="10383" name="Rectangle 202"/>
          <p:cNvSpPr>
            <a:spLocks noChangeArrowheads="1"/>
          </p:cNvSpPr>
          <p:nvPr/>
        </p:nvSpPr>
        <p:spPr bwMode="auto">
          <a:xfrm>
            <a:off x="2131344" y="4348385"/>
            <a:ext cx="37991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MISSOURI</a:t>
            </a:r>
            <a:endParaRPr kumimoji="0" lang="en-US" altLang="en-US" sz="2000" b="1" i="0" u="none" strike="noStrike" cap="none" normalizeH="0" baseline="0" dirty="0" smtClean="0">
              <a:ln>
                <a:noFill/>
              </a:ln>
              <a:solidFill>
                <a:schemeClr val="tx1"/>
              </a:solidFill>
              <a:effectLst/>
              <a:latin typeface="+mj-lt"/>
            </a:endParaRPr>
          </a:p>
        </p:txBody>
      </p:sp>
      <p:sp>
        <p:nvSpPr>
          <p:cNvPr id="10384" name="Rectangle 203"/>
          <p:cNvSpPr>
            <a:spLocks noChangeArrowheads="1"/>
          </p:cNvSpPr>
          <p:nvPr/>
        </p:nvSpPr>
        <p:spPr bwMode="auto">
          <a:xfrm>
            <a:off x="2246298" y="5838195"/>
            <a:ext cx="43922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ARKANSAS</a:t>
            </a:r>
            <a:endParaRPr kumimoji="0" lang="en-US" altLang="en-US" sz="2000" b="1" i="0" u="none" strike="noStrike" cap="none" normalizeH="0" baseline="0" dirty="0" smtClean="0">
              <a:ln>
                <a:noFill/>
              </a:ln>
              <a:solidFill>
                <a:schemeClr val="tx1"/>
              </a:solidFill>
              <a:effectLst/>
              <a:latin typeface="+mj-lt"/>
            </a:endParaRPr>
          </a:p>
        </p:txBody>
      </p:sp>
      <p:sp>
        <p:nvSpPr>
          <p:cNvPr id="10385" name="Rectangle 204"/>
          <p:cNvSpPr>
            <a:spLocks noChangeArrowheads="1"/>
          </p:cNvSpPr>
          <p:nvPr/>
        </p:nvSpPr>
        <p:spPr bwMode="auto">
          <a:xfrm>
            <a:off x="2319869" y="3617275"/>
            <a:ext cx="2083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IOWA</a:t>
            </a:r>
            <a:endParaRPr kumimoji="0" lang="en-US" altLang="en-US" sz="2000" b="1" i="0" u="none" strike="noStrike" cap="none" normalizeH="0" baseline="0" dirty="0" smtClean="0">
              <a:ln>
                <a:noFill/>
              </a:ln>
              <a:solidFill>
                <a:schemeClr val="tx1"/>
              </a:solidFill>
              <a:effectLst/>
              <a:latin typeface="+mj-lt"/>
            </a:endParaRPr>
          </a:p>
        </p:txBody>
      </p:sp>
      <p:sp>
        <p:nvSpPr>
          <p:cNvPr id="13" name="Rectangle 209"/>
          <p:cNvSpPr>
            <a:spLocks noChangeArrowheads="1"/>
          </p:cNvSpPr>
          <p:nvPr/>
        </p:nvSpPr>
        <p:spPr bwMode="auto">
          <a:xfrm>
            <a:off x="4641948" y="5235833"/>
            <a:ext cx="42960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KENTUCKY</a:t>
            </a:r>
            <a:endParaRPr kumimoji="0" lang="en-US" altLang="en-US" sz="2000" b="1" i="0" u="none" strike="noStrike" cap="none" normalizeH="0" baseline="0" smtClean="0">
              <a:ln>
                <a:noFill/>
              </a:ln>
              <a:solidFill>
                <a:schemeClr val="tx1"/>
              </a:solidFill>
              <a:effectLst/>
              <a:latin typeface="+mj-lt"/>
            </a:endParaRPr>
          </a:p>
        </p:txBody>
      </p:sp>
      <p:sp>
        <p:nvSpPr>
          <p:cNvPr id="16" name="Rectangle 212"/>
          <p:cNvSpPr>
            <a:spLocks noChangeArrowheads="1"/>
          </p:cNvSpPr>
          <p:nvPr/>
        </p:nvSpPr>
        <p:spPr bwMode="auto">
          <a:xfrm>
            <a:off x="4237308" y="5851989"/>
            <a:ext cx="4664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TENNESSEE</a:t>
            </a:r>
            <a:endParaRPr kumimoji="0" lang="en-US" altLang="en-US" sz="2000" b="1" i="0" u="none" strike="noStrike" cap="none" normalizeH="0" baseline="0" dirty="0" smtClean="0">
              <a:ln>
                <a:noFill/>
              </a:ln>
              <a:solidFill>
                <a:schemeClr val="tx1"/>
              </a:solidFill>
              <a:effectLst/>
              <a:latin typeface="+mj-lt"/>
            </a:endParaRPr>
          </a:p>
        </p:txBody>
      </p:sp>
      <p:sp>
        <p:nvSpPr>
          <p:cNvPr id="17" name="Rectangle 213"/>
          <p:cNvSpPr>
            <a:spLocks noChangeArrowheads="1"/>
          </p:cNvSpPr>
          <p:nvPr/>
        </p:nvSpPr>
        <p:spPr bwMode="auto">
          <a:xfrm>
            <a:off x="3345262" y="4127673"/>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ILLINOIS</a:t>
            </a:r>
            <a:endParaRPr kumimoji="0" lang="en-US" altLang="en-US" sz="2000" b="1" i="0" u="none" strike="noStrike" cap="none" normalizeH="0" baseline="0" dirty="0" smtClean="0">
              <a:ln>
                <a:noFill/>
              </a:ln>
              <a:solidFill>
                <a:schemeClr val="tx1"/>
              </a:solidFill>
              <a:effectLst/>
              <a:latin typeface="+mj-lt"/>
            </a:endParaRPr>
          </a:p>
        </p:txBody>
      </p:sp>
      <p:sp>
        <p:nvSpPr>
          <p:cNvPr id="18" name="Rectangle 214"/>
          <p:cNvSpPr>
            <a:spLocks noChangeArrowheads="1"/>
          </p:cNvSpPr>
          <p:nvPr/>
        </p:nvSpPr>
        <p:spPr bwMode="auto">
          <a:xfrm>
            <a:off x="3165933" y="3221832"/>
            <a:ext cx="4440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WISCONSIN</a:t>
            </a:r>
            <a:endParaRPr kumimoji="0" lang="en-US" altLang="en-US" sz="2000" b="1" i="0" u="none" strike="noStrike" cap="none" normalizeH="0" baseline="0" dirty="0" smtClean="0">
              <a:ln>
                <a:noFill/>
              </a:ln>
              <a:solidFill>
                <a:schemeClr val="tx1"/>
              </a:solidFill>
              <a:effectLst/>
              <a:latin typeface="+mj-lt"/>
            </a:endParaRPr>
          </a:p>
        </p:txBody>
      </p:sp>
      <p:sp>
        <p:nvSpPr>
          <p:cNvPr id="21" name="Rectangle 217"/>
          <p:cNvSpPr>
            <a:spLocks noChangeArrowheads="1"/>
          </p:cNvSpPr>
          <p:nvPr/>
        </p:nvSpPr>
        <p:spPr bwMode="auto">
          <a:xfrm>
            <a:off x="4504002" y="3332188"/>
            <a:ext cx="3895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MICHIGAN</a:t>
            </a:r>
            <a:endParaRPr kumimoji="0" lang="en-US" altLang="en-US" sz="2000" b="1" i="0" u="none" strike="noStrike" cap="none" normalizeH="0" baseline="0" dirty="0" smtClean="0">
              <a:ln>
                <a:noFill/>
              </a:ln>
              <a:solidFill>
                <a:schemeClr val="tx1"/>
              </a:solidFill>
              <a:effectLst/>
              <a:latin typeface="+mj-lt"/>
            </a:endParaRPr>
          </a:p>
        </p:txBody>
      </p:sp>
      <p:sp>
        <p:nvSpPr>
          <p:cNvPr id="22" name="Rectangle 218"/>
          <p:cNvSpPr>
            <a:spLocks noChangeArrowheads="1"/>
          </p:cNvSpPr>
          <p:nvPr/>
        </p:nvSpPr>
        <p:spPr bwMode="auto">
          <a:xfrm>
            <a:off x="4172934" y="3856380"/>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INDIANA</a:t>
            </a:r>
            <a:endParaRPr kumimoji="0" lang="en-US" altLang="en-US" sz="2000" b="1" i="0" u="none" strike="noStrike" cap="none" normalizeH="0" baseline="0" dirty="0" smtClean="0">
              <a:ln>
                <a:noFill/>
              </a:ln>
              <a:solidFill>
                <a:schemeClr val="tx1"/>
              </a:solidFill>
              <a:effectLst/>
              <a:latin typeface="+mj-lt"/>
            </a:endParaRPr>
          </a:p>
        </p:txBody>
      </p:sp>
      <p:sp>
        <p:nvSpPr>
          <p:cNvPr id="23" name="Rectangle 219"/>
          <p:cNvSpPr>
            <a:spLocks noChangeArrowheads="1"/>
          </p:cNvSpPr>
          <p:nvPr/>
        </p:nvSpPr>
        <p:spPr bwMode="auto">
          <a:xfrm>
            <a:off x="5271898" y="3943746"/>
            <a:ext cx="1955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OHIO</a:t>
            </a:r>
            <a:endParaRPr kumimoji="0" lang="en-US" altLang="en-US" sz="2000" b="1" i="0" u="none" strike="noStrike" cap="none" normalizeH="0" baseline="0" dirty="0" smtClean="0">
              <a:ln>
                <a:noFill/>
              </a:ln>
              <a:solidFill>
                <a:schemeClr val="tx1"/>
              </a:solidFill>
              <a:effectLst/>
              <a:latin typeface="+mj-lt"/>
            </a:endParaRPr>
          </a:p>
        </p:txBody>
      </p:sp>
      <p:sp>
        <p:nvSpPr>
          <p:cNvPr id="24" name="Rectangle 220"/>
          <p:cNvSpPr>
            <a:spLocks noChangeArrowheads="1"/>
          </p:cNvSpPr>
          <p:nvPr/>
        </p:nvSpPr>
        <p:spPr bwMode="auto">
          <a:xfrm>
            <a:off x="6518003" y="3612677"/>
            <a:ext cx="6043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PENNSYLVANIA</a:t>
            </a:r>
            <a:endParaRPr kumimoji="0" lang="en-US" altLang="en-US" sz="2000" b="1" i="0" u="none" strike="noStrike" cap="none" normalizeH="0" baseline="0" dirty="0" smtClean="0">
              <a:ln>
                <a:noFill/>
              </a:ln>
              <a:solidFill>
                <a:schemeClr val="tx1"/>
              </a:solidFill>
              <a:effectLst/>
              <a:latin typeface="+mj-lt"/>
            </a:endParaRPr>
          </a:p>
        </p:txBody>
      </p:sp>
      <p:sp>
        <p:nvSpPr>
          <p:cNvPr id="30" name="Rectangle 226"/>
          <p:cNvSpPr>
            <a:spLocks noChangeArrowheads="1"/>
          </p:cNvSpPr>
          <p:nvPr/>
        </p:nvSpPr>
        <p:spPr bwMode="auto">
          <a:xfrm>
            <a:off x="7718127" y="3143663"/>
            <a:ext cx="2228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YORK</a:t>
            </a:r>
            <a:endParaRPr kumimoji="0" lang="en-US" altLang="en-US" sz="2000" b="1" i="0" u="none" strike="noStrike" cap="none" normalizeH="0" baseline="0" dirty="0" smtClean="0">
              <a:ln>
                <a:noFill/>
              </a:ln>
              <a:solidFill>
                <a:schemeClr val="tx1"/>
              </a:solidFill>
              <a:effectLst/>
              <a:latin typeface="+mj-lt"/>
            </a:endParaRPr>
          </a:p>
        </p:txBody>
      </p:sp>
      <p:sp>
        <p:nvSpPr>
          <p:cNvPr id="33" name="Rectangle 229"/>
          <p:cNvSpPr>
            <a:spLocks noChangeArrowheads="1"/>
          </p:cNvSpPr>
          <p:nvPr/>
        </p:nvSpPr>
        <p:spPr bwMode="auto">
          <a:xfrm>
            <a:off x="7400853" y="4523116"/>
            <a:ext cx="4424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MARYLAND</a:t>
            </a:r>
            <a:endParaRPr kumimoji="0" lang="en-US" altLang="en-US" sz="2000" b="1" i="0" u="none" strike="noStrike" cap="none" normalizeH="0" baseline="0" smtClean="0">
              <a:ln>
                <a:noFill/>
              </a:ln>
              <a:solidFill>
                <a:schemeClr val="tx1"/>
              </a:solidFill>
              <a:effectLst/>
              <a:latin typeface="+mj-lt"/>
            </a:endParaRPr>
          </a:p>
        </p:txBody>
      </p:sp>
      <p:sp>
        <p:nvSpPr>
          <p:cNvPr id="36" name="Rectangle 232"/>
          <p:cNvSpPr>
            <a:spLocks noChangeArrowheads="1"/>
          </p:cNvSpPr>
          <p:nvPr/>
        </p:nvSpPr>
        <p:spPr bwMode="auto">
          <a:xfrm>
            <a:off x="7566387" y="4265618"/>
            <a:ext cx="44563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DELAWARE</a:t>
            </a:r>
            <a:endParaRPr kumimoji="0" lang="en-US" altLang="en-US" sz="2000" b="1" i="0" u="none" strike="noStrike" cap="none" normalizeH="0" baseline="0" smtClean="0">
              <a:ln>
                <a:noFill/>
              </a:ln>
              <a:solidFill>
                <a:schemeClr val="tx1"/>
              </a:solidFill>
              <a:effectLst/>
              <a:latin typeface="+mj-lt"/>
            </a:endParaRPr>
          </a:p>
        </p:txBody>
      </p:sp>
      <p:sp>
        <p:nvSpPr>
          <p:cNvPr id="40" name="Rectangle 236"/>
          <p:cNvSpPr>
            <a:spLocks noChangeArrowheads="1"/>
          </p:cNvSpPr>
          <p:nvPr/>
        </p:nvSpPr>
        <p:spPr bwMode="auto">
          <a:xfrm>
            <a:off x="7800894" y="3759819"/>
            <a:ext cx="3045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JERSEY</a:t>
            </a:r>
            <a:endParaRPr kumimoji="0" lang="en-US" altLang="en-US" sz="2000" b="1" i="0" u="none" strike="noStrike" cap="none" normalizeH="0" baseline="0" dirty="0" smtClean="0">
              <a:ln>
                <a:noFill/>
              </a:ln>
              <a:solidFill>
                <a:schemeClr val="tx1"/>
              </a:solidFill>
              <a:effectLst/>
              <a:latin typeface="+mj-lt"/>
            </a:endParaRPr>
          </a:p>
        </p:txBody>
      </p:sp>
      <p:sp>
        <p:nvSpPr>
          <p:cNvPr id="42" name="Rectangle 238"/>
          <p:cNvSpPr>
            <a:spLocks noChangeArrowheads="1"/>
          </p:cNvSpPr>
          <p:nvPr/>
        </p:nvSpPr>
        <p:spPr bwMode="auto">
          <a:xfrm>
            <a:off x="6855642" y="5530117"/>
            <a:ext cx="4071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NORTH</a:t>
            </a:r>
            <a:br>
              <a:rPr kumimoji="0" lang="en-US" altLang="en-US" sz="600" b="1" i="0" u="none" strike="noStrike" cap="none" normalizeH="0" baseline="0" dirty="0" smtClean="0">
                <a:ln>
                  <a:noFill/>
                </a:ln>
                <a:solidFill>
                  <a:srgbClr val="000000"/>
                </a:solidFill>
                <a:effectLst/>
                <a:latin typeface="+mj-lt"/>
              </a:rPr>
            </a:br>
            <a:r>
              <a:rPr kumimoji="0" lang="en-US" altLang="en-US" sz="600" b="1" i="0" u="none" strike="noStrike" cap="none" normalizeH="0" baseline="0" dirty="0" smtClean="0">
                <a:ln>
                  <a:noFill/>
                </a:ln>
                <a:solidFill>
                  <a:srgbClr val="000000"/>
                </a:solidFill>
                <a:effectLst/>
                <a:latin typeface="+mj-lt"/>
              </a:rPr>
              <a:t>CAROLINA</a:t>
            </a:r>
            <a:endParaRPr kumimoji="0" lang="en-US" altLang="en-US" sz="2000" b="1" i="0" u="none" strike="noStrike" cap="none" normalizeH="0" baseline="0" dirty="0" smtClean="0">
              <a:ln>
                <a:noFill/>
              </a:ln>
              <a:solidFill>
                <a:schemeClr val="tx1"/>
              </a:solidFill>
              <a:effectLst/>
              <a:latin typeface="+mj-lt"/>
            </a:endParaRPr>
          </a:p>
        </p:txBody>
      </p:sp>
      <p:sp>
        <p:nvSpPr>
          <p:cNvPr id="44" name="Rectangle 240"/>
          <p:cNvSpPr>
            <a:spLocks noChangeArrowheads="1"/>
          </p:cNvSpPr>
          <p:nvPr/>
        </p:nvSpPr>
        <p:spPr bwMode="auto">
          <a:xfrm>
            <a:off x="6568583" y="5088692"/>
            <a:ext cx="34144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VIRGINIA</a:t>
            </a:r>
            <a:endParaRPr kumimoji="0" lang="en-US" altLang="en-US" sz="2000" b="1" i="0" u="none" strike="noStrike" cap="none" normalizeH="0" baseline="0" dirty="0" smtClean="0">
              <a:ln>
                <a:noFill/>
              </a:ln>
              <a:solidFill>
                <a:schemeClr val="tx1"/>
              </a:solidFill>
              <a:effectLst/>
              <a:latin typeface="+mj-lt"/>
            </a:endParaRPr>
          </a:p>
        </p:txBody>
      </p:sp>
      <p:sp>
        <p:nvSpPr>
          <p:cNvPr id="45" name="Rectangle 241"/>
          <p:cNvSpPr>
            <a:spLocks noChangeArrowheads="1"/>
          </p:cNvSpPr>
          <p:nvPr/>
        </p:nvSpPr>
        <p:spPr bwMode="auto">
          <a:xfrm>
            <a:off x="5883238" y="4932354"/>
            <a:ext cx="3414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WEST</a:t>
            </a:r>
            <a:br>
              <a:rPr kumimoji="0" lang="en-US" altLang="en-US" sz="600" b="1" i="0" u="none" strike="noStrike" cap="none" normalizeH="0" baseline="0" dirty="0" smtClean="0">
                <a:ln>
                  <a:noFill/>
                </a:ln>
                <a:solidFill>
                  <a:srgbClr val="000000"/>
                </a:solidFill>
                <a:effectLst/>
                <a:latin typeface="+mj-lt"/>
              </a:rPr>
            </a:br>
            <a:r>
              <a:rPr kumimoji="0" lang="en-US" altLang="en-US" sz="600" b="1" i="0" u="none" strike="noStrike" cap="none" normalizeH="0" baseline="0" dirty="0" smtClean="0">
                <a:ln>
                  <a:noFill/>
                </a:ln>
                <a:solidFill>
                  <a:srgbClr val="000000"/>
                </a:solidFill>
                <a:effectLst/>
                <a:latin typeface="+mj-lt"/>
              </a:rPr>
              <a:t>VIRGINIA</a:t>
            </a:r>
            <a:endParaRPr kumimoji="0" lang="en-US" altLang="en-US" sz="2000" b="1" i="0" u="none" strike="noStrike" cap="none" normalizeH="0" baseline="0" dirty="0" smtClean="0">
              <a:ln>
                <a:noFill/>
              </a:ln>
              <a:solidFill>
                <a:schemeClr val="tx1"/>
              </a:solidFill>
              <a:effectLst/>
              <a:latin typeface="+mj-lt"/>
            </a:endParaRPr>
          </a:p>
        </p:txBody>
      </p:sp>
      <p:sp>
        <p:nvSpPr>
          <p:cNvPr id="87" name="Freeform 283"/>
          <p:cNvSpPr>
            <a:spLocks/>
          </p:cNvSpPr>
          <p:nvPr/>
        </p:nvSpPr>
        <p:spPr bwMode="auto">
          <a:xfrm>
            <a:off x="1919827" y="3870175"/>
            <a:ext cx="73571" cy="68973"/>
          </a:xfrm>
          <a:custGeom>
            <a:avLst/>
            <a:gdLst>
              <a:gd name="T0" fmla="*/ 6 w 32"/>
              <a:gd name="T1" fmla="*/ 26 h 30"/>
              <a:gd name="T2" fmla="*/ 6 w 32"/>
              <a:gd name="T3" fmla="*/ 26 h 30"/>
              <a:gd name="T4" fmla="*/ 8 w 32"/>
              <a:gd name="T5" fmla="*/ 28 h 30"/>
              <a:gd name="T6" fmla="*/ 8 w 32"/>
              <a:gd name="T7" fmla="*/ 28 h 30"/>
              <a:gd name="T8" fmla="*/ 8 w 32"/>
              <a:gd name="T9" fmla="*/ 28 h 30"/>
              <a:gd name="T10" fmla="*/ 8 w 32"/>
              <a:gd name="T11" fmla="*/ 30 h 30"/>
              <a:gd name="T12" fmla="*/ 6 w 32"/>
              <a:gd name="T13" fmla="*/ 30 h 30"/>
              <a:gd name="T14" fmla="*/ 2 w 32"/>
              <a:gd name="T15" fmla="*/ 30 h 30"/>
              <a:gd name="T16" fmla="*/ 2 w 32"/>
              <a:gd name="T17" fmla="*/ 30 h 30"/>
              <a:gd name="T18" fmla="*/ 0 w 32"/>
              <a:gd name="T19" fmla="*/ 28 h 30"/>
              <a:gd name="T20" fmla="*/ 2 w 32"/>
              <a:gd name="T21" fmla="*/ 28 h 30"/>
              <a:gd name="T22" fmla="*/ 2 w 32"/>
              <a:gd name="T23" fmla="*/ 26 h 30"/>
              <a:gd name="T24" fmla="*/ 6 w 32"/>
              <a:gd name="T25" fmla="*/ 4 h 30"/>
              <a:gd name="T26" fmla="*/ 6 w 32"/>
              <a:gd name="T27" fmla="*/ 4 h 30"/>
              <a:gd name="T28" fmla="*/ 6 w 32"/>
              <a:gd name="T29" fmla="*/ 2 h 30"/>
              <a:gd name="T30" fmla="*/ 4 w 32"/>
              <a:gd name="T31" fmla="*/ 0 h 30"/>
              <a:gd name="T32" fmla="*/ 4 w 32"/>
              <a:gd name="T33" fmla="*/ 0 h 30"/>
              <a:gd name="T34" fmla="*/ 6 w 32"/>
              <a:gd name="T35" fmla="*/ 0 h 30"/>
              <a:gd name="T36" fmla="*/ 12 w 32"/>
              <a:gd name="T37" fmla="*/ 0 h 30"/>
              <a:gd name="T38" fmla="*/ 14 w 32"/>
              <a:gd name="T39" fmla="*/ 0 h 30"/>
              <a:gd name="T40" fmla="*/ 24 w 32"/>
              <a:gd name="T41" fmla="*/ 20 h 30"/>
              <a:gd name="T42" fmla="*/ 26 w 32"/>
              <a:gd name="T43" fmla="*/ 4 h 30"/>
              <a:gd name="T44" fmla="*/ 26 w 32"/>
              <a:gd name="T45" fmla="*/ 4 h 30"/>
              <a:gd name="T46" fmla="*/ 26 w 32"/>
              <a:gd name="T47" fmla="*/ 2 h 30"/>
              <a:gd name="T48" fmla="*/ 24 w 32"/>
              <a:gd name="T49" fmla="*/ 0 h 30"/>
              <a:gd name="T50" fmla="*/ 24 w 32"/>
              <a:gd name="T51" fmla="*/ 0 h 30"/>
              <a:gd name="T52" fmla="*/ 26 w 32"/>
              <a:gd name="T53" fmla="*/ 0 h 30"/>
              <a:gd name="T54" fmla="*/ 26 w 32"/>
              <a:gd name="T55" fmla="*/ 0 h 30"/>
              <a:gd name="T56" fmla="*/ 32 w 32"/>
              <a:gd name="T57" fmla="*/ 0 h 30"/>
              <a:gd name="T58" fmla="*/ 32 w 32"/>
              <a:gd name="T59" fmla="*/ 0 h 30"/>
              <a:gd name="T60" fmla="*/ 32 w 32"/>
              <a:gd name="T61" fmla="*/ 0 h 30"/>
              <a:gd name="T62" fmla="*/ 32 w 32"/>
              <a:gd name="T63" fmla="*/ 0 h 30"/>
              <a:gd name="T64" fmla="*/ 32 w 32"/>
              <a:gd name="T65" fmla="*/ 2 h 30"/>
              <a:gd name="T66" fmla="*/ 30 w 32"/>
              <a:gd name="T67" fmla="*/ 2 h 30"/>
              <a:gd name="T68" fmla="*/ 26 w 32"/>
              <a:gd name="T69" fmla="*/ 28 h 30"/>
              <a:gd name="T70" fmla="*/ 26 w 32"/>
              <a:gd name="T71" fmla="*/ 28 h 30"/>
              <a:gd name="T72" fmla="*/ 24 w 32"/>
              <a:gd name="T73" fmla="*/ 30 h 30"/>
              <a:gd name="T74" fmla="*/ 22 w 32"/>
              <a:gd name="T75" fmla="*/ 30 h 30"/>
              <a:gd name="T76" fmla="*/ 22 w 32"/>
              <a:gd name="T77" fmla="*/ 30 h 30"/>
              <a:gd name="T78" fmla="*/ 20 w 32"/>
              <a:gd name="T79" fmla="*/ 26 h 30"/>
              <a:gd name="T80" fmla="*/ 10 w 32"/>
              <a:gd name="T81" fmla="*/ 6 h 30"/>
              <a:gd name="T82" fmla="*/ 6 w 32"/>
              <a:gd name="T83"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0">
                <a:moveTo>
                  <a:pt x="6" y="26"/>
                </a:moveTo>
                <a:lnTo>
                  <a:pt x="6" y="26"/>
                </a:lnTo>
                <a:lnTo>
                  <a:pt x="8" y="28"/>
                </a:lnTo>
                <a:lnTo>
                  <a:pt x="8" y="28"/>
                </a:lnTo>
                <a:lnTo>
                  <a:pt x="8" y="28"/>
                </a:lnTo>
                <a:lnTo>
                  <a:pt x="8" y="30"/>
                </a:lnTo>
                <a:lnTo>
                  <a:pt x="6" y="30"/>
                </a:lnTo>
                <a:lnTo>
                  <a:pt x="2" y="30"/>
                </a:lnTo>
                <a:lnTo>
                  <a:pt x="2" y="30"/>
                </a:lnTo>
                <a:lnTo>
                  <a:pt x="0" y="28"/>
                </a:lnTo>
                <a:lnTo>
                  <a:pt x="2" y="28"/>
                </a:lnTo>
                <a:lnTo>
                  <a:pt x="2" y="26"/>
                </a:lnTo>
                <a:lnTo>
                  <a:pt x="6" y="4"/>
                </a:lnTo>
                <a:lnTo>
                  <a:pt x="6" y="4"/>
                </a:lnTo>
                <a:lnTo>
                  <a:pt x="6" y="2"/>
                </a:lnTo>
                <a:lnTo>
                  <a:pt x="4" y="0"/>
                </a:lnTo>
                <a:lnTo>
                  <a:pt x="4" y="0"/>
                </a:lnTo>
                <a:lnTo>
                  <a:pt x="6" y="0"/>
                </a:lnTo>
                <a:lnTo>
                  <a:pt x="12" y="0"/>
                </a:lnTo>
                <a:lnTo>
                  <a:pt x="14" y="0"/>
                </a:lnTo>
                <a:lnTo>
                  <a:pt x="24" y="20"/>
                </a:lnTo>
                <a:lnTo>
                  <a:pt x="26" y="4"/>
                </a:lnTo>
                <a:lnTo>
                  <a:pt x="26" y="4"/>
                </a:lnTo>
                <a:lnTo>
                  <a:pt x="26" y="2"/>
                </a:lnTo>
                <a:lnTo>
                  <a:pt x="24" y="0"/>
                </a:lnTo>
                <a:lnTo>
                  <a:pt x="24" y="0"/>
                </a:lnTo>
                <a:lnTo>
                  <a:pt x="26" y="0"/>
                </a:lnTo>
                <a:lnTo>
                  <a:pt x="26" y="0"/>
                </a:lnTo>
                <a:lnTo>
                  <a:pt x="32" y="0"/>
                </a:lnTo>
                <a:lnTo>
                  <a:pt x="32" y="0"/>
                </a:lnTo>
                <a:lnTo>
                  <a:pt x="32" y="0"/>
                </a:lnTo>
                <a:lnTo>
                  <a:pt x="32" y="0"/>
                </a:lnTo>
                <a:lnTo>
                  <a:pt x="32" y="2"/>
                </a:lnTo>
                <a:lnTo>
                  <a:pt x="30" y="2"/>
                </a:lnTo>
                <a:lnTo>
                  <a:pt x="26" y="28"/>
                </a:lnTo>
                <a:lnTo>
                  <a:pt x="26" y="28"/>
                </a:lnTo>
                <a:lnTo>
                  <a:pt x="24" y="30"/>
                </a:lnTo>
                <a:lnTo>
                  <a:pt x="22" y="30"/>
                </a:lnTo>
                <a:lnTo>
                  <a:pt x="22" y="30"/>
                </a:lnTo>
                <a:lnTo>
                  <a:pt x="20" y="26"/>
                </a:lnTo>
                <a:lnTo>
                  <a:pt x="10" y="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b="1">
              <a:latin typeface="+mj-lt"/>
            </a:endParaRPr>
          </a:p>
        </p:txBody>
      </p:sp>
      <p:sp>
        <p:nvSpPr>
          <p:cNvPr id="88" name="Rectangle 284"/>
          <p:cNvSpPr>
            <a:spLocks noChangeArrowheads="1"/>
          </p:cNvSpPr>
          <p:nvPr/>
        </p:nvSpPr>
        <p:spPr bwMode="auto">
          <a:xfrm>
            <a:off x="577160" y="3185046"/>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1790</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105" name="Rectangle 301"/>
          <p:cNvSpPr>
            <a:spLocks noChangeArrowheads="1"/>
          </p:cNvSpPr>
          <p:nvPr/>
        </p:nvSpPr>
        <p:spPr bwMode="auto">
          <a:xfrm>
            <a:off x="577160" y="3667855"/>
            <a:ext cx="6027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1800–1840</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134" name="Rectangle 330"/>
          <p:cNvSpPr>
            <a:spLocks noChangeArrowheads="1"/>
          </p:cNvSpPr>
          <p:nvPr/>
        </p:nvSpPr>
        <p:spPr bwMode="auto">
          <a:xfrm>
            <a:off x="577160" y="4132271"/>
            <a:ext cx="6027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1850–1890</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156" name="Rectangle 352"/>
          <p:cNvSpPr>
            <a:spLocks noChangeArrowheads="1"/>
          </p:cNvSpPr>
          <p:nvPr/>
        </p:nvSpPr>
        <p:spPr bwMode="auto">
          <a:xfrm>
            <a:off x="577160" y="4615079"/>
            <a:ext cx="6027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1900–1940</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185" name="Rectangle 381"/>
          <p:cNvSpPr>
            <a:spLocks noChangeArrowheads="1"/>
          </p:cNvSpPr>
          <p:nvPr/>
        </p:nvSpPr>
        <p:spPr bwMode="auto">
          <a:xfrm>
            <a:off x="577160" y="5084094"/>
            <a:ext cx="6027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1950–2010</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403" name="Rectangle 284"/>
          <p:cNvSpPr>
            <a:spLocks noChangeArrowheads="1"/>
          </p:cNvSpPr>
          <p:nvPr/>
        </p:nvSpPr>
        <p:spPr bwMode="auto">
          <a:xfrm>
            <a:off x="551760" y="3350990"/>
            <a:ext cx="7966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Hugging the Coast</a:t>
            </a:r>
            <a:endParaRPr kumimoji="0" lang="en-US" altLang="en-US" sz="1800" b="1" i="0" u="none" strike="noStrike" cap="none" normalizeH="0" baseline="0" dirty="0" smtClean="0">
              <a:ln>
                <a:noFill/>
              </a:ln>
              <a:solidFill>
                <a:schemeClr val="tx1"/>
              </a:solidFill>
              <a:effectLst/>
              <a:latin typeface="+mj-lt"/>
            </a:endParaRPr>
          </a:p>
        </p:txBody>
      </p:sp>
      <p:sp>
        <p:nvSpPr>
          <p:cNvPr id="404" name="Rectangle 284"/>
          <p:cNvSpPr>
            <a:spLocks noChangeArrowheads="1"/>
          </p:cNvSpPr>
          <p:nvPr/>
        </p:nvSpPr>
        <p:spPr bwMode="auto">
          <a:xfrm>
            <a:off x="551760" y="3835512"/>
            <a:ext cx="11557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Crossing the Appalachians</a:t>
            </a:r>
            <a:endParaRPr kumimoji="0" lang="en-US" altLang="en-US" sz="1800" b="1" i="0" u="none" strike="noStrike" cap="none" normalizeH="0" baseline="0" dirty="0" smtClean="0">
              <a:ln>
                <a:noFill/>
              </a:ln>
              <a:solidFill>
                <a:schemeClr val="tx1"/>
              </a:solidFill>
              <a:effectLst/>
              <a:latin typeface="+mj-lt"/>
            </a:endParaRPr>
          </a:p>
        </p:txBody>
      </p:sp>
      <p:sp>
        <p:nvSpPr>
          <p:cNvPr id="405" name="Rectangle 284"/>
          <p:cNvSpPr>
            <a:spLocks noChangeArrowheads="1"/>
          </p:cNvSpPr>
          <p:nvPr/>
        </p:nvSpPr>
        <p:spPr bwMode="auto">
          <a:xfrm>
            <a:off x="551760" y="4297691"/>
            <a:ext cx="8592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Rushing to the Gold</a:t>
            </a:r>
            <a:endParaRPr kumimoji="0" lang="en-US" altLang="en-US" sz="1800" b="1" i="0" u="none" strike="noStrike" cap="none" normalizeH="0" baseline="0" dirty="0" smtClean="0">
              <a:ln>
                <a:noFill/>
              </a:ln>
              <a:solidFill>
                <a:schemeClr val="tx1"/>
              </a:solidFill>
              <a:effectLst/>
              <a:latin typeface="+mj-lt"/>
            </a:endParaRPr>
          </a:p>
        </p:txBody>
      </p:sp>
      <p:sp>
        <p:nvSpPr>
          <p:cNvPr id="406" name="Rectangle 284"/>
          <p:cNvSpPr>
            <a:spLocks noChangeArrowheads="1"/>
          </p:cNvSpPr>
          <p:nvPr/>
        </p:nvSpPr>
        <p:spPr bwMode="auto">
          <a:xfrm>
            <a:off x="560169" y="4777718"/>
            <a:ext cx="10836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Filling in the Great Plains</a:t>
            </a:r>
            <a:endParaRPr kumimoji="0" lang="en-US" altLang="en-US" sz="1800" b="1" i="0" u="none" strike="noStrike" cap="none" normalizeH="0" baseline="0" dirty="0" smtClean="0">
              <a:ln>
                <a:noFill/>
              </a:ln>
              <a:solidFill>
                <a:schemeClr val="tx1"/>
              </a:solidFill>
              <a:effectLst/>
              <a:latin typeface="+mj-lt"/>
            </a:endParaRPr>
          </a:p>
        </p:txBody>
      </p:sp>
      <p:sp>
        <p:nvSpPr>
          <p:cNvPr id="407" name="Rectangle 284"/>
          <p:cNvSpPr>
            <a:spLocks noChangeArrowheads="1"/>
          </p:cNvSpPr>
          <p:nvPr/>
        </p:nvSpPr>
        <p:spPr bwMode="auto">
          <a:xfrm>
            <a:off x="559057" y="5252371"/>
            <a:ext cx="5931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Moving South</a:t>
            </a:r>
            <a:endParaRPr kumimoji="0" lang="en-US" altLang="en-US" sz="1800" b="1" i="0" u="none" strike="noStrike" cap="none" normalizeH="0" baseline="0" dirty="0" smtClean="0">
              <a:ln>
                <a:noFill/>
              </a:ln>
              <a:solidFill>
                <a:schemeClr val="tx1"/>
              </a:solidFill>
              <a:effectLst/>
              <a:latin typeface="+mj-lt"/>
            </a:endParaRPr>
          </a:p>
        </p:txBody>
      </p:sp>
      <p:sp>
        <p:nvSpPr>
          <p:cNvPr id="408" name="Rectangle 214"/>
          <p:cNvSpPr>
            <a:spLocks noChangeArrowheads="1"/>
          </p:cNvSpPr>
          <p:nvPr/>
        </p:nvSpPr>
        <p:spPr bwMode="auto">
          <a:xfrm>
            <a:off x="3535032" y="3541110"/>
            <a:ext cx="3029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latin typeface="+mj-lt"/>
              </a:rPr>
              <a:t>Chicago</a:t>
            </a:r>
            <a:endParaRPr kumimoji="0" lang="en-US" altLang="en-US" sz="2000" b="1" i="0" u="none" strike="noStrike" cap="none" normalizeH="0" baseline="0" dirty="0" smtClean="0">
              <a:ln>
                <a:noFill/>
              </a:ln>
              <a:solidFill>
                <a:schemeClr val="tx1"/>
              </a:solidFill>
              <a:effectLst/>
              <a:latin typeface="+mj-lt"/>
            </a:endParaRPr>
          </a:p>
        </p:txBody>
      </p:sp>
      <p:sp>
        <p:nvSpPr>
          <p:cNvPr id="409" name="Rectangle 213"/>
          <p:cNvSpPr>
            <a:spLocks noChangeArrowheads="1"/>
          </p:cNvSpPr>
          <p:nvPr/>
        </p:nvSpPr>
        <p:spPr bwMode="auto">
          <a:xfrm>
            <a:off x="4010131" y="4219601"/>
            <a:ext cx="5241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Indianapolis</a:t>
            </a:r>
            <a:endParaRPr kumimoji="0" lang="en-US" altLang="en-US" sz="2400" b="1" i="0" u="none" strike="noStrike" cap="none" normalizeH="0" baseline="0" dirty="0" smtClean="0">
              <a:ln>
                <a:noFill/>
              </a:ln>
              <a:solidFill>
                <a:schemeClr val="tx1"/>
              </a:solidFill>
              <a:effectLst/>
              <a:latin typeface="+mj-lt"/>
            </a:endParaRPr>
          </a:p>
        </p:txBody>
      </p:sp>
      <p:sp>
        <p:nvSpPr>
          <p:cNvPr id="410" name="Rectangle 213"/>
          <p:cNvSpPr>
            <a:spLocks noChangeArrowheads="1"/>
          </p:cNvSpPr>
          <p:nvPr/>
        </p:nvSpPr>
        <p:spPr bwMode="auto">
          <a:xfrm>
            <a:off x="3893200" y="4372074"/>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smtClean="0">
                <a:solidFill>
                  <a:srgbClr val="000000"/>
                </a:solidFill>
                <a:latin typeface="Arial Black" panose="020B0A04020102020204" pitchFamily="34" charset="0"/>
              </a:rPr>
              <a:t>1900–1940</a:t>
            </a:r>
            <a:endParaRPr kumimoji="0" lang="en-US" altLang="en-US" sz="3200" b="1" i="0" u="none" strike="noStrike" cap="none" normalizeH="0" baseline="0" dirty="0" smtClean="0">
              <a:ln>
                <a:noFill/>
              </a:ln>
              <a:solidFill>
                <a:schemeClr val="tx1"/>
              </a:solidFill>
              <a:effectLst/>
              <a:latin typeface="Arial Black" panose="020B0A04020102020204" pitchFamily="34" charset="0"/>
            </a:endParaRPr>
          </a:p>
        </p:txBody>
      </p:sp>
      <p:sp>
        <p:nvSpPr>
          <p:cNvPr id="411" name="Rectangle 213"/>
          <p:cNvSpPr>
            <a:spLocks noChangeArrowheads="1"/>
          </p:cNvSpPr>
          <p:nvPr/>
        </p:nvSpPr>
        <p:spPr bwMode="auto">
          <a:xfrm>
            <a:off x="4639509" y="4285649"/>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smtClean="0">
                <a:solidFill>
                  <a:srgbClr val="000000"/>
                </a:solidFill>
                <a:latin typeface="Arial Black" panose="020B0A04020102020204" pitchFamily="34" charset="0"/>
              </a:rPr>
              <a:t>1850–1890</a:t>
            </a:r>
            <a:endParaRPr kumimoji="0" lang="en-US" altLang="en-US" sz="3200" b="1" i="0" u="none" strike="noStrike" cap="none" normalizeH="0" baseline="0" dirty="0" smtClean="0">
              <a:ln>
                <a:noFill/>
              </a:ln>
              <a:solidFill>
                <a:schemeClr val="tx1"/>
              </a:solidFill>
              <a:effectLst/>
              <a:latin typeface="Arial Black" panose="020B0A04020102020204" pitchFamily="34" charset="0"/>
            </a:endParaRPr>
          </a:p>
        </p:txBody>
      </p:sp>
      <p:sp>
        <p:nvSpPr>
          <p:cNvPr id="412" name="Rectangle 213"/>
          <p:cNvSpPr>
            <a:spLocks noChangeArrowheads="1"/>
          </p:cNvSpPr>
          <p:nvPr/>
        </p:nvSpPr>
        <p:spPr bwMode="auto">
          <a:xfrm>
            <a:off x="2396825" y="4674708"/>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smtClean="0">
                <a:solidFill>
                  <a:srgbClr val="000000"/>
                </a:solidFill>
                <a:latin typeface="Arial Black" panose="020B0A04020102020204" pitchFamily="34" charset="0"/>
              </a:rPr>
              <a:t>1950–2010</a:t>
            </a:r>
            <a:endParaRPr kumimoji="0" lang="en-US" altLang="en-US" sz="3200" b="1" i="0" u="none" strike="noStrike" cap="none" normalizeH="0" baseline="0" dirty="0" smtClean="0">
              <a:ln>
                <a:noFill/>
              </a:ln>
              <a:solidFill>
                <a:schemeClr val="tx1"/>
              </a:solidFill>
              <a:effectLst/>
              <a:latin typeface="Arial Black" panose="020B0A04020102020204" pitchFamily="34" charset="0"/>
            </a:endParaRPr>
          </a:p>
        </p:txBody>
      </p:sp>
      <p:sp>
        <p:nvSpPr>
          <p:cNvPr id="413" name="Rectangle 204"/>
          <p:cNvSpPr>
            <a:spLocks noChangeArrowheads="1"/>
          </p:cNvSpPr>
          <p:nvPr/>
        </p:nvSpPr>
        <p:spPr bwMode="auto">
          <a:xfrm>
            <a:off x="2810058" y="4855429"/>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St Louis</a:t>
            </a:r>
            <a:endParaRPr kumimoji="0" lang="en-US" altLang="en-US" sz="2400" b="1" i="0" u="none" strike="noStrike" cap="none" normalizeH="0" baseline="0" dirty="0" smtClean="0">
              <a:ln>
                <a:noFill/>
              </a:ln>
              <a:solidFill>
                <a:schemeClr val="tx1"/>
              </a:solidFill>
              <a:effectLst/>
              <a:latin typeface="+mj-lt"/>
            </a:endParaRPr>
          </a:p>
        </p:txBody>
      </p:sp>
      <p:sp>
        <p:nvSpPr>
          <p:cNvPr id="414" name="Rectangle 213"/>
          <p:cNvSpPr>
            <a:spLocks noChangeArrowheads="1"/>
          </p:cNvSpPr>
          <p:nvPr/>
        </p:nvSpPr>
        <p:spPr bwMode="auto">
          <a:xfrm>
            <a:off x="3968217" y="4995746"/>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Evansville</a:t>
            </a:r>
            <a:endParaRPr kumimoji="0" lang="en-US" altLang="en-US" sz="2400" b="1" i="0" u="none" strike="noStrike" cap="none" normalizeH="0" baseline="0" dirty="0" smtClean="0">
              <a:ln>
                <a:noFill/>
              </a:ln>
              <a:solidFill>
                <a:schemeClr val="tx1"/>
              </a:solidFill>
              <a:effectLst/>
              <a:latin typeface="+mj-lt"/>
            </a:endParaRPr>
          </a:p>
        </p:txBody>
      </p:sp>
      <p:sp>
        <p:nvSpPr>
          <p:cNvPr id="415" name="Rectangle 213"/>
          <p:cNvSpPr>
            <a:spLocks noChangeArrowheads="1"/>
          </p:cNvSpPr>
          <p:nvPr/>
        </p:nvSpPr>
        <p:spPr bwMode="auto">
          <a:xfrm>
            <a:off x="4636891" y="4964184"/>
            <a:ext cx="4151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Louisville</a:t>
            </a:r>
            <a:endParaRPr kumimoji="0" lang="en-US" altLang="en-US" sz="2400" b="1" i="0" u="none" strike="noStrike" cap="none" normalizeH="0" baseline="0" dirty="0" smtClean="0">
              <a:ln>
                <a:noFill/>
              </a:ln>
              <a:solidFill>
                <a:schemeClr val="tx1"/>
              </a:solidFill>
              <a:effectLst/>
              <a:latin typeface="+mj-lt"/>
            </a:endParaRPr>
          </a:p>
        </p:txBody>
      </p:sp>
      <p:sp>
        <p:nvSpPr>
          <p:cNvPr id="416" name="Rectangle 213"/>
          <p:cNvSpPr>
            <a:spLocks noChangeArrowheads="1"/>
          </p:cNvSpPr>
          <p:nvPr/>
        </p:nvSpPr>
        <p:spPr bwMode="auto">
          <a:xfrm>
            <a:off x="5868506" y="4800181"/>
            <a:ext cx="4680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Charleston</a:t>
            </a:r>
            <a:endParaRPr kumimoji="0" lang="en-US" altLang="en-US" sz="2400" b="1" i="0" u="none" strike="noStrike" cap="none" normalizeH="0" baseline="0" dirty="0" smtClean="0">
              <a:ln>
                <a:noFill/>
              </a:ln>
              <a:solidFill>
                <a:schemeClr val="tx1"/>
              </a:solidFill>
              <a:effectLst/>
              <a:latin typeface="+mj-lt"/>
            </a:endParaRPr>
          </a:p>
        </p:txBody>
      </p:sp>
      <p:sp>
        <p:nvSpPr>
          <p:cNvPr id="417" name="Rectangle 213"/>
          <p:cNvSpPr>
            <a:spLocks noChangeArrowheads="1"/>
          </p:cNvSpPr>
          <p:nvPr/>
        </p:nvSpPr>
        <p:spPr bwMode="auto">
          <a:xfrm>
            <a:off x="6634986" y="4874289"/>
            <a:ext cx="4376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Richmond</a:t>
            </a:r>
            <a:endParaRPr kumimoji="0" lang="en-US" altLang="en-US" sz="2400" b="1" i="0" u="none" strike="noStrike" cap="none" normalizeH="0" baseline="0" dirty="0" smtClean="0">
              <a:ln>
                <a:noFill/>
              </a:ln>
              <a:solidFill>
                <a:schemeClr val="tx1"/>
              </a:solidFill>
              <a:effectLst/>
              <a:latin typeface="+mj-lt"/>
            </a:endParaRPr>
          </a:p>
        </p:txBody>
      </p:sp>
      <p:sp>
        <p:nvSpPr>
          <p:cNvPr id="418" name="Rectangle 213"/>
          <p:cNvSpPr>
            <a:spLocks noChangeArrowheads="1"/>
          </p:cNvSpPr>
          <p:nvPr/>
        </p:nvSpPr>
        <p:spPr bwMode="auto">
          <a:xfrm>
            <a:off x="7151047" y="5110700"/>
            <a:ext cx="3141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Norfolk</a:t>
            </a:r>
            <a:endParaRPr kumimoji="0" lang="en-US" altLang="en-US" sz="2400" b="1" i="0" u="none" strike="noStrike" cap="none" normalizeH="0" baseline="0" dirty="0" smtClean="0">
              <a:ln>
                <a:noFill/>
              </a:ln>
              <a:solidFill>
                <a:schemeClr val="tx1"/>
              </a:solidFill>
              <a:effectLst/>
              <a:latin typeface="+mj-lt"/>
            </a:endParaRPr>
          </a:p>
        </p:txBody>
      </p:sp>
      <p:sp>
        <p:nvSpPr>
          <p:cNvPr id="419" name="Rectangle 213"/>
          <p:cNvSpPr>
            <a:spLocks noChangeArrowheads="1"/>
          </p:cNvSpPr>
          <p:nvPr/>
        </p:nvSpPr>
        <p:spPr bwMode="auto">
          <a:xfrm>
            <a:off x="6121501" y="4068636"/>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smtClean="0">
                <a:solidFill>
                  <a:srgbClr val="000000"/>
                </a:solidFill>
                <a:latin typeface="Arial Black" panose="020B0A04020102020204" pitchFamily="34" charset="0"/>
              </a:rPr>
              <a:t>1800–1840</a:t>
            </a:r>
            <a:endParaRPr kumimoji="0" lang="en-US" altLang="en-US" sz="3200" b="1" i="0" u="none" strike="noStrike" cap="none" normalizeH="0" baseline="0" dirty="0" smtClean="0">
              <a:ln>
                <a:noFill/>
              </a:ln>
              <a:solidFill>
                <a:schemeClr val="tx1"/>
              </a:solidFill>
              <a:effectLst/>
              <a:latin typeface="Arial Black" panose="020B0A04020102020204" pitchFamily="34" charset="0"/>
            </a:endParaRPr>
          </a:p>
        </p:txBody>
      </p:sp>
      <p:sp>
        <p:nvSpPr>
          <p:cNvPr id="421" name="Rectangle 226"/>
          <p:cNvSpPr>
            <a:spLocks noChangeArrowheads="1"/>
          </p:cNvSpPr>
          <p:nvPr/>
        </p:nvSpPr>
        <p:spPr bwMode="auto">
          <a:xfrm>
            <a:off x="7986810" y="3543704"/>
            <a:ext cx="4231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NEW YORK</a:t>
            </a:r>
            <a:endParaRPr kumimoji="0" lang="en-US" altLang="en-US" sz="2000" b="1" i="0" u="none" strike="noStrike" cap="none" normalizeH="0" baseline="0" dirty="0" smtClean="0">
              <a:ln>
                <a:noFill/>
              </a:ln>
              <a:solidFill>
                <a:schemeClr val="tx1"/>
              </a:solidFill>
              <a:effectLst/>
              <a:latin typeface="+mj-lt"/>
            </a:endParaRPr>
          </a:p>
        </p:txBody>
      </p:sp>
      <p:sp>
        <p:nvSpPr>
          <p:cNvPr id="422" name="Rectangle 226"/>
          <p:cNvSpPr>
            <a:spLocks noChangeArrowheads="1"/>
          </p:cNvSpPr>
          <p:nvPr/>
        </p:nvSpPr>
        <p:spPr bwMode="auto">
          <a:xfrm>
            <a:off x="7028240" y="3841965"/>
            <a:ext cx="5289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Philadelphia</a:t>
            </a:r>
            <a:endParaRPr kumimoji="0" lang="en-US" altLang="en-US" sz="2400" b="1" i="0" u="none" strike="noStrike" cap="none" normalizeH="0" baseline="0" dirty="0" smtClean="0">
              <a:ln>
                <a:noFill/>
              </a:ln>
              <a:solidFill>
                <a:schemeClr val="tx1"/>
              </a:solidFill>
              <a:effectLst/>
              <a:latin typeface="+mj-lt"/>
            </a:endParaRPr>
          </a:p>
        </p:txBody>
      </p:sp>
      <p:sp>
        <p:nvSpPr>
          <p:cNvPr id="423" name="Rectangle 226"/>
          <p:cNvSpPr>
            <a:spLocks noChangeArrowheads="1"/>
          </p:cNvSpPr>
          <p:nvPr/>
        </p:nvSpPr>
        <p:spPr bwMode="auto">
          <a:xfrm>
            <a:off x="6246711" y="3844608"/>
            <a:ext cx="4488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Pittsburgh</a:t>
            </a:r>
            <a:endParaRPr kumimoji="0" lang="en-US" altLang="en-US" sz="2400" b="1" i="0" u="none" strike="noStrike" cap="none" normalizeH="0" baseline="0" dirty="0" smtClean="0">
              <a:ln>
                <a:noFill/>
              </a:ln>
              <a:solidFill>
                <a:schemeClr val="tx1"/>
              </a:solidFill>
              <a:effectLst/>
              <a:latin typeface="+mj-lt"/>
            </a:endParaRPr>
          </a:p>
        </p:txBody>
      </p:sp>
      <p:sp>
        <p:nvSpPr>
          <p:cNvPr id="424" name="Rectangle 213"/>
          <p:cNvSpPr>
            <a:spLocks noChangeArrowheads="1"/>
          </p:cNvSpPr>
          <p:nvPr/>
        </p:nvSpPr>
        <p:spPr bwMode="auto">
          <a:xfrm>
            <a:off x="4672494" y="4457749"/>
            <a:ext cx="4344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Cincinnati</a:t>
            </a:r>
            <a:endParaRPr kumimoji="0" lang="en-US" altLang="en-US" sz="2400" b="1" i="0" u="none" strike="noStrike" cap="none" normalizeH="0" baseline="0" dirty="0" smtClean="0">
              <a:ln>
                <a:noFill/>
              </a:ln>
              <a:solidFill>
                <a:schemeClr val="tx1"/>
              </a:solidFill>
              <a:effectLst/>
              <a:latin typeface="+mj-lt"/>
            </a:endParaRPr>
          </a:p>
        </p:txBody>
      </p:sp>
      <p:sp>
        <p:nvSpPr>
          <p:cNvPr id="425" name="Rectangle 213"/>
          <p:cNvSpPr>
            <a:spLocks noChangeArrowheads="1"/>
          </p:cNvSpPr>
          <p:nvPr/>
        </p:nvSpPr>
        <p:spPr bwMode="auto">
          <a:xfrm>
            <a:off x="5421453" y="4147973"/>
            <a:ext cx="4376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Columbus</a:t>
            </a:r>
            <a:endParaRPr kumimoji="0" lang="en-US" altLang="en-US" sz="2400" b="1" i="0" u="none" strike="noStrike" cap="none" normalizeH="0" baseline="0" dirty="0" smtClean="0">
              <a:ln>
                <a:noFill/>
              </a:ln>
              <a:solidFill>
                <a:schemeClr val="tx1"/>
              </a:solidFill>
              <a:effectLst/>
              <a:latin typeface="+mj-lt"/>
            </a:endParaRPr>
          </a:p>
        </p:txBody>
      </p:sp>
      <p:sp>
        <p:nvSpPr>
          <p:cNvPr id="426" name="Rectangle 226"/>
          <p:cNvSpPr>
            <a:spLocks noChangeArrowheads="1"/>
          </p:cNvSpPr>
          <p:nvPr/>
        </p:nvSpPr>
        <p:spPr bwMode="auto">
          <a:xfrm>
            <a:off x="7258310" y="4385398"/>
            <a:ext cx="7181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Washington D.C.</a:t>
            </a:r>
            <a:endParaRPr kumimoji="0" lang="en-US" altLang="en-US" sz="2400" b="1" i="0" u="none" strike="noStrike" cap="none" normalizeH="0" baseline="0" dirty="0" smtClean="0">
              <a:ln>
                <a:noFill/>
              </a:ln>
              <a:solidFill>
                <a:schemeClr val="tx1"/>
              </a:solidFill>
              <a:effectLst/>
              <a:latin typeface="+mj-lt"/>
            </a:endParaRPr>
          </a:p>
        </p:txBody>
      </p:sp>
      <p:sp>
        <p:nvSpPr>
          <p:cNvPr id="427" name="Rectangle 13"/>
          <p:cNvSpPr>
            <a:spLocks noChangeArrowheads="1"/>
          </p:cNvSpPr>
          <p:nvPr/>
        </p:nvSpPr>
        <p:spPr bwMode="auto">
          <a:xfrm rot="4225694">
            <a:off x="2733996" y="4242549"/>
            <a:ext cx="617793" cy="2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gd name="adj" fmla="val 73086"/>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E"/>
                </a:solidFill>
                <a:effectLst/>
                <a:latin typeface="+mj-lt"/>
              </a:rPr>
              <a:t>      Mississippi R.</a:t>
            </a:r>
            <a:endParaRPr kumimoji="0" lang="en-US" altLang="en-US" sz="2000" b="1" i="0" u="none" strike="noStrike" cap="none" normalizeH="0" baseline="0" dirty="0" smtClean="0">
              <a:ln>
                <a:noFill/>
              </a:ln>
              <a:solidFill>
                <a:schemeClr val="tx1"/>
              </a:solidFill>
              <a:effectLst/>
              <a:latin typeface="+mj-lt"/>
            </a:endParaRPr>
          </a:p>
        </p:txBody>
      </p:sp>
      <p:sp>
        <p:nvSpPr>
          <p:cNvPr id="440" name="Rectangle 27"/>
          <p:cNvSpPr>
            <a:spLocks noChangeArrowheads="1"/>
          </p:cNvSpPr>
          <p:nvPr/>
        </p:nvSpPr>
        <p:spPr bwMode="auto">
          <a:xfrm rot="19025803">
            <a:off x="5210782" y="5013154"/>
            <a:ext cx="1627754" cy="33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Down">
              <a:avLst>
                <a:gd name="adj" fmla="val 512335"/>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600" b="1" i="1" dirty="0" smtClean="0">
                <a:solidFill>
                  <a:srgbClr val="000000"/>
                </a:solidFill>
                <a:latin typeface="+mj-lt"/>
              </a:rPr>
              <a:t>   A </a:t>
            </a:r>
            <a:r>
              <a:rPr lang="pt-BR" altLang="en-US" sz="600" b="1" i="1" dirty="0">
                <a:solidFill>
                  <a:srgbClr val="000000"/>
                </a:solidFill>
                <a:latin typeface="+mj-lt"/>
              </a:rPr>
              <a:t>P P </a:t>
            </a:r>
            <a:r>
              <a:rPr lang="pt-BR" altLang="en-US" sz="600" b="1" i="1" dirty="0" smtClean="0">
                <a:solidFill>
                  <a:srgbClr val="000000"/>
                </a:solidFill>
                <a:latin typeface="+mj-lt"/>
              </a:rPr>
              <a:t>A L </a:t>
            </a:r>
            <a:r>
              <a:rPr lang="pt-BR" altLang="en-US" sz="600" b="1" i="1" dirty="0">
                <a:solidFill>
                  <a:srgbClr val="000000"/>
                </a:solidFill>
                <a:latin typeface="+mj-lt"/>
              </a:rPr>
              <a:t>A C H I A N </a:t>
            </a:r>
            <a:r>
              <a:rPr lang="pt-BR" altLang="en-US" sz="600" b="1" i="1" dirty="0" smtClean="0">
                <a:solidFill>
                  <a:srgbClr val="000000"/>
                </a:solidFill>
                <a:latin typeface="+mj-lt"/>
              </a:rPr>
              <a:t>  M O U N T A I N S</a:t>
            </a:r>
            <a:endParaRPr kumimoji="0" lang="en-US" altLang="en-US" sz="2000" b="1" i="0" u="none" strike="noStrike" cap="none" normalizeH="0" baseline="0" dirty="0" smtClean="0">
              <a:ln>
                <a:noFill/>
              </a:ln>
              <a:solidFill>
                <a:schemeClr val="tx1"/>
              </a:solidFill>
              <a:effectLst/>
              <a:latin typeface="+mj-lt"/>
            </a:endParaRPr>
          </a:p>
        </p:txBody>
      </p:sp>
      <p:grpSp>
        <p:nvGrpSpPr>
          <p:cNvPr id="10404" name="Group 10403"/>
          <p:cNvGrpSpPr/>
          <p:nvPr/>
        </p:nvGrpSpPr>
        <p:grpSpPr>
          <a:xfrm>
            <a:off x="724694" y="5669757"/>
            <a:ext cx="860981" cy="228858"/>
            <a:chOff x="724694" y="5669757"/>
            <a:chExt cx="860981" cy="228858"/>
          </a:xfrm>
        </p:grpSpPr>
        <p:sp>
          <p:nvSpPr>
            <p:cNvPr id="10391" name="Rectangle 403"/>
            <p:cNvSpPr>
              <a:spLocks noChangeArrowheads="1"/>
            </p:cNvSpPr>
            <p:nvPr/>
          </p:nvSpPr>
          <p:spPr bwMode="auto">
            <a:xfrm>
              <a:off x="724694" y="5669757"/>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0392" name="Rectangle 404"/>
            <p:cNvSpPr>
              <a:spLocks noChangeArrowheads="1"/>
            </p:cNvSpPr>
            <p:nvPr/>
          </p:nvSpPr>
          <p:spPr bwMode="auto">
            <a:xfrm>
              <a:off x="985044" y="5669757"/>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50</a:t>
              </a:r>
              <a:endParaRPr kumimoji="0" lang="en-US" altLang="en-US" sz="1800" b="1" i="0" u="none" strike="noStrike" cap="none" normalizeH="0" baseline="0" smtClean="0">
                <a:ln>
                  <a:noFill/>
                </a:ln>
                <a:solidFill>
                  <a:schemeClr val="tx1"/>
                </a:solidFill>
                <a:effectLst/>
                <a:latin typeface="+mj-lt"/>
              </a:endParaRPr>
            </a:p>
          </p:txBody>
        </p:sp>
        <p:sp>
          <p:nvSpPr>
            <p:cNvPr id="10393" name="Rectangle 405"/>
            <p:cNvSpPr>
              <a:spLocks noChangeArrowheads="1"/>
            </p:cNvSpPr>
            <p:nvPr/>
          </p:nvSpPr>
          <p:spPr bwMode="auto">
            <a:xfrm>
              <a:off x="724694" y="580628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0394" name="Rectangle 406"/>
            <p:cNvSpPr>
              <a:spLocks noChangeArrowheads="1"/>
            </p:cNvSpPr>
            <p:nvPr/>
          </p:nvSpPr>
          <p:spPr bwMode="auto">
            <a:xfrm>
              <a:off x="877094" y="580628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50</a:t>
              </a:r>
              <a:endParaRPr kumimoji="0" lang="en-US" altLang="en-US" sz="1800" b="1" i="0" u="none" strike="noStrike" cap="none" normalizeH="0" baseline="0" dirty="0" smtClean="0">
                <a:ln>
                  <a:noFill/>
                </a:ln>
                <a:solidFill>
                  <a:schemeClr val="tx1"/>
                </a:solidFill>
                <a:effectLst/>
                <a:latin typeface="+mj-lt"/>
              </a:endParaRPr>
            </a:p>
          </p:txBody>
        </p:sp>
        <p:sp>
          <p:nvSpPr>
            <p:cNvPr id="10395" name="Rectangle 407"/>
            <p:cNvSpPr>
              <a:spLocks noChangeArrowheads="1"/>
            </p:cNvSpPr>
            <p:nvPr/>
          </p:nvSpPr>
          <p:spPr bwMode="auto">
            <a:xfrm>
              <a:off x="1235869" y="5669757"/>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 Miles</a:t>
              </a:r>
              <a:endParaRPr kumimoji="0" lang="en-US" altLang="en-US" sz="1800" b="1" i="0" u="none" strike="noStrike" cap="none" normalizeH="0" baseline="0" smtClean="0">
                <a:ln>
                  <a:noFill/>
                </a:ln>
                <a:solidFill>
                  <a:schemeClr val="tx1"/>
                </a:solidFill>
                <a:effectLst/>
                <a:latin typeface="+mj-lt"/>
              </a:endParaRPr>
            </a:p>
          </p:txBody>
        </p:sp>
        <p:sp>
          <p:nvSpPr>
            <p:cNvPr id="10396" name="Rectangle 408"/>
            <p:cNvSpPr>
              <a:spLocks noChangeArrowheads="1"/>
            </p:cNvSpPr>
            <p:nvPr/>
          </p:nvSpPr>
          <p:spPr bwMode="auto">
            <a:xfrm>
              <a:off x="1035844" y="5806282"/>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 Kilometers</a:t>
              </a:r>
              <a:endParaRPr kumimoji="0" lang="en-US" altLang="en-US" sz="1800" b="1" i="0" u="none" strike="noStrike" cap="none" normalizeH="0" baseline="0" smtClean="0">
                <a:ln>
                  <a:noFill/>
                </a:ln>
                <a:solidFill>
                  <a:schemeClr val="tx1"/>
                </a:solidFill>
                <a:effectLst/>
                <a:latin typeface="+mj-lt"/>
              </a:endParaRPr>
            </a:p>
          </p:txBody>
        </p:sp>
      </p:grpSp>
      <p:sp>
        <p:nvSpPr>
          <p:cNvPr id="460" name="Rectangle 213"/>
          <p:cNvSpPr>
            <a:spLocks noChangeArrowheads="1"/>
          </p:cNvSpPr>
          <p:nvPr/>
        </p:nvSpPr>
        <p:spPr bwMode="auto">
          <a:xfrm>
            <a:off x="7327191" y="4008152"/>
            <a:ext cx="3077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smtClean="0">
                <a:solidFill>
                  <a:srgbClr val="000000"/>
                </a:solidFill>
                <a:latin typeface="Arial Black" panose="020B0A04020102020204" pitchFamily="34" charset="0"/>
              </a:rPr>
              <a:t>1790</a:t>
            </a:r>
            <a:endParaRPr kumimoji="0" lang="en-US" altLang="en-US" sz="32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046596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2D23-77B3-49E1-89B6-4C73D0C27216}"/>
              </a:ext>
            </a:extLst>
          </p:cNvPr>
          <p:cNvSpPr>
            <a:spLocks noGrp="1"/>
          </p:cNvSpPr>
          <p:nvPr>
            <p:ph type="title"/>
          </p:nvPr>
        </p:nvSpPr>
        <p:spPr/>
        <p:txBody>
          <a:bodyPr/>
          <a:lstStyle/>
          <a:p>
            <a:r>
              <a:rPr lang="en-US" sz="3400" dirty="0"/>
              <a:t>3.2.1 Interregional Migration: United States </a:t>
            </a:r>
            <a:r>
              <a:rPr lang="en-US" sz="2000" b="0" dirty="0"/>
              <a:t>(3 of 3)</a:t>
            </a:r>
          </a:p>
        </p:txBody>
      </p:sp>
      <p:sp>
        <p:nvSpPr>
          <p:cNvPr id="3" name="Content Placeholder 2">
            <a:extLst>
              <a:ext uri="{FF2B5EF4-FFF2-40B4-BE49-F238E27FC236}">
                <a16:creationId xmlns:a16="http://schemas.microsoft.com/office/drawing/2014/main" id="{58138565-B40C-49A0-AA47-6C03A31933F2}"/>
              </a:ext>
            </a:extLst>
          </p:cNvPr>
          <p:cNvSpPr>
            <a:spLocks noGrp="1"/>
          </p:cNvSpPr>
          <p:nvPr>
            <p:ph sz="quarter" idx="13"/>
          </p:nvPr>
        </p:nvSpPr>
        <p:spPr>
          <a:xfrm>
            <a:off x="457200" y="1556327"/>
            <a:ext cx="8229600" cy="461160"/>
          </a:xfrm>
        </p:spPr>
        <p:txBody>
          <a:bodyPr/>
          <a:lstStyle/>
          <a:p>
            <a:pPr marL="432" indent="0">
              <a:buNone/>
            </a:pPr>
            <a:r>
              <a:rPr lang="en-IN" b="1" dirty="0"/>
              <a:t>Figure 3-16:</a:t>
            </a:r>
            <a:r>
              <a:rPr lang="en-IN" dirty="0"/>
              <a:t> </a:t>
            </a:r>
            <a:r>
              <a:rPr lang="en-US" dirty="0"/>
              <a:t>Recent net migration trends are to the South</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 y="2209419"/>
            <a:ext cx="6720840" cy="4172712"/>
          </a:xfrm>
          <a:prstGeom prst="rect">
            <a:avLst/>
          </a:prstGeom>
        </p:spPr>
      </p:pic>
      <p:sp>
        <p:nvSpPr>
          <p:cNvPr id="10" name="Rectangle 5"/>
          <p:cNvSpPr>
            <a:spLocks noChangeArrowheads="1"/>
          </p:cNvSpPr>
          <p:nvPr/>
        </p:nvSpPr>
        <p:spPr bwMode="auto">
          <a:xfrm>
            <a:off x="7134225" y="2826917"/>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FFFFFF"/>
                </a:solidFill>
                <a:effectLst/>
                <a:latin typeface="Arial Black" panose="020B0A04020102020204" pitchFamily="34" charset="0"/>
              </a:rPr>
              <a:t>110</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6"/>
          <p:cNvSpPr>
            <a:spLocks noChangeArrowheads="1"/>
          </p:cNvSpPr>
          <p:nvPr/>
        </p:nvSpPr>
        <p:spPr bwMode="auto">
          <a:xfrm>
            <a:off x="6677025" y="3074567"/>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92</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2" name="Rectangle 7"/>
          <p:cNvSpPr>
            <a:spLocks noChangeArrowheads="1"/>
          </p:cNvSpPr>
          <p:nvPr/>
        </p:nvSpPr>
        <p:spPr bwMode="auto">
          <a:xfrm>
            <a:off x="5640598" y="3709567"/>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33</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3" name="Rectangle 8"/>
          <p:cNvSpPr>
            <a:spLocks noChangeArrowheads="1"/>
          </p:cNvSpPr>
          <p:nvPr/>
        </p:nvSpPr>
        <p:spPr bwMode="auto">
          <a:xfrm>
            <a:off x="7115175" y="3169817"/>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295</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4" name="Rectangle 9"/>
          <p:cNvSpPr>
            <a:spLocks noChangeArrowheads="1"/>
          </p:cNvSpPr>
          <p:nvPr/>
        </p:nvSpPr>
        <p:spPr bwMode="auto">
          <a:xfrm>
            <a:off x="4746625" y="3769892"/>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307</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5" name="Rectangle 10"/>
          <p:cNvSpPr>
            <a:spLocks noChangeArrowheads="1"/>
          </p:cNvSpPr>
          <p:nvPr/>
        </p:nvSpPr>
        <p:spPr bwMode="auto">
          <a:xfrm>
            <a:off x="5359400" y="5135142"/>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249</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6" name="Rectangle 11"/>
          <p:cNvSpPr>
            <a:spLocks noChangeArrowheads="1"/>
          </p:cNvSpPr>
          <p:nvPr/>
        </p:nvSpPr>
        <p:spPr bwMode="auto">
          <a:xfrm>
            <a:off x="6270625" y="4595392"/>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FFFFFF"/>
                </a:solidFill>
                <a:effectLst/>
                <a:latin typeface="Arial Black" panose="020B0A04020102020204" pitchFamily="34" charset="0"/>
              </a:rPr>
              <a:t>211</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12"/>
          <p:cNvSpPr>
            <a:spLocks noChangeArrowheads="1"/>
          </p:cNvSpPr>
          <p:nvPr/>
        </p:nvSpPr>
        <p:spPr bwMode="auto">
          <a:xfrm>
            <a:off x="1924050" y="3074567"/>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73</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8" name="Rectangle 13"/>
          <p:cNvSpPr>
            <a:spLocks noChangeArrowheads="1"/>
          </p:cNvSpPr>
          <p:nvPr/>
        </p:nvSpPr>
        <p:spPr bwMode="auto">
          <a:xfrm>
            <a:off x="2667899" y="3233317"/>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FFFFFF"/>
                </a:solidFill>
                <a:effectLst/>
                <a:latin typeface="Arial Black" panose="020B0A04020102020204" pitchFamily="34" charset="0"/>
              </a:rPr>
              <a:t>104</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9" name="Rectangle 14"/>
          <p:cNvSpPr>
            <a:spLocks noChangeArrowheads="1"/>
          </p:cNvSpPr>
          <p:nvPr/>
        </p:nvSpPr>
        <p:spPr bwMode="auto">
          <a:xfrm>
            <a:off x="4359275" y="3439692"/>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101</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0" name="Rectangle 15"/>
          <p:cNvSpPr>
            <a:spLocks noChangeArrowheads="1"/>
          </p:cNvSpPr>
          <p:nvPr/>
        </p:nvSpPr>
        <p:spPr bwMode="auto">
          <a:xfrm>
            <a:off x="4587875" y="5220867"/>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347</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1" name="Rectangle 16"/>
          <p:cNvSpPr>
            <a:spLocks noChangeArrowheads="1"/>
          </p:cNvSpPr>
          <p:nvPr/>
        </p:nvSpPr>
        <p:spPr bwMode="auto">
          <a:xfrm>
            <a:off x="2644775" y="4493792"/>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FFFFFF"/>
                </a:solidFill>
                <a:effectLst/>
                <a:latin typeface="Arial Black" panose="020B0A04020102020204" pitchFamily="34" charset="0"/>
              </a:rPr>
              <a:t>221</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94" name="Rectangle 93"/>
          <p:cNvSpPr/>
          <p:nvPr/>
        </p:nvSpPr>
        <p:spPr>
          <a:xfrm>
            <a:off x="1957253" y="3723092"/>
            <a:ext cx="673582" cy="307777"/>
          </a:xfrm>
          <a:prstGeom prst="rect">
            <a:avLst/>
          </a:prstGeom>
        </p:spPr>
        <p:txBody>
          <a:bodyPr wrap="none">
            <a:spAutoFit/>
          </a:bodyPr>
          <a:lstStyle/>
          <a:p>
            <a:r>
              <a:rPr lang="en-IN" b="1" dirty="0">
                <a:effectLst>
                  <a:glow rad="76200">
                    <a:schemeClr val="bg1">
                      <a:alpha val="60000"/>
                    </a:schemeClr>
                  </a:glow>
                </a:effectLst>
                <a:latin typeface="Arial Black" panose="020B0A04020102020204" pitchFamily="34" charset="0"/>
              </a:rPr>
              <a:t>West</a:t>
            </a:r>
          </a:p>
        </p:txBody>
      </p:sp>
      <p:sp>
        <p:nvSpPr>
          <p:cNvPr id="120" name="Rectangle 119"/>
          <p:cNvSpPr/>
          <p:nvPr/>
        </p:nvSpPr>
        <p:spPr>
          <a:xfrm>
            <a:off x="4572000" y="3011583"/>
            <a:ext cx="1013419" cy="307777"/>
          </a:xfrm>
          <a:prstGeom prst="rect">
            <a:avLst/>
          </a:prstGeom>
        </p:spPr>
        <p:txBody>
          <a:bodyPr wrap="none">
            <a:spAutoFit/>
          </a:bodyPr>
          <a:lstStyle/>
          <a:p>
            <a:r>
              <a:rPr lang="en-IN" b="1" dirty="0">
                <a:effectLst>
                  <a:glow rad="76200">
                    <a:schemeClr val="bg1">
                      <a:alpha val="60000"/>
                    </a:schemeClr>
                  </a:glow>
                </a:effectLst>
                <a:latin typeface="Arial Black" panose="020B0A04020102020204" pitchFamily="34" charset="0"/>
              </a:rPr>
              <a:t>Midwest</a:t>
            </a:r>
          </a:p>
        </p:txBody>
      </p:sp>
      <p:sp>
        <p:nvSpPr>
          <p:cNvPr id="121" name="Rectangle 120"/>
          <p:cNvSpPr/>
          <p:nvPr/>
        </p:nvSpPr>
        <p:spPr>
          <a:xfrm>
            <a:off x="6578402" y="2381841"/>
            <a:ext cx="1164101" cy="307777"/>
          </a:xfrm>
          <a:prstGeom prst="rect">
            <a:avLst/>
          </a:prstGeom>
        </p:spPr>
        <p:txBody>
          <a:bodyPr wrap="none">
            <a:spAutoFit/>
          </a:bodyPr>
          <a:lstStyle/>
          <a:p>
            <a:r>
              <a:rPr lang="en-IN" b="1" dirty="0">
                <a:effectLst>
                  <a:glow rad="76200">
                    <a:schemeClr val="bg1">
                      <a:alpha val="60000"/>
                    </a:schemeClr>
                  </a:glow>
                </a:effectLst>
                <a:latin typeface="Arial Black" panose="020B0A04020102020204" pitchFamily="34" charset="0"/>
              </a:rPr>
              <a:t>Northeast</a:t>
            </a:r>
          </a:p>
        </p:txBody>
      </p:sp>
      <p:sp>
        <p:nvSpPr>
          <p:cNvPr id="122" name="Rectangle 121"/>
          <p:cNvSpPr/>
          <p:nvPr/>
        </p:nvSpPr>
        <p:spPr>
          <a:xfrm>
            <a:off x="5750432" y="5020657"/>
            <a:ext cx="755335" cy="307777"/>
          </a:xfrm>
          <a:prstGeom prst="rect">
            <a:avLst/>
          </a:prstGeom>
        </p:spPr>
        <p:txBody>
          <a:bodyPr wrap="none">
            <a:spAutoFit/>
          </a:bodyPr>
          <a:lstStyle/>
          <a:p>
            <a:r>
              <a:rPr lang="en-IN" b="1" dirty="0">
                <a:effectLst>
                  <a:glow rad="76200">
                    <a:schemeClr val="bg1">
                      <a:alpha val="60000"/>
                    </a:schemeClr>
                  </a:glow>
                </a:effectLst>
                <a:latin typeface="Arial Black" panose="020B0A04020102020204" pitchFamily="34" charset="0"/>
              </a:rPr>
              <a:t>South</a:t>
            </a:r>
          </a:p>
        </p:txBody>
      </p:sp>
      <p:sp>
        <p:nvSpPr>
          <p:cNvPr id="123" name="Rectangle 122"/>
          <p:cNvSpPr/>
          <p:nvPr/>
        </p:nvSpPr>
        <p:spPr>
          <a:xfrm>
            <a:off x="928125" y="5449800"/>
            <a:ext cx="2731838" cy="523220"/>
          </a:xfrm>
          <a:prstGeom prst="rect">
            <a:avLst/>
          </a:prstGeom>
        </p:spPr>
        <p:txBody>
          <a:bodyPr wrap="none">
            <a:spAutoFit/>
          </a:bodyPr>
          <a:lstStyle/>
          <a:p>
            <a:r>
              <a:rPr lang="en-US" b="1" dirty="0">
                <a:latin typeface="+mn-lt"/>
              </a:rPr>
              <a:t>Migration flow in thousands</a:t>
            </a:r>
          </a:p>
          <a:p>
            <a:r>
              <a:rPr lang="en-US" b="1" dirty="0">
                <a:latin typeface="+mn-lt"/>
              </a:rPr>
              <a:t>of people, age 16+, 2016–2017</a:t>
            </a:r>
            <a:endParaRPr lang="en-IN" b="1" dirty="0">
              <a:latin typeface="+mn-lt"/>
            </a:endParaRPr>
          </a:p>
        </p:txBody>
      </p:sp>
    </p:spTree>
    <p:extLst>
      <p:ext uri="{BB962C8B-B14F-4D97-AF65-F5344CB8AC3E}">
        <p14:creationId xmlns:p14="http://schemas.microsoft.com/office/powerpoint/2010/main" val="1674704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36A1-438A-45C6-BB7A-A1517A90A64A}"/>
              </a:ext>
            </a:extLst>
          </p:cNvPr>
          <p:cNvSpPr>
            <a:spLocks noGrp="1"/>
          </p:cNvSpPr>
          <p:nvPr>
            <p:ph type="title"/>
          </p:nvPr>
        </p:nvSpPr>
        <p:spPr/>
        <p:txBody>
          <a:bodyPr/>
          <a:lstStyle/>
          <a:p>
            <a:r>
              <a:rPr lang="en-US" sz="3400" dirty="0"/>
              <a:t>3.2.2 Interregional Migration in Other Large Countries </a:t>
            </a:r>
            <a:r>
              <a:rPr lang="en-US" sz="2000" b="0" dirty="0"/>
              <a:t>(1 of 4)</a:t>
            </a:r>
          </a:p>
        </p:txBody>
      </p:sp>
      <p:sp>
        <p:nvSpPr>
          <p:cNvPr id="3" name="Content Placeholder 2">
            <a:extLst>
              <a:ext uri="{FF2B5EF4-FFF2-40B4-BE49-F238E27FC236}">
                <a16:creationId xmlns:a16="http://schemas.microsoft.com/office/drawing/2014/main" id="{FCB672F7-6E14-4498-A8AC-B669D30644DD}"/>
              </a:ext>
            </a:extLst>
          </p:cNvPr>
          <p:cNvSpPr>
            <a:spLocks noGrp="1"/>
          </p:cNvSpPr>
          <p:nvPr>
            <p:ph sz="quarter" idx="13"/>
          </p:nvPr>
        </p:nvSpPr>
        <p:spPr>
          <a:xfrm>
            <a:off x="457200" y="1556326"/>
            <a:ext cx="8229600" cy="809503"/>
          </a:xfrm>
        </p:spPr>
        <p:txBody>
          <a:bodyPr/>
          <a:lstStyle/>
          <a:p>
            <a:pPr marL="432" indent="0">
              <a:buNone/>
            </a:pPr>
            <a:r>
              <a:rPr lang="en-US" b="1" dirty="0"/>
              <a:t>Figure 3-17:</a:t>
            </a:r>
            <a:r>
              <a:rPr lang="en-US" dirty="0"/>
              <a:t> Interregional migration in China reflects movement toward large coastal cities.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279" y="2428547"/>
            <a:ext cx="4720968" cy="4009474"/>
          </a:xfrm>
          <a:prstGeom prst="rect">
            <a:avLst/>
          </a:prstGeom>
        </p:spPr>
      </p:pic>
      <p:sp>
        <p:nvSpPr>
          <p:cNvPr id="8" name="Rectangle 240"/>
          <p:cNvSpPr>
            <a:spLocks noChangeArrowheads="1"/>
          </p:cNvSpPr>
          <p:nvPr/>
        </p:nvSpPr>
        <p:spPr bwMode="auto">
          <a:xfrm>
            <a:off x="2961113" y="538448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200" b="1" i="0" u="none" strike="noStrike" cap="none" normalizeH="0" baseline="0" smtClean="0">
              <a:ln>
                <a:noFill/>
              </a:ln>
              <a:solidFill>
                <a:schemeClr val="tx1"/>
              </a:solidFill>
              <a:effectLst/>
              <a:latin typeface="+mj-lt"/>
            </a:endParaRPr>
          </a:p>
        </p:txBody>
      </p:sp>
      <p:sp>
        <p:nvSpPr>
          <p:cNvPr id="9" name="Rectangle 241"/>
          <p:cNvSpPr>
            <a:spLocks noChangeArrowheads="1"/>
          </p:cNvSpPr>
          <p:nvPr/>
        </p:nvSpPr>
        <p:spPr bwMode="auto">
          <a:xfrm>
            <a:off x="3296805" y="5384481"/>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a:t>
            </a:r>
            <a:endParaRPr kumimoji="0" lang="en-US" altLang="en-US" sz="1200" b="1" i="0" u="none" strike="noStrike" cap="none" normalizeH="0" baseline="0" smtClean="0">
              <a:ln>
                <a:noFill/>
              </a:ln>
              <a:solidFill>
                <a:schemeClr val="tx1"/>
              </a:solidFill>
              <a:effectLst/>
              <a:latin typeface="+mj-lt"/>
            </a:endParaRPr>
          </a:p>
        </p:txBody>
      </p:sp>
      <p:sp>
        <p:nvSpPr>
          <p:cNvPr id="10" name="Rectangle 242"/>
          <p:cNvSpPr>
            <a:spLocks noChangeArrowheads="1"/>
          </p:cNvSpPr>
          <p:nvPr/>
        </p:nvSpPr>
        <p:spPr bwMode="auto">
          <a:xfrm>
            <a:off x="2958933" y="5545787"/>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200" b="1" i="0" u="none" strike="noStrike" cap="none" normalizeH="0" baseline="0" smtClean="0">
              <a:ln>
                <a:noFill/>
              </a:ln>
              <a:solidFill>
                <a:schemeClr val="tx1"/>
              </a:solidFill>
              <a:effectLst/>
              <a:latin typeface="+mj-lt"/>
            </a:endParaRPr>
          </a:p>
        </p:txBody>
      </p:sp>
      <p:sp>
        <p:nvSpPr>
          <p:cNvPr id="11" name="Rectangle 243"/>
          <p:cNvSpPr>
            <a:spLocks noChangeArrowheads="1"/>
          </p:cNvSpPr>
          <p:nvPr/>
        </p:nvSpPr>
        <p:spPr bwMode="auto">
          <a:xfrm>
            <a:off x="3159476" y="5545787"/>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a:t>
            </a:r>
            <a:endParaRPr kumimoji="0" lang="en-US" altLang="en-US" sz="1200" b="1" i="0" u="none" strike="noStrike" cap="none" normalizeH="0" baseline="0" smtClean="0">
              <a:ln>
                <a:noFill/>
              </a:ln>
              <a:solidFill>
                <a:schemeClr val="tx1"/>
              </a:solidFill>
              <a:effectLst/>
              <a:latin typeface="+mj-lt"/>
            </a:endParaRPr>
          </a:p>
        </p:txBody>
      </p:sp>
      <p:sp>
        <p:nvSpPr>
          <p:cNvPr id="12" name="Rectangle 244"/>
          <p:cNvSpPr>
            <a:spLocks noChangeArrowheads="1"/>
          </p:cNvSpPr>
          <p:nvPr/>
        </p:nvSpPr>
        <p:spPr bwMode="auto">
          <a:xfrm>
            <a:off x="3667375" y="5384481"/>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400 Miles</a:t>
            </a:r>
            <a:endParaRPr kumimoji="0" lang="en-US" altLang="en-US" sz="1200" b="1" i="0" u="none" strike="noStrike" cap="none" normalizeH="0" baseline="0" smtClean="0">
              <a:ln>
                <a:noFill/>
              </a:ln>
              <a:solidFill>
                <a:schemeClr val="tx1"/>
              </a:solidFill>
              <a:effectLst/>
              <a:latin typeface="+mj-lt"/>
            </a:endParaRPr>
          </a:p>
        </p:txBody>
      </p:sp>
      <p:sp>
        <p:nvSpPr>
          <p:cNvPr id="13" name="Rectangle 245"/>
          <p:cNvSpPr>
            <a:spLocks noChangeArrowheads="1"/>
          </p:cNvSpPr>
          <p:nvPr/>
        </p:nvSpPr>
        <p:spPr bwMode="auto">
          <a:xfrm>
            <a:off x="3390537" y="5545787"/>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400 Kilometers</a:t>
            </a:r>
            <a:endParaRPr kumimoji="0" lang="en-US" altLang="en-US" sz="1200" b="1" i="0" u="none" strike="noStrike" cap="none" normalizeH="0" baseline="0" smtClean="0">
              <a:ln>
                <a:noFill/>
              </a:ln>
              <a:solidFill>
                <a:schemeClr val="tx1"/>
              </a:solidFill>
              <a:effectLst/>
              <a:latin typeface="+mj-lt"/>
            </a:endParaRPr>
          </a:p>
        </p:txBody>
      </p:sp>
      <p:sp>
        <p:nvSpPr>
          <p:cNvPr id="14" name="Rectangle 246"/>
          <p:cNvSpPr>
            <a:spLocks noChangeArrowheads="1"/>
          </p:cNvSpPr>
          <p:nvPr/>
        </p:nvSpPr>
        <p:spPr bwMode="auto">
          <a:xfrm>
            <a:off x="3798164" y="2557664"/>
            <a:ext cx="15436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Interregional net migration,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2001–2015</a:t>
            </a:r>
            <a:endParaRPr kumimoji="0" lang="en-US" altLang="en-US" sz="900" b="1" i="0" u="none" strike="noStrike" cap="none" normalizeH="0" baseline="0" dirty="0" smtClean="0">
              <a:ln>
                <a:noFill/>
              </a:ln>
              <a:solidFill>
                <a:schemeClr val="tx1"/>
              </a:solidFill>
              <a:effectLst/>
              <a:latin typeface="Arial Black" panose="020B0A04020102020204" pitchFamily="34" charset="0"/>
            </a:endParaRPr>
          </a:p>
        </p:txBody>
      </p:sp>
      <p:sp>
        <p:nvSpPr>
          <p:cNvPr id="15" name="Rectangle 248"/>
          <p:cNvSpPr>
            <a:spLocks noChangeArrowheads="1"/>
          </p:cNvSpPr>
          <p:nvPr/>
        </p:nvSpPr>
        <p:spPr bwMode="auto">
          <a:xfrm>
            <a:off x="4059742" y="2835207"/>
            <a:ext cx="1197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gain 3 million and above</a:t>
            </a:r>
            <a:endParaRPr kumimoji="0" lang="en-US" altLang="en-US" sz="900" b="1" i="0" u="none" strike="noStrike" cap="none" normalizeH="0" baseline="0" dirty="0" smtClean="0">
              <a:ln>
                <a:noFill/>
              </a:ln>
              <a:solidFill>
                <a:schemeClr val="tx1"/>
              </a:solidFill>
              <a:effectLst/>
              <a:latin typeface="+mj-lt"/>
            </a:endParaRPr>
          </a:p>
        </p:txBody>
      </p:sp>
      <p:sp>
        <p:nvSpPr>
          <p:cNvPr id="16" name="Rectangle 249"/>
          <p:cNvSpPr>
            <a:spLocks noChangeArrowheads="1"/>
          </p:cNvSpPr>
          <p:nvPr/>
        </p:nvSpPr>
        <p:spPr bwMode="auto">
          <a:xfrm>
            <a:off x="4059742" y="3022672"/>
            <a:ext cx="11926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loss 3 million and above</a:t>
            </a:r>
            <a:endParaRPr kumimoji="0" lang="en-US" altLang="en-US" sz="900" b="1" i="0" u="none" strike="noStrike" cap="none" normalizeH="0" baseline="0" dirty="0" smtClean="0">
              <a:ln>
                <a:noFill/>
              </a:ln>
              <a:solidFill>
                <a:schemeClr val="tx1"/>
              </a:solidFill>
              <a:effectLst/>
              <a:latin typeface="+mj-lt"/>
            </a:endParaRPr>
          </a:p>
        </p:txBody>
      </p:sp>
      <p:sp>
        <p:nvSpPr>
          <p:cNvPr id="17" name="Rectangle 250"/>
          <p:cNvSpPr>
            <a:spLocks noChangeArrowheads="1"/>
          </p:cNvSpPr>
          <p:nvPr/>
        </p:nvSpPr>
        <p:spPr bwMode="auto">
          <a:xfrm>
            <a:off x="4059742" y="3210136"/>
            <a:ext cx="15020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gain or loss less than 1 million</a:t>
            </a:r>
            <a:endParaRPr kumimoji="0" lang="en-US" altLang="en-US" sz="900" b="1" i="0" u="none" strike="noStrike" cap="none" normalizeH="0" baseline="0" dirty="0" smtClean="0">
              <a:ln>
                <a:noFill/>
              </a:ln>
              <a:solidFill>
                <a:schemeClr val="tx1"/>
              </a:solidFill>
              <a:effectLst/>
              <a:latin typeface="+mj-lt"/>
            </a:endParaRPr>
          </a:p>
        </p:txBody>
      </p:sp>
      <p:sp>
        <p:nvSpPr>
          <p:cNvPr id="18" name="Line 239"/>
          <p:cNvSpPr>
            <a:spLocks noChangeShapeType="1"/>
          </p:cNvSpPr>
          <p:nvPr/>
        </p:nvSpPr>
        <p:spPr bwMode="auto">
          <a:xfrm>
            <a:off x="5787509" y="3914325"/>
            <a:ext cx="95468" cy="2794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effectLst>
                <a:glow rad="76200">
                  <a:schemeClr val="bg1">
                    <a:alpha val="60000"/>
                  </a:schemeClr>
                </a:glow>
              </a:effectLst>
              <a:latin typeface="+mj-lt"/>
            </a:endParaRPr>
          </a:p>
        </p:txBody>
      </p:sp>
      <p:sp>
        <p:nvSpPr>
          <p:cNvPr id="19" name="Rectangle 290"/>
          <p:cNvSpPr>
            <a:spLocks noChangeArrowheads="1"/>
          </p:cNvSpPr>
          <p:nvPr/>
        </p:nvSpPr>
        <p:spPr bwMode="auto">
          <a:xfrm>
            <a:off x="5487531" y="5758504"/>
            <a:ext cx="6027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GUANGDONG</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0" name="Rectangle 291"/>
          <p:cNvSpPr>
            <a:spLocks noChangeArrowheads="1"/>
          </p:cNvSpPr>
          <p:nvPr/>
        </p:nvSpPr>
        <p:spPr bwMode="auto">
          <a:xfrm>
            <a:off x="4800747" y="5454962"/>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GUIZHOU</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1" name="Rectangle 292"/>
          <p:cNvSpPr>
            <a:spLocks noChangeArrowheads="1"/>
          </p:cNvSpPr>
          <p:nvPr/>
        </p:nvSpPr>
        <p:spPr bwMode="auto">
          <a:xfrm>
            <a:off x="4292018" y="5638105"/>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YUNNAN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2" name="Rectangle 293"/>
          <p:cNvSpPr>
            <a:spLocks noChangeArrowheads="1"/>
          </p:cNvSpPr>
          <p:nvPr/>
        </p:nvSpPr>
        <p:spPr bwMode="auto">
          <a:xfrm>
            <a:off x="4988976" y="5744938"/>
            <a:ext cx="418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GUANGXI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3" name="Rectangle 294"/>
          <p:cNvSpPr>
            <a:spLocks noChangeArrowheads="1"/>
          </p:cNvSpPr>
          <p:nvPr/>
        </p:nvSpPr>
        <p:spPr bwMode="auto">
          <a:xfrm>
            <a:off x="5285736" y="5268428"/>
            <a:ext cx="3206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HUNAN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4" name="Rectangle 295"/>
          <p:cNvSpPr>
            <a:spLocks noChangeArrowheads="1"/>
          </p:cNvSpPr>
          <p:nvPr/>
        </p:nvSpPr>
        <p:spPr bwMode="auto">
          <a:xfrm>
            <a:off x="5409526" y="4903839"/>
            <a:ext cx="2773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HUBEI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5" name="Rectangle 296"/>
          <p:cNvSpPr>
            <a:spLocks noChangeArrowheads="1"/>
          </p:cNvSpPr>
          <p:nvPr/>
        </p:nvSpPr>
        <p:spPr bwMode="auto">
          <a:xfrm>
            <a:off x="5819901" y="4820747"/>
            <a:ext cx="2821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ANHUI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6" name="Rectangle 297"/>
          <p:cNvSpPr>
            <a:spLocks noChangeArrowheads="1"/>
          </p:cNvSpPr>
          <p:nvPr/>
        </p:nvSpPr>
        <p:spPr bwMode="auto">
          <a:xfrm>
            <a:off x="5402743" y="4595210"/>
            <a:ext cx="3157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HENAN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7" name="Rectangle 298"/>
          <p:cNvSpPr>
            <a:spLocks noChangeArrowheads="1"/>
          </p:cNvSpPr>
          <p:nvPr/>
        </p:nvSpPr>
        <p:spPr bwMode="auto">
          <a:xfrm>
            <a:off x="6055612" y="4576557"/>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JIANGSU</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8" name="Rectangle 299"/>
          <p:cNvSpPr>
            <a:spLocks noChangeArrowheads="1"/>
          </p:cNvSpPr>
          <p:nvPr/>
        </p:nvSpPr>
        <p:spPr bwMode="auto">
          <a:xfrm>
            <a:off x="5728329" y="4283189"/>
            <a:ext cx="5209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SHANDONG</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29" name="Rectangle 300"/>
          <p:cNvSpPr>
            <a:spLocks noChangeArrowheads="1"/>
          </p:cNvSpPr>
          <p:nvPr/>
        </p:nvSpPr>
        <p:spPr bwMode="auto">
          <a:xfrm>
            <a:off x="5553666" y="4106830"/>
            <a:ext cx="2725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HEBEI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0" name="Rectangle 301"/>
          <p:cNvSpPr>
            <a:spLocks noChangeArrowheads="1"/>
          </p:cNvSpPr>
          <p:nvPr/>
        </p:nvSpPr>
        <p:spPr bwMode="auto">
          <a:xfrm>
            <a:off x="5243341" y="4213663"/>
            <a:ext cx="3366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SHANXI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1" name="Rectangle 302"/>
          <p:cNvSpPr>
            <a:spLocks noChangeArrowheads="1"/>
          </p:cNvSpPr>
          <p:nvPr/>
        </p:nvSpPr>
        <p:spPr bwMode="auto">
          <a:xfrm>
            <a:off x="4900797" y="4646083"/>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76200">
                    <a:schemeClr val="bg1">
                      <a:alpha val="60000"/>
                    </a:schemeClr>
                  </a:glow>
                </a:effectLst>
                <a:latin typeface="+mj-lt"/>
              </a:rPr>
              <a:t>SHAANXI</a:t>
            </a:r>
            <a:endParaRPr kumimoji="0" lang="en-US" altLang="en-US" sz="16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32" name="Rectangle 303"/>
          <p:cNvSpPr>
            <a:spLocks noChangeArrowheads="1"/>
          </p:cNvSpPr>
          <p:nvPr/>
        </p:nvSpPr>
        <p:spPr bwMode="auto">
          <a:xfrm>
            <a:off x="6126834" y="3004583"/>
            <a:ext cx="6828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76200">
                    <a:schemeClr val="bg1">
                      <a:alpha val="60000"/>
                    </a:schemeClr>
                  </a:glow>
                </a:effectLst>
                <a:latin typeface="+mj-lt"/>
              </a:rPr>
              <a:t>HEILONGJIANG</a:t>
            </a:r>
            <a:endParaRPr kumimoji="0" lang="en-US" altLang="en-US" sz="16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33" name="Rectangle 304"/>
          <p:cNvSpPr>
            <a:spLocks noChangeArrowheads="1"/>
          </p:cNvSpPr>
          <p:nvPr/>
        </p:nvSpPr>
        <p:spPr bwMode="auto">
          <a:xfrm>
            <a:off x="5950475" y="3728675"/>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LIAONING</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4" name="Rectangle 305"/>
          <p:cNvSpPr>
            <a:spLocks noChangeArrowheads="1"/>
          </p:cNvSpPr>
          <p:nvPr/>
        </p:nvSpPr>
        <p:spPr bwMode="auto">
          <a:xfrm>
            <a:off x="6345587" y="3374260"/>
            <a:ext cx="2196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JILIN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5" name="Rectangle 306"/>
          <p:cNvSpPr>
            <a:spLocks noChangeArrowheads="1"/>
          </p:cNvSpPr>
          <p:nvPr/>
        </p:nvSpPr>
        <p:spPr bwMode="auto">
          <a:xfrm>
            <a:off x="5902994" y="3881294"/>
            <a:ext cx="3590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BEIJING</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6" name="Rectangle 307"/>
          <p:cNvSpPr>
            <a:spLocks noChangeArrowheads="1"/>
          </p:cNvSpPr>
          <p:nvPr/>
        </p:nvSpPr>
        <p:spPr bwMode="auto">
          <a:xfrm>
            <a:off x="5809726" y="3994909"/>
            <a:ext cx="3478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TIANJIN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7" name="Rectangle 308"/>
          <p:cNvSpPr>
            <a:spLocks noChangeArrowheads="1"/>
          </p:cNvSpPr>
          <p:nvPr/>
        </p:nvSpPr>
        <p:spPr bwMode="auto">
          <a:xfrm>
            <a:off x="6315064" y="4832617"/>
            <a:ext cx="4760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SHANGHAI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8" name="Rectangle 309"/>
          <p:cNvSpPr>
            <a:spLocks noChangeArrowheads="1"/>
          </p:cNvSpPr>
          <p:nvPr/>
        </p:nvSpPr>
        <p:spPr bwMode="auto">
          <a:xfrm>
            <a:off x="5689327" y="5166683"/>
            <a:ext cx="3590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JIANGXI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39" name="Rectangle 310"/>
          <p:cNvSpPr>
            <a:spLocks noChangeArrowheads="1"/>
          </p:cNvSpPr>
          <p:nvPr/>
        </p:nvSpPr>
        <p:spPr bwMode="auto">
          <a:xfrm>
            <a:off x="4397155" y="4976757"/>
            <a:ext cx="4055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SICHUAN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0" name="Rectangle 311"/>
          <p:cNvSpPr>
            <a:spLocks noChangeArrowheads="1"/>
          </p:cNvSpPr>
          <p:nvPr/>
        </p:nvSpPr>
        <p:spPr bwMode="auto">
          <a:xfrm>
            <a:off x="4760049" y="5080198"/>
            <a:ext cx="56425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CHONGQING</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1" name="Rectangle 312"/>
          <p:cNvSpPr>
            <a:spLocks noChangeArrowheads="1"/>
          </p:cNvSpPr>
          <p:nvPr/>
        </p:nvSpPr>
        <p:spPr bwMode="auto">
          <a:xfrm>
            <a:off x="4015608" y="3989822"/>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GANSU</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2" name="Rectangle 313"/>
          <p:cNvSpPr>
            <a:spLocks noChangeArrowheads="1"/>
          </p:cNvSpPr>
          <p:nvPr/>
        </p:nvSpPr>
        <p:spPr bwMode="auto">
          <a:xfrm>
            <a:off x="5987782" y="5421047"/>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FUJIAN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3" name="Rectangle 314"/>
          <p:cNvSpPr>
            <a:spLocks noChangeArrowheads="1"/>
          </p:cNvSpPr>
          <p:nvPr/>
        </p:nvSpPr>
        <p:spPr bwMode="auto">
          <a:xfrm>
            <a:off x="6114964" y="5054762"/>
            <a:ext cx="45204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ZHEJIANG</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4" name="Rectangle 315"/>
          <p:cNvSpPr>
            <a:spLocks noChangeArrowheads="1"/>
          </p:cNvSpPr>
          <p:nvPr/>
        </p:nvSpPr>
        <p:spPr bwMode="auto">
          <a:xfrm>
            <a:off x="5261995" y="6258755"/>
            <a:ext cx="3462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HAINAN</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5" name="Rectangle 316"/>
          <p:cNvSpPr>
            <a:spLocks noChangeArrowheads="1"/>
          </p:cNvSpPr>
          <p:nvPr/>
        </p:nvSpPr>
        <p:spPr bwMode="auto">
          <a:xfrm>
            <a:off x="3839248" y="4430721"/>
            <a:ext cx="3847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QINGHAI</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6" name="Rectangle 317"/>
          <p:cNvSpPr>
            <a:spLocks noChangeArrowheads="1"/>
          </p:cNvSpPr>
          <p:nvPr/>
        </p:nvSpPr>
        <p:spPr bwMode="auto">
          <a:xfrm>
            <a:off x="2750568" y="3845682"/>
            <a:ext cx="7710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XINJIANG UYGUR</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7" name="Rectangle 318"/>
          <p:cNvSpPr>
            <a:spLocks noChangeArrowheads="1"/>
          </p:cNvSpPr>
          <p:nvPr/>
        </p:nvSpPr>
        <p:spPr bwMode="auto">
          <a:xfrm>
            <a:off x="4653215" y="3944036"/>
            <a:ext cx="58028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NEI MONGOL</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48" name="Rectangle 319"/>
          <p:cNvSpPr>
            <a:spLocks noChangeArrowheads="1"/>
          </p:cNvSpPr>
          <p:nvPr/>
        </p:nvSpPr>
        <p:spPr bwMode="auto">
          <a:xfrm>
            <a:off x="3139665" y="4771569"/>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76200">
                    <a:schemeClr val="bg1">
                      <a:alpha val="60000"/>
                    </a:schemeClr>
                  </a:glow>
                </a:effectLst>
                <a:latin typeface="+mj-lt"/>
              </a:rPr>
              <a:t>XIZANG</a:t>
            </a:r>
          </a:p>
          <a:p>
            <a:pPr lvl="0" algn="ctr"/>
            <a:r>
              <a:rPr lang="en-US" altLang="en-US" sz="700" b="1" dirty="0">
                <a:effectLst>
                  <a:glow rad="76200">
                    <a:schemeClr val="bg1">
                      <a:alpha val="60000"/>
                    </a:schemeClr>
                  </a:glow>
                </a:effectLst>
                <a:latin typeface="+mj-lt"/>
              </a:rPr>
              <a:t>(TIBET</a:t>
            </a:r>
            <a:r>
              <a:rPr lang="en-US" altLang="en-US" sz="700" b="1" dirty="0" smtClean="0">
                <a:effectLst>
                  <a:glow rad="76200">
                    <a:schemeClr val="bg1">
                      <a:alpha val="60000"/>
                    </a:schemeClr>
                  </a:glow>
                </a:effectLst>
                <a:latin typeface="+mj-lt"/>
              </a:rPr>
              <a:t>)</a:t>
            </a:r>
            <a:endParaRPr kumimoji="0" lang="en-US" altLang="en-US" sz="700" b="1" i="0" u="none" strike="noStrike" cap="none" normalizeH="0" baseline="0" dirty="0" smtClean="0">
              <a:ln>
                <a:noFill/>
              </a:ln>
              <a:solidFill>
                <a:schemeClr val="tx1"/>
              </a:solidFill>
              <a:effectLst>
                <a:glow rad="76200">
                  <a:schemeClr val="bg1">
                    <a:alpha val="60000"/>
                  </a:schemeClr>
                </a:glow>
              </a:effectLst>
              <a:latin typeface="+mj-lt"/>
            </a:endParaRPr>
          </a:p>
        </p:txBody>
      </p:sp>
      <p:sp>
        <p:nvSpPr>
          <p:cNvPr id="49" name="Rectangle 321"/>
          <p:cNvSpPr>
            <a:spLocks noChangeArrowheads="1"/>
          </p:cNvSpPr>
          <p:nvPr/>
        </p:nvSpPr>
        <p:spPr bwMode="auto">
          <a:xfrm>
            <a:off x="4687130" y="4313713"/>
            <a:ext cx="3735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76200">
                    <a:schemeClr val="bg1">
                      <a:alpha val="60000"/>
                    </a:schemeClr>
                  </a:glow>
                </a:effectLst>
                <a:latin typeface="+mj-lt"/>
              </a:rPr>
              <a:t>NINGXIA</a:t>
            </a:r>
            <a:endParaRPr kumimoji="0" lang="en-US" altLang="en-US" sz="1600" b="1" i="0" u="none" strike="noStrike" cap="none" normalizeH="0" baseline="0" smtClean="0">
              <a:ln>
                <a:noFill/>
              </a:ln>
              <a:solidFill>
                <a:schemeClr val="tx1"/>
              </a:solidFill>
              <a:effectLst>
                <a:glow rad="76200">
                  <a:schemeClr val="bg1">
                    <a:alpha val="60000"/>
                  </a:schemeClr>
                </a:glow>
              </a:effectLst>
              <a:latin typeface="+mj-lt"/>
            </a:endParaRPr>
          </a:p>
        </p:txBody>
      </p:sp>
      <p:sp>
        <p:nvSpPr>
          <p:cNvPr id="50" name="Rectangle 322"/>
          <p:cNvSpPr>
            <a:spLocks noChangeArrowheads="1"/>
          </p:cNvSpPr>
          <p:nvPr/>
        </p:nvSpPr>
        <p:spPr bwMode="auto">
          <a:xfrm>
            <a:off x="5253516" y="3794809"/>
            <a:ext cx="3847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76200">
                    <a:schemeClr val="bg1">
                      <a:alpha val="60000"/>
                    </a:schemeClr>
                  </a:glow>
                </a:effectLst>
                <a:latin typeface="+mj-lt"/>
              </a:rPr>
              <a:t>Beijing</a:t>
            </a:r>
            <a:endParaRPr kumimoji="0" lang="en-US" altLang="en-US" sz="1600" b="1" i="0" u="none" strike="noStrike" cap="none" normalizeH="0" baseline="0" dirty="0" smtClean="0">
              <a:ln>
                <a:noFill/>
              </a:ln>
              <a:solidFill>
                <a:schemeClr val="tx1"/>
              </a:solidFill>
              <a:effectLst>
                <a:glow rad="76200">
                  <a:schemeClr val="bg1">
                    <a:alpha val="60000"/>
                  </a:schemeClr>
                </a:glow>
              </a:effectLst>
              <a:latin typeface="+mj-lt"/>
            </a:endParaRPr>
          </a:p>
        </p:txBody>
      </p:sp>
    </p:spTree>
    <p:extLst>
      <p:ext uri="{BB962C8B-B14F-4D97-AF65-F5344CB8AC3E}">
        <p14:creationId xmlns:p14="http://schemas.microsoft.com/office/powerpoint/2010/main" val="3938153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36A1-438A-45C6-BB7A-A1517A90A64A}"/>
              </a:ext>
            </a:extLst>
          </p:cNvPr>
          <p:cNvSpPr>
            <a:spLocks noGrp="1"/>
          </p:cNvSpPr>
          <p:nvPr>
            <p:ph type="title"/>
          </p:nvPr>
        </p:nvSpPr>
        <p:spPr/>
        <p:txBody>
          <a:bodyPr/>
          <a:lstStyle/>
          <a:p>
            <a:r>
              <a:rPr lang="en-US" sz="3400" dirty="0"/>
              <a:t>3.2.2 Interregional Migration in Other Large Countries </a:t>
            </a:r>
            <a:r>
              <a:rPr lang="en-US" sz="2000" b="0" dirty="0"/>
              <a:t>(2 of 4)</a:t>
            </a:r>
          </a:p>
        </p:txBody>
      </p:sp>
      <p:sp>
        <p:nvSpPr>
          <p:cNvPr id="3" name="Content Placeholder 2">
            <a:extLst>
              <a:ext uri="{FF2B5EF4-FFF2-40B4-BE49-F238E27FC236}">
                <a16:creationId xmlns:a16="http://schemas.microsoft.com/office/drawing/2014/main" id="{FCB672F7-6E14-4498-A8AC-B669D30644DD}"/>
              </a:ext>
            </a:extLst>
          </p:cNvPr>
          <p:cNvSpPr>
            <a:spLocks noGrp="1"/>
          </p:cNvSpPr>
          <p:nvPr>
            <p:ph sz="quarter" idx="13"/>
          </p:nvPr>
        </p:nvSpPr>
        <p:spPr>
          <a:xfrm>
            <a:off x="457200" y="1556326"/>
            <a:ext cx="8229600" cy="838531"/>
          </a:xfrm>
        </p:spPr>
        <p:txBody>
          <a:bodyPr/>
          <a:lstStyle/>
          <a:p>
            <a:pPr marL="432" indent="0">
              <a:buNone/>
            </a:pPr>
            <a:r>
              <a:rPr lang="en-US" b="1" dirty="0"/>
              <a:t>Figure 3-18:</a:t>
            </a:r>
            <a:r>
              <a:rPr lang="en-US" dirty="0"/>
              <a:t> : Brazil’s interregional migrations show evidence of development of the interior.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516" y="2479522"/>
            <a:ext cx="4370968" cy="3997506"/>
          </a:xfrm>
          <a:prstGeom prst="rect">
            <a:avLst/>
          </a:prstGeom>
        </p:spPr>
      </p:pic>
      <p:sp>
        <p:nvSpPr>
          <p:cNvPr id="55" name="Rectangle 51"/>
          <p:cNvSpPr>
            <a:spLocks noChangeArrowheads="1"/>
          </p:cNvSpPr>
          <p:nvPr/>
        </p:nvSpPr>
        <p:spPr bwMode="auto">
          <a:xfrm>
            <a:off x="3229717" y="5808174"/>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56" name="Rectangle 52"/>
          <p:cNvSpPr>
            <a:spLocks noChangeArrowheads="1"/>
          </p:cNvSpPr>
          <p:nvPr/>
        </p:nvSpPr>
        <p:spPr bwMode="auto">
          <a:xfrm>
            <a:off x="3547021" y="5808174"/>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b="1" i="0" u="none" strike="noStrike" cap="none" normalizeH="0" baseline="0" smtClean="0">
              <a:ln>
                <a:noFill/>
              </a:ln>
              <a:solidFill>
                <a:schemeClr val="tx1"/>
              </a:solidFill>
              <a:effectLst/>
              <a:latin typeface="+mj-lt"/>
            </a:endParaRPr>
          </a:p>
        </p:txBody>
      </p:sp>
      <p:sp>
        <p:nvSpPr>
          <p:cNvPr id="57" name="Rectangle 53"/>
          <p:cNvSpPr>
            <a:spLocks noChangeArrowheads="1"/>
          </p:cNvSpPr>
          <p:nvPr/>
        </p:nvSpPr>
        <p:spPr bwMode="auto">
          <a:xfrm>
            <a:off x="3227544" y="596248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58" name="Rectangle 54"/>
          <p:cNvSpPr>
            <a:spLocks noChangeArrowheads="1"/>
          </p:cNvSpPr>
          <p:nvPr/>
        </p:nvSpPr>
        <p:spPr bwMode="auto">
          <a:xfrm>
            <a:off x="3403582" y="596248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b="1" i="0" u="none" strike="noStrike" cap="none" normalizeH="0" baseline="0" smtClean="0">
              <a:ln>
                <a:noFill/>
              </a:ln>
              <a:solidFill>
                <a:schemeClr val="tx1"/>
              </a:solidFill>
              <a:effectLst/>
              <a:latin typeface="+mj-lt"/>
            </a:endParaRPr>
          </a:p>
        </p:txBody>
      </p:sp>
      <p:sp>
        <p:nvSpPr>
          <p:cNvPr id="59" name="Rectangle 55"/>
          <p:cNvSpPr>
            <a:spLocks noChangeArrowheads="1"/>
          </p:cNvSpPr>
          <p:nvPr/>
        </p:nvSpPr>
        <p:spPr bwMode="auto">
          <a:xfrm>
            <a:off x="3894751" y="5808174"/>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Miles</a:t>
            </a:r>
            <a:endParaRPr kumimoji="0" lang="en-US" altLang="en-US" b="1" i="0" u="none" strike="noStrike" cap="none" normalizeH="0" baseline="0" smtClean="0">
              <a:ln>
                <a:noFill/>
              </a:ln>
              <a:solidFill>
                <a:schemeClr val="tx1"/>
              </a:solidFill>
              <a:effectLst/>
              <a:latin typeface="+mj-lt"/>
            </a:endParaRPr>
          </a:p>
        </p:txBody>
      </p:sp>
      <p:sp>
        <p:nvSpPr>
          <p:cNvPr id="60" name="Rectangle 56"/>
          <p:cNvSpPr>
            <a:spLocks noChangeArrowheads="1"/>
          </p:cNvSpPr>
          <p:nvPr/>
        </p:nvSpPr>
        <p:spPr bwMode="auto">
          <a:xfrm>
            <a:off x="3629607" y="5962480"/>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Kilometers</a:t>
            </a:r>
            <a:endParaRPr kumimoji="0" lang="en-US" altLang="en-US" b="1" i="0" u="none" strike="noStrike" cap="none" normalizeH="0" baseline="0" smtClean="0">
              <a:ln>
                <a:noFill/>
              </a:ln>
              <a:solidFill>
                <a:schemeClr val="tx1"/>
              </a:solidFill>
              <a:effectLst/>
              <a:latin typeface="+mj-lt"/>
            </a:endParaRPr>
          </a:p>
        </p:txBody>
      </p:sp>
      <p:sp>
        <p:nvSpPr>
          <p:cNvPr id="61" name="Rectangle 57"/>
          <p:cNvSpPr>
            <a:spLocks noChangeArrowheads="1"/>
          </p:cNvSpPr>
          <p:nvPr/>
        </p:nvSpPr>
        <p:spPr bwMode="auto">
          <a:xfrm>
            <a:off x="2401515" y="4519569"/>
            <a:ext cx="169918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Interregional net migration</a:t>
            </a:r>
            <a:endParaRPr kumimoji="0" lang="en-US" altLang="en-US" sz="1000" b="1" i="0" u="none" strike="noStrike" cap="none" normalizeH="0" baseline="0" dirty="0" smtClean="0">
              <a:ln>
                <a:noFill/>
              </a:ln>
              <a:solidFill>
                <a:schemeClr val="tx1"/>
              </a:solidFill>
              <a:effectLst/>
              <a:latin typeface="Arial Black" panose="020B0A04020102020204" pitchFamily="34" charset="0"/>
            </a:endParaRPr>
          </a:p>
        </p:txBody>
      </p:sp>
      <p:sp>
        <p:nvSpPr>
          <p:cNvPr id="62" name="Rectangle 58"/>
          <p:cNvSpPr>
            <a:spLocks noChangeArrowheads="1"/>
          </p:cNvSpPr>
          <p:nvPr/>
        </p:nvSpPr>
        <p:spPr bwMode="auto">
          <a:xfrm>
            <a:off x="2651446" y="4702128"/>
            <a:ext cx="12888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gain 500,000 and above</a:t>
            </a:r>
            <a:endParaRPr kumimoji="0" lang="en-US" altLang="en-US" sz="1000" b="1" i="0" u="none" strike="noStrike" cap="none" normalizeH="0" baseline="0" dirty="0" smtClean="0">
              <a:ln>
                <a:noFill/>
              </a:ln>
              <a:solidFill>
                <a:schemeClr val="tx1"/>
              </a:solidFill>
              <a:effectLst/>
              <a:latin typeface="+mj-lt"/>
            </a:endParaRPr>
          </a:p>
        </p:txBody>
      </p:sp>
      <p:sp>
        <p:nvSpPr>
          <p:cNvPr id="63" name="Rectangle 59"/>
          <p:cNvSpPr>
            <a:spLocks noChangeArrowheads="1"/>
          </p:cNvSpPr>
          <p:nvPr/>
        </p:nvSpPr>
        <p:spPr bwMode="auto">
          <a:xfrm>
            <a:off x="2651446" y="4880340"/>
            <a:ext cx="12182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gain less than 500,000</a:t>
            </a:r>
            <a:endParaRPr kumimoji="0" lang="en-US" altLang="en-US" sz="1000" b="1" i="0" u="none" strike="noStrike" cap="none" normalizeH="0" baseline="0" smtClean="0">
              <a:ln>
                <a:noFill/>
              </a:ln>
              <a:solidFill>
                <a:schemeClr val="tx1"/>
              </a:solidFill>
              <a:effectLst/>
              <a:latin typeface="+mj-lt"/>
            </a:endParaRPr>
          </a:p>
        </p:txBody>
      </p:sp>
      <p:sp>
        <p:nvSpPr>
          <p:cNvPr id="64" name="Rectangle 60"/>
          <p:cNvSpPr>
            <a:spLocks noChangeArrowheads="1"/>
          </p:cNvSpPr>
          <p:nvPr/>
        </p:nvSpPr>
        <p:spPr bwMode="auto">
          <a:xfrm>
            <a:off x="2651446" y="5058551"/>
            <a:ext cx="12182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gain less than 100,000</a:t>
            </a:r>
            <a:endParaRPr kumimoji="0" lang="en-US" altLang="en-US" sz="1000" b="1" i="0" u="none" strike="noStrike" cap="none" normalizeH="0" baseline="0" smtClean="0">
              <a:ln>
                <a:noFill/>
              </a:ln>
              <a:solidFill>
                <a:schemeClr val="tx1"/>
              </a:solidFill>
              <a:effectLst/>
              <a:latin typeface="+mj-lt"/>
            </a:endParaRPr>
          </a:p>
        </p:txBody>
      </p:sp>
      <p:sp>
        <p:nvSpPr>
          <p:cNvPr id="65" name="Rectangle 61"/>
          <p:cNvSpPr>
            <a:spLocks noChangeArrowheads="1"/>
          </p:cNvSpPr>
          <p:nvPr/>
        </p:nvSpPr>
        <p:spPr bwMode="auto">
          <a:xfrm>
            <a:off x="2651446" y="5236763"/>
            <a:ext cx="13336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loss 2 million and above</a:t>
            </a:r>
            <a:endParaRPr kumimoji="0" lang="en-US" altLang="en-US" sz="1000" b="1" i="0" u="none" strike="noStrike" cap="none" normalizeH="0" baseline="0" smtClean="0">
              <a:ln>
                <a:noFill/>
              </a:ln>
              <a:solidFill>
                <a:schemeClr val="tx1"/>
              </a:solidFill>
              <a:effectLst/>
              <a:latin typeface="+mj-lt"/>
            </a:endParaRPr>
          </a:p>
        </p:txBody>
      </p:sp>
      <p:sp>
        <p:nvSpPr>
          <p:cNvPr id="66" name="Rectangle 62"/>
          <p:cNvSpPr>
            <a:spLocks noChangeArrowheads="1"/>
          </p:cNvSpPr>
          <p:nvPr/>
        </p:nvSpPr>
        <p:spPr bwMode="auto">
          <a:xfrm>
            <a:off x="2651446" y="5447574"/>
            <a:ext cx="13914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direction of net migration</a:t>
            </a:r>
            <a:endParaRPr kumimoji="0" lang="en-US" altLang="en-US" sz="1000" b="1" i="0" u="none" strike="noStrike" cap="none" normalizeH="0" baseline="0" smtClean="0">
              <a:ln>
                <a:noFill/>
              </a:ln>
              <a:solidFill>
                <a:schemeClr val="tx1"/>
              </a:solidFill>
              <a:effectLst/>
              <a:latin typeface="+mj-lt"/>
            </a:endParaRPr>
          </a:p>
        </p:txBody>
      </p:sp>
      <p:sp>
        <p:nvSpPr>
          <p:cNvPr id="68" name="Rectangle 57"/>
          <p:cNvSpPr>
            <a:spLocks noChangeArrowheads="1"/>
          </p:cNvSpPr>
          <p:nvPr/>
        </p:nvSpPr>
        <p:spPr bwMode="auto">
          <a:xfrm>
            <a:off x="5775755" y="3848944"/>
            <a:ext cx="6540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chemeClr val="bg1">
                      <a:alpha val="50000"/>
                    </a:schemeClr>
                  </a:glow>
                </a:effectLst>
                <a:latin typeface="Arial Black" panose="020B0A04020102020204" pitchFamily="34" charset="0"/>
              </a:rPr>
              <a:t>NORTH EAST</a:t>
            </a:r>
            <a:endParaRPr kumimoji="0" lang="en-US" altLang="en-US" sz="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9" name="Rectangle 57"/>
          <p:cNvSpPr>
            <a:spLocks noChangeArrowheads="1"/>
          </p:cNvSpPr>
          <p:nvPr/>
        </p:nvSpPr>
        <p:spPr bwMode="auto">
          <a:xfrm>
            <a:off x="4380639" y="4422152"/>
            <a:ext cx="7213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chemeClr val="bg1">
                      <a:alpha val="50000"/>
                    </a:schemeClr>
                  </a:glow>
                </a:effectLst>
                <a:latin typeface="Arial Black" panose="020B0A04020102020204" pitchFamily="34" charset="0"/>
              </a:rPr>
              <a:t>CENTER WEST</a:t>
            </a:r>
            <a:endParaRPr kumimoji="0" lang="en-US" altLang="en-US" sz="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70" name="Rectangle 57"/>
          <p:cNvSpPr>
            <a:spLocks noChangeArrowheads="1"/>
          </p:cNvSpPr>
          <p:nvPr/>
        </p:nvSpPr>
        <p:spPr bwMode="auto">
          <a:xfrm>
            <a:off x="4935069" y="4515077"/>
            <a:ext cx="37510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chemeClr val="bg1">
                      <a:alpha val="50000"/>
                    </a:schemeClr>
                  </a:glow>
                </a:effectLst>
                <a:latin typeface="Arial Black" panose="020B0A04020102020204" pitchFamily="34" charset="0"/>
              </a:rPr>
              <a:t>Brasília</a:t>
            </a:r>
            <a:endParaRPr kumimoji="0" lang="en-US" altLang="en-US" sz="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71" name="Rectangle 57"/>
          <p:cNvSpPr>
            <a:spLocks noChangeArrowheads="1"/>
          </p:cNvSpPr>
          <p:nvPr/>
        </p:nvSpPr>
        <p:spPr bwMode="auto">
          <a:xfrm>
            <a:off x="5350318" y="4957429"/>
            <a:ext cx="6476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chemeClr val="bg1">
                      <a:alpha val="50000"/>
                    </a:schemeClr>
                  </a:glow>
                </a:effectLst>
                <a:latin typeface="Arial Black" panose="020B0A04020102020204" pitchFamily="34" charset="0"/>
              </a:rPr>
              <a:t>SOUTH EAST</a:t>
            </a:r>
            <a:endParaRPr kumimoji="0" lang="en-US" altLang="en-US" sz="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72" name="Rectangle 57"/>
          <p:cNvSpPr>
            <a:spLocks noChangeArrowheads="1"/>
          </p:cNvSpPr>
          <p:nvPr/>
        </p:nvSpPr>
        <p:spPr bwMode="auto">
          <a:xfrm>
            <a:off x="4876027" y="5713294"/>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smtClean="0">
                <a:solidFill>
                  <a:srgbClr val="000000"/>
                </a:solidFill>
                <a:effectLst>
                  <a:glow rad="63500">
                    <a:schemeClr val="bg1">
                      <a:alpha val="50000"/>
                    </a:schemeClr>
                  </a:glow>
                </a:effectLst>
                <a:latin typeface="Arial Black" panose="020B0A04020102020204" pitchFamily="34" charset="0"/>
              </a:rPr>
              <a:t>SOUTH</a:t>
            </a:r>
            <a:endParaRPr kumimoji="0" lang="en-US" altLang="en-US" sz="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73" name="Rectangle 57"/>
          <p:cNvSpPr>
            <a:spLocks noChangeArrowheads="1"/>
          </p:cNvSpPr>
          <p:nvPr/>
        </p:nvSpPr>
        <p:spPr bwMode="auto">
          <a:xfrm>
            <a:off x="4155683" y="3342050"/>
            <a:ext cx="3606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smtClean="0">
                <a:solidFill>
                  <a:srgbClr val="000000"/>
                </a:solidFill>
                <a:effectLst>
                  <a:glow rad="63500">
                    <a:schemeClr val="bg1">
                      <a:alpha val="50000"/>
                    </a:schemeClr>
                  </a:glow>
                </a:effectLst>
                <a:latin typeface="Arial Black" panose="020B0A04020102020204" pitchFamily="34" charset="0"/>
              </a:rPr>
              <a:t>NORTH</a:t>
            </a:r>
            <a:endParaRPr kumimoji="0" lang="en-US" altLang="en-US" sz="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Tree>
    <p:extLst>
      <p:ext uri="{BB962C8B-B14F-4D97-AF65-F5344CB8AC3E}">
        <p14:creationId xmlns:p14="http://schemas.microsoft.com/office/powerpoint/2010/main" val="3575530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36A1-438A-45C6-BB7A-A1517A90A64A}"/>
              </a:ext>
            </a:extLst>
          </p:cNvPr>
          <p:cNvSpPr>
            <a:spLocks noGrp="1"/>
          </p:cNvSpPr>
          <p:nvPr>
            <p:ph type="title"/>
          </p:nvPr>
        </p:nvSpPr>
        <p:spPr/>
        <p:txBody>
          <a:bodyPr/>
          <a:lstStyle/>
          <a:p>
            <a:r>
              <a:rPr lang="en-US" sz="3400" dirty="0"/>
              <a:t>3.2.2 Interregional Migration in Other Large Countries </a:t>
            </a:r>
            <a:r>
              <a:rPr lang="en-US" sz="2000" b="0" dirty="0"/>
              <a:t>(3 of 4)</a:t>
            </a:r>
          </a:p>
        </p:txBody>
      </p:sp>
      <p:sp>
        <p:nvSpPr>
          <p:cNvPr id="3" name="Content Placeholder 2">
            <a:extLst>
              <a:ext uri="{FF2B5EF4-FFF2-40B4-BE49-F238E27FC236}">
                <a16:creationId xmlns:a16="http://schemas.microsoft.com/office/drawing/2014/main" id="{FCB672F7-6E14-4498-A8AC-B669D30644DD}"/>
              </a:ext>
            </a:extLst>
          </p:cNvPr>
          <p:cNvSpPr>
            <a:spLocks noGrp="1"/>
          </p:cNvSpPr>
          <p:nvPr>
            <p:ph sz="quarter" idx="13"/>
          </p:nvPr>
        </p:nvSpPr>
        <p:spPr>
          <a:xfrm>
            <a:off x="457200" y="1556326"/>
            <a:ext cx="8229600" cy="867559"/>
          </a:xfrm>
        </p:spPr>
        <p:txBody>
          <a:bodyPr/>
          <a:lstStyle/>
          <a:p>
            <a:pPr marL="432" indent="0">
              <a:buNone/>
            </a:pPr>
            <a:r>
              <a:rPr lang="en-US" b="1" dirty="0"/>
              <a:t>Figure 3-20:</a:t>
            </a:r>
            <a:r>
              <a:rPr lang="en-US" dirty="0"/>
              <a:t> Canada’s interregional migration patterns are to the west, like U.S. historical trend.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72349" y="2426946"/>
            <a:ext cx="6349946" cy="3917226"/>
          </a:xfrm>
          <a:prstGeom prst="rect">
            <a:avLst/>
          </a:prstGeom>
        </p:spPr>
      </p:pic>
      <p:sp>
        <p:nvSpPr>
          <p:cNvPr id="15" name="Rectangle 9"/>
          <p:cNvSpPr>
            <a:spLocks noChangeArrowheads="1"/>
          </p:cNvSpPr>
          <p:nvPr/>
        </p:nvSpPr>
        <p:spPr bwMode="auto">
          <a:xfrm>
            <a:off x="6546689" y="3128641"/>
            <a:ext cx="100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NEWFOUNDLAND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AND LABRADOR</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7198428" y="4564366"/>
            <a:ext cx="5193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PRINCE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EDWARD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ISLAND</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4"/>
          <p:cNvSpPr>
            <a:spLocks noChangeArrowheads="1"/>
          </p:cNvSpPr>
          <p:nvPr/>
        </p:nvSpPr>
        <p:spPr bwMode="auto">
          <a:xfrm>
            <a:off x="6966539" y="5116486"/>
            <a:ext cx="436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NOVA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SCOTIA</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6"/>
          <p:cNvSpPr>
            <a:spLocks noChangeArrowheads="1"/>
          </p:cNvSpPr>
          <p:nvPr/>
        </p:nvSpPr>
        <p:spPr bwMode="auto">
          <a:xfrm>
            <a:off x="5929822" y="5357437"/>
            <a:ext cx="718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NEW</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BRUNSWICK</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5"/>
          <p:cNvSpPr>
            <a:spLocks noChangeArrowheads="1"/>
          </p:cNvSpPr>
          <p:nvPr/>
        </p:nvSpPr>
        <p:spPr bwMode="auto">
          <a:xfrm>
            <a:off x="1700450" y="2724393"/>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YUKON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 name="Rectangle 6"/>
          <p:cNvSpPr>
            <a:spLocks noChangeArrowheads="1"/>
          </p:cNvSpPr>
          <p:nvPr/>
        </p:nvSpPr>
        <p:spPr bwMode="auto">
          <a:xfrm>
            <a:off x="2510394" y="2910187"/>
            <a:ext cx="775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NORTHWEST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TERRITORIES</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4" name="Rectangle 8"/>
          <p:cNvSpPr>
            <a:spLocks noChangeArrowheads="1"/>
          </p:cNvSpPr>
          <p:nvPr/>
        </p:nvSpPr>
        <p:spPr bwMode="auto">
          <a:xfrm>
            <a:off x="3866106" y="2811484"/>
            <a:ext cx="5786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60000"/>
                    </a:schemeClr>
                  </a:glow>
                </a:effectLst>
                <a:latin typeface="+mj-lt"/>
              </a:rPr>
              <a:t>NUNAVUT</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4" name="Rectangle 18"/>
          <p:cNvSpPr>
            <a:spLocks noChangeArrowheads="1"/>
          </p:cNvSpPr>
          <p:nvPr/>
        </p:nvSpPr>
        <p:spPr bwMode="auto">
          <a:xfrm>
            <a:off x="5689208" y="4384924"/>
            <a:ext cx="4937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QUEBEC</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5" name="Rectangle 19"/>
          <p:cNvSpPr>
            <a:spLocks noChangeArrowheads="1"/>
          </p:cNvSpPr>
          <p:nvPr/>
        </p:nvSpPr>
        <p:spPr bwMode="auto">
          <a:xfrm>
            <a:off x="4670246" y="4614263"/>
            <a:ext cx="53700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60000"/>
                    </a:schemeClr>
                  </a:glow>
                </a:effectLst>
                <a:latin typeface="+mj-lt"/>
              </a:rPr>
              <a:t>ONTARIO</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6" name="Rectangle 20"/>
          <p:cNvSpPr>
            <a:spLocks noChangeArrowheads="1"/>
          </p:cNvSpPr>
          <p:nvPr/>
        </p:nvSpPr>
        <p:spPr bwMode="auto">
          <a:xfrm>
            <a:off x="3035841" y="4585232"/>
            <a:ext cx="9938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SASKATCHEWAN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7" name="Rectangle 21"/>
          <p:cNvSpPr>
            <a:spLocks noChangeArrowheads="1"/>
          </p:cNvSpPr>
          <p:nvPr/>
        </p:nvSpPr>
        <p:spPr bwMode="auto">
          <a:xfrm>
            <a:off x="2672963" y="3987209"/>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60000"/>
                    </a:schemeClr>
                  </a:glow>
                </a:effectLst>
                <a:latin typeface="+mj-lt"/>
              </a:rPr>
              <a:t>ALBERTA</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8" name="Rectangle 22"/>
          <p:cNvSpPr>
            <a:spLocks noChangeArrowheads="1"/>
          </p:cNvSpPr>
          <p:nvPr/>
        </p:nvSpPr>
        <p:spPr bwMode="auto">
          <a:xfrm>
            <a:off x="1847783" y="3778191"/>
            <a:ext cx="621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BRITISH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COLUMBIA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0" name="Rectangle 24"/>
          <p:cNvSpPr>
            <a:spLocks noChangeArrowheads="1"/>
          </p:cNvSpPr>
          <p:nvPr/>
        </p:nvSpPr>
        <p:spPr bwMode="auto">
          <a:xfrm>
            <a:off x="3788141" y="4233965"/>
            <a:ext cx="6219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60000"/>
                    </a:schemeClr>
                  </a:glow>
                </a:effectLst>
                <a:latin typeface="+mj-lt"/>
              </a:rPr>
              <a:t>MANITOBA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1" name="Rectangle 25"/>
          <p:cNvSpPr>
            <a:spLocks noChangeArrowheads="1"/>
          </p:cNvSpPr>
          <p:nvPr/>
        </p:nvSpPr>
        <p:spPr bwMode="auto">
          <a:xfrm>
            <a:off x="5668887" y="5000365"/>
            <a:ext cx="4680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Ottawa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2" name="Freeform 26"/>
          <p:cNvSpPr>
            <a:spLocks/>
          </p:cNvSpPr>
          <p:nvPr/>
        </p:nvSpPr>
        <p:spPr bwMode="auto">
          <a:xfrm>
            <a:off x="6969443" y="3429828"/>
            <a:ext cx="304818" cy="833168"/>
          </a:xfrm>
          <a:custGeom>
            <a:avLst/>
            <a:gdLst>
              <a:gd name="T0" fmla="*/ 0 w 210"/>
              <a:gd name="T1" fmla="*/ 300 h 574"/>
              <a:gd name="T2" fmla="*/ 66 w 210"/>
              <a:gd name="T3" fmla="*/ 0 h 574"/>
              <a:gd name="T4" fmla="*/ 210 w 210"/>
              <a:gd name="T5" fmla="*/ 574 h 574"/>
            </a:gdLst>
            <a:ahLst/>
            <a:cxnLst>
              <a:cxn ang="0">
                <a:pos x="T0" y="T1"/>
              </a:cxn>
              <a:cxn ang="0">
                <a:pos x="T2" y="T3"/>
              </a:cxn>
              <a:cxn ang="0">
                <a:pos x="T4" y="T5"/>
              </a:cxn>
            </a:cxnLst>
            <a:rect l="0" t="0" r="r" b="b"/>
            <a:pathLst>
              <a:path w="210" h="574">
                <a:moveTo>
                  <a:pt x="0" y="300"/>
                </a:moveTo>
                <a:lnTo>
                  <a:pt x="66" y="0"/>
                </a:lnTo>
                <a:lnTo>
                  <a:pt x="210" y="5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3" name="Freeform 27"/>
          <p:cNvSpPr>
            <a:spLocks/>
          </p:cNvSpPr>
          <p:nvPr/>
        </p:nvSpPr>
        <p:spPr bwMode="auto">
          <a:xfrm>
            <a:off x="6882352" y="4625875"/>
            <a:ext cx="313527" cy="179988"/>
          </a:xfrm>
          <a:custGeom>
            <a:avLst/>
            <a:gdLst>
              <a:gd name="T0" fmla="*/ 0 w 216"/>
              <a:gd name="T1" fmla="*/ 124 h 124"/>
              <a:gd name="T2" fmla="*/ 0 w 216"/>
              <a:gd name="T3" fmla="*/ 0 h 124"/>
              <a:gd name="T4" fmla="*/ 216 w 216"/>
              <a:gd name="T5" fmla="*/ 0 h 124"/>
            </a:gdLst>
            <a:ahLst/>
            <a:cxnLst>
              <a:cxn ang="0">
                <a:pos x="T0" y="T1"/>
              </a:cxn>
              <a:cxn ang="0">
                <a:pos x="T2" y="T3"/>
              </a:cxn>
              <a:cxn ang="0">
                <a:pos x="T4" y="T5"/>
              </a:cxn>
            </a:cxnLst>
            <a:rect l="0" t="0" r="r" b="b"/>
            <a:pathLst>
              <a:path w="216" h="124">
                <a:moveTo>
                  <a:pt x="0" y="124"/>
                </a:moveTo>
                <a:lnTo>
                  <a:pt x="0" y="0"/>
                </a:lnTo>
                <a:lnTo>
                  <a:pt x="21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4" name="Line 28"/>
          <p:cNvSpPr>
            <a:spLocks noChangeShapeType="1"/>
          </p:cNvSpPr>
          <p:nvPr/>
        </p:nvSpPr>
        <p:spPr bwMode="auto">
          <a:xfrm flipH="1">
            <a:off x="6467219" y="4901662"/>
            <a:ext cx="121927" cy="45287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5" name="Line 29"/>
          <p:cNvSpPr>
            <a:spLocks noChangeShapeType="1"/>
          </p:cNvSpPr>
          <p:nvPr/>
        </p:nvSpPr>
        <p:spPr bwMode="auto">
          <a:xfrm>
            <a:off x="6911382" y="4968432"/>
            <a:ext cx="104509" cy="14515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6" name="Rectangle 30"/>
          <p:cNvSpPr>
            <a:spLocks noChangeArrowheads="1"/>
          </p:cNvSpPr>
          <p:nvPr/>
        </p:nvSpPr>
        <p:spPr bwMode="auto">
          <a:xfrm>
            <a:off x="1572716" y="5122292"/>
            <a:ext cx="2319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Interregional net migration,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2011–2017</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8" name="Rectangle 32"/>
          <p:cNvSpPr>
            <a:spLocks noChangeArrowheads="1"/>
          </p:cNvSpPr>
          <p:nvPr/>
        </p:nvSpPr>
        <p:spPr bwMode="auto">
          <a:xfrm>
            <a:off x="1848504" y="5499685"/>
            <a:ext cx="16334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gain 50,000 and above</a:t>
            </a:r>
            <a:endParaRPr kumimoji="0" lang="en-US" altLang="en-US" sz="1600" b="1" i="0" u="none" strike="noStrike" cap="none" normalizeH="0" baseline="0" smtClean="0">
              <a:ln>
                <a:noFill/>
              </a:ln>
              <a:solidFill>
                <a:schemeClr val="tx1"/>
              </a:solidFill>
              <a:effectLst/>
              <a:latin typeface="+mj-lt"/>
            </a:endParaRPr>
          </a:p>
        </p:txBody>
      </p:sp>
      <p:sp>
        <p:nvSpPr>
          <p:cNvPr id="39" name="Rectangle 33"/>
          <p:cNvSpPr>
            <a:spLocks noChangeArrowheads="1"/>
          </p:cNvSpPr>
          <p:nvPr/>
        </p:nvSpPr>
        <p:spPr bwMode="auto">
          <a:xfrm>
            <a:off x="1848504" y="5699994"/>
            <a:ext cx="11862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loss over 10,000</a:t>
            </a:r>
            <a:endParaRPr kumimoji="0" lang="en-US" altLang="en-US" sz="1600" b="1" i="0" u="none" strike="noStrike" cap="none" normalizeH="0" baseline="0" smtClean="0">
              <a:ln>
                <a:noFill/>
              </a:ln>
              <a:solidFill>
                <a:schemeClr val="tx1"/>
              </a:solidFill>
              <a:effectLst/>
              <a:latin typeface="+mj-lt"/>
            </a:endParaRPr>
          </a:p>
        </p:txBody>
      </p:sp>
      <p:sp>
        <p:nvSpPr>
          <p:cNvPr id="40" name="Rectangle 34"/>
          <p:cNvSpPr>
            <a:spLocks noChangeArrowheads="1"/>
          </p:cNvSpPr>
          <p:nvPr/>
        </p:nvSpPr>
        <p:spPr bwMode="auto">
          <a:xfrm>
            <a:off x="1848504" y="5903206"/>
            <a:ext cx="20021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gain or loss less than 4,000</a:t>
            </a:r>
            <a:endParaRPr kumimoji="0" lang="en-US" altLang="en-US" sz="1600" b="1" i="0" u="none" strike="noStrike" cap="none" normalizeH="0" baseline="0" smtClean="0">
              <a:ln>
                <a:noFill/>
              </a:ln>
              <a:solidFill>
                <a:schemeClr val="tx1"/>
              </a:solidFill>
              <a:effectLst/>
              <a:latin typeface="+mj-lt"/>
            </a:endParaRPr>
          </a:p>
        </p:txBody>
      </p:sp>
      <p:sp>
        <p:nvSpPr>
          <p:cNvPr id="41" name="Rectangle 35"/>
          <p:cNvSpPr>
            <a:spLocks noChangeArrowheads="1"/>
          </p:cNvSpPr>
          <p:nvPr/>
        </p:nvSpPr>
        <p:spPr bwMode="auto">
          <a:xfrm>
            <a:off x="1848504" y="6141254"/>
            <a:ext cx="17328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at least 50,000 migrants</a:t>
            </a:r>
            <a:endParaRPr kumimoji="0" lang="en-US" altLang="en-US" sz="1600" b="1" i="0" u="none" strike="noStrike" cap="none" normalizeH="0" baseline="0" dirty="0" smtClean="0">
              <a:ln>
                <a:noFill/>
              </a:ln>
              <a:solidFill>
                <a:schemeClr val="tx1"/>
              </a:solidFill>
              <a:effectLst/>
              <a:latin typeface="+mj-lt"/>
            </a:endParaRPr>
          </a:p>
        </p:txBody>
      </p:sp>
      <p:sp>
        <p:nvSpPr>
          <p:cNvPr id="42" name="Rectangle 36"/>
          <p:cNvSpPr>
            <a:spLocks noChangeArrowheads="1"/>
          </p:cNvSpPr>
          <p:nvPr/>
        </p:nvSpPr>
        <p:spPr bwMode="auto">
          <a:xfrm>
            <a:off x="5837263" y="574063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3" name="Rectangle 37"/>
          <p:cNvSpPr>
            <a:spLocks noChangeArrowheads="1"/>
          </p:cNvSpPr>
          <p:nvPr/>
        </p:nvSpPr>
        <p:spPr bwMode="auto">
          <a:xfrm>
            <a:off x="6162401" y="574063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a:t>
            </a:r>
            <a:endParaRPr kumimoji="0" lang="en-US" altLang="en-US" sz="1600" b="1" i="0" u="none" strike="noStrike" cap="none" normalizeH="0" baseline="0" smtClean="0">
              <a:ln>
                <a:noFill/>
              </a:ln>
              <a:solidFill>
                <a:schemeClr val="tx1"/>
              </a:solidFill>
              <a:effectLst/>
              <a:latin typeface="+mj-lt"/>
            </a:endParaRPr>
          </a:p>
        </p:txBody>
      </p:sp>
      <p:sp>
        <p:nvSpPr>
          <p:cNvPr id="44" name="Rectangle 38"/>
          <p:cNvSpPr>
            <a:spLocks noChangeArrowheads="1"/>
          </p:cNvSpPr>
          <p:nvPr/>
        </p:nvSpPr>
        <p:spPr bwMode="auto">
          <a:xfrm>
            <a:off x="5834358" y="594094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5" name="Rectangle 39"/>
          <p:cNvSpPr>
            <a:spLocks noChangeArrowheads="1"/>
          </p:cNvSpPr>
          <p:nvPr/>
        </p:nvSpPr>
        <p:spPr bwMode="auto">
          <a:xfrm>
            <a:off x="6017250" y="594094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a:t>
            </a:r>
            <a:endParaRPr kumimoji="0" lang="en-US" altLang="en-US" sz="1600" b="1" i="0" u="none" strike="noStrike" cap="none" normalizeH="0" baseline="0" smtClean="0">
              <a:ln>
                <a:noFill/>
              </a:ln>
              <a:solidFill>
                <a:schemeClr val="tx1"/>
              </a:solidFill>
              <a:effectLst/>
              <a:latin typeface="+mj-lt"/>
            </a:endParaRPr>
          </a:p>
        </p:txBody>
      </p:sp>
      <p:sp>
        <p:nvSpPr>
          <p:cNvPr id="46" name="Rectangle 40"/>
          <p:cNvSpPr>
            <a:spLocks noChangeArrowheads="1"/>
          </p:cNvSpPr>
          <p:nvPr/>
        </p:nvSpPr>
        <p:spPr bwMode="auto">
          <a:xfrm>
            <a:off x="6525279" y="5740636"/>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400 Miles</a:t>
            </a:r>
            <a:endParaRPr kumimoji="0" lang="en-US" altLang="en-US" sz="1600" b="1" i="0" u="none" strike="noStrike" cap="none" normalizeH="0" baseline="0" dirty="0" smtClean="0">
              <a:ln>
                <a:noFill/>
              </a:ln>
              <a:solidFill>
                <a:schemeClr val="tx1"/>
              </a:solidFill>
              <a:effectLst/>
              <a:latin typeface="+mj-lt"/>
            </a:endParaRPr>
          </a:p>
        </p:txBody>
      </p:sp>
      <p:sp>
        <p:nvSpPr>
          <p:cNvPr id="47" name="Rectangle 41"/>
          <p:cNvSpPr>
            <a:spLocks noChangeArrowheads="1"/>
          </p:cNvSpPr>
          <p:nvPr/>
        </p:nvSpPr>
        <p:spPr bwMode="auto">
          <a:xfrm>
            <a:off x="6246589" y="5940946"/>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400 Kilometers</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632572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36A1-438A-45C6-BB7A-A1517A90A64A}"/>
              </a:ext>
            </a:extLst>
          </p:cNvPr>
          <p:cNvSpPr>
            <a:spLocks noGrp="1"/>
          </p:cNvSpPr>
          <p:nvPr>
            <p:ph type="title"/>
          </p:nvPr>
        </p:nvSpPr>
        <p:spPr/>
        <p:txBody>
          <a:bodyPr/>
          <a:lstStyle/>
          <a:p>
            <a:r>
              <a:rPr lang="en-US" sz="3400" dirty="0"/>
              <a:t>3.2.2 Interregional Migration in Other Large Countries </a:t>
            </a:r>
            <a:r>
              <a:rPr lang="en-US" sz="2000" b="0" dirty="0"/>
              <a:t>(4 of 4)</a:t>
            </a:r>
          </a:p>
        </p:txBody>
      </p:sp>
      <p:sp>
        <p:nvSpPr>
          <p:cNvPr id="3" name="Content Placeholder 2">
            <a:extLst>
              <a:ext uri="{FF2B5EF4-FFF2-40B4-BE49-F238E27FC236}">
                <a16:creationId xmlns:a16="http://schemas.microsoft.com/office/drawing/2014/main" id="{FCB672F7-6E14-4498-A8AC-B669D30644DD}"/>
              </a:ext>
            </a:extLst>
          </p:cNvPr>
          <p:cNvSpPr>
            <a:spLocks noGrp="1"/>
          </p:cNvSpPr>
          <p:nvPr>
            <p:ph sz="quarter" idx="13"/>
          </p:nvPr>
        </p:nvSpPr>
        <p:spPr>
          <a:xfrm>
            <a:off x="457200" y="1556326"/>
            <a:ext cx="8229600" cy="867559"/>
          </a:xfrm>
        </p:spPr>
        <p:txBody>
          <a:bodyPr/>
          <a:lstStyle/>
          <a:p>
            <a:pPr marL="432" indent="0">
              <a:buNone/>
            </a:pPr>
            <a:r>
              <a:rPr lang="en-US" b="1" dirty="0"/>
              <a:t>Figure 3-23:</a:t>
            </a:r>
            <a:r>
              <a:rPr lang="en-US" dirty="0"/>
              <a:t> Russia’s interregional migration patterns show the reversal of earlier attempts to populate its Asian regions.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237"/>
          <a:stretch/>
        </p:blipFill>
        <p:spPr>
          <a:xfrm>
            <a:off x="1503479" y="2850385"/>
            <a:ext cx="5878259" cy="3436116"/>
          </a:xfrm>
          <a:prstGeom prst="rect">
            <a:avLst/>
          </a:prstGeom>
        </p:spPr>
      </p:pic>
      <p:sp>
        <p:nvSpPr>
          <p:cNvPr id="9" name="Rectangle 5"/>
          <p:cNvSpPr>
            <a:spLocks noChangeArrowheads="1"/>
          </p:cNvSpPr>
          <p:nvPr/>
        </p:nvSpPr>
        <p:spPr bwMode="auto">
          <a:xfrm>
            <a:off x="2552106" y="4516666"/>
            <a:ext cx="66043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60000"/>
                    </a:schemeClr>
                  </a:glow>
                </a:effectLst>
                <a:latin typeface="+mj-lt"/>
              </a:rPr>
              <a:t>NORTHWEST</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0" name="Rectangle 6"/>
          <p:cNvSpPr>
            <a:spLocks noChangeArrowheads="1"/>
          </p:cNvSpPr>
          <p:nvPr/>
        </p:nvSpPr>
        <p:spPr bwMode="auto">
          <a:xfrm>
            <a:off x="1955488" y="4898027"/>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CENTRAL</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1" name="Rectangle 7"/>
          <p:cNvSpPr>
            <a:spLocks noChangeArrowheads="1"/>
          </p:cNvSpPr>
          <p:nvPr/>
        </p:nvSpPr>
        <p:spPr bwMode="auto">
          <a:xfrm>
            <a:off x="1730062" y="5376000"/>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SOUTHERN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2" name="Rectangle 8"/>
          <p:cNvSpPr>
            <a:spLocks noChangeArrowheads="1"/>
          </p:cNvSpPr>
          <p:nvPr/>
        </p:nvSpPr>
        <p:spPr bwMode="auto">
          <a:xfrm>
            <a:off x="1704637" y="5767530"/>
            <a:ext cx="5802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NORTH</a:t>
            </a:r>
            <a:br>
              <a:rPr kumimoji="0" lang="en-US" altLang="en-US" sz="800" b="1" i="0" u="none" strike="noStrike" cap="none" normalizeH="0" baseline="0" dirty="0" smtClean="0">
                <a:ln>
                  <a:noFill/>
                </a:ln>
                <a:solidFill>
                  <a:srgbClr val="000000"/>
                </a:solidFill>
                <a:effectLst/>
                <a:latin typeface="+mj-lt"/>
              </a:rPr>
            </a:br>
            <a:r>
              <a:rPr kumimoji="0" lang="en-US" altLang="en-US" sz="800" b="1" i="0" u="none" strike="noStrike" cap="none" normalizeH="0" baseline="0" dirty="0" smtClean="0">
                <a:ln>
                  <a:noFill/>
                </a:ln>
                <a:solidFill>
                  <a:srgbClr val="000000"/>
                </a:solidFill>
                <a:effectLst/>
                <a:latin typeface="+mj-lt"/>
              </a:rPr>
              <a:t>CAUCASUS</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2530072" y="5184471"/>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VOLGA</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5" name="Rectangle 11"/>
          <p:cNvSpPr>
            <a:spLocks noChangeArrowheads="1"/>
          </p:cNvSpPr>
          <p:nvPr/>
        </p:nvSpPr>
        <p:spPr bwMode="auto">
          <a:xfrm>
            <a:off x="3536865" y="4996334"/>
            <a:ext cx="35266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URALS</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6" name="Rectangle 12"/>
          <p:cNvSpPr>
            <a:spLocks noChangeArrowheads="1"/>
          </p:cNvSpPr>
          <p:nvPr/>
        </p:nvSpPr>
        <p:spPr bwMode="auto">
          <a:xfrm>
            <a:off x="4457215" y="5252269"/>
            <a:ext cx="4905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SIBERIAN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7" name="Rectangle 13"/>
          <p:cNvSpPr>
            <a:spLocks noChangeArrowheads="1"/>
          </p:cNvSpPr>
          <p:nvPr/>
        </p:nvSpPr>
        <p:spPr bwMode="auto">
          <a:xfrm>
            <a:off x="5594518" y="4337003"/>
            <a:ext cx="51296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FAR EAST</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8" name="Rectangle 14"/>
          <p:cNvSpPr>
            <a:spLocks noChangeArrowheads="1"/>
          </p:cNvSpPr>
          <p:nvPr/>
        </p:nvSpPr>
        <p:spPr bwMode="auto">
          <a:xfrm>
            <a:off x="1943624" y="4618362"/>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Moscow</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9" name="Rectangle 15"/>
          <p:cNvSpPr>
            <a:spLocks noChangeArrowheads="1"/>
          </p:cNvSpPr>
          <p:nvPr/>
        </p:nvSpPr>
        <p:spPr bwMode="auto">
          <a:xfrm>
            <a:off x="1416498" y="4337003"/>
            <a:ext cx="8736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St. Petersburg</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0" name="Rectangle 16"/>
          <p:cNvSpPr>
            <a:spLocks noChangeArrowheads="1"/>
          </p:cNvSpPr>
          <p:nvPr/>
        </p:nvSpPr>
        <p:spPr bwMode="auto">
          <a:xfrm>
            <a:off x="2504647" y="5860346"/>
            <a:ext cx="4328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2910168" y="586034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400</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8"/>
          <p:cNvSpPr>
            <a:spLocks noChangeArrowheads="1"/>
          </p:cNvSpPr>
          <p:nvPr/>
        </p:nvSpPr>
        <p:spPr bwMode="auto">
          <a:xfrm>
            <a:off x="2501258" y="6024755"/>
            <a:ext cx="4328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a:off x="2741104" y="6024755"/>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400</a:t>
            </a:r>
            <a:endParaRPr kumimoji="0" lang="en-US" altLang="en-US" sz="1800" b="1" i="0" u="none" strike="noStrike" cap="none" normalizeH="0" baseline="0" dirty="0" smtClean="0">
              <a:ln>
                <a:noFill/>
              </a:ln>
              <a:solidFill>
                <a:schemeClr val="tx1"/>
              </a:solidFill>
              <a:effectLst/>
              <a:latin typeface="+mj-lt"/>
            </a:endParaRPr>
          </a:p>
        </p:txBody>
      </p:sp>
      <p:sp>
        <p:nvSpPr>
          <p:cNvPr id="24" name="Rectangle 20"/>
          <p:cNvSpPr>
            <a:spLocks noChangeArrowheads="1"/>
          </p:cNvSpPr>
          <p:nvPr/>
        </p:nvSpPr>
        <p:spPr bwMode="auto">
          <a:xfrm>
            <a:off x="3374580" y="5860346"/>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800 Miles</a:t>
            </a:r>
            <a:endParaRPr kumimoji="0" lang="en-US" altLang="en-US" sz="1800"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3023728" y="6024755"/>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800 Kilometers</a:t>
            </a:r>
            <a:endParaRPr kumimoji="0" lang="en-US" altLang="en-US" sz="1800" b="1" i="0" u="none" strike="noStrike" cap="none" normalizeH="0" baseline="0" dirty="0" smtClean="0">
              <a:ln>
                <a:noFill/>
              </a:ln>
              <a:solidFill>
                <a:schemeClr val="tx1"/>
              </a:solidFill>
              <a:effectLst/>
              <a:latin typeface="+mj-lt"/>
            </a:endParaRPr>
          </a:p>
        </p:txBody>
      </p:sp>
      <p:sp>
        <p:nvSpPr>
          <p:cNvPr id="26" name="Rectangle 22"/>
          <p:cNvSpPr>
            <a:spLocks noChangeArrowheads="1"/>
          </p:cNvSpPr>
          <p:nvPr/>
        </p:nvSpPr>
        <p:spPr bwMode="auto">
          <a:xfrm>
            <a:off x="1502940" y="2614946"/>
            <a:ext cx="2314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Interregional net migration, 2013</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3"/>
          <p:cNvSpPr>
            <a:spLocks noChangeArrowheads="1"/>
          </p:cNvSpPr>
          <p:nvPr/>
        </p:nvSpPr>
        <p:spPr bwMode="auto">
          <a:xfrm>
            <a:off x="1819107" y="2813254"/>
            <a:ext cx="13529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gain 50,000 and above</a:t>
            </a:r>
            <a:endParaRPr kumimoji="0" lang="en-US" altLang="en-US" sz="1800" b="1" i="0" u="none" strike="noStrike" cap="none" normalizeH="0" baseline="0" dirty="0" smtClean="0">
              <a:ln>
                <a:noFill/>
              </a:ln>
              <a:solidFill>
                <a:schemeClr val="tx1"/>
              </a:solidFill>
              <a:effectLst/>
              <a:latin typeface="+mj-lt"/>
            </a:endParaRPr>
          </a:p>
        </p:txBody>
      </p:sp>
      <p:sp>
        <p:nvSpPr>
          <p:cNvPr id="28" name="Rectangle 24"/>
          <p:cNvSpPr>
            <a:spLocks noChangeArrowheads="1"/>
          </p:cNvSpPr>
          <p:nvPr/>
        </p:nvSpPr>
        <p:spPr bwMode="auto">
          <a:xfrm>
            <a:off x="1819107" y="3003087"/>
            <a:ext cx="1274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gain less than 50,000</a:t>
            </a:r>
            <a:endParaRPr kumimoji="0" lang="en-US" altLang="en-US" sz="1800"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1819107" y="3196310"/>
            <a:ext cx="12663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loss less than 50,000</a:t>
            </a:r>
            <a:endParaRPr kumimoji="0" lang="en-US" altLang="en-US" sz="1800" b="1" i="0" u="none" strike="noStrike" cap="none" normalizeH="0" baseline="0" smtClean="0">
              <a:ln>
                <a:noFill/>
              </a:ln>
              <a:solidFill>
                <a:schemeClr val="tx1"/>
              </a:solidFill>
              <a:effectLst/>
              <a:latin typeface="+mj-lt"/>
            </a:endParaRPr>
          </a:p>
        </p:txBody>
      </p:sp>
      <p:sp>
        <p:nvSpPr>
          <p:cNvPr id="30" name="Rectangle 26"/>
          <p:cNvSpPr>
            <a:spLocks noChangeArrowheads="1"/>
          </p:cNvSpPr>
          <p:nvPr/>
        </p:nvSpPr>
        <p:spPr bwMode="auto">
          <a:xfrm>
            <a:off x="1819107" y="3387838"/>
            <a:ext cx="13449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loss 50,000 and above</a:t>
            </a:r>
            <a:endParaRPr kumimoji="0" lang="en-US" altLang="en-US" sz="1800" b="1" i="0" u="none" strike="noStrike" cap="none" normalizeH="0" baseline="0" smtClean="0">
              <a:ln>
                <a:noFill/>
              </a:ln>
              <a:solidFill>
                <a:schemeClr val="tx1"/>
              </a:solidFill>
              <a:effectLst/>
              <a:latin typeface="+mj-lt"/>
            </a:endParaRPr>
          </a:p>
        </p:txBody>
      </p:sp>
      <p:sp>
        <p:nvSpPr>
          <p:cNvPr id="31" name="Rectangle 27"/>
          <p:cNvSpPr>
            <a:spLocks noChangeArrowheads="1"/>
          </p:cNvSpPr>
          <p:nvPr/>
        </p:nvSpPr>
        <p:spPr bwMode="auto">
          <a:xfrm>
            <a:off x="1819107" y="3613265"/>
            <a:ext cx="15436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direction of net migration</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341208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FEC6-D63F-419D-9C5A-1B0F02C783E8}"/>
              </a:ext>
            </a:extLst>
          </p:cNvPr>
          <p:cNvSpPr>
            <a:spLocks noGrp="1"/>
          </p:cNvSpPr>
          <p:nvPr>
            <p:ph type="title"/>
          </p:nvPr>
        </p:nvSpPr>
        <p:spPr/>
        <p:txBody>
          <a:bodyPr/>
          <a:lstStyle/>
          <a:p>
            <a:r>
              <a:rPr lang="en-US" dirty="0"/>
              <a:t>3.2.3 Intraregional Migration </a:t>
            </a:r>
            <a:r>
              <a:rPr lang="en-US" sz="2000" b="0" dirty="0"/>
              <a:t>(1 of 5)</a:t>
            </a:r>
          </a:p>
        </p:txBody>
      </p:sp>
      <p:sp>
        <p:nvSpPr>
          <p:cNvPr id="3" name="Content Placeholder 2">
            <a:extLst>
              <a:ext uri="{FF2B5EF4-FFF2-40B4-BE49-F238E27FC236}">
                <a16:creationId xmlns:a16="http://schemas.microsoft.com/office/drawing/2014/main" id="{3AB13C6F-8A62-4E6E-A9A2-F25D9ADD31E2}"/>
              </a:ext>
            </a:extLst>
          </p:cNvPr>
          <p:cNvSpPr>
            <a:spLocks noGrp="1"/>
          </p:cNvSpPr>
          <p:nvPr>
            <p:ph sz="quarter" idx="13"/>
          </p:nvPr>
        </p:nvSpPr>
        <p:spPr/>
        <p:txBody>
          <a:bodyPr/>
          <a:lstStyle/>
          <a:p>
            <a:r>
              <a:rPr lang="en-US" dirty="0"/>
              <a:t>Rural to urban migration most common in developing countries</a:t>
            </a:r>
          </a:p>
          <a:p>
            <a:r>
              <a:rPr lang="en-US" dirty="0"/>
              <a:t>Urban to suburban common in developed countries</a:t>
            </a:r>
          </a:p>
          <a:p>
            <a:r>
              <a:rPr lang="en-US" dirty="0"/>
              <a:t>Urban to rural (</a:t>
            </a:r>
            <a:r>
              <a:rPr lang="en-US" b="1" dirty="0"/>
              <a:t>counterurbanization</a:t>
            </a:r>
            <a:r>
              <a:rPr lang="en-US" dirty="0"/>
              <a:t>) observed in some cases</a:t>
            </a:r>
          </a:p>
        </p:txBody>
      </p:sp>
    </p:spTree>
    <p:extLst>
      <p:ext uri="{BB962C8B-B14F-4D97-AF65-F5344CB8AC3E}">
        <p14:creationId xmlns:p14="http://schemas.microsoft.com/office/powerpoint/2010/main" val="1627767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FEC6-D63F-419D-9C5A-1B0F02C783E8}"/>
              </a:ext>
            </a:extLst>
          </p:cNvPr>
          <p:cNvSpPr>
            <a:spLocks noGrp="1"/>
          </p:cNvSpPr>
          <p:nvPr>
            <p:ph type="title"/>
          </p:nvPr>
        </p:nvSpPr>
        <p:spPr/>
        <p:txBody>
          <a:bodyPr/>
          <a:lstStyle/>
          <a:p>
            <a:r>
              <a:rPr lang="en-US" dirty="0"/>
              <a:t>3.2.3 Intraregional Migration </a:t>
            </a:r>
            <a:r>
              <a:rPr lang="en-US" sz="2000" b="0" dirty="0"/>
              <a:t>(2 of 5)</a:t>
            </a:r>
          </a:p>
        </p:txBody>
      </p:sp>
      <p:sp>
        <p:nvSpPr>
          <p:cNvPr id="3" name="Content Placeholder 2">
            <a:extLst>
              <a:ext uri="{FF2B5EF4-FFF2-40B4-BE49-F238E27FC236}">
                <a16:creationId xmlns:a16="http://schemas.microsoft.com/office/drawing/2014/main" id="{3AB13C6F-8A62-4E6E-A9A2-F25D9ADD31E2}"/>
              </a:ext>
            </a:extLst>
          </p:cNvPr>
          <p:cNvSpPr>
            <a:spLocks noGrp="1"/>
          </p:cNvSpPr>
          <p:nvPr>
            <p:ph sz="quarter" idx="13"/>
          </p:nvPr>
        </p:nvSpPr>
        <p:spPr>
          <a:xfrm>
            <a:off x="457200" y="1556327"/>
            <a:ext cx="8229600" cy="824016"/>
          </a:xfrm>
        </p:spPr>
        <p:txBody>
          <a:bodyPr/>
          <a:lstStyle/>
          <a:p>
            <a:pPr marL="432" indent="0">
              <a:buNone/>
            </a:pPr>
            <a:r>
              <a:rPr lang="en-IN" b="1" dirty="0"/>
              <a:t>Figure 3-24:</a:t>
            </a:r>
            <a:r>
              <a:rPr lang="en-IN" dirty="0"/>
              <a:t> </a:t>
            </a:r>
            <a:r>
              <a:rPr lang="en-US" dirty="0"/>
              <a:t>Migration flows in Timor-Leste are mostly from rural areas into the capital and largest city of Dili.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 y="2461594"/>
            <a:ext cx="6816340" cy="3890521"/>
          </a:xfrm>
          <a:prstGeom prst="rect">
            <a:avLst/>
          </a:prstGeom>
        </p:spPr>
      </p:pic>
      <p:sp>
        <p:nvSpPr>
          <p:cNvPr id="11" name="Rectangle 5"/>
          <p:cNvSpPr>
            <a:spLocks noChangeArrowheads="1"/>
          </p:cNvSpPr>
          <p:nvPr/>
        </p:nvSpPr>
        <p:spPr bwMode="auto">
          <a:xfrm>
            <a:off x="3971926" y="2976563"/>
            <a:ext cx="2981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glow rad="50800">
                    <a:schemeClr val="bg1">
                      <a:alpha val="60000"/>
                    </a:schemeClr>
                  </a:glow>
                </a:effectLst>
                <a:latin typeface="+mj-lt"/>
              </a:rPr>
              <a:t>Dili</a:t>
            </a:r>
            <a:endParaRPr kumimoji="0" lang="en-US" altLang="en-US" sz="1800" b="0"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 name="Rectangle 6"/>
          <p:cNvSpPr>
            <a:spLocks noChangeArrowheads="1"/>
          </p:cNvSpPr>
          <p:nvPr/>
        </p:nvSpPr>
        <p:spPr bwMode="auto">
          <a:xfrm>
            <a:off x="6889751" y="2855912"/>
            <a:ext cx="6412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LAUTÉM</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13" name="Rectangle 7"/>
          <p:cNvSpPr>
            <a:spLocks noChangeArrowheads="1"/>
          </p:cNvSpPr>
          <p:nvPr/>
        </p:nvSpPr>
        <p:spPr bwMode="auto">
          <a:xfrm>
            <a:off x="5494338" y="3568700"/>
            <a:ext cx="8127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VIQUEQUE</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14" name="Rectangle 8"/>
          <p:cNvSpPr>
            <a:spLocks noChangeArrowheads="1"/>
          </p:cNvSpPr>
          <p:nvPr/>
        </p:nvSpPr>
        <p:spPr bwMode="auto">
          <a:xfrm>
            <a:off x="5856288" y="2992438"/>
            <a:ext cx="6636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50800">
                    <a:schemeClr val="bg1">
                      <a:alpha val="60000"/>
                    </a:schemeClr>
                  </a:glow>
                </a:effectLst>
                <a:latin typeface="+mj-lt"/>
              </a:rPr>
              <a:t>BAUCAU</a:t>
            </a:r>
            <a:endParaRPr kumimoji="0" lang="en-US" altLang="en-US" sz="1800" b="0"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5" name="Rectangle 9"/>
          <p:cNvSpPr>
            <a:spLocks noChangeArrowheads="1"/>
          </p:cNvSpPr>
          <p:nvPr/>
        </p:nvSpPr>
        <p:spPr bwMode="auto">
          <a:xfrm>
            <a:off x="4713288" y="3327400"/>
            <a:ext cx="88004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MANATUTO</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16" name="Rectangle 10"/>
          <p:cNvSpPr>
            <a:spLocks noChangeArrowheads="1"/>
          </p:cNvSpPr>
          <p:nvPr/>
        </p:nvSpPr>
        <p:spPr bwMode="auto">
          <a:xfrm>
            <a:off x="4171951" y="3335338"/>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AILEU</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17" name="Rectangle 11"/>
          <p:cNvSpPr>
            <a:spLocks noChangeArrowheads="1"/>
          </p:cNvSpPr>
          <p:nvPr/>
        </p:nvSpPr>
        <p:spPr bwMode="auto">
          <a:xfrm>
            <a:off x="4368801" y="3846513"/>
            <a:ext cx="8191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MANUFAHI</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18" name="Rectangle 12"/>
          <p:cNvSpPr>
            <a:spLocks noChangeArrowheads="1"/>
          </p:cNvSpPr>
          <p:nvPr/>
        </p:nvSpPr>
        <p:spPr bwMode="auto">
          <a:xfrm>
            <a:off x="2921001" y="3700463"/>
            <a:ext cx="913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BOBONARO</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19" name="Rectangle 13"/>
          <p:cNvSpPr>
            <a:spLocks noChangeArrowheads="1"/>
          </p:cNvSpPr>
          <p:nvPr/>
        </p:nvSpPr>
        <p:spPr bwMode="auto">
          <a:xfrm>
            <a:off x="3124201" y="4429125"/>
            <a:ext cx="8207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COVALIMA</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20" name="Rectangle 14"/>
          <p:cNvSpPr>
            <a:spLocks noChangeArrowheads="1"/>
          </p:cNvSpPr>
          <p:nvPr/>
        </p:nvSpPr>
        <p:spPr bwMode="auto">
          <a:xfrm>
            <a:off x="4048126" y="4065588"/>
            <a:ext cx="6059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AINARO</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21" name="Rectangle 15"/>
          <p:cNvSpPr>
            <a:spLocks noChangeArrowheads="1"/>
          </p:cNvSpPr>
          <p:nvPr/>
        </p:nvSpPr>
        <p:spPr bwMode="auto">
          <a:xfrm>
            <a:off x="3587751" y="3487738"/>
            <a:ext cx="6652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ERMERA</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22" name="Rectangle 16"/>
          <p:cNvSpPr>
            <a:spLocks noChangeArrowheads="1"/>
          </p:cNvSpPr>
          <p:nvPr/>
        </p:nvSpPr>
        <p:spPr bwMode="auto">
          <a:xfrm>
            <a:off x="3332163" y="3152775"/>
            <a:ext cx="6331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50800">
                    <a:schemeClr val="bg1">
                      <a:alpha val="60000"/>
                    </a:schemeClr>
                  </a:glow>
                </a:effectLst>
                <a:latin typeface="+mj-lt"/>
              </a:rPr>
              <a:t>LIQUIÇÁ</a:t>
            </a:r>
            <a:endParaRPr kumimoji="0" lang="en-US" altLang="en-US" sz="1800" b="0"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3" name="Rectangle 17"/>
          <p:cNvSpPr>
            <a:spLocks noChangeArrowheads="1"/>
          </p:cNvSpPr>
          <p:nvPr/>
        </p:nvSpPr>
        <p:spPr bwMode="auto">
          <a:xfrm>
            <a:off x="1357313" y="4433888"/>
            <a:ext cx="7518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OECUSSE</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24" name="Rectangle 18"/>
          <p:cNvSpPr>
            <a:spLocks noChangeArrowheads="1"/>
          </p:cNvSpPr>
          <p:nvPr/>
        </p:nvSpPr>
        <p:spPr bwMode="auto">
          <a:xfrm>
            <a:off x="4446588" y="2914650"/>
            <a:ext cx="2917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60000"/>
                    </a:schemeClr>
                  </a:glow>
                </a:effectLst>
                <a:latin typeface="+mj-lt"/>
              </a:rPr>
              <a:t>DILI</a:t>
            </a:r>
            <a:endParaRPr kumimoji="0" lang="en-US" altLang="en-US" sz="1800" b="0" i="0" u="none" strike="noStrike" cap="none" normalizeH="0" baseline="0" smtClean="0">
              <a:ln>
                <a:noFill/>
              </a:ln>
              <a:solidFill>
                <a:schemeClr val="tx1"/>
              </a:solidFill>
              <a:effectLst>
                <a:glow rad="50800">
                  <a:schemeClr val="bg1">
                    <a:alpha val="60000"/>
                  </a:schemeClr>
                </a:glow>
              </a:effectLst>
              <a:latin typeface="+mj-lt"/>
            </a:endParaRPr>
          </a:p>
        </p:txBody>
      </p:sp>
      <p:sp>
        <p:nvSpPr>
          <p:cNvPr id="25" name="Rectangle 19"/>
          <p:cNvSpPr>
            <a:spLocks noChangeArrowheads="1"/>
          </p:cNvSpPr>
          <p:nvPr/>
        </p:nvSpPr>
        <p:spPr bwMode="auto">
          <a:xfrm>
            <a:off x="1812926" y="5086350"/>
            <a:ext cx="9986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6D6E71"/>
                </a:solidFill>
                <a:effectLst/>
                <a:latin typeface="+mj-lt"/>
              </a:rPr>
              <a:t>INDONESIA</a:t>
            </a:r>
            <a:endParaRPr kumimoji="0" lang="en-US" altLang="en-US" sz="1800" b="0" i="0" u="none" strike="noStrike" cap="none" normalizeH="0" baseline="0" smtClean="0">
              <a:ln>
                <a:noFill/>
              </a:ln>
              <a:solidFill>
                <a:schemeClr val="tx1"/>
              </a:solidFill>
              <a:effectLst/>
              <a:latin typeface="+mj-lt"/>
            </a:endParaRPr>
          </a:p>
        </p:txBody>
      </p:sp>
      <p:sp>
        <p:nvSpPr>
          <p:cNvPr id="26" name="Rectangle 20"/>
          <p:cNvSpPr>
            <a:spLocks noChangeArrowheads="1"/>
          </p:cNvSpPr>
          <p:nvPr/>
        </p:nvSpPr>
        <p:spPr bwMode="auto">
          <a:xfrm>
            <a:off x="5497513" y="6145213"/>
            <a:ext cx="11862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Area of map</a:t>
            </a:r>
            <a:endParaRPr kumimoji="0" lang="en-US" altLang="en-US" sz="1800" b="0" i="0" u="none" strike="noStrike" cap="none" normalizeH="0" baseline="0" smtClean="0">
              <a:ln>
                <a:noFill/>
              </a:ln>
              <a:solidFill>
                <a:schemeClr val="tx1"/>
              </a:solidFill>
              <a:effectLst/>
              <a:latin typeface="+mj-lt"/>
            </a:endParaRPr>
          </a:p>
        </p:txBody>
      </p:sp>
      <p:sp>
        <p:nvSpPr>
          <p:cNvPr id="27" name="Freeform 21"/>
          <p:cNvSpPr>
            <a:spLocks/>
          </p:cNvSpPr>
          <p:nvPr/>
        </p:nvSpPr>
        <p:spPr bwMode="auto">
          <a:xfrm>
            <a:off x="6115051" y="5768975"/>
            <a:ext cx="441325" cy="371475"/>
          </a:xfrm>
          <a:custGeom>
            <a:avLst/>
            <a:gdLst>
              <a:gd name="T0" fmla="*/ 0 w 278"/>
              <a:gd name="T1" fmla="*/ 234 h 234"/>
              <a:gd name="T2" fmla="*/ 0 w 278"/>
              <a:gd name="T3" fmla="*/ 234 h 234"/>
              <a:gd name="T4" fmla="*/ 26 w 278"/>
              <a:gd name="T5" fmla="*/ 207 h 234"/>
              <a:gd name="T6" fmla="*/ 92 w 278"/>
              <a:gd name="T7" fmla="*/ 145 h 234"/>
              <a:gd name="T8" fmla="*/ 136 w 278"/>
              <a:gd name="T9" fmla="*/ 108 h 234"/>
              <a:gd name="T10" fmla="*/ 182 w 278"/>
              <a:gd name="T11" fmla="*/ 69 h 234"/>
              <a:gd name="T12" fmla="*/ 230 w 278"/>
              <a:gd name="T13" fmla="*/ 32 h 234"/>
              <a:gd name="T14" fmla="*/ 278 w 278"/>
              <a:gd name="T15" fmla="*/ 0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234">
                <a:moveTo>
                  <a:pt x="0" y="234"/>
                </a:moveTo>
                <a:lnTo>
                  <a:pt x="0" y="234"/>
                </a:lnTo>
                <a:lnTo>
                  <a:pt x="26" y="207"/>
                </a:lnTo>
                <a:lnTo>
                  <a:pt x="92" y="145"/>
                </a:lnTo>
                <a:lnTo>
                  <a:pt x="136" y="108"/>
                </a:lnTo>
                <a:lnTo>
                  <a:pt x="182" y="69"/>
                </a:lnTo>
                <a:lnTo>
                  <a:pt x="230" y="32"/>
                </a:lnTo>
                <a:lnTo>
                  <a:pt x="278" y="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8" name="Freeform 22"/>
          <p:cNvSpPr>
            <a:spLocks/>
          </p:cNvSpPr>
          <p:nvPr/>
        </p:nvSpPr>
        <p:spPr bwMode="auto">
          <a:xfrm>
            <a:off x="6465888" y="5707063"/>
            <a:ext cx="219075" cy="152400"/>
          </a:xfrm>
          <a:custGeom>
            <a:avLst/>
            <a:gdLst>
              <a:gd name="T0" fmla="*/ 39 w 138"/>
              <a:gd name="T1" fmla="*/ 50 h 96"/>
              <a:gd name="T2" fmla="*/ 0 w 138"/>
              <a:gd name="T3" fmla="*/ 25 h 96"/>
              <a:gd name="T4" fmla="*/ 0 w 138"/>
              <a:gd name="T5" fmla="*/ 23 h 96"/>
              <a:gd name="T6" fmla="*/ 71 w 138"/>
              <a:gd name="T7" fmla="*/ 16 h 96"/>
              <a:gd name="T8" fmla="*/ 71 w 138"/>
              <a:gd name="T9" fmla="*/ 16 h 96"/>
              <a:gd name="T10" fmla="*/ 138 w 138"/>
              <a:gd name="T11" fmla="*/ 0 h 96"/>
              <a:gd name="T12" fmla="*/ 138 w 138"/>
              <a:gd name="T13" fmla="*/ 0 h 96"/>
              <a:gd name="T14" fmla="*/ 83 w 138"/>
              <a:gd name="T15" fmla="*/ 43 h 96"/>
              <a:gd name="T16" fmla="*/ 37 w 138"/>
              <a:gd name="T17" fmla="*/ 96 h 96"/>
              <a:gd name="T18" fmla="*/ 35 w 138"/>
              <a:gd name="T19" fmla="*/ 96 h 96"/>
              <a:gd name="T20" fmla="*/ 39 w 138"/>
              <a:gd name="T2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96">
                <a:moveTo>
                  <a:pt x="39" y="50"/>
                </a:moveTo>
                <a:lnTo>
                  <a:pt x="0" y="25"/>
                </a:lnTo>
                <a:lnTo>
                  <a:pt x="0" y="23"/>
                </a:lnTo>
                <a:lnTo>
                  <a:pt x="71" y="16"/>
                </a:lnTo>
                <a:lnTo>
                  <a:pt x="71" y="16"/>
                </a:lnTo>
                <a:lnTo>
                  <a:pt x="138" y="0"/>
                </a:lnTo>
                <a:lnTo>
                  <a:pt x="138" y="0"/>
                </a:lnTo>
                <a:lnTo>
                  <a:pt x="83" y="43"/>
                </a:lnTo>
                <a:lnTo>
                  <a:pt x="37" y="96"/>
                </a:lnTo>
                <a:lnTo>
                  <a:pt x="35" y="96"/>
                </a:lnTo>
                <a:lnTo>
                  <a:pt x="39"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9" name="Rectangle 23"/>
          <p:cNvSpPr>
            <a:spLocks noChangeArrowheads="1"/>
          </p:cNvSpPr>
          <p:nvPr/>
        </p:nvSpPr>
        <p:spPr bwMode="auto">
          <a:xfrm>
            <a:off x="2988366" y="5972807"/>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30" name="Rectangle 24"/>
          <p:cNvSpPr>
            <a:spLocks noChangeArrowheads="1"/>
          </p:cNvSpPr>
          <p:nvPr/>
        </p:nvSpPr>
        <p:spPr bwMode="auto">
          <a:xfrm>
            <a:off x="3702739" y="5975982"/>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25</a:t>
            </a:r>
            <a:endParaRPr kumimoji="0" lang="en-US" altLang="en-US" sz="1800" b="1" i="0" u="none" strike="noStrike" cap="none" normalizeH="0" baseline="0" smtClean="0">
              <a:ln>
                <a:noFill/>
              </a:ln>
              <a:solidFill>
                <a:schemeClr val="tx1"/>
              </a:solidFill>
              <a:effectLst/>
              <a:latin typeface="+mj-lt"/>
            </a:endParaRPr>
          </a:p>
        </p:txBody>
      </p:sp>
      <p:sp>
        <p:nvSpPr>
          <p:cNvPr id="31" name="Rectangle 25"/>
          <p:cNvSpPr>
            <a:spLocks noChangeArrowheads="1"/>
          </p:cNvSpPr>
          <p:nvPr/>
        </p:nvSpPr>
        <p:spPr bwMode="auto">
          <a:xfrm>
            <a:off x="2985191" y="6195057"/>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32" name="Rectangle 26"/>
          <p:cNvSpPr>
            <a:spLocks noChangeArrowheads="1"/>
          </p:cNvSpPr>
          <p:nvPr/>
        </p:nvSpPr>
        <p:spPr bwMode="auto">
          <a:xfrm>
            <a:off x="3421752" y="6195057"/>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25</a:t>
            </a:r>
            <a:endParaRPr kumimoji="0" lang="en-US" altLang="en-US" sz="1800" b="1" i="0" u="none" strike="noStrike" cap="none" normalizeH="0" baseline="0" smtClean="0">
              <a:ln>
                <a:noFill/>
              </a:ln>
              <a:solidFill>
                <a:schemeClr val="tx1"/>
              </a:solidFill>
              <a:effectLst/>
              <a:latin typeface="+mj-lt"/>
            </a:endParaRPr>
          </a:p>
        </p:txBody>
      </p:sp>
      <p:sp>
        <p:nvSpPr>
          <p:cNvPr id="33" name="Rectangle 27"/>
          <p:cNvSpPr>
            <a:spLocks noChangeArrowheads="1"/>
          </p:cNvSpPr>
          <p:nvPr/>
        </p:nvSpPr>
        <p:spPr bwMode="auto">
          <a:xfrm>
            <a:off x="4458389" y="5975982"/>
            <a:ext cx="4953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50 Miles</a:t>
            </a:r>
            <a:endParaRPr kumimoji="0" lang="en-US" altLang="en-US" sz="1800" b="1" i="0" u="none" strike="noStrike" cap="none" normalizeH="0" baseline="0" smtClean="0">
              <a:ln>
                <a:noFill/>
              </a:ln>
              <a:solidFill>
                <a:schemeClr val="tx1"/>
              </a:solidFill>
              <a:effectLst/>
              <a:latin typeface="+mj-lt"/>
            </a:endParaRPr>
          </a:p>
        </p:txBody>
      </p:sp>
      <p:sp>
        <p:nvSpPr>
          <p:cNvPr id="34" name="Rectangle 28"/>
          <p:cNvSpPr>
            <a:spLocks noChangeArrowheads="1"/>
          </p:cNvSpPr>
          <p:nvPr/>
        </p:nvSpPr>
        <p:spPr bwMode="auto">
          <a:xfrm>
            <a:off x="3888477" y="6195057"/>
            <a:ext cx="8367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50 Kilometers</a:t>
            </a:r>
            <a:endParaRPr kumimoji="0" lang="en-US" altLang="en-US" sz="18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302248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C009-F287-4CA5-AA56-D5B614C52265}"/>
              </a:ext>
            </a:extLst>
          </p:cNvPr>
          <p:cNvSpPr>
            <a:spLocks noGrp="1"/>
          </p:cNvSpPr>
          <p:nvPr>
            <p:ph type="title"/>
          </p:nvPr>
        </p:nvSpPr>
        <p:spPr/>
        <p:txBody>
          <a:bodyPr/>
          <a:lstStyle/>
          <a:p>
            <a:r>
              <a:rPr lang="en-US" sz="3400" dirty="0"/>
              <a:t>Key Issue 1: Where Are Migrants Distributed?</a:t>
            </a:r>
          </a:p>
        </p:txBody>
      </p:sp>
      <p:sp>
        <p:nvSpPr>
          <p:cNvPr id="3" name="Content Placeholder 2">
            <a:extLst>
              <a:ext uri="{FF2B5EF4-FFF2-40B4-BE49-F238E27FC236}">
                <a16:creationId xmlns:a16="http://schemas.microsoft.com/office/drawing/2014/main" id="{B02BE83E-1040-494A-AB97-92414339A514}"/>
              </a:ext>
            </a:extLst>
          </p:cNvPr>
          <p:cNvSpPr>
            <a:spLocks noGrp="1"/>
          </p:cNvSpPr>
          <p:nvPr>
            <p:ph sz="quarter" idx="13"/>
          </p:nvPr>
        </p:nvSpPr>
        <p:spPr/>
        <p:txBody>
          <a:bodyPr/>
          <a:lstStyle/>
          <a:p>
            <a:pPr marL="0" lvl="0" indent="0">
              <a:buClr>
                <a:schemeClr val="dk1"/>
              </a:buClr>
              <a:buSzPct val="25000"/>
              <a:buNone/>
            </a:pPr>
            <a:r>
              <a:rPr lang="en-US" b="1" dirty="0">
                <a:solidFill>
                  <a:srgbClr val="007FA3"/>
                </a:solidFill>
              </a:rPr>
              <a:t>3.1.1</a:t>
            </a:r>
            <a:r>
              <a:rPr lang="en-US" dirty="0"/>
              <a:t> Migration </a:t>
            </a:r>
            <a:r>
              <a:rPr lang="en-US" dirty="0" smtClean="0"/>
              <a:t>and </a:t>
            </a:r>
            <a:r>
              <a:rPr lang="en-US" dirty="0"/>
              <a:t>Geography</a:t>
            </a:r>
          </a:p>
          <a:p>
            <a:pPr marL="0" indent="0">
              <a:buClr>
                <a:schemeClr val="dk1"/>
              </a:buClr>
              <a:buSzPct val="25000"/>
              <a:buNone/>
            </a:pPr>
            <a:r>
              <a:rPr lang="en-US" b="1" dirty="0">
                <a:solidFill>
                  <a:srgbClr val="007FA3"/>
                </a:solidFill>
              </a:rPr>
              <a:t>3.1.2</a:t>
            </a:r>
            <a:r>
              <a:rPr lang="en-US" dirty="0"/>
              <a:t> International </a:t>
            </a:r>
            <a:r>
              <a:rPr lang="en-US" dirty="0" smtClean="0"/>
              <a:t>and </a:t>
            </a:r>
            <a:r>
              <a:rPr lang="en-US" dirty="0"/>
              <a:t>Internal Migration</a:t>
            </a:r>
          </a:p>
          <a:p>
            <a:pPr marL="914400" lvl="0" indent="-914400">
              <a:buClr>
                <a:schemeClr val="dk1"/>
              </a:buClr>
              <a:buSzPct val="25000"/>
              <a:buNone/>
            </a:pPr>
            <a:r>
              <a:rPr lang="en-US" b="1" dirty="0">
                <a:solidFill>
                  <a:srgbClr val="007FA3"/>
                </a:solidFill>
              </a:rPr>
              <a:t>3.1.3</a:t>
            </a:r>
            <a:r>
              <a:rPr lang="en-US" dirty="0"/>
              <a:t> Immigration </a:t>
            </a:r>
            <a:r>
              <a:rPr lang="en-US" dirty="0" smtClean="0"/>
              <a:t>and </a:t>
            </a:r>
            <a:r>
              <a:rPr lang="en-US" dirty="0"/>
              <a:t>Emigration</a:t>
            </a:r>
          </a:p>
          <a:p>
            <a:pPr marL="0" lvl="0" indent="0">
              <a:buClr>
                <a:schemeClr val="dk1"/>
              </a:buClr>
              <a:buSzPct val="25000"/>
              <a:buNone/>
            </a:pPr>
            <a:r>
              <a:rPr lang="en-US" b="1" dirty="0">
                <a:solidFill>
                  <a:srgbClr val="007FA3"/>
                </a:solidFill>
              </a:rPr>
              <a:t>3.1.4</a:t>
            </a:r>
            <a:r>
              <a:rPr lang="en-US" dirty="0"/>
              <a:t> Changing U.S. Immigration</a:t>
            </a:r>
          </a:p>
        </p:txBody>
      </p:sp>
    </p:spTree>
    <p:extLst>
      <p:ext uri="{BB962C8B-B14F-4D97-AF65-F5344CB8AC3E}">
        <p14:creationId xmlns:p14="http://schemas.microsoft.com/office/powerpoint/2010/main" val="3252449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FEC6-D63F-419D-9C5A-1B0F02C783E8}"/>
              </a:ext>
            </a:extLst>
          </p:cNvPr>
          <p:cNvSpPr>
            <a:spLocks noGrp="1"/>
          </p:cNvSpPr>
          <p:nvPr>
            <p:ph type="title"/>
          </p:nvPr>
        </p:nvSpPr>
        <p:spPr/>
        <p:txBody>
          <a:bodyPr/>
          <a:lstStyle/>
          <a:p>
            <a:r>
              <a:rPr lang="en-US" dirty="0"/>
              <a:t>3.2.3 Intraregional Migration </a:t>
            </a:r>
            <a:r>
              <a:rPr lang="en-US" sz="2000" b="0" dirty="0"/>
              <a:t>(3 of 5)</a:t>
            </a:r>
          </a:p>
        </p:txBody>
      </p:sp>
      <p:sp>
        <p:nvSpPr>
          <p:cNvPr id="3" name="Content Placeholder 2">
            <a:extLst>
              <a:ext uri="{FF2B5EF4-FFF2-40B4-BE49-F238E27FC236}">
                <a16:creationId xmlns:a16="http://schemas.microsoft.com/office/drawing/2014/main" id="{3AB13C6F-8A62-4E6E-A9A2-F25D9ADD31E2}"/>
              </a:ext>
            </a:extLst>
          </p:cNvPr>
          <p:cNvSpPr>
            <a:spLocks noGrp="1"/>
          </p:cNvSpPr>
          <p:nvPr>
            <p:ph sz="quarter" idx="13"/>
          </p:nvPr>
        </p:nvSpPr>
        <p:spPr>
          <a:xfrm>
            <a:off x="457200" y="1556327"/>
            <a:ext cx="8229600" cy="838530"/>
          </a:xfrm>
        </p:spPr>
        <p:txBody>
          <a:bodyPr/>
          <a:lstStyle/>
          <a:p>
            <a:pPr marL="432" indent="0">
              <a:buNone/>
            </a:pPr>
            <a:r>
              <a:rPr lang="en-IN" b="1" dirty="0"/>
              <a:t>Figure 3-26:</a:t>
            </a:r>
            <a:r>
              <a:rPr lang="en-IN" dirty="0"/>
              <a:t> </a:t>
            </a:r>
            <a:r>
              <a:rPr lang="en-US" dirty="0"/>
              <a:t>The largest U.S. intraregional migration flow is from the city to the suburbs.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080" y="2470337"/>
            <a:ext cx="5472940" cy="3809627"/>
          </a:xfrm>
          <a:prstGeom prst="rect">
            <a:avLst/>
          </a:prstGeom>
        </p:spPr>
      </p:pic>
      <p:sp>
        <p:nvSpPr>
          <p:cNvPr id="9" name="Freeform 5"/>
          <p:cNvSpPr>
            <a:spLocks/>
          </p:cNvSpPr>
          <p:nvPr/>
        </p:nvSpPr>
        <p:spPr bwMode="auto">
          <a:xfrm>
            <a:off x="3097213" y="4808538"/>
            <a:ext cx="377825" cy="354013"/>
          </a:xfrm>
          <a:custGeom>
            <a:avLst/>
            <a:gdLst>
              <a:gd name="T0" fmla="*/ 221 w 238"/>
              <a:gd name="T1" fmla="*/ 0 h 223"/>
              <a:gd name="T2" fmla="*/ 30 w 238"/>
              <a:gd name="T3" fmla="*/ 180 h 223"/>
              <a:gd name="T4" fmla="*/ 17 w 238"/>
              <a:gd name="T5" fmla="*/ 167 h 223"/>
              <a:gd name="T6" fmla="*/ 0 w 238"/>
              <a:gd name="T7" fmla="*/ 223 h 223"/>
              <a:gd name="T8" fmla="*/ 58 w 238"/>
              <a:gd name="T9" fmla="*/ 210 h 223"/>
              <a:gd name="T10" fmla="*/ 45 w 238"/>
              <a:gd name="T11" fmla="*/ 197 h 223"/>
              <a:gd name="T12" fmla="*/ 238 w 238"/>
              <a:gd name="T13" fmla="*/ 17 h 223"/>
              <a:gd name="T14" fmla="*/ 221 w 238"/>
              <a:gd name="T15" fmla="*/ 0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223">
                <a:moveTo>
                  <a:pt x="221" y="0"/>
                </a:moveTo>
                <a:lnTo>
                  <a:pt x="30" y="180"/>
                </a:lnTo>
                <a:lnTo>
                  <a:pt x="17" y="167"/>
                </a:lnTo>
                <a:lnTo>
                  <a:pt x="0" y="223"/>
                </a:lnTo>
                <a:lnTo>
                  <a:pt x="58" y="210"/>
                </a:lnTo>
                <a:lnTo>
                  <a:pt x="45" y="197"/>
                </a:lnTo>
                <a:lnTo>
                  <a:pt x="238" y="17"/>
                </a:lnTo>
                <a:lnTo>
                  <a:pt x="221" y="0"/>
                </a:lnTo>
                <a:close/>
              </a:path>
            </a:pathLst>
          </a:custGeom>
          <a:solidFill>
            <a:srgbClr val="FFFFF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sz="1100">
              <a:latin typeface="+mj-lt"/>
            </a:endParaRPr>
          </a:p>
        </p:txBody>
      </p:sp>
      <p:sp>
        <p:nvSpPr>
          <p:cNvPr id="10" name="Freeform 6"/>
          <p:cNvSpPr>
            <a:spLocks/>
          </p:cNvSpPr>
          <p:nvPr/>
        </p:nvSpPr>
        <p:spPr bwMode="auto">
          <a:xfrm>
            <a:off x="3525838" y="4965700"/>
            <a:ext cx="255588" cy="400050"/>
          </a:xfrm>
          <a:custGeom>
            <a:avLst/>
            <a:gdLst>
              <a:gd name="T0" fmla="*/ 120 w 161"/>
              <a:gd name="T1" fmla="*/ 43 h 252"/>
              <a:gd name="T2" fmla="*/ 0 w 161"/>
              <a:gd name="T3" fmla="*/ 240 h 252"/>
              <a:gd name="T4" fmla="*/ 23 w 161"/>
              <a:gd name="T5" fmla="*/ 252 h 252"/>
              <a:gd name="T6" fmla="*/ 141 w 161"/>
              <a:gd name="T7" fmla="*/ 55 h 252"/>
              <a:gd name="T8" fmla="*/ 158 w 161"/>
              <a:gd name="T9" fmla="*/ 66 h 252"/>
              <a:gd name="T10" fmla="*/ 161 w 161"/>
              <a:gd name="T11" fmla="*/ 0 h 252"/>
              <a:gd name="T12" fmla="*/ 103 w 161"/>
              <a:gd name="T13" fmla="*/ 32 h 252"/>
              <a:gd name="T14" fmla="*/ 120 w 161"/>
              <a:gd name="T15" fmla="*/ 43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252">
                <a:moveTo>
                  <a:pt x="120" y="43"/>
                </a:moveTo>
                <a:lnTo>
                  <a:pt x="0" y="240"/>
                </a:lnTo>
                <a:lnTo>
                  <a:pt x="23" y="252"/>
                </a:lnTo>
                <a:lnTo>
                  <a:pt x="141" y="55"/>
                </a:lnTo>
                <a:lnTo>
                  <a:pt x="158" y="66"/>
                </a:lnTo>
                <a:lnTo>
                  <a:pt x="161" y="0"/>
                </a:lnTo>
                <a:lnTo>
                  <a:pt x="103" y="32"/>
                </a:lnTo>
                <a:lnTo>
                  <a:pt x="120" y="43"/>
                </a:lnTo>
                <a:close/>
              </a:path>
            </a:pathLst>
          </a:custGeom>
          <a:solidFill>
            <a:srgbClr val="FFFFF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sz="1100">
              <a:latin typeface="+mj-lt"/>
            </a:endParaRPr>
          </a:p>
        </p:txBody>
      </p:sp>
      <p:sp>
        <p:nvSpPr>
          <p:cNvPr id="11" name="Freeform 7"/>
          <p:cNvSpPr>
            <a:spLocks/>
          </p:cNvSpPr>
          <p:nvPr/>
        </p:nvSpPr>
        <p:spPr bwMode="auto">
          <a:xfrm>
            <a:off x="5194300" y="4665663"/>
            <a:ext cx="657225" cy="482600"/>
          </a:xfrm>
          <a:custGeom>
            <a:avLst/>
            <a:gdLst>
              <a:gd name="T0" fmla="*/ 11 w 414"/>
              <a:gd name="T1" fmla="*/ 0 h 304"/>
              <a:gd name="T2" fmla="*/ 0 w 414"/>
              <a:gd name="T3" fmla="*/ 15 h 304"/>
              <a:gd name="T4" fmla="*/ 373 w 414"/>
              <a:gd name="T5" fmla="*/ 287 h 304"/>
              <a:gd name="T6" fmla="*/ 364 w 414"/>
              <a:gd name="T7" fmla="*/ 298 h 304"/>
              <a:gd name="T8" fmla="*/ 414 w 414"/>
              <a:gd name="T9" fmla="*/ 304 h 304"/>
              <a:gd name="T10" fmla="*/ 392 w 414"/>
              <a:gd name="T11" fmla="*/ 259 h 304"/>
              <a:gd name="T12" fmla="*/ 384 w 414"/>
              <a:gd name="T13" fmla="*/ 270 h 304"/>
              <a:gd name="T14" fmla="*/ 11 w 414"/>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304">
                <a:moveTo>
                  <a:pt x="11" y="0"/>
                </a:moveTo>
                <a:lnTo>
                  <a:pt x="0" y="15"/>
                </a:lnTo>
                <a:lnTo>
                  <a:pt x="373" y="287"/>
                </a:lnTo>
                <a:lnTo>
                  <a:pt x="364" y="298"/>
                </a:lnTo>
                <a:lnTo>
                  <a:pt x="414" y="304"/>
                </a:lnTo>
                <a:lnTo>
                  <a:pt x="392" y="259"/>
                </a:lnTo>
                <a:lnTo>
                  <a:pt x="384" y="270"/>
                </a:lnTo>
                <a:lnTo>
                  <a:pt x="11" y="0"/>
                </a:lnTo>
                <a:close/>
              </a:path>
            </a:pathLst>
          </a:custGeom>
          <a:solidFill>
            <a:srgbClr val="FFFFF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sz="1100">
              <a:latin typeface="+mj-lt"/>
            </a:endParaRPr>
          </a:p>
        </p:txBody>
      </p:sp>
      <p:sp>
        <p:nvSpPr>
          <p:cNvPr id="12" name="Freeform 8"/>
          <p:cNvSpPr>
            <a:spLocks/>
          </p:cNvSpPr>
          <p:nvPr/>
        </p:nvSpPr>
        <p:spPr bwMode="auto">
          <a:xfrm>
            <a:off x="5399088" y="4383088"/>
            <a:ext cx="720725" cy="309563"/>
          </a:xfrm>
          <a:custGeom>
            <a:avLst/>
            <a:gdLst>
              <a:gd name="T0" fmla="*/ 0 w 454"/>
              <a:gd name="T1" fmla="*/ 7 h 195"/>
              <a:gd name="T2" fmla="*/ 25 w 454"/>
              <a:gd name="T3" fmla="*/ 39 h 195"/>
              <a:gd name="T4" fmla="*/ 30 w 454"/>
              <a:gd name="T5" fmla="*/ 28 h 195"/>
              <a:gd name="T6" fmla="*/ 447 w 454"/>
              <a:gd name="T7" fmla="*/ 195 h 195"/>
              <a:gd name="T8" fmla="*/ 454 w 454"/>
              <a:gd name="T9" fmla="*/ 180 h 195"/>
              <a:gd name="T10" fmla="*/ 36 w 454"/>
              <a:gd name="T11" fmla="*/ 13 h 195"/>
              <a:gd name="T12" fmla="*/ 40 w 454"/>
              <a:gd name="T13" fmla="*/ 0 h 195"/>
              <a:gd name="T14" fmla="*/ 0 w 454"/>
              <a:gd name="T15" fmla="*/ 7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4" h="195">
                <a:moveTo>
                  <a:pt x="0" y="7"/>
                </a:moveTo>
                <a:lnTo>
                  <a:pt x="25" y="39"/>
                </a:lnTo>
                <a:lnTo>
                  <a:pt x="30" y="28"/>
                </a:lnTo>
                <a:lnTo>
                  <a:pt x="447" y="195"/>
                </a:lnTo>
                <a:lnTo>
                  <a:pt x="454" y="180"/>
                </a:lnTo>
                <a:lnTo>
                  <a:pt x="36" y="13"/>
                </a:lnTo>
                <a:lnTo>
                  <a:pt x="40" y="0"/>
                </a:lnTo>
                <a:lnTo>
                  <a:pt x="0" y="7"/>
                </a:lnTo>
                <a:close/>
              </a:path>
            </a:pathLst>
          </a:custGeom>
          <a:solidFill>
            <a:srgbClr val="FFFFF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sz="1100">
              <a:latin typeface="+mj-lt"/>
            </a:endParaRPr>
          </a:p>
        </p:txBody>
      </p:sp>
      <p:sp>
        <p:nvSpPr>
          <p:cNvPr id="13" name="Freeform 9"/>
          <p:cNvSpPr>
            <a:spLocks/>
          </p:cNvSpPr>
          <p:nvPr/>
        </p:nvSpPr>
        <p:spPr bwMode="auto">
          <a:xfrm>
            <a:off x="4440238" y="3333750"/>
            <a:ext cx="506413" cy="720725"/>
          </a:xfrm>
          <a:custGeom>
            <a:avLst/>
            <a:gdLst>
              <a:gd name="T0" fmla="*/ 319 w 319"/>
              <a:gd name="T1" fmla="*/ 233 h 454"/>
              <a:gd name="T2" fmla="*/ 268 w 319"/>
              <a:gd name="T3" fmla="*/ 0 h 454"/>
              <a:gd name="T4" fmla="*/ 62 w 319"/>
              <a:gd name="T5" fmla="*/ 122 h 454"/>
              <a:gd name="T6" fmla="*/ 113 w 319"/>
              <a:gd name="T7" fmla="*/ 139 h 454"/>
              <a:gd name="T8" fmla="*/ 0 w 319"/>
              <a:gd name="T9" fmla="*/ 381 h 454"/>
              <a:gd name="T10" fmla="*/ 152 w 319"/>
              <a:gd name="T11" fmla="*/ 454 h 454"/>
              <a:gd name="T12" fmla="*/ 265 w 319"/>
              <a:gd name="T13" fmla="*/ 212 h 454"/>
              <a:gd name="T14" fmla="*/ 319 w 319"/>
              <a:gd name="T15" fmla="*/ 23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454">
                <a:moveTo>
                  <a:pt x="319" y="233"/>
                </a:moveTo>
                <a:lnTo>
                  <a:pt x="268" y="0"/>
                </a:lnTo>
                <a:lnTo>
                  <a:pt x="62" y="122"/>
                </a:lnTo>
                <a:lnTo>
                  <a:pt x="113" y="139"/>
                </a:lnTo>
                <a:lnTo>
                  <a:pt x="0" y="381"/>
                </a:lnTo>
                <a:lnTo>
                  <a:pt x="152" y="454"/>
                </a:lnTo>
                <a:lnTo>
                  <a:pt x="265" y="212"/>
                </a:lnTo>
                <a:lnTo>
                  <a:pt x="319" y="233"/>
                </a:lnTo>
                <a:close/>
              </a:path>
            </a:pathLst>
          </a:custGeom>
          <a:solidFill>
            <a:srgbClr val="FFFFFF"/>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sz="1100">
              <a:latin typeface="+mj-lt"/>
            </a:endParaRPr>
          </a:p>
        </p:txBody>
      </p:sp>
      <p:sp>
        <p:nvSpPr>
          <p:cNvPr id="14" name="Freeform 10"/>
          <p:cNvSpPr>
            <a:spLocks/>
          </p:cNvSpPr>
          <p:nvPr/>
        </p:nvSpPr>
        <p:spPr bwMode="auto">
          <a:xfrm>
            <a:off x="3686175" y="3411538"/>
            <a:ext cx="608013" cy="598488"/>
          </a:xfrm>
          <a:custGeom>
            <a:avLst/>
            <a:gdLst>
              <a:gd name="T0" fmla="*/ 276 w 383"/>
              <a:gd name="T1" fmla="*/ 210 h 377"/>
              <a:gd name="T2" fmla="*/ 64 w 383"/>
              <a:gd name="T3" fmla="*/ 0 h 377"/>
              <a:gd name="T4" fmla="*/ 0 w 383"/>
              <a:gd name="T5" fmla="*/ 64 h 377"/>
              <a:gd name="T6" fmla="*/ 212 w 383"/>
              <a:gd name="T7" fmla="*/ 274 h 377"/>
              <a:gd name="T8" fmla="*/ 164 w 383"/>
              <a:gd name="T9" fmla="*/ 321 h 377"/>
              <a:gd name="T10" fmla="*/ 383 w 383"/>
              <a:gd name="T11" fmla="*/ 377 h 377"/>
              <a:gd name="T12" fmla="*/ 321 w 383"/>
              <a:gd name="T13" fmla="*/ 163 h 377"/>
              <a:gd name="T14" fmla="*/ 276 w 383"/>
              <a:gd name="T15" fmla="*/ 210 h 3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377">
                <a:moveTo>
                  <a:pt x="276" y="210"/>
                </a:moveTo>
                <a:lnTo>
                  <a:pt x="64" y="0"/>
                </a:lnTo>
                <a:lnTo>
                  <a:pt x="0" y="64"/>
                </a:lnTo>
                <a:lnTo>
                  <a:pt x="212" y="274"/>
                </a:lnTo>
                <a:lnTo>
                  <a:pt x="164" y="321"/>
                </a:lnTo>
                <a:lnTo>
                  <a:pt x="383" y="377"/>
                </a:lnTo>
                <a:lnTo>
                  <a:pt x="321" y="163"/>
                </a:lnTo>
                <a:lnTo>
                  <a:pt x="276" y="210"/>
                </a:lnTo>
                <a:close/>
              </a:path>
            </a:pathLst>
          </a:custGeom>
          <a:solidFill>
            <a:srgbClr val="FFFFFF"/>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sz="1100">
              <a:latin typeface="+mj-lt"/>
            </a:endParaRPr>
          </a:p>
        </p:txBody>
      </p:sp>
      <p:sp>
        <p:nvSpPr>
          <p:cNvPr id="15" name="Rectangle 11"/>
          <p:cNvSpPr>
            <a:spLocks noChangeArrowheads="1"/>
          </p:cNvSpPr>
          <p:nvPr/>
        </p:nvSpPr>
        <p:spPr bwMode="auto">
          <a:xfrm>
            <a:off x="2060788" y="4592637"/>
            <a:ext cx="1059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From suburb 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nonmetropolitan</a:t>
            </a:r>
            <a:endParaRPr kumimoji="0" lang="en-US" altLang="en-US" sz="1200" b="1" i="0" u="none" strike="noStrike" cap="none" normalizeH="0" baseline="0" dirty="0" smtClean="0">
              <a:ln>
                <a:noFill/>
              </a:ln>
              <a:solidFill>
                <a:schemeClr val="tx1"/>
              </a:solidFill>
              <a:effectLst/>
              <a:latin typeface="+mj-lt"/>
            </a:endParaRPr>
          </a:p>
        </p:txBody>
      </p:sp>
      <p:sp>
        <p:nvSpPr>
          <p:cNvPr id="25" name="Rectangle 21"/>
          <p:cNvSpPr>
            <a:spLocks noChangeArrowheads="1"/>
          </p:cNvSpPr>
          <p:nvPr/>
        </p:nvSpPr>
        <p:spPr bwMode="auto">
          <a:xfrm>
            <a:off x="3348248" y="5576888"/>
            <a:ext cx="14330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From nonmetropolitan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to suburb</a:t>
            </a:r>
            <a:endParaRPr kumimoji="0" lang="en-US" altLang="en-US" sz="1200" b="1" i="0" u="none" strike="noStrike" cap="none" normalizeH="0" baseline="0" dirty="0" smtClean="0">
              <a:ln>
                <a:noFill/>
              </a:ln>
              <a:solidFill>
                <a:schemeClr val="tx1"/>
              </a:solidFill>
              <a:effectLst/>
              <a:latin typeface="+mj-lt"/>
            </a:endParaRPr>
          </a:p>
        </p:txBody>
      </p:sp>
      <p:sp>
        <p:nvSpPr>
          <p:cNvPr id="34" name="Rectangle 30"/>
          <p:cNvSpPr>
            <a:spLocks noChangeArrowheads="1"/>
          </p:cNvSpPr>
          <p:nvPr/>
        </p:nvSpPr>
        <p:spPr bwMode="auto">
          <a:xfrm>
            <a:off x="6127961" y="4373563"/>
            <a:ext cx="107561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Nonmetropolitan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to city</a:t>
            </a:r>
            <a:endParaRPr kumimoji="0" lang="en-US" altLang="en-US" sz="1200" b="1" i="0" u="none" strike="noStrike" cap="none" normalizeH="0" baseline="0" dirty="0" smtClean="0">
              <a:ln>
                <a:noFill/>
              </a:ln>
              <a:solidFill>
                <a:schemeClr val="tx1"/>
              </a:solidFill>
              <a:effectLst/>
              <a:latin typeface="+mj-lt"/>
            </a:endParaRPr>
          </a:p>
        </p:txBody>
      </p:sp>
      <p:sp>
        <p:nvSpPr>
          <p:cNvPr id="44" name="Rectangle 40"/>
          <p:cNvSpPr>
            <a:spLocks noChangeArrowheads="1"/>
          </p:cNvSpPr>
          <p:nvPr/>
        </p:nvSpPr>
        <p:spPr bwMode="auto">
          <a:xfrm>
            <a:off x="5745373" y="5359400"/>
            <a:ext cx="1059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From city 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nonmetropolitan</a:t>
            </a:r>
            <a:endParaRPr kumimoji="0" lang="en-US" altLang="en-US" sz="1200" b="1" i="0" u="none" strike="noStrike" cap="none" normalizeH="0" baseline="0" dirty="0" smtClean="0">
              <a:ln>
                <a:noFill/>
              </a:ln>
              <a:solidFill>
                <a:schemeClr val="tx1"/>
              </a:solidFill>
              <a:effectLst/>
              <a:latin typeface="+mj-lt"/>
            </a:endParaRPr>
          </a:p>
        </p:txBody>
      </p:sp>
      <p:sp>
        <p:nvSpPr>
          <p:cNvPr id="53" name="Rectangle 49"/>
          <p:cNvSpPr>
            <a:spLocks noChangeArrowheads="1"/>
          </p:cNvSpPr>
          <p:nvPr/>
        </p:nvSpPr>
        <p:spPr bwMode="auto">
          <a:xfrm>
            <a:off x="4878598" y="2794268"/>
            <a:ext cx="6187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From 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to suburb</a:t>
            </a:r>
            <a:endParaRPr kumimoji="0" lang="en-US" altLang="en-US" sz="1200" b="1" i="0" u="none" strike="noStrike" cap="none" normalizeH="0" baseline="0" dirty="0" smtClean="0">
              <a:ln>
                <a:noFill/>
              </a:ln>
              <a:solidFill>
                <a:schemeClr val="tx1"/>
              </a:solidFill>
              <a:effectLst/>
              <a:latin typeface="+mj-lt"/>
            </a:endParaRPr>
          </a:p>
        </p:txBody>
      </p:sp>
      <p:sp>
        <p:nvSpPr>
          <p:cNvPr id="62" name="Rectangle 58"/>
          <p:cNvSpPr>
            <a:spLocks noChangeArrowheads="1"/>
          </p:cNvSpPr>
          <p:nvPr/>
        </p:nvSpPr>
        <p:spPr bwMode="auto">
          <a:xfrm>
            <a:off x="2432823" y="3307455"/>
            <a:ext cx="126156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From suburb to city</a:t>
            </a:r>
            <a:endParaRPr kumimoji="0" lang="en-US" altLang="en-US" sz="1200" b="1" i="0" u="none" strike="noStrike" cap="none" normalizeH="0" baseline="0" dirty="0" smtClean="0">
              <a:ln>
                <a:noFill/>
              </a:ln>
              <a:solidFill>
                <a:schemeClr val="tx1"/>
              </a:solidFill>
              <a:effectLst/>
              <a:latin typeface="+mj-lt"/>
            </a:endParaRPr>
          </a:p>
        </p:txBody>
      </p:sp>
      <p:sp>
        <p:nvSpPr>
          <p:cNvPr id="71" name="Rectangle 67"/>
          <p:cNvSpPr>
            <a:spLocks noChangeArrowheads="1"/>
          </p:cNvSpPr>
          <p:nvPr/>
        </p:nvSpPr>
        <p:spPr bwMode="auto">
          <a:xfrm>
            <a:off x="5762625" y="5181600"/>
            <a:ext cx="61395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smtClean="0">
                <a:ln>
                  <a:noFill/>
                </a:ln>
                <a:solidFill>
                  <a:srgbClr val="000000"/>
                </a:solidFill>
                <a:effectLst/>
                <a:latin typeface="Arial Black" panose="020B0A04020102020204" pitchFamily="34" charset="0"/>
              </a:rPr>
              <a:t>474,000</a:t>
            </a:r>
            <a:endParaRPr kumimoji="0" lang="en-US" altLang="en-US" i="0" u="none" strike="noStrike" cap="none" normalizeH="0" baseline="0" smtClean="0">
              <a:ln>
                <a:noFill/>
              </a:ln>
              <a:solidFill>
                <a:schemeClr val="tx1"/>
              </a:solidFill>
              <a:effectLst/>
              <a:latin typeface="Arial Black" panose="020B0A04020102020204" pitchFamily="34" charset="0"/>
            </a:endParaRPr>
          </a:p>
        </p:txBody>
      </p:sp>
      <p:sp>
        <p:nvSpPr>
          <p:cNvPr id="72" name="Rectangle 68"/>
          <p:cNvSpPr>
            <a:spLocks noChangeArrowheads="1"/>
          </p:cNvSpPr>
          <p:nvPr/>
        </p:nvSpPr>
        <p:spPr bwMode="auto">
          <a:xfrm>
            <a:off x="6154738" y="4197350"/>
            <a:ext cx="61395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smtClean="0">
                <a:ln>
                  <a:noFill/>
                </a:ln>
                <a:solidFill>
                  <a:srgbClr val="000000"/>
                </a:solidFill>
                <a:effectLst/>
                <a:latin typeface="Arial Black" panose="020B0A04020102020204" pitchFamily="34" charset="0"/>
              </a:rPr>
              <a:t>403,000</a:t>
            </a:r>
            <a:endParaRPr kumimoji="0" lang="en-US" altLang="en-US" i="0" u="none" strike="noStrike" cap="none" normalizeH="0" baseline="0" dirty="0" smtClean="0">
              <a:ln>
                <a:noFill/>
              </a:ln>
              <a:solidFill>
                <a:schemeClr val="tx1"/>
              </a:solidFill>
              <a:effectLst/>
              <a:latin typeface="Arial Black" panose="020B0A04020102020204" pitchFamily="34" charset="0"/>
            </a:endParaRPr>
          </a:p>
        </p:txBody>
      </p:sp>
      <p:sp>
        <p:nvSpPr>
          <p:cNvPr id="73" name="Rectangle 69"/>
          <p:cNvSpPr>
            <a:spLocks noChangeArrowheads="1"/>
          </p:cNvSpPr>
          <p:nvPr/>
        </p:nvSpPr>
        <p:spPr bwMode="auto">
          <a:xfrm>
            <a:off x="2466976" y="4943474"/>
            <a:ext cx="61395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smtClean="0">
                <a:ln>
                  <a:noFill/>
                </a:ln>
                <a:solidFill>
                  <a:srgbClr val="000000"/>
                </a:solidFill>
                <a:effectLst/>
                <a:latin typeface="Arial Black" panose="020B0A04020102020204" pitchFamily="34" charset="0"/>
              </a:rPr>
              <a:t>530,000</a:t>
            </a:r>
            <a:endParaRPr kumimoji="0" lang="en-US" altLang="en-US" i="0" u="none" strike="noStrike" cap="none" normalizeH="0" baseline="0" dirty="0" smtClean="0">
              <a:ln>
                <a:noFill/>
              </a:ln>
              <a:solidFill>
                <a:schemeClr val="tx1"/>
              </a:solidFill>
              <a:effectLst/>
              <a:latin typeface="Arial Black" panose="020B0A04020102020204" pitchFamily="34" charset="0"/>
            </a:endParaRPr>
          </a:p>
        </p:txBody>
      </p:sp>
      <p:sp>
        <p:nvSpPr>
          <p:cNvPr id="74" name="Rectangle 70"/>
          <p:cNvSpPr>
            <a:spLocks noChangeArrowheads="1"/>
          </p:cNvSpPr>
          <p:nvPr/>
        </p:nvSpPr>
        <p:spPr bwMode="auto">
          <a:xfrm>
            <a:off x="3355975" y="5403850"/>
            <a:ext cx="61395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smtClean="0">
                <a:ln>
                  <a:noFill/>
                </a:ln>
                <a:solidFill>
                  <a:srgbClr val="000000"/>
                </a:solidFill>
                <a:effectLst/>
                <a:latin typeface="Arial Black" panose="020B0A04020102020204" pitchFamily="34" charset="0"/>
              </a:rPr>
              <a:t>605,000</a:t>
            </a:r>
            <a:endParaRPr kumimoji="0" lang="en-US" altLang="en-US" i="0" u="none" strike="noStrike" cap="none" normalizeH="0" baseline="0" smtClean="0">
              <a:ln>
                <a:noFill/>
              </a:ln>
              <a:solidFill>
                <a:schemeClr val="tx1"/>
              </a:solidFill>
              <a:effectLst/>
              <a:latin typeface="Arial Black" panose="020B0A04020102020204" pitchFamily="34" charset="0"/>
            </a:endParaRPr>
          </a:p>
        </p:txBody>
      </p:sp>
      <p:sp>
        <p:nvSpPr>
          <p:cNvPr id="75" name="Rectangle 71"/>
          <p:cNvSpPr>
            <a:spLocks noChangeArrowheads="1"/>
          </p:cNvSpPr>
          <p:nvPr/>
        </p:nvSpPr>
        <p:spPr bwMode="auto">
          <a:xfrm>
            <a:off x="4902200" y="3155740"/>
            <a:ext cx="7550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smtClean="0">
                <a:ln>
                  <a:noFill/>
                </a:ln>
                <a:solidFill>
                  <a:srgbClr val="000000"/>
                </a:solidFill>
                <a:effectLst/>
                <a:latin typeface="Arial Black" panose="020B0A04020102020204" pitchFamily="34" charset="0"/>
              </a:rPr>
              <a:t>5,041,000</a:t>
            </a:r>
            <a:endParaRPr kumimoji="0" lang="en-US" altLang="en-US" i="0" u="none" strike="noStrike" cap="none" normalizeH="0" baseline="0" dirty="0" smtClean="0">
              <a:ln>
                <a:noFill/>
              </a:ln>
              <a:solidFill>
                <a:schemeClr val="tx1"/>
              </a:solidFill>
              <a:effectLst/>
              <a:latin typeface="Arial Black" panose="020B0A04020102020204" pitchFamily="34" charset="0"/>
            </a:endParaRPr>
          </a:p>
        </p:txBody>
      </p:sp>
      <p:sp>
        <p:nvSpPr>
          <p:cNvPr id="76" name="Rectangle 72"/>
          <p:cNvSpPr>
            <a:spLocks noChangeArrowheads="1"/>
          </p:cNvSpPr>
          <p:nvPr/>
        </p:nvSpPr>
        <p:spPr bwMode="auto">
          <a:xfrm>
            <a:off x="2894701" y="3131927"/>
            <a:ext cx="7550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smtClean="0">
                <a:ln>
                  <a:noFill/>
                </a:ln>
                <a:solidFill>
                  <a:srgbClr val="000000"/>
                </a:solidFill>
                <a:effectLst/>
                <a:latin typeface="Arial Black" panose="020B0A04020102020204" pitchFamily="34" charset="0"/>
              </a:rPr>
              <a:t>2,793,000</a:t>
            </a:r>
            <a:endParaRPr kumimoji="0" lang="en-US" altLang="en-US"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249380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FEC6-D63F-419D-9C5A-1B0F02C783E8}"/>
              </a:ext>
            </a:extLst>
          </p:cNvPr>
          <p:cNvSpPr>
            <a:spLocks noGrp="1"/>
          </p:cNvSpPr>
          <p:nvPr>
            <p:ph type="title"/>
          </p:nvPr>
        </p:nvSpPr>
        <p:spPr/>
        <p:txBody>
          <a:bodyPr/>
          <a:lstStyle/>
          <a:p>
            <a:r>
              <a:rPr lang="en-US" dirty="0"/>
              <a:t>3.2.3 Intraregional Migration </a:t>
            </a:r>
            <a:r>
              <a:rPr lang="en-US" sz="2000" b="0" dirty="0"/>
              <a:t>(4 of 5)</a:t>
            </a:r>
          </a:p>
        </p:txBody>
      </p:sp>
      <p:sp>
        <p:nvSpPr>
          <p:cNvPr id="3" name="Content Placeholder 2">
            <a:extLst>
              <a:ext uri="{FF2B5EF4-FFF2-40B4-BE49-F238E27FC236}">
                <a16:creationId xmlns:a16="http://schemas.microsoft.com/office/drawing/2014/main" id="{3AB13C6F-8A62-4E6E-A9A2-F25D9ADD31E2}"/>
              </a:ext>
            </a:extLst>
          </p:cNvPr>
          <p:cNvSpPr>
            <a:spLocks noGrp="1"/>
          </p:cNvSpPr>
          <p:nvPr>
            <p:ph sz="quarter" idx="13"/>
          </p:nvPr>
        </p:nvSpPr>
        <p:spPr>
          <a:xfrm>
            <a:off x="457200" y="1556326"/>
            <a:ext cx="8229600" cy="1230417"/>
          </a:xfrm>
        </p:spPr>
        <p:txBody>
          <a:bodyPr/>
          <a:lstStyle/>
          <a:p>
            <a:pPr marL="432" indent="0">
              <a:buNone/>
            </a:pPr>
            <a:r>
              <a:rPr lang="en-IN" b="1" dirty="0"/>
              <a:t>Figure 3-27:</a:t>
            </a:r>
            <a:r>
              <a:rPr lang="en-IN" dirty="0"/>
              <a:t> </a:t>
            </a:r>
            <a:r>
              <a:rPr lang="en-US" dirty="0"/>
              <a:t>Most counties that had population growth between 2016 and 2017 are in the West. </a:t>
            </a:r>
            <a:r>
              <a:rPr lang="en-US" dirty="0" smtClean="0"/>
              <a:t>The </a:t>
            </a:r>
            <a:r>
              <a:rPr lang="en-US" dirty="0"/>
              <a:t>northeast, Appalachia, and rural parts of the South lost population.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88" y="2970986"/>
            <a:ext cx="5907024" cy="3279648"/>
          </a:xfrm>
          <a:prstGeom prst="rect">
            <a:avLst/>
          </a:prstGeom>
        </p:spPr>
      </p:pic>
      <p:sp>
        <p:nvSpPr>
          <p:cNvPr id="9" name="Rectangle 5"/>
          <p:cNvSpPr>
            <a:spLocks noChangeArrowheads="1"/>
          </p:cNvSpPr>
          <p:nvPr/>
        </p:nvSpPr>
        <p:spPr bwMode="auto">
          <a:xfrm>
            <a:off x="1882775" y="5414963"/>
            <a:ext cx="7694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 and above</a:t>
            </a:r>
            <a:endParaRPr kumimoji="0" lang="en-US" altLang="en-US" sz="1600" b="1" i="0" u="none" strike="noStrike" cap="none" normalizeH="0" baseline="0" dirty="0" smtClean="0">
              <a:ln>
                <a:noFill/>
              </a:ln>
              <a:solidFill>
                <a:schemeClr val="tx1"/>
              </a:solidFill>
              <a:effectLst/>
              <a:latin typeface="+mj-lt"/>
            </a:endParaRPr>
          </a:p>
        </p:txBody>
      </p:sp>
      <p:sp>
        <p:nvSpPr>
          <p:cNvPr id="10" name="Rectangle 6"/>
          <p:cNvSpPr>
            <a:spLocks noChangeArrowheads="1"/>
          </p:cNvSpPr>
          <p:nvPr/>
        </p:nvSpPr>
        <p:spPr bwMode="auto">
          <a:xfrm>
            <a:off x="1882775" y="5595938"/>
            <a:ext cx="6989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less than 1%</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1638300" y="4938713"/>
            <a:ext cx="10643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Population change,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2016–2017</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9"/>
          <p:cNvSpPr>
            <a:spLocks noChangeArrowheads="1"/>
          </p:cNvSpPr>
          <p:nvPr/>
        </p:nvSpPr>
        <p:spPr bwMode="auto">
          <a:xfrm>
            <a:off x="1638300" y="5262563"/>
            <a:ext cx="4680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Increase</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1882775" y="5942013"/>
            <a:ext cx="6989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less than 1%</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1882775" y="6119813"/>
            <a:ext cx="7694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 and above</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2"/>
          <p:cNvSpPr>
            <a:spLocks noChangeArrowheads="1"/>
          </p:cNvSpPr>
          <p:nvPr/>
        </p:nvSpPr>
        <p:spPr bwMode="auto">
          <a:xfrm>
            <a:off x="1638300" y="578643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Decrease</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997225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FEC6-D63F-419D-9C5A-1B0F02C783E8}"/>
              </a:ext>
            </a:extLst>
          </p:cNvPr>
          <p:cNvSpPr>
            <a:spLocks noGrp="1"/>
          </p:cNvSpPr>
          <p:nvPr>
            <p:ph type="title"/>
          </p:nvPr>
        </p:nvSpPr>
        <p:spPr/>
        <p:txBody>
          <a:bodyPr/>
          <a:lstStyle/>
          <a:p>
            <a:r>
              <a:rPr lang="en-US" dirty="0"/>
              <a:t>3.2.3 Intraregional Migration </a:t>
            </a:r>
            <a:r>
              <a:rPr lang="en-US" sz="2000" b="0" dirty="0"/>
              <a:t>(5 of 5)</a:t>
            </a:r>
          </a:p>
        </p:txBody>
      </p:sp>
      <p:sp>
        <p:nvSpPr>
          <p:cNvPr id="3" name="Content Placeholder 2">
            <a:extLst>
              <a:ext uri="{FF2B5EF4-FFF2-40B4-BE49-F238E27FC236}">
                <a16:creationId xmlns:a16="http://schemas.microsoft.com/office/drawing/2014/main" id="{3AB13C6F-8A62-4E6E-A9A2-F25D9ADD31E2}"/>
              </a:ext>
            </a:extLst>
          </p:cNvPr>
          <p:cNvSpPr>
            <a:spLocks noGrp="1"/>
          </p:cNvSpPr>
          <p:nvPr>
            <p:ph sz="quarter" idx="13"/>
          </p:nvPr>
        </p:nvSpPr>
        <p:spPr>
          <a:xfrm>
            <a:off x="457200" y="1556326"/>
            <a:ext cx="8229600" cy="1503151"/>
          </a:xfrm>
        </p:spPr>
        <p:txBody>
          <a:bodyPr/>
          <a:lstStyle/>
          <a:p>
            <a:pPr marL="432" indent="0">
              <a:buNone/>
            </a:pPr>
            <a:r>
              <a:rPr lang="en-IN" b="1" dirty="0"/>
              <a:t>Figure 3-28:</a:t>
            </a:r>
            <a:r>
              <a:rPr lang="en-IN" dirty="0"/>
              <a:t> </a:t>
            </a:r>
            <a:r>
              <a:rPr lang="en-US" dirty="0"/>
              <a:t>The phenomenon known as </a:t>
            </a:r>
            <a:r>
              <a:rPr lang="en-US" dirty="0" err="1"/>
              <a:t>counterurbanization</a:t>
            </a:r>
            <a:r>
              <a:rPr lang="en-US" dirty="0"/>
              <a:t> is recent and entails people leaving urban areas for small rural towns that have access to an urban area. </a:t>
            </a:r>
          </a:p>
        </p:txBody>
      </p:sp>
      <p:pic>
        <p:nvPicPr>
          <p:cNvPr id="6" name="Picture 5" descr="The countryside of Idaho showing the counter urbanization.">
            <a:extLst>
              <a:ext uri="{FF2B5EF4-FFF2-40B4-BE49-F238E27FC236}">
                <a16:creationId xmlns:a16="http://schemas.microsoft.com/office/drawing/2014/main" id="{C13D3B79-F826-4A5F-AD68-ECDF5FA9C45F}"/>
              </a:ext>
            </a:extLst>
          </p:cNvPr>
          <p:cNvPicPr>
            <a:picLocks noChangeAspect="1"/>
          </p:cNvPicPr>
          <p:nvPr/>
        </p:nvPicPr>
        <p:blipFill>
          <a:blip r:embed="rId2"/>
          <a:stretch>
            <a:fillRect/>
          </a:stretch>
        </p:blipFill>
        <p:spPr>
          <a:xfrm>
            <a:off x="1619918" y="3198318"/>
            <a:ext cx="5666253" cy="3011209"/>
          </a:xfrm>
          <a:prstGeom prst="rect">
            <a:avLst/>
          </a:prstGeom>
        </p:spPr>
      </p:pic>
    </p:spTree>
    <p:extLst>
      <p:ext uri="{BB962C8B-B14F-4D97-AF65-F5344CB8AC3E}">
        <p14:creationId xmlns:p14="http://schemas.microsoft.com/office/powerpoint/2010/main" val="879565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3DDF-C07D-4C38-B089-25FE044E7F1E}"/>
              </a:ext>
            </a:extLst>
          </p:cNvPr>
          <p:cNvSpPr>
            <a:spLocks noGrp="1"/>
          </p:cNvSpPr>
          <p:nvPr>
            <p:ph type="title"/>
          </p:nvPr>
        </p:nvSpPr>
        <p:spPr>
          <a:xfrm>
            <a:off x="457200" y="215371"/>
            <a:ext cx="8483600" cy="1097279"/>
          </a:xfrm>
        </p:spPr>
        <p:txBody>
          <a:bodyPr/>
          <a:lstStyle/>
          <a:p>
            <a:r>
              <a:rPr lang="en-US" dirty="0"/>
              <a:t>Key Issue 3: Why Do People Migrate?</a:t>
            </a:r>
          </a:p>
        </p:txBody>
      </p:sp>
      <p:sp>
        <p:nvSpPr>
          <p:cNvPr id="3" name="Content Placeholder 2">
            <a:extLst>
              <a:ext uri="{FF2B5EF4-FFF2-40B4-BE49-F238E27FC236}">
                <a16:creationId xmlns:a16="http://schemas.microsoft.com/office/drawing/2014/main" id="{9F6E8615-D43B-4684-BA64-2856A9F5E5B3}"/>
              </a:ext>
            </a:extLst>
          </p:cNvPr>
          <p:cNvSpPr>
            <a:spLocks noGrp="1"/>
          </p:cNvSpPr>
          <p:nvPr>
            <p:ph sz="quarter" idx="13"/>
          </p:nvPr>
        </p:nvSpPr>
        <p:spPr/>
        <p:txBody>
          <a:bodyPr/>
          <a:lstStyle/>
          <a:p>
            <a:pPr marL="432" indent="0">
              <a:buNone/>
            </a:pPr>
            <a:r>
              <a:rPr lang="en-US" b="1" dirty="0">
                <a:solidFill>
                  <a:srgbClr val="007FA3"/>
                </a:solidFill>
              </a:rPr>
              <a:t>3.3.1</a:t>
            </a:r>
            <a:r>
              <a:rPr lang="en-US" dirty="0"/>
              <a:t> Political Reasons for Migrating</a:t>
            </a:r>
          </a:p>
          <a:p>
            <a:pPr marL="432" indent="0">
              <a:buNone/>
            </a:pPr>
            <a:r>
              <a:rPr lang="en-US" b="1" dirty="0">
                <a:solidFill>
                  <a:srgbClr val="007FA3"/>
                </a:solidFill>
              </a:rPr>
              <a:t>3.3.2</a:t>
            </a:r>
            <a:r>
              <a:rPr lang="en-US" dirty="0"/>
              <a:t> Environmental Reasons for Migrating</a:t>
            </a:r>
          </a:p>
          <a:p>
            <a:pPr marL="432" indent="0">
              <a:buNone/>
            </a:pPr>
            <a:r>
              <a:rPr lang="en-US" b="1" dirty="0">
                <a:solidFill>
                  <a:srgbClr val="007FA3"/>
                </a:solidFill>
              </a:rPr>
              <a:t>3.3.3</a:t>
            </a:r>
            <a:r>
              <a:rPr lang="en-US" dirty="0"/>
              <a:t> Economic Reasons for Migrating</a:t>
            </a:r>
          </a:p>
          <a:p>
            <a:pPr marL="432" indent="0">
              <a:buNone/>
            </a:pPr>
            <a:r>
              <a:rPr lang="en-US" b="1" dirty="0">
                <a:solidFill>
                  <a:srgbClr val="007FA3"/>
                </a:solidFill>
              </a:rPr>
              <a:t>3.3.4</a:t>
            </a:r>
            <a:r>
              <a:rPr lang="en-US" dirty="0"/>
              <a:t> Gender </a:t>
            </a:r>
            <a:r>
              <a:rPr lang="en-US" dirty="0" smtClean="0"/>
              <a:t>and </a:t>
            </a:r>
            <a:r>
              <a:rPr lang="en-US" dirty="0"/>
              <a:t>Age of Migrants</a:t>
            </a:r>
          </a:p>
        </p:txBody>
      </p:sp>
    </p:spTree>
    <p:extLst>
      <p:ext uri="{BB962C8B-B14F-4D97-AF65-F5344CB8AC3E}">
        <p14:creationId xmlns:p14="http://schemas.microsoft.com/office/powerpoint/2010/main" val="2824191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(1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p:txBody>
          <a:bodyPr/>
          <a:lstStyle/>
          <a:p>
            <a:pPr lvl="0" indent="-256032"/>
            <a:r>
              <a:rPr lang="en-US" dirty="0"/>
              <a:t>Combination of </a:t>
            </a:r>
            <a:r>
              <a:rPr lang="en-US" b="1" dirty="0"/>
              <a:t>push</a:t>
            </a:r>
            <a:r>
              <a:rPr lang="en-US" dirty="0"/>
              <a:t> and </a:t>
            </a:r>
            <a:r>
              <a:rPr lang="en-US" b="1" dirty="0"/>
              <a:t>pull factors</a:t>
            </a:r>
          </a:p>
          <a:p>
            <a:pPr lvl="0" indent="-256032"/>
            <a:r>
              <a:rPr lang="en-US" b="1" dirty="0"/>
              <a:t>Push factor</a:t>
            </a:r>
            <a:r>
              <a:rPr lang="en-US" dirty="0"/>
              <a:t>: induces people to move out of their present location (e.g., fleeing conflict and/or persecution, floods, droughts)</a:t>
            </a:r>
          </a:p>
          <a:p>
            <a:pPr lvl="0" indent="-256032"/>
            <a:r>
              <a:rPr lang="en-US" b="1" dirty="0"/>
              <a:t>Pull factor</a:t>
            </a:r>
            <a:r>
              <a:rPr lang="en-US" dirty="0"/>
              <a:t>:</a:t>
            </a:r>
            <a:r>
              <a:rPr lang="en-US" b="1" dirty="0"/>
              <a:t> </a:t>
            </a:r>
            <a:r>
              <a:rPr lang="en-US" dirty="0"/>
              <a:t>induces people to move into a new location (e.g., better cultural, environmental and/or political conditions, economic opportunities)</a:t>
            </a:r>
          </a:p>
          <a:p>
            <a:pPr lvl="0" indent="-256032"/>
            <a:r>
              <a:rPr lang="en-US" dirty="0"/>
              <a:t>Intervening obstacles cause people to engage in </a:t>
            </a:r>
            <a:r>
              <a:rPr lang="en-US" b="1" dirty="0"/>
              <a:t>step migration </a:t>
            </a:r>
            <a:r>
              <a:rPr lang="en-US" dirty="0"/>
              <a:t>which follows a series of steps to the final destination</a:t>
            </a:r>
          </a:p>
        </p:txBody>
      </p:sp>
    </p:spTree>
    <p:extLst>
      <p:ext uri="{BB962C8B-B14F-4D97-AF65-F5344CB8AC3E}">
        <p14:creationId xmlns:p14="http://schemas.microsoft.com/office/powerpoint/2010/main" val="40293564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(2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a:xfrm>
            <a:off x="457200" y="1556326"/>
            <a:ext cx="8229600" cy="794057"/>
          </a:xfrm>
        </p:spPr>
        <p:txBody>
          <a:bodyPr/>
          <a:lstStyle/>
          <a:p>
            <a:pPr marL="0" lvl="0" indent="0">
              <a:buNone/>
            </a:pPr>
            <a:r>
              <a:rPr lang="en-IN" b="1" dirty="0"/>
              <a:t>Figure 3-29:</a:t>
            </a:r>
            <a:r>
              <a:rPr lang="en-IN" dirty="0"/>
              <a:t> </a:t>
            </a:r>
            <a:r>
              <a:rPr lang="en-US" dirty="0"/>
              <a:t>The forced migration of Native Americans took place in the 1830s.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862" y="2373312"/>
            <a:ext cx="5013798" cy="4075968"/>
          </a:xfrm>
          <a:prstGeom prst="rect">
            <a:avLst/>
          </a:prstGeom>
        </p:spPr>
      </p:pic>
      <p:sp>
        <p:nvSpPr>
          <p:cNvPr id="324" name="Rectangle 317"/>
          <p:cNvSpPr>
            <a:spLocks noChangeArrowheads="1"/>
          </p:cNvSpPr>
          <p:nvPr/>
        </p:nvSpPr>
        <p:spPr bwMode="auto">
          <a:xfrm>
            <a:off x="4324813" y="6244936"/>
            <a:ext cx="234863"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90°W</a:t>
            </a:r>
            <a:endParaRPr kumimoji="0" lang="en-US" altLang="en-US" sz="2000" b="1" i="0" u="none" strike="noStrike" cap="none" normalizeH="0" baseline="0" smtClean="0">
              <a:ln>
                <a:noFill/>
              </a:ln>
              <a:solidFill>
                <a:schemeClr val="tx1"/>
              </a:solidFill>
              <a:effectLst/>
              <a:latin typeface="+mj-lt"/>
            </a:endParaRPr>
          </a:p>
        </p:txBody>
      </p:sp>
      <p:sp>
        <p:nvSpPr>
          <p:cNvPr id="325" name="Rectangle 318"/>
          <p:cNvSpPr>
            <a:spLocks noChangeArrowheads="1"/>
          </p:cNvSpPr>
          <p:nvPr/>
        </p:nvSpPr>
        <p:spPr bwMode="auto">
          <a:xfrm>
            <a:off x="2951284" y="6244936"/>
            <a:ext cx="234863"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95°W</a:t>
            </a:r>
            <a:endParaRPr kumimoji="0" lang="en-US" altLang="en-US" sz="2000" b="1" i="0" u="none" strike="noStrike" cap="none" normalizeH="0" baseline="0" smtClean="0">
              <a:ln>
                <a:noFill/>
              </a:ln>
              <a:solidFill>
                <a:schemeClr val="tx1"/>
              </a:solidFill>
              <a:effectLst/>
              <a:latin typeface="+mj-lt"/>
            </a:endParaRPr>
          </a:p>
        </p:txBody>
      </p:sp>
      <p:sp>
        <p:nvSpPr>
          <p:cNvPr id="326" name="Rectangle 319"/>
          <p:cNvSpPr>
            <a:spLocks noChangeArrowheads="1"/>
          </p:cNvSpPr>
          <p:nvPr/>
        </p:nvSpPr>
        <p:spPr bwMode="auto">
          <a:xfrm>
            <a:off x="5693588" y="6244936"/>
            <a:ext cx="234863"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85°W</a:t>
            </a:r>
            <a:endParaRPr kumimoji="0" lang="en-US" altLang="en-US" sz="2000" b="1" i="0" u="none" strike="noStrike" cap="none" normalizeH="0" baseline="0" smtClean="0">
              <a:ln>
                <a:noFill/>
              </a:ln>
              <a:solidFill>
                <a:schemeClr val="tx1"/>
              </a:solidFill>
              <a:effectLst/>
              <a:latin typeface="+mj-lt"/>
            </a:endParaRPr>
          </a:p>
        </p:txBody>
      </p:sp>
      <p:sp>
        <p:nvSpPr>
          <p:cNvPr id="327" name="Rectangle 320"/>
          <p:cNvSpPr>
            <a:spLocks noChangeArrowheads="1"/>
          </p:cNvSpPr>
          <p:nvPr/>
        </p:nvSpPr>
        <p:spPr bwMode="auto">
          <a:xfrm>
            <a:off x="3925586" y="5543797"/>
            <a:ext cx="850303"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smtClean="0">
                <a:ln>
                  <a:noFill/>
                </a:ln>
                <a:solidFill>
                  <a:srgbClr val="00AEEF"/>
                </a:solidFill>
                <a:effectLst/>
                <a:latin typeface="+mj-lt"/>
              </a:rPr>
              <a:t>Gulf of Mexico</a:t>
            </a:r>
            <a:endParaRPr kumimoji="0" lang="en-US" altLang="en-US" sz="2000" b="1" i="0" u="none" strike="noStrike" cap="none" normalizeH="0" baseline="0" smtClean="0">
              <a:ln>
                <a:noFill/>
              </a:ln>
              <a:solidFill>
                <a:schemeClr val="tx1"/>
              </a:solidFill>
              <a:effectLst/>
              <a:latin typeface="+mj-lt"/>
            </a:endParaRPr>
          </a:p>
        </p:txBody>
      </p:sp>
      <p:sp>
        <p:nvSpPr>
          <p:cNvPr id="328" name="Rectangle 321"/>
          <p:cNvSpPr>
            <a:spLocks noChangeArrowheads="1"/>
          </p:cNvSpPr>
          <p:nvPr/>
        </p:nvSpPr>
        <p:spPr bwMode="auto">
          <a:xfrm>
            <a:off x="2495026" y="2866293"/>
            <a:ext cx="540012"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60000"/>
                    </a:schemeClr>
                  </a:glow>
                </a:effectLst>
                <a:latin typeface="+mj-lt"/>
              </a:rPr>
              <a:t>CHEROKEE</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29" name="Rectangle 322"/>
          <p:cNvSpPr>
            <a:spLocks noChangeArrowheads="1"/>
          </p:cNvSpPr>
          <p:nvPr/>
        </p:nvSpPr>
        <p:spPr bwMode="auto">
          <a:xfrm>
            <a:off x="2522599" y="3133551"/>
            <a:ext cx="332579"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60000"/>
                    </a:schemeClr>
                  </a:glow>
                </a:effectLst>
                <a:latin typeface="+mj-lt"/>
              </a:rPr>
              <a:t>CREEK</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30" name="Rectangle 323"/>
          <p:cNvSpPr>
            <a:spLocks noChangeArrowheads="1"/>
          </p:cNvSpPr>
          <p:nvPr/>
        </p:nvSpPr>
        <p:spPr bwMode="auto">
          <a:xfrm>
            <a:off x="2309671" y="3482730"/>
            <a:ext cx="593155"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60000"/>
                    </a:schemeClr>
                  </a:glow>
                </a:effectLst>
                <a:latin typeface="+mj-lt"/>
              </a:rPr>
              <a:t>CHICKASAW</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31" name="Rectangle 324"/>
          <p:cNvSpPr>
            <a:spLocks noChangeArrowheads="1"/>
          </p:cNvSpPr>
          <p:nvPr/>
        </p:nvSpPr>
        <p:spPr bwMode="auto">
          <a:xfrm>
            <a:off x="2951284" y="3534492"/>
            <a:ext cx="498868"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60000"/>
                    </a:schemeClr>
                  </a:glow>
                </a:effectLst>
                <a:latin typeface="+mj-lt"/>
              </a:rPr>
              <a:t>CHOCTAW</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32" name="Rectangle 325"/>
          <p:cNvSpPr>
            <a:spLocks noChangeArrowheads="1"/>
          </p:cNvSpPr>
          <p:nvPr/>
        </p:nvSpPr>
        <p:spPr bwMode="auto">
          <a:xfrm>
            <a:off x="4510192" y="3703600"/>
            <a:ext cx="593155"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CHICKASAW</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33" name="Rectangle 326"/>
          <p:cNvSpPr>
            <a:spLocks noChangeArrowheads="1"/>
          </p:cNvSpPr>
          <p:nvPr/>
        </p:nvSpPr>
        <p:spPr bwMode="auto">
          <a:xfrm>
            <a:off x="4656164" y="3821241"/>
            <a:ext cx="212576" cy="1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1832</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34" name="Rectangle 327"/>
          <p:cNvSpPr>
            <a:spLocks noChangeArrowheads="1"/>
          </p:cNvSpPr>
          <p:nvPr/>
        </p:nvSpPr>
        <p:spPr bwMode="auto">
          <a:xfrm>
            <a:off x="4486409" y="4100183"/>
            <a:ext cx="4664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CHOCTAW</a:t>
            </a:r>
            <a:b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1830</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36" name="Rectangle 329"/>
          <p:cNvSpPr>
            <a:spLocks noChangeArrowheads="1"/>
          </p:cNvSpPr>
          <p:nvPr/>
        </p:nvSpPr>
        <p:spPr bwMode="auto">
          <a:xfrm>
            <a:off x="5457838" y="3744454"/>
            <a:ext cx="504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CHEROKEE</a:t>
            </a:r>
            <a:b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1835</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38" name="Rectangle 331"/>
          <p:cNvSpPr>
            <a:spLocks noChangeArrowheads="1"/>
          </p:cNvSpPr>
          <p:nvPr/>
        </p:nvSpPr>
        <p:spPr bwMode="auto">
          <a:xfrm>
            <a:off x="5422685" y="3990938"/>
            <a:ext cx="3109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CREEK</a:t>
            </a:r>
            <a:b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1832</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40" name="Rectangle 333"/>
          <p:cNvSpPr>
            <a:spLocks noChangeArrowheads="1"/>
          </p:cNvSpPr>
          <p:nvPr/>
        </p:nvSpPr>
        <p:spPr bwMode="auto">
          <a:xfrm>
            <a:off x="6116577" y="5722611"/>
            <a:ext cx="4680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SEMINOLE</a:t>
            </a:r>
            <a:b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700" b="1" i="1" u="none" strike="noStrike" cap="none" normalizeH="0" baseline="0" dirty="0" smtClean="0">
                <a:ln>
                  <a:noFill/>
                </a:ln>
                <a:solidFill>
                  <a:srgbClr val="000000"/>
                </a:solidFill>
                <a:effectLst>
                  <a:glow rad="50800">
                    <a:schemeClr val="bg1">
                      <a:alpha val="60000"/>
                    </a:schemeClr>
                  </a:glow>
                </a:effectLst>
                <a:latin typeface="+mj-lt"/>
              </a:rPr>
              <a:t>1832–1833</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42" name="Rectangle 335"/>
          <p:cNvSpPr>
            <a:spLocks noChangeArrowheads="1"/>
          </p:cNvSpPr>
          <p:nvPr/>
        </p:nvSpPr>
        <p:spPr bwMode="auto">
          <a:xfrm>
            <a:off x="2887863" y="3078046"/>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Fort</a:t>
            </a:r>
            <a:b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Gibson</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44" name="Rectangle 337"/>
          <p:cNvSpPr>
            <a:spLocks noChangeArrowheads="1"/>
          </p:cNvSpPr>
          <p:nvPr/>
        </p:nvSpPr>
        <p:spPr bwMode="auto">
          <a:xfrm>
            <a:off x="2649141" y="3775896"/>
            <a:ext cx="658300"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Fort Towson</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45" name="Rectangle 338"/>
          <p:cNvSpPr>
            <a:spLocks noChangeArrowheads="1"/>
          </p:cNvSpPr>
          <p:nvPr/>
        </p:nvSpPr>
        <p:spPr bwMode="auto">
          <a:xfrm>
            <a:off x="3840207" y="5053084"/>
            <a:ext cx="668585"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New Orleans</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46" name="Rectangle 339"/>
          <p:cNvSpPr>
            <a:spLocks noChangeArrowheads="1"/>
          </p:cNvSpPr>
          <p:nvPr/>
        </p:nvSpPr>
        <p:spPr bwMode="auto">
          <a:xfrm>
            <a:off x="5069501" y="4785580"/>
            <a:ext cx="348008"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Mobile</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47" name="Rectangle 340"/>
          <p:cNvSpPr>
            <a:spLocks noChangeArrowheads="1"/>
          </p:cNvSpPr>
          <p:nvPr/>
        </p:nvSpPr>
        <p:spPr bwMode="auto">
          <a:xfrm>
            <a:off x="5303867" y="4362683"/>
            <a:ext cx="658300"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Montgomery</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48" name="Rectangle 341"/>
          <p:cNvSpPr>
            <a:spLocks noChangeArrowheads="1"/>
          </p:cNvSpPr>
          <p:nvPr/>
        </p:nvSpPr>
        <p:spPr bwMode="auto">
          <a:xfrm>
            <a:off x="5341928" y="3059223"/>
            <a:ext cx="485153"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Nashville</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49" name="Rectangle 342"/>
          <p:cNvSpPr>
            <a:spLocks noChangeArrowheads="1"/>
          </p:cNvSpPr>
          <p:nvPr/>
        </p:nvSpPr>
        <p:spPr bwMode="auto">
          <a:xfrm>
            <a:off x="5802364" y="3632281"/>
            <a:ext cx="624013"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New </a:t>
            </a:r>
            <a:r>
              <a:rPr kumimoji="0" lang="en-US" altLang="en-US" sz="800" b="1" i="0" u="none" strike="noStrike" cap="none" normalizeH="0" baseline="0" dirty="0" err="1" smtClean="0">
                <a:ln>
                  <a:noFill/>
                </a:ln>
                <a:solidFill>
                  <a:srgbClr val="000000"/>
                </a:solidFill>
                <a:effectLst>
                  <a:glow rad="50800">
                    <a:schemeClr val="bg1">
                      <a:alpha val="60000"/>
                    </a:schemeClr>
                  </a:glow>
                </a:effectLst>
                <a:latin typeface="+mj-lt"/>
              </a:rPr>
              <a:t>Echota</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50" name="Rectangle 343"/>
          <p:cNvSpPr>
            <a:spLocks noChangeArrowheads="1"/>
          </p:cNvSpPr>
          <p:nvPr/>
        </p:nvSpPr>
        <p:spPr bwMode="auto">
          <a:xfrm>
            <a:off x="5802706" y="4129434"/>
            <a:ext cx="3831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Fort</a:t>
            </a:r>
            <a:b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Mitchell</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52" name="Rectangle 345"/>
          <p:cNvSpPr>
            <a:spLocks noChangeArrowheads="1"/>
          </p:cNvSpPr>
          <p:nvPr/>
        </p:nvSpPr>
        <p:spPr bwMode="auto">
          <a:xfrm>
            <a:off x="3731103" y="4296028"/>
            <a:ext cx="553726"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Vicksburg</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53" name="Rectangle 346"/>
          <p:cNvSpPr>
            <a:spLocks noChangeArrowheads="1"/>
          </p:cNvSpPr>
          <p:nvPr/>
        </p:nvSpPr>
        <p:spPr bwMode="auto">
          <a:xfrm>
            <a:off x="3666963" y="3564315"/>
            <a:ext cx="2516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Little</a:t>
            </a:r>
            <a:b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Rock</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55" name="Rectangle 348"/>
          <p:cNvSpPr>
            <a:spLocks noChangeArrowheads="1"/>
          </p:cNvSpPr>
          <p:nvPr/>
        </p:nvSpPr>
        <p:spPr bwMode="auto">
          <a:xfrm>
            <a:off x="3162236" y="2756067"/>
            <a:ext cx="574298"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Springfield</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56" name="Rectangle 349"/>
          <p:cNvSpPr>
            <a:spLocks noChangeArrowheads="1"/>
          </p:cNvSpPr>
          <p:nvPr/>
        </p:nvSpPr>
        <p:spPr bwMode="auto">
          <a:xfrm>
            <a:off x="6379861" y="4928027"/>
            <a:ext cx="3077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FLA.</a:t>
            </a:r>
            <a:b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TERR.</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58" name="Rectangle 351"/>
          <p:cNvSpPr>
            <a:spLocks noChangeArrowheads="1"/>
          </p:cNvSpPr>
          <p:nvPr/>
        </p:nvSpPr>
        <p:spPr bwMode="auto">
          <a:xfrm>
            <a:off x="3997858" y="3343059"/>
            <a:ext cx="3077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ARK.</a:t>
            </a:r>
            <a:b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TERR.</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60" name="Rectangle 353"/>
          <p:cNvSpPr>
            <a:spLocks noChangeArrowheads="1"/>
          </p:cNvSpPr>
          <p:nvPr/>
        </p:nvSpPr>
        <p:spPr bwMode="auto">
          <a:xfrm>
            <a:off x="2290659" y="2489842"/>
            <a:ext cx="798874"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UNORG. TERR.</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61" name="Rectangle 354"/>
          <p:cNvSpPr>
            <a:spLocks noChangeArrowheads="1"/>
          </p:cNvSpPr>
          <p:nvPr/>
        </p:nvSpPr>
        <p:spPr bwMode="auto">
          <a:xfrm>
            <a:off x="2078834" y="3938788"/>
            <a:ext cx="445724"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MEXICO</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62" name="Rectangle 355"/>
          <p:cNvSpPr>
            <a:spLocks noChangeArrowheads="1"/>
          </p:cNvSpPr>
          <p:nvPr/>
        </p:nvSpPr>
        <p:spPr bwMode="auto">
          <a:xfrm>
            <a:off x="6059545" y="3948587"/>
            <a:ext cx="166290"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GA</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63" name="Rectangle 356"/>
          <p:cNvSpPr>
            <a:spLocks noChangeArrowheads="1"/>
          </p:cNvSpPr>
          <p:nvPr/>
        </p:nvSpPr>
        <p:spPr bwMode="auto">
          <a:xfrm>
            <a:off x="6549072" y="3779185"/>
            <a:ext cx="152575"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SC</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64" name="Rectangle 357"/>
          <p:cNvSpPr>
            <a:spLocks noChangeArrowheads="1"/>
          </p:cNvSpPr>
          <p:nvPr/>
        </p:nvSpPr>
        <p:spPr bwMode="auto">
          <a:xfrm>
            <a:off x="6530062" y="3209803"/>
            <a:ext cx="157717"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NC</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65" name="Rectangle 358"/>
          <p:cNvSpPr>
            <a:spLocks noChangeArrowheads="1"/>
          </p:cNvSpPr>
          <p:nvPr/>
        </p:nvSpPr>
        <p:spPr bwMode="auto">
          <a:xfrm>
            <a:off x="6482535" y="2729829"/>
            <a:ext cx="152575"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VA</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66" name="Rectangle 359"/>
          <p:cNvSpPr>
            <a:spLocks noChangeArrowheads="1"/>
          </p:cNvSpPr>
          <p:nvPr/>
        </p:nvSpPr>
        <p:spPr bwMode="auto">
          <a:xfrm>
            <a:off x="3892694" y="4573660"/>
            <a:ext cx="145718"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LA</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67" name="Rectangle 360"/>
          <p:cNvSpPr>
            <a:spLocks noChangeArrowheads="1"/>
          </p:cNvSpPr>
          <p:nvPr/>
        </p:nvSpPr>
        <p:spPr bwMode="auto">
          <a:xfrm>
            <a:off x="4400537" y="4485030"/>
            <a:ext cx="164575"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mj-lt"/>
              </a:rPr>
              <a:t>MS</a:t>
            </a:r>
            <a:endParaRPr kumimoji="0" lang="en-US" altLang="en-US" sz="20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68" name="Rectangle 361"/>
          <p:cNvSpPr>
            <a:spLocks noChangeArrowheads="1"/>
          </p:cNvSpPr>
          <p:nvPr/>
        </p:nvSpPr>
        <p:spPr bwMode="auto">
          <a:xfrm>
            <a:off x="5070985" y="3934470"/>
            <a:ext cx="145718"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AL</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69" name="Rectangle 362"/>
          <p:cNvSpPr>
            <a:spLocks noChangeArrowheads="1"/>
          </p:cNvSpPr>
          <p:nvPr/>
        </p:nvSpPr>
        <p:spPr bwMode="auto">
          <a:xfrm>
            <a:off x="5650813" y="3181570"/>
            <a:ext cx="147431"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TN</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70" name="Rectangle 363"/>
          <p:cNvSpPr>
            <a:spLocks noChangeArrowheads="1"/>
          </p:cNvSpPr>
          <p:nvPr/>
        </p:nvSpPr>
        <p:spPr bwMode="auto">
          <a:xfrm>
            <a:off x="3925586" y="2598071"/>
            <a:ext cx="176576"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MO</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71" name="Rectangle 364"/>
          <p:cNvSpPr>
            <a:spLocks noChangeArrowheads="1"/>
          </p:cNvSpPr>
          <p:nvPr/>
        </p:nvSpPr>
        <p:spPr bwMode="auto">
          <a:xfrm>
            <a:off x="4733543" y="2438080"/>
            <a:ext cx="97717"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IL</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72" name="Rectangle 365"/>
          <p:cNvSpPr>
            <a:spLocks noChangeArrowheads="1"/>
          </p:cNvSpPr>
          <p:nvPr/>
        </p:nvSpPr>
        <p:spPr bwMode="auto">
          <a:xfrm>
            <a:off x="5398921" y="2856881"/>
            <a:ext cx="154289" cy="1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mj-lt"/>
              </a:rPr>
              <a:t>KY</a:t>
            </a:r>
            <a:endParaRPr kumimoji="0" lang="en-US" altLang="en-US" sz="20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73" name="Rectangle 366"/>
          <p:cNvSpPr>
            <a:spLocks noChangeArrowheads="1"/>
          </p:cNvSpPr>
          <p:nvPr/>
        </p:nvSpPr>
        <p:spPr bwMode="auto">
          <a:xfrm>
            <a:off x="2243133" y="4560320"/>
            <a:ext cx="562298"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Cherokee</a:t>
            </a:r>
            <a:endParaRPr kumimoji="0" lang="en-US" altLang="en-US" sz="2000" b="1" i="0" u="none" strike="noStrike" cap="none" normalizeH="0" baseline="0" smtClean="0">
              <a:ln>
                <a:noFill/>
              </a:ln>
              <a:solidFill>
                <a:schemeClr val="tx1"/>
              </a:solidFill>
              <a:effectLst/>
              <a:latin typeface="+mj-lt"/>
            </a:endParaRPr>
          </a:p>
        </p:txBody>
      </p:sp>
      <p:sp>
        <p:nvSpPr>
          <p:cNvPr id="374" name="Rectangle 367"/>
          <p:cNvSpPr>
            <a:spLocks noChangeArrowheads="1"/>
          </p:cNvSpPr>
          <p:nvPr/>
        </p:nvSpPr>
        <p:spPr bwMode="auto">
          <a:xfrm>
            <a:off x="2243133" y="4767367"/>
            <a:ext cx="637728"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Chickasaw</a:t>
            </a:r>
            <a:endParaRPr kumimoji="0" lang="en-US" altLang="en-US" sz="2000" b="1" i="0" u="none" strike="noStrike" cap="none" normalizeH="0" baseline="0" dirty="0" smtClean="0">
              <a:ln>
                <a:noFill/>
              </a:ln>
              <a:solidFill>
                <a:schemeClr val="tx1"/>
              </a:solidFill>
              <a:effectLst/>
              <a:latin typeface="+mj-lt"/>
            </a:endParaRPr>
          </a:p>
        </p:txBody>
      </p:sp>
      <p:sp>
        <p:nvSpPr>
          <p:cNvPr id="375" name="Rectangle 368"/>
          <p:cNvSpPr>
            <a:spLocks noChangeArrowheads="1"/>
          </p:cNvSpPr>
          <p:nvPr/>
        </p:nvSpPr>
        <p:spPr bwMode="auto">
          <a:xfrm>
            <a:off x="2243133" y="4974415"/>
            <a:ext cx="514297"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Choctaw</a:t>
            </a:r>
            <a:endParaRPr kumimoji="0" lang="en-US" altLang="en-US" sz="2000" b="1" i="0" u="none" strike="noStrike" cap="none" normalizeH="0" baseline="0" smtClean="0">
              <a:ln>
                <a:noFill/>
              </a:ln>
              <a:solidFill>
                <a:schemeClr val="tx1"/>
              </a:solidFill>
              <a:effectLst/>
              <a:latin typeface="+mj-lt"/>
            </a:endParaRPr>
          </a:p>
        </p:txBody>
      </p:sp>
      <p:sp>
        <p:nvSpPr>
          <p:cNvPr id="376" name="Rectangle 369"/>
          <p:cNvSpPr>
            <a:spLocks noChangeArrowheads="1"/>
          </p:cNvSpPr>
          <p:nvPr/>
        </p:nvSpPr>
        <p:spPr bwMode="auto">
          <a:xfrm>
            <a:off x="2243133" y="5181464"/>
            <a:ext cx="342865"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Creek</a:t>
            </a:r>
            <a:endParaRPr kumimoji="0" lang="en-US" altLang="en-US" sz="2000" b="1" i="0" u="none" strike="noStrike" cap="none" normalizeH="0" baseline="0" smtClean="0">
              <a:ln>
                <a:noFill/>
              </a:ln>
              <a:solidFill>
                <a:schemeClr val="tx1"/>
              </a:solidFill>
              <a:effectLst/>
              <a:latin typeface="+mj-lt"/>
            </a:endParaRPr>
          </a:p>
        </p:txBody>
      </p:sp>
      <p:sp>
        <p:nvSpPr>
          <p:cNvPr id="377" name="Rectangle 370"/>
          <p:cNvSpPr>
            <a:spLocks noChangeArrowheads="1"/>
          </p:cNvSpPr>
          <p:nvPr/>
        </p:nvSpPr>
        <p:spPr bwMode="auto">
          <a:xfrm>
            <a:off x="2243133" y="5388511"/>
            <a:ext cx="548583"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Seminole</a:t>
            </a:r>
            <a:endParaRPr kumimoji="0" lang="en-US" altLang="en-US" sz="2000" b="1" i="0" u="none" strike="noStrike" cap="none" normalizeH="0" baseline="0" smtClean="0">
              <a:ln>
                <a:noFill/>
              </a:ln>
              <a:solidFill>
                <a:schemeClr val="tx1"/>
              </a:solidFill>
              <a:effectLst/>
              <a:latin typeface="+mj-lt"/>
            </a:endParaRPr>
          </a:p>
        </p:txBody>
      </p:sp>
      <p:sp>
        <p:nvSpPr>
          <p:cNvPr id="378" name="Rectangle 371"/>
          <p:cNvSpPr>
            <a:spLocks noChangeArrowheads="1"/>
          </p:cNvSpPr>
          <p:nvPr/>
        </p:nvSpPr>
        <p:spPr bwMode="auto">
          <a:xfrm>
            <a:off x="2243133" y="5595559"/>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Tribal lands</a:t>
            </a:r>
            <a:br>
              <a:rPr kumimoji="0" lang="en-US" altLang="en-US" sz="900" b="1" i="0" u="none" strike="noStrike" cap="none" normalizeH="0" baseline="0" dirty="0" smtClean="0">
                <a:ln>
                  <a:noFill/>
                </a:ln>
                <a:solidFill>
                  <a:srgbClr val="000000"/>
                </a:solidFill>
                <a:effectLst/>
                <a:latin typeface="+mj-lt"/>
              </a:rPr>
            </a:br>
            <a:r>
              <a:rPr kumimoji="0" lang="en-US" altLang="en-US" sz="900" b="1" i="0" u="none" strike="noStrike" cap="none" normalizeH="0" baseline="0" dirty="0" smtClean="0">
                <a:ln>
                  <a:noFill/>
                </a:ln>
                <a:solidFill>
                  <a:srgbClr val="000000"/>
                </a:solidFill>
                <a:effectLst/>
                <a:latin typeface="+mj-lt"/>
              </a:rPr>
              <a:t>(date ceded)</a:t>
            </a:r>
            <a:endParaRPr kumimoji="0" lang="en-US" altLang="en-US" sz="2000" b="1" i="0" u="none" strike="noStrike" cap="none" normalizeH="0" baseline="0" dirty="0" smtClean="0">
              <a:ln>
                <a:noFill/>
              </a:ln>
              <a:solidFill>
                <a:schemeClr val="tx1"/>
              </a:solidFill>
              <a:effectLst/>
              <a:latin typeface="+mj-lt"/>
            </a:endParaRPr>
          </a:p>
        </p:txBody>
      </p:sp>
      <p:sp>
        <p:nvSpPr>
          <p:cNvPr id="380" name="Rectangle 373"/>
          <p:cNvSpPr>
            <a:spLocks noChangeArrowheads="1"/>
          </p:cNvSpPr>
          <p:nvPr/>
        </p:nvSpPr>
        <p:spPr bwMode="auto">
          <a:xfrm>
            <a:off x="2243133" y="5953187"/>
            <a:ext cx="774873" cy="1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Reservations</a:t>
            </a:r>
            <a:endParaRPr kumimoji="0" lang="en-US" altLang="en-US" sz="2000" b="1" i="0" u="none" strike="noStrike" cap="none" normalizeH="0" baseline="0" smtClean="0">
              <a:ln>
                <a:noFill/>
              </a:ln>
              <a:solidFill>
                <a:schemeClr val="tx1"/>
              </a:solidFill>
              <a:effectLst/>
              <a:latin typeface="+mj-lt"/>
            </a:endParaRPr>
          </a:p>
        </p:txBody>
      </p:sp>
      <p:sp>
        <p:nvSpPr>
          <p:cNvPr id="381" name="Rectangle 374"/>
          <p:cNvSpPr>
            <a:spLocks noChangeArrowheads="1"/>
          </p:cNvSpPr>
          <p:nvPr/>
        </p:nvSpPr>
        <p:spPr bwMode="auto">
          <a:xfrm>
            <a:off x="1950055" y="4174458"/>
            <a:ext cx="1227455" cy="2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Routes of Native</a:t>
            </a:r>
          </a:p>
          <a:p>
            <a:pPr lvl="0"/>
            <a:r>
              <a:rPr lang="en-US" altLang="en-US" sz="900" b="1" dirty="0">
                <a:solidFill>
                  <a:srgbClr val="000000"/>
                </a:solidFill>
                <a:latin typeface="Arial Black" panose="020B0A04020102020204" pitchFamily="34" charset="0"/>
              </a:rPr>
              <a:t>American removal</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383" name="Rectangle 376"/>
          <p:cNvSpPr>
            <a:spLocks noChangeArrowheads="1"/>
          </p:cNvSpPr>
          <p:nvPr/>
        </p:nvSpPr>
        <p:spPr bwMode="auto">
          <a:xfrm>
            <a:off x="4556175" y="5851080"/>
            <a:ext cx="46288" cy="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2000" b="1" i="0" u="none" strike="noStrike" cap="none" normalizeH="0" baseline="0" smtClean="0">
              <a:ln>
                <a:noFill/>
              </a:ln>
              <a:solidFill>
                <a:schemeClr val="tx1"/>
              </a:solidFill>
              <a:effectLst/>
              <a:latin typeface="+mj-lt"/>
            </a:endParaRPr>
          </a:p>
        </p:txBody>
      </p:sp>
      <p:sp>
        <p:nvSpPr>
          <p:cNvPr id="384" name="Rectangle 377"/>
          <p:cNvSpPr>
            <a:spLocks noChangeArrowheads="1"/>
          </p:cNvSpPr>
          <p:nvPr/>
        </p:nvSpPr>
        <p:spPr bwMode="auto">
          <a:xfrm>
            <a:off x="4947493" y="5844730"/>
            <a:ext cx="138861" cy="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a:t>
            </a:r>
            <a:endParaRPr kumimoji="0" lang="en-US" altLang="en-US" sz="2000" b="1" i="0" u="none" strike="noStrike" cap="none" normalizeH="0" baseline="0" smtClean="0">
              <a:ln>
                <a:noFill/>
              </a:ln>
              <a:solidFill>
                <a:schemeClr val="tx1"/>
              </a:solidFill>
              <a:effectLst/>
              <a:latin typeface="+mj-lt"/>
            </a:endParaRPr>
          </a:p>
        </p:txBody>
      </p:sp>
      <p:sp>
        <p:nvSpPr>
          <p:cNvPr id="385" name="Rectangle 378"/>
          <p:cNvSpPr>
            <a:spLocks noChangeArrowheads="1"/>
          </p:cNvSpPr>
          <p:nvPr/>
        </p:nvSpPr>
        <p:spPr bwMode="auto">
          <a:xfrm>
            <a:off x="4562525" y="6064477"/>
            <a:ext cx="46288" cy="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2000" b="1" i="0" u="none" strike="noStrike" cap="none" normalizeH="0" baseline="0" smtClean="0">
              <a:ln>
                <a:noFill/>
              </a:ln>
              <a:solidFill>
                <a:schemeClr val="tx1"/>
              </a:solidFill>
              <a:effectLst/>
              <a:latin typeface="+mj-lt"/>
            </a:endParaRPr>
          </a:p>
        </p:txBody>
      </p:sp>
      <p:sp>
        <p:nvSpPr>
          <p:cNvPr id="386" name="Rectangle 379"/>
          <p:cNvSpPr>
            <a:spLocks noChangeArrowheads="1"/>
          </p:cNvSpPr>
          <p:nvPr/>
        </p:nvSpPr>
        <p:spPr bwMode="auto">
          <a:xfrm>
            <a:off x="4774800" y="6058127"/>
            <a:ext cx="138861" cy="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a:t>
            </a:r>
            <a:endParaRPr kumimoji="0" lang="en-US" altLang="en-US" sz="2000" b="1" i="0" u="none" strike="noStrike" cap="none" normalizeH="0" baseline="0" smtClean="0">
              <a:ln>
                <a:noFill/>
              </a:ln>
              <a:solidFill>
                <a:schemeClr val="tx1"/>
              </a:solidFill>
              <a:effectLst/>
              <a:latin typeface="+mj-lt"/>
            </a:endParaRPr>
          </a:p>
        </p:txBody>
      </p:sp>
      <p:sp>
        <p:nvSpPr>
          <p:cNvPr id="387" name="Rectangle 380"/>
          <p:cNvSpPr>
            <a:spLocks noChangeArrowheads="1"/>
          </p:cNvSpPr>
          <p:nvPr/>
        </p:nvSpPr>
        <p:spPr bwMode="auto">
          <a:xfrm>
            <a:off x="5370405" y="5851080"/>
            <a:ext cx="366865" cy="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 Miles</a:t>
            </a:r>
            <a:endParaRPr kumimoji="0" lang="en-US" altLang="en-US" sz="2000" b="1" i="0" u="none" strike="noStrike" cap="none" normalizeH="0" baseline="0" smtClean="0">
              <a:ln>
                <a:noFill/>
              </a:ln>
              <a:solidFill>
                <a:schemeClr val="tx1"/>
              </a:solidFill>
              <a:effectLst/>
              <a:latin typeface="+mj-lt"/>
            </a:endParaRPr>
          </a:p>
        </p:txBody>
      </p:sp>
      <p:sp>
        <p:nvSpPr>
          <p:cNvPr id="388" name="Rectangle 381"/>
          <p:cNvSpPr>
            <a:spLocks noChangeArrowheads="1"/>
          </p:cNvSpPr>
          <p:nvPr/>
        </p:nvSpPr>
        <p:spPr bwMode="auto">
          <a:xfrm>
            <a:off x="5042548" y="6050134"/>
            <a:ext cx="588014" cy="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 Kilometers</a:t>
            </a:r>
            <a:endParaRPr kumimoji="0" lang="en-US" altLang="en-US" sz="2000" b="1" i="0" u="none" strike="noStrike" cap="none" normalizeH="0" baseline="0" smtClean="0">
              <a:ln>
                <a:noFill/>
              </a:ln>
              <a:solidFill>
                <a:schemeClr val="tx1"/>
              </a:solidFill>
              <a:effectLst/>
              <a:latin typeface="+mj-lt"/>
            </a:endParaRPr>
          </a:p>
        </p:txBody>
      </p:sp>
      <p:sp>
        <p:nvSpPr>
          <p:cNvPr id="389" name="Rectangle 382"/>
          <p:cNvSpPr>
            <a:spLocks noChangeArrowheads="1"/>
          </p:cNvSpPr>
          <p:nvPr/>
        </p:nvSpPr>
        <p:spPr bwMode="auto">
          <a:xfrm>
            <a:off x="5149349" y="2510536"/>
            <a:ext cx="6476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Cherokee</a:t>
            </a:r>
            <a:br>
              <a:rPr kumimoji="0" lang="en-US" altLang="en-US" sz="800" b="1" i="0" u="none" strike="noStrike" cap="none" normalizeH="0" baseline="0" dirty="0" smtClean="0">
                <a:ln>
                  <a:noFill/>
                </a:ln>
                <a:solidFill>
                  <a:srgbClr val="000000"/>
                </a:solidFill>
                <a:effectLst/>
                <a:latin typeface="+mj-lt"/>
              </a:rPr>
            </a:br>
            <a:r>
              <a:rPr kumimoji="0" lang="en-US" altLang="en-US" sz="800" b="1" i="0" u="none" strike="noStrike" cap="none" normalizeH="0" baseline="0" dirty="0" smtClean="0">
                <a:ln>
                  <a:noFill/>
                </a:ln>
                <a:solidFill>
                  <a:srgbClr val="000000"/>
                </a:solidFill>
                <a:effectLst/>
                <a:latin typeface="+mj-lt"/>
              </a:rPr>
              <a:t>Trail of Tears</a:t>
            </a:r>
            <a:endParaRPr kumimoji="0" lang="en-US" altLang="en-US" sz="1800" b="1" i="0" u="none" strike="noStrike" cap="none" normalizeH="0" baseline="0" dirty="0" smtClean="0">
              <a:ln>
                <a:noFill/>
              </a:ln>
              <a:solidFill>
                <a:schemeClr val="tx1"/>
              </a:solidFill>
              <a:effectLst/>
              <a:latin typeface="+mj-lt"/>
            </a:endParaRPr>
          </a:p>
        </p:txBody>
      </p:sp>
      <p:sp>
        <p:nvSpPr>
          <p:cNvPr id="391" name="Freeform 384"/>
          <p:cNvSpPr>
            <a:spLocks/>
          </p:cNvSpPr>
          <p:nvPr/>
        </p:nvSpPr>
        <p:spPr bwMode="auto">
          <a:xfrm>
            <a:off x="5185050" y="2819236"/>
            <a:ext cx="166345" cy="225871"/>
          </a:xfrm>
          <a:custGeom>
            <a:avLst/>
            <a:gdLst>
              <a:gd name="T0" fmla="*/ 64 w 70"/>
              <a:gd name="T1" fmla="*/ 0 h 96"/>
              <a:gd name="T2" fmla="*/ 0 w 70"/>
              <a:gd name="T3" fmla="*/ 92 h 96"/>
              <a:gd name="T4" fmla="*/ 6 w 70"/>
              <a:gd name="T5" fmla="*/ 96 h 96"/>
              <a:gd name="T6" fmla="*/ 70 w 70"/>
              <a:gd name="T7" fmla="*/ 4 h 96"/>
              <a:gd name="T8" fmla="*/ 64 w 70"/>
              <a:gd name="T9" fmla="*/ 0 h 96"/>
            </a:gdLst>
            <a:ahLst/>
            <a:cxnLst>
              <a:cxn ang="0">
                <a:pos x="T0" y="T1"/>
              </a:cxn>
              <a:cxn ang="0">
                <a:pos x="T2" y="T3"/>
              </a:cxn>
              <a:cxn ang="0">
                <a:pos x="T4" y="T5"/>
              </a:cxn>
              <a:cxn ang="0">
                <a:pos x="T6" y="T7"/>
              </a:cxn>
              <a:cxn ang="0">
                <a:pos x="T8" y="T9"/>
              </a:cxn>
            </a:cxnLst>
            <a:rect l="0" t="0" r="r" b="b"/>
            <a:pathLst>
              <a:path w="70" h="96">
                <a:moveTo>
                  <a:pt x="64" y="0"/>
                </a:moveTo>
                <a:lnTo>
                  <a:pt x="0" y="92"/>
                </a:lnTo>
                <a:lnTo>
                  <a:pt x="6" y="96"/>
                </a:lnTo>
                <a:lnTo>
                  <a:pt x="70" y="4"/>
                </a:lnTo>
                <a:lnTo>
                  <a:pt x="64"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b="1">
              <a:latin typeface="+mj-lt"/>
            </a:endParaRPr>
          </a:p>
        </p:txBody>
      </p:sp>
      <p:sp>
        <p:nvSpPr>
          <p:cNvPr id="392" name="Freeform 385"/>
          <p:cNvSpPr>
            <a:spLocks/>
          </p:cNvSpPr>
          <p:nvPr/>
        </p:nvSpPr>
        <p:spPr bwMode="auto">
          <a:xfrm>
            <a:off x="5185050" y="2819236"/>
            <a:ext cx="166345" cy="225871"/>
          </a:xfrm>
          <a:custGeom>
            <a:avLst/>
            <a:gdLst>
              <a:gd name="T0" fmla="*/ 64 w 70"/>
              <a:gd name="T1" fmla="*/ 0 h 96"/>
              <a:gd name="T2" fmla="*/ 0 w 70"/>
              <a:gd name="T3" fmla="*/ 92 h 96"/>
              <a:gd name="T4" fmla="*/ 6 w 70"/>
              <a:gd name="T5" fmla="*/ 96 h 96"/>
              <a:gd name="T6" fmla="*/ 70 w 70"/>
              <a:gd name="T7" fmla="*/ 4 h 96"/>
              <a:gd name="T8" fmla="*/ 64 w 70"/>
              <a:gd name="T9" fmla="*/ 0 h 96"/>
            </a:gdLst>
            <a:ahLst/>
            <a:cxnLst>
              <a:cxn ang="0">
                <a:pos x="T0" y="T1"/>
              </a:cxn>
              <a:cxn ang="0">
                <a:pos x="T2" y="T3"/>
              </a:cxn>
              <a:cxn ang="0">
                <a:pos x="T4" y="T5"/>
              </a:cxn>
              <a:cxn ang="0">
                <a:pos x="T6" y="T7"/>
              </a:cxn>
              <a:cxn ang="0">
                <a:pos x="T8" y="T9"/>
              </a:cxn>
            </a:cxnLst>
            <a:rect l="0" t="0" r="r" b="b"/>
            <a:pathLst>
              <a:path w="70" h="96">
                <a:moveTo>
                  <a:pt x="64" y="0"/>
                </a:moveTo>
                <a:lnTo>
                  <a:pt x="0" y="92"/>
                </a:lnTo>
                <a:lnTo>
                  <a:pt x="6" y="96"/>
                </a:lnTo>
                <a:lnTo>
                  <a:pt x="70" y="4"/>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b="1">
              <a:latin typeface="+mj-lt"/>
            </a:endParaRPr>
          </a:p>
        </p:txBody>
      </p:sp>
    </p:spTree>
    <p:extLst>
      <p:ext uri="{BB962C8B-B14F-4D97-AF65-F5344CB8AC3E}">
        <p14:creationId xmlns:p14="http://schemas.microsoft.com/office/powerpoint/2010/main" val="2693975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(3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a:xfrm>
            <a:off x="457200" y="1556326"/>
            <a:ext cx="8229600" cy="794057"/>
          </a:xfrm>
        </p:spPr>
        <p:txBody>
          <a:bodyPr/>
          <a:lstStyle/>
          <a:p>
            <a:pPr marL="0" lvl="0" indent="0">
              <a:buNone/>
            </a:pPr>
            <a:r>
              <a:rPr lang="en-IN" b="1" dirty="0"/>
              <a:t>Figure 3-30:</a:t>
            </a:r>
            <a:r>
              <a:rPr lang="en-IN" dirty="0"/>
              <a:t> </a:t>
            </a:r>
            <a:r>
              <a:rPr lang="en-US" dirty="0"/>
              <a:t>A memorial sculpture in Chattanooga marking the start of the Trail of Tears. </a:t>
            </a:r>
          </a:p>
        </p:txBody>
      </p:sp>
      <p:pic>
        <p:nvPicPr>
          <p:cNvPr id="7" name="Picture 6" descr="A sculpture of 4 people walking, in Chattanooga, Tennessee marks the forced migration of the Cherokee Tribes West to Oklahoma. ">
            <a:extLst>
              <a:ext uri="{FF2B5EF4-FFF2-40B4-BE49-F238E27FC236}">
                <a16:creationId xmlns:a16="http://schemas.microsoft.com/office/drawing/2014/main" id="{1F4AED83-1227-44B2-88B3-66CE703D43B6}"/>
              </a:ext>
            </a:extLst>
          </p:cNvPr>
          <p:cNvPicPr>
            <a:picLocks noChangeAspect="1"/>
          </p:cNvPicPr>
          <p:nvPr/>
        </p:nvPicPr>
        <p:blipFill>
          <a:blip r:embed="rId2"/>
          <a:stretch>
            <a:fillRect/>
          </a:stretch>
        </p:blipFill>
        <p:spPr>
          <a:xfrm>
            <a:off x="1134730" y="2553582"/>
            <a:ext cx="7053835" cy="3627686"/>
          </a:xfrm>
          <a:prstGeom prst="rect">
            <a:avLst/>
          </a:prstGeom>
        </p:spPr>
      </p:pic>
    </p:spTree>
    <p:extLst>
      <p:ext uri="{BB962C8B-B14F-4D97-AF65-F5344CB8AC3E}">
        <p14:creationId xmlns:p14="http://schemas.microsoft.com/office/powerpoint/2010/main" val="30195496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(4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p:txBody>
          <a:bodyPr/>
          <a:lstStyle/>
          <a:p>
            <a:r>
              <a:rPr lang="en-US" dirty="0"/>
              <a:t>The U</a:t>
            </a:r>
            <a:r>
              <a:rPr lang="en-US" sz="100" dirty="0"/>
              <a:t> </a:t>
            </a:r>
            <a:r>
              <a:rPr lang="en-US" dirty="0"/>
              <a:t>N High Commission for Refugees recognizes three groups of people who are forced to migrate for political reasons:</a:t>
            </a:r>
          </a:p>
          <a:p>
            <a:r>
              <a:rPr lang="en-US" b="1" dirty="0"/>
              <a:t>refugees </a:t>
            </a:r>
            <a:r>
              <a:rPr lang="en-US" dirty="0"/>
              <a:t>have been forced to migrate to another country</a:t>
            </a:r>
          </a:p>
          <a:p>
            <a:r>
              <a:rPr lang="en-US" dirty="0"/>
              <a:t>An </a:t>
            </a:r>
            <a:r>
              <a:rPr lang="en-US" b="1" dirty="0"/>
              <a:t>internally displaced person (I</a:t>
            </a:r>
            <a:r>
              <a:rPr lang="en-US" sz="100" b="1" dirty="0"/>
              <a:t> </a:t>
            </a:r>
            <a:r>
              <a:rPr lang="en-US" b="1" dirty="0"/>
              <a:t>D</a:t>
            </a:r>
            <a:r>
              <a:rPr lang="en-US" sz="100" b="1" dirty="0"/>
              <a:t> </a:t>
            </a:r>
            <a:r>
              <a:rPr lang="en-US" b="1" dirty="0"/>
              <a:t>P) </a:t>
            </a:r>
            <a:r>
              <a:rPr lang="en-US" dirty="0"/>
              <a:t>is a refugee who has not migrated across an international border</a:t>
            </a:r>
          </a:p>
          <a:p>
            <a:r>
              <a:rPr lang="en-US" dirty="0"/>
              <a:t>an</a:t>
            </a:r>
            <a:r>
              <a:rPr lang="en-US" b="1" dirty="0"/>
              <a:t> asylum seeker</a:t>
            </a:r>
            <a:r>
              <a:rPr lang="en-US" dirty="0"/>
              <a:t>:</a:t>
            </a:r>
            <a:r>
              <a:rPr lang="en-US" b="1" dirty="0"/>
              <a:t> </a:t>
            </a:r>
            <a:r>
              <a:rPr lang="en-US" dirty="0"/>
              <a:t>is someone who has migrated to another country in the hope of being recognized as a refugee</a:t>
            </a:r>
          </a:p>
        </p:txBody>
      </p:sp>
    </p:spTree>
    <p:extLst>
      <p:ext uri="{BB962C8B-B14F-4D97-AF65-F5344CB8AC3E}">
        <p14:creationId xmlns:p14="http://schemas.microsoft.com/office/powerpoint/2010/main" val="1364463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(5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a:xfrm>
            <a:off x="457200" y="1556326"/>
            <a:ext cx="8229600" cy="686479"/>
          </a:xfrm>
        </p:spPr>
        <p:txBody>
          <a:bodyPr/>
          <a:lstStyle/>
          <a:p>
            <a:pPr marL="432" indent="0">
              <a:buNone/>
            </a:pPr>
            <a:r>
              <a:rPr lang="en-IN" b="1" dirty="0"/>
              <a:t>Figure 3-31:</a:t>
            </a:r>
            <a:r>
              <a:rPr lang="en-IN" dirty="0"/>
              <a:t> </a:t>
            </a:r>
            <a:r>
              <a:rPr lang="en-US" dirty="0"/>
              <a:t>Afghanistan, Syria, and Somalia are presently the sources of the largest numbers of refugees.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71" y="2481820"/>
            <a:ext cx="7674658" cy="3677440"/>
          </a:xfrm>
          <a:prstGeom prst="rect">
            <a:avLst/>
          </a:prstGeom>
        </p:spPr>
      </p:pic>
      <p:sp>
        <p:nvSpPr>
          <p:cNvPr id="9" name="Rectangle 5"/>
          <p:cNvSpPr>
            <a:spLocks noChangeArrowheads="1"/>
          </p:cNvSpPr>
          <p:nvPr/>
        </p:nvSpPr>
        <p:spPr bwMode="auto">
          <a:xfrm>
            <a:off x="3026202" y="3910062"/>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ATLANTIC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4310030" y="2761556"/>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ARCTIC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9"/>
          <p:cNvSpPr>
            <a:spLocks noChangeArrowheads="1"/>
          </p:cNvSpPr>
          <p:nvPr/>
        </p:nvSpPr>
        <p:spPr bwMode="auto">
          <a:xfrm>
            <a:off x="6142088" y="5048159"/>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INDIAN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1090049" y="3556142"/>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3"/>
          <p:cNvSpPr>
            <a:spLocks noChangeArrowheads="1"/>
          </p:cNvSpPr>
          <p:nvPr/>
        </p:nvSpPr>
        <p:spPr bwMode="auto">
          <a:xfrm>
            <a:off x="7842294" y="4159888"/>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5"/>
          <p:cNvSpPr>
            <a:spLocks noChangeArrowheads="1"/>
          </p:cNvSpPr>
          <p:nvPr/>
        </p:nvSpPr>
        <p:spPr bwMode="auto">
          <a:xfrm>
            <a:off x="1849937" y="3760861"/>
            <a:ext cx="7037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50800">
                    <a:schemeClr val="bg1">
                      <a:alpha val="60000"/>
                    </a:schemeClr>
                  </a:glow>
                </a:effectLst>
                <a:latin typeface="+mj-lt"/>
              </a:rPr>
              <a:t>UNITED STATES</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2" name="Rectangle 18"/>
          <p:cNvSpPr>
            <a:spLocks noChangeArrowheads="1"/>
          </p:cNvSpPr>
          <p:nvPr/>
        </p:nvSpPr>
        <p:spPr bwMode="auto">
          <a:xfrm>
            <a:off x="2016488" y="3275088"/>
            <a:ext cx="3847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glow rad="50800">
                    <a:schemeClr val="bg1">
                      <a:alpha val="60000"/>
                    </a:schemeClr>
                  </a:glow>
                </a:effectLst>
                <a:latin typeface="+mj-lt"/>
              </a:rPr>
              <a:t>CANADA</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6" name="Rectangle 22"/>
          <p:cNvSpPr>
            <a:spLocks noChangeArrowheads="1"/>
          </p:cNvSpPr>
          <p:nvPr/>
        </p:nvSpPr>
        <p:spPr bwMode="auto">
          <a:xfrm>
            <a:off x="5460600" y="5201715"/>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TANZANIA</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23"/>
          <p:cNvSpPr>
            <a:spLocks noChangeArrowheads="1"/>
          </p:cNvSpPr>
          <p:nvPr/>
        </p:nvSpPr>
        <p:spPr bwMode="auto">
          <a:xfrm>
            <a:off x="4287442" y="5328034"/>
            <a:ext cx="41036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latin typeface="+mj-lt"/>
              </a:rPr>
              <a:t>BURUNDI</a:t>
            </a:r>
            <a:endParaRPr kumimoji="0" lang="en-US" altLang="en-US" sz="1800" b="1" i="0" u="none" strike="noStrike" cap="none" normalizeH="0" baseline="0" smtClean="0">
              <a:ln>
                <a:noFill/>
              </a:ln>
              <a:solidFill>
                <a:schemeClr val="tx1"/>
              </a:solidFill>
              <a:effectLst/>
              <a:latin typeface="+mj-lt"/>
            </a:endParaRPr>
          </a:p>
        </p:txBody>
      </p:sp>
      <p:sp>
        <p:nvSpPr>
          <p:cNvPr id="28" name="Rectangle 24"/>
          <p:cNvSpPr>
            <a:spLocks noChangeArrowheads="1"/>
          </p:cNvSpPr>
          <p:nvPr/>
        </p:nvSpPr>
        <p:spPr bwMode="auto">
          <a:xfrm>
            <a:off x="5545281" y="5016931"/>
            <a:ext cx="3109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KENYA</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27"/>
          <p:cNvSpPr>
            <a:spLocks noChangeArrowheads="1"/>
          </p:cNvSpPr>
          <p:nvPr/>
        </p:nvSpPr>
        <p:spPr bwMode="auto">
          <a:xfrm>
            <a:off x="5486295" y="5107146"/>
            <a:ext cx="4055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RWANDA</a:t>
            </a:r>
            <a:endParaRPr kumimoji="0" lang="en-US" altLang="en-US" sz="1800" b="1" i="0" u="none" strike="noStrike" cap="none" normalizeH="0" baseline="0" dirty="0" smtClean="0">
              <a:ln>
                <a:noFill/>
              </a:ln>
              <a:solidFill>
                <a:schemeClr val="tx1"/>
              </a:solidFill>
              <a:effectLst/>
              <a:latin typeface="+mj-lt"/>
            </a:endParaRPr>
          </a:p>
        </p:txBody>
      </p:sp>
      <p:sp>
        <p:nvSpPr>
          <p:cNvPr id="36" name="Rectangle 32"/>
          <p:cNvSpPr>
            <a:spLocks noChangeArrowheads="1"/>
          </p:cNvSpPr>
          <p:nvPr/>
        </p:nvSpPr>
        <p:spPr bwMode="auto">
          <a:xfrm>
            <a:off x="6155967" y="4270922"/>
            <a:ext cx="2436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700" b="1" dirty="0">
                <a:solidFill>
                  <a:srgbClr val="58595B"/>
                </a:solidFill>
                <a:effectLst>
                  <a:glow rad="63500">
                    <a:schemeClr val="bg1">
                      <a:alpha val="60000"/>
                    </a:schemeClr>
                  </a:glow>
                </a:effectLst>
                <a:latin typeface="+mj-lt"/>
              </a:rPr>
              <a:t>INDIA</a:t>
            </a:r>
          </a:p>
        </p:txBody>
      </p:sp>
      <p:sp>
        <p:nvSpPr>
          <p:cNvPr id="41" name="Rectangle 37"/>
          <p:cNvSpPr>
            <a:spLocks noChangeArrowheads="1"/>
          </p:cNvSpPr>
          <p:nvPr/>
        </p:nvSpPr>
        <p:spPr bwMode="auto">
          <a:xfrm>
            <a:off x="4993582" y="4170298"/>
            <a:ext cx="593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latin typeface="+mj-lt"/>
              </a:rPr>
              <a:t>E</a:t>
            </a:r>
            <a:endParaRPr kumimoji="0" lang="en-US" altLang="en-US" sz="1800" b="1" i="0" u="none" strike="noStrike" cap="none" normalizeH="0" baseline="0" smtClean="0">
              <a:ln>
                <a:noFill/>
              </a:ln>
              <a:solidFill>
                <a:schemeClr val="tx1"/>
              </a:solidFill>
              <a:effectLst/>
              <a:latin typeface="+mj-lt"/>
            </a:endParaRPr>
          </a:p>
        </p:txBody>
      </p:sp>
      <p:sp>
        <p:nvSpPr>
          <p:cNvPr id="42" name="Rectangle 38"/>
          <p:cNvSpPr>
            <a:spLocks noChangeArrowheads="1"/>
          </p:cNvSpPr>
          <p:nvPr/>
        </p:nvSpPr>
        <p:spPr bwMode="auto">
          <a:xfrm>
            <a:off x="5049099" y="4170298"/>
            <a:ext cx="705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latin typeface="+mj-lt"/>
              </a:rPr>
              <a:t>G</a:t>
            </a:r>
            <a:endParaRPr kumimoji="0" lang="en-US" altLang="en-US" sz="1800" b="1" i="0" u="none" strike="noStrike" cap="none" normalizeH="0" baseline="0" smtClean="0">
              <a:ln>
                <a:noFill/>
              </a:ln>
              <a:solidFill>
                <a:schemeClr val="tx1"/>
              </a:solidFill>
              <a:effectLst/>
              <a:latin typeface="+mj-lt"/>
            </a:endParaRPr>
          </a:p>
        </p:txBody>
      </p:sp>
      <p:sp>
        <p:nvSpPr>
          <p:cNvPr id="46" name="Rectangle 42"/>
          <p:cNvSpPr>
            <a:spLocks noChangeArrowheads="1"/>
          </p:cNvSpPr>
          <p:nvPr/>
        </p:nvSpPr>
        <p:spPr bwMode="auto">
          <a:xfrm>
            <a:off x="5363649" y="4081852"/>
            <a:ext cx="37670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JORDAN</a:t>
            </a:r>
            <a:endParaRPr kumimoji="0" lang="en-US" altLang="en-US" sz="1800" b="1" i="0" u="none" strike="noStrike" cap="none" normalizeH="0" baseline="0" dirty="0" smtClean="0">
              <a:ln>
                <a:noFill/>
              </a:ln>
              <a:solidFill>
                <a:schemeClr val="tx1"/>
              </a:solidFill>
              <a:effectLst/>
              <a:latin typeface="+mj-lt"/>
            </a:endParaRPr>
          </a:p>
        </p:txBody>
      </p:sp>
      <p:sp>
        <p:nvSpPr>
          <p:cNvPr id="56" name="Rectangle 52"/>
          <p:cNvSpPr>
            <a:spLocks noChangeArrowheads="1"/>
          </p:cNvSpPr>
          <p:nvPr/>
        </p:nvSpPr>
        <p:spPr bwMode="auto">
          <a:xfrm>
            <a:off x="3817318" y="3125886"/>
            <a:ext cx="6716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latin typeface="+mj-lt"/>
              </a:rPr>
              <a:t>NETHERLANDS</a:t>
            </a:r>
            <a:endParaRPr kumimoji="0" lang="en-US" altLang="en-US" sz="1800" b="1" i="0" u="none" strike="noStrike" cap="none" normalizeH="0" baseline="0" smtClean="0">
              <a:ln>
                <a:noFill/>
              </a:ln>
              <a:solidFill>
                <a:schemeClr val="tx1"/>
              </a:solidFill>
              <a:effectLst/>
              <a:latin typeface="+mj-lt"/>
            </a:endParaRPr>
          </a:p>
        </p:txBody>
      </p:sp>
      <p:sp>
        <p:nvSpPr>
          <p:cNvPr id="58" name="Rectangle 54"/>
          <p:cNvSpPr>
            <a:spLocks noChangeArrowheads="1"/>
          </p:cNvSpPr>
          <p:nvPr/>
        </p:nvSpPr>
        <p:spPr bwMode="auto">
          <a:xfrm>
            <a:off x="3959942" y="3465927"/>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AUSTRIA</a:t>
            </a:r>
            <a:endParaRPr kumimoji="0" lang="en-US" altLang="en-US" sz="1800" b="1" i="0" u="none" strike="noStrike" cap="none" normalizeH="0" baseline="0" dirty="0" smtClean="0">
              <a:ln>
                <a:noFill/>
              </a:ln>
              <a:solidFill>
                <a:schemeClr val="tx1"/>
              </a:solidFill>
              <a:effectLst/>
              <a:latin typeface="+mj-lt"/>
            </a:endParaRPr>
          </a:p>
        </p:txBody>
      </p:sp>
      <p:sp>
        <p:nvSpPr>
          <p:cNvPr id="59" name="Rectangle 55"/>
          <p:cNvSpPr>
            <a:spLocks noChangeArrowheads="1"/>
          </p:cNvSpPr>
          <p:nvPr/>
        </p:nvSpPr>
        <p:spPr bwMode="auto">
          <a:xfrm>
            <a:off x="4549447" y="3656767"/>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ITALY</a:t>
            </a:r>
            <a:endParaRPr kumimoji="0" lang="en-US" altLang="en-US" sz="1800" b="1" i="0" u="none" strike="noStrike" cap="none" normalizeH="0" baseline="0" dirty="0" smtClean="0">
              <a:ln>
                <a:noFill/>
              </a:ln>
              <a:solidFill>
                <a:schemeClr val="tx1"/>
              </a:solidFill>
              <a:effectLst/>
              <a:latin typeface="+mj-lt"/>
            </a:endParaRPr>
          </a:p>
        </p:txBody>
      </p:sp>
      <p:sp>
        <p:nvSpPr>
          <p:cNvPr id="66" name="Rectangle 62"/>
          <p:cNvSpPr>
            <a:spLocks noChangeArrowheads="1"/>
          </p:cNvSpPr>
          <p:nvPr/>
        </p:nvSpPr>
        <p:spPr bwMode="auto">
          <a:xfrm>
            <a:off x="5593859" y="4912837"/>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latin typeface="+mj-lt"/>
              </a:rPr>
              <a:t>UGANDA</a:t>
            </a:r>
            <a:endParaRPr kumimoji="0" lang="en-US" altLang="en-US" sz="1800" b="1" i="0" u="none" strike="noStrike" cap="none" normalizeH="0" baseline="0" dirty="0" smtClean="0">
              <a:ln>
                <a:noFill/>
              </a:ln>
              <a:solidFill>
                <a:schemeClr val="tx1"/>
              </a:solidFill>
              <a:effectLst/>
              <a:latin typeface="+mj-lt"/>
            </a:endParaRPr>
          </a:p>
        </p:txBody>
      </p:sp>
      <p:sp>
        <p:nvSpPr>
          <p:cNvPr id="69" name="Rectangle 65"/>
          <p:cNvSpPr>
            <a:spLocks noChangeArrowheads="1"/>
          </p:cNvSpPr>
          <p:nvPr/>
        </p:nvSpPr>
        <p:spPr bwMode="auto">
          <a:xfrm>
            <a:off x="6371095" y="4888548"/>
            <a:ext cx="4857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latin typeface="+mj-lt"/>
              </a:rPr>
              <a:t>SRI LANKA</a:t>
            </a:r>
            <a:endParaRPr kumimoji="0" lang="en-US" altLang="en-US" sz="1800" b="1" i="0" u="none" strike="noStrike" cap="none" normalizeH="0" baseline="0" smtClean="0">
              <a:ln>
                <a:noFill/>
              </a:ln>
              <a:solidFill>
                <a:schemeClr val="tx1"/>
              </a:solidFill>
              <a:effectLst/>
              <a:latin typeface="+mj-lt"/>
            </a:endParaRPr>
          </a:p>
        </p:txBody>
      </p:sp>
      <p:sp>
        <p:nvSpPr>
          <p:cNvPr id="70" name="Line 66"/>
          <p:cNvSpPr>
            <a:spLocks noChangeShapeType="1"/>
          </p:cNvSpPr>
          <p:nvPr/>
        </p:nvSpPr>
        <p:spPr bwMode="auto">
          <a:xfrm flipH="1">
            <a:off x="5361382" y="4357667"/>
            <a:ext cx="131853" cy="131853"/>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1" name="Line 67"/>
          <p:cNvSpPr>
            <a:spLocks noChangeShapeType="1"/>
          </p:cNvSpPr>
          <p:nvPr/>
        </p:nvSpPr>
        <p:spPr bwMode="auto">
          <a:xfrm>
            <a:off x="5281576" y="4045385"/>
            <a:ext cx="65926" cy="93685"/>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2" name="Line 68"/>
          <p:cNvSpPr>
            <a:spLocks noChangeShapeType="1"/>
          </p:cNvSpPr>
          <p:nvPr/>
        </p:nvSpPr>
        <p:spPr bwMode="auto">
          <a:xfrm flipH="1">
            <a:off x="5142784" y="3962110"/>
            <a:ext cx="124913" cy="58987"/>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3" name="Line 69"/>
          <p:cNvSpPr>
            <a:spLocks noChangeShapeType="1"/>
          </p:cNvSpPr>
          <p:nvPr/>
        </p:nvSpPr>
        <p:spPr bwMode="auto">
          <a:xfrm flipH="1" flipV="1">
            <a:off x="4486990" y="3236920"/>
            <a:ext cx="100624" cy="201249"/>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4" name="Line 70"/>
          <p:cNvSpPr>
            <a:spLocks noChangeShapeType="1"/>
          </p:cNvSpPr>
          <p:nvPr/>
        </p:nvSpPr>
        <p:spPr bwMode="auto">
          <a:xfrm flipH="1" flipV="1">
            <a:off x="4348198" y="3521444"/>
            <a:ext cx="426786" cy="48577"/>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5" name="Line 71"/>
          <p:cNvSpPr>
            <a:spLocks noChangeShapeType="1"/>
          </p:cNvSpPr>
          <p:nvPr/>
        </p:nvSpPr>
        <p:spPr bwMode="auto">
          <a:xfrm>
            <a:off x="5232999" y="4885078"/>
            <a:ext cx="350451" cy="72866"/>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6" name="Line 72"/>
          <p:cNvSpPr>
            <a:spLocks noChangeShapeType="1"/>
          </p:cNvSpPr>
          <p:nvPr/>
        </p:nvSpPr>
        <p:spPr bwMode="auto">
          <a:xfrm>
            <a:off x="5357912" y="4978763"/>
            <a:ext cx="180430" cy="79806"/>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7" name="Line 73"/>
          <p:cNvSpPr>
            <a:spLocks noChangeShapeType="1"/>
          </p:cNvSpPr>
          <p:nvPr/>
        </p:nvSpPr>
        <p:spPr bwMode="auto">
          <a:xfrm>
            <a:off x="5298925" y="5141844"/>
            <a:ext cx="135322" cy="86745"/>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8" name="Line 74"/>
          <p:cNvSpPr>
            <a:spLocks noChangeShapeType="1"/>
          </p:cNvSpPr>
          <p:nvPr/>
        </p:nvSpPr>
        <p:spPr bwMode="auto">
          <a:xfrm flipH="1">
            <a:off x="4722937" y="5048159"/>
            <a:ext cx="433726" cy="329632"/>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9" name="Line 75"/>
          <p:cNvSpPr>
            <a:spLocks noChangeShapeType="1"/>
          </p:cNvSpPr>
          <p:nvPr/>
        </p:nvSpPr>
        <p:spPr bwMode="auto">
          <a:xfrm>
            <a:off x="5163603" y="4999582"/>
            <a:ext cx="312283" cy="156141"/>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0" name="Line 76"/>
          <p:cNvSpPr>
            <a:spLocks noChangeShapeType="1"/>
          </p:cNvSpPr>
          <p:nvPr/>
        </p:nvSpPr>
        <p:spPr bwMode="auto">
          <a:xfrm flipV="1">
            <a:off x="7006070" y="4427064"/>
            <a:ext cx="124913" cy="86745"/>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1" name="Line 77"/>
          <p:cNvSpPr>
            <a:spLocks noChangeShapeType="1"/>
          </p:cNvSpPr>
          <p:nvPr/>
        </p:nvSpPr>
        <p:spPr bwMode="auto">
          <a:xfrm>
            <a:off x="6808291" y="4538097"/>
            <a:ext cx="76336" cy="183900"/>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2" name="Line 78"/>
          <p:cNvSpPr>
            <a:spLocks noChangeShapeType="1"/>
          </p:cNvSpPr>
          <p:nvPr/>
        </p:nvSpPr>
        <p:spPr bwMode="auto">
          <a:xfrm>
            <a:off x="6548056" y="4288271"/>
            <a:ext cx="48577" cy="496182"/>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3" name="Line 79"/>
          <p:cNvSpPr>
            <a:spLocks noChangeShapeType="1"/>
          </p:cNvSpPr>
          <p:nvPr/>
        </p:nvSpPr>
        <p:spPr bwMode="auto">
          <a:xfrm>
            <a:off x="6367626" y="4742816"/>
            <a:ext cx="27758" cy="152671"/>
          </a:xfrm>
          <a:prstGeom prst="line">
            <a:avLst/>
          </a:prstGeom>
          <a:noFill/>
          <a:ln w="6350">
            <a:solidFill>
              <a:srgbClr val="58595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4" name="Rectangle 80"/>
          <p:cNvSpPr>
            <a:spLocks noChangeArrowheads="1"/>
          </p:cNvSpPr>
          <p:nvPr/>
        </p:nvSpPr>
        <p:spPr bwMode="auto">
          <a:xfrm>
            <a:off x="5645906" y="4819152"/>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SOMALIA</a:t>
            </a:r>
            <a:endParaRPr kumimoji="0" lang="en-US" altLang="en-US" sz="1800" b="1" i="0" u="none" strike="noStrike" cap="none" normalizeH="0" baseline="0" smtClean="0">
              <a:ln>
                <a:noFill/>
              </a:ln>
              <a:solidFill>
                <a:schemeClr val="tx1"/>
              </a:solidFill>
              <a:effectLst/>
              <a:latin typeface="+mj-lt"/>
            </a:endParaRPr>
          </a:p>
        </p:txBody>
      </p:sp>
      <p:sp>
        <p:nvSpPr>
          <p:cNvPr id="85" name="Rectangle 81"/>
          <p:cNvSpPr>
            <a:spLocks noChangeArrowheads="1"/>
          </p:cNvSpPr>
          <p:nvPr/>
        </p:nvSpPr>
        <p:spPr bwMode="auto">
          <a:xfrm>
            <a:off x="5788168" y="4100902"/>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50800">
                    <a:schemeClr val="bg1">
                      <a:alpha val="60000"/>
                    </a:schemeClr>
                  </a:glow>
                </a:effectLst>
                <a:latin typeface="+mj-lt"/>
              </a:rPr>
              <a:t>PAKISTAN</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89" name="Rectangle 85"/>
          <p:cNvSpPr>
            <a:spLocks noChangeArrowheads="1"/>
          </p:cNvSpPr>
          <p:nvPr/>
        </p:nvSpPr>
        <p:spPr bwMode="auto">
          <a:xfrm>
            <a:off x="4986642" y="4375017"/>
            <a:ext cx="3157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81D25"/>
                </a:solidFill>
                <a:effectLst>
                  <a:glow rad="50800">
                    <a:schemeClr val="bg1">
                      <a:alpha val="60000"/>
                    </a:schemeClr>
                  </a:glow>
                </a:effectLst>
                <a:latin typeface="+mj-lt"/>
              </a:rPr>
              <a:t>SUDAN</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93" name="Rectangle 89"/>
          <p:cNvSpPr>
            <a:spLocks noChangeArrowheads="1"/>
          </p:cNvSpPr>
          <p:nvPr/>
        </p:nvSpPr>
        <p:spPr bwMode="auto">
          <a:xfrm>
            <a:off x="5673664" y="4711588"/>
            <a:ext cx="6540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latin typeface="+mj-lt"/>
              </a:rPr>
              <a:t>SOUTH </a:t>
            </a:r>
            <a:r>
              <a:rPr kumimoji="0" lang="en-US" altLang="en-US" sz="700" b="1" i="0" u="none" strike="noStrike" cap="none" normalizeH="0" baseline="0" dirty="0" smtClean="0">
                <a:ln>
                  <a:noFill/>
                </a:ln>
                <a:solidFill>
                  <a:srgbClr val="EA1D24"/>
                </a:solidFill>
                <a:effectLst/>
                <a:latin typeface="+mj-lt"/>
              </a:rPr>
              <a:t>SUDAN</a:t>
            </a:r>
            <a:endParaRPr kumimoji="0" lang="en-US" altLang="en-US" sz="1800" b="1" i="0" u="none" strike="noStrike" cap="none" normalizeH="0" baseline="0" dirty="0" smtClean="0">
              <a:ln>
                <a:noFill/>
              </a:ln>
              <a:solidFill>
                <a:schemeClr val="tx1"/>
              </a:solidFill>
              <a:effectLst/>
              <a:latin typeface="+mj-lt"/>
            </a:endParaRPr>
          </a:p>
        </p:txBody>
      </p:sp>
      <p:sp>
        <p:nvSpPr>
          <p:cNvPr id="96" name="Rectangle 92"/>
          <p:cNvSpPr>
            <a:spLocks noChangeArrowheads="1"/>
          </p:cNvSpPr>
          <p:nvPr/>
        </p:nvSpPr>
        <p:spPr bwMode="auto">
          <a:xfrm>
            <a:off x="5725711" y="4604024"/>
            <a:ext cx="4231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ETHIOPIA</a:t>
            </a:r>
            <a:endParaRPr kumimoji="0" lang="en-US" altLang="en-US" sz="1800" b="1" i="0" u="none" strike="noStrike" cap="none" normalizeH="0" baseline="0" smtClean="0">
              <a:ln>
                <a:noFill/>
              </a:ln>
              <a:solidFill>
                <a:schemeClr val="tx1"/>
              </a:solidFill>
              <a:effectLst/>
              <a:latin typeface="+mj-lt"/>
            </a:endParaRPr>
          </a:p>
        </p:txBody>
      </p:sp>
      <p:sp>
        <p:nvSpPr>
          <p:cNvPr id="101" name="Rectangle 97"/>
          <p:cNvSpPr>
            <a:spLocks noChangeArrowheads="1"/>
          </p:cNvSpPr>
          <p:nvPr/>
        </p:nvSpPr>
        <p:spPr bwMode="auto">
          <a:xfrm>
            <a:off x="2252435" y="4784454"/>
            <a:ext cx="48891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COLOMBIA</a:t>
            </a:r>
            <a:endParaRPr kumimoji="0" lang="en-US" altLang="en-US" sz="1800" b="1" i="0" u="none" strike="noStrike" cap="none" normalizeH="0" baseline="0" smtClean="0">
              <a:ln>
                <a:noFill/>
              </a:ln>
              <a:solidFill>
                <a:schemeClr val="tx1"/>
              </a:solidFill>
              <a:effectLst/>
              <a:latin typeface="+mj-lt"/>
            </a:endParaRPr>
          </a:p>
        </p:txBody>
      </p:sp>
      <p:sp>
        <p:nvSpPr>
          <p:cNvPr id="106" name="Rectangle 102"/>
          <p:cNvSpPr>
            <a:spLocks noChangeArrowheads="1"/>
          </p:cNvSpPr>
          <p:nvPr/>
        </p:nvSpPr>
        <p:spPr bwMode="auto">
          <a:xfrm>
            <a:off x="3852832" y="5207770"/>
            <a:ext cx="7982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latin typeface="+mj-lt"/>
              </a:rPr>
              <a:t>DEM. </a:t>
            </a:r>
            <a:r>
              <a:rPr kumimoji="0" lang="en-US" altLang="en-US" sz="700" b="1" i="0" u="none" strike="noStrike" cap="none" normalizeH="0" baseline="0" dirty="0" smtClean="0">
                <a:ln>
                  <a:noFill/>
                </a:ln>
                <a:solidFill>
                  <a:srgbClr val="EA1D24"/>
                </a:solidFill>
                <a:effectLst/>
                <a:latin typeface="+mj-lt"/>
              </a:rPr>
              <a:t>REP.CONGO</a:t>
            </a:r>
            <a:endParaRPr kumimoji="0" lang="en-US" altLang="en-US" sz="1800" b="1" i="0" u="none" strike="noStrike" cap="none" normalizeH="0" baseline="0" dirty="0" smtClean="0">
              <a:ln>
                <a:noFill/>
              </a:ln>
              <a:solidFill>
                <a:schemeClr val="tx1"/>
              </a:solidFill>
              <a:effectLst/>
              <a:latin typeface="+mj-lt"/>
            </a:endParaRPr>
          </a:p>
        </p:txBody>
      </p:sp>
      <p:sp>
        <p:nvSpPr>
          <p:cNvPr id="111" name="Rectangle 107"/>
          <p:cNvSpPr>
            <a:spLocks noChangeArrowheads="1"/>
          </p:cNvSpPr>
          <p:nvPr/>
        </p:nvSpPr>
        <p:spPr bwMode="auto">
          <a:xfrm>
            <a:off x="4244104" y="5117555"/>
            <a:ext cx="641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C</a:t>
            </a:r>
            <a:endParaRPr kumimoji="0" lang="en-US" altLang="en-US" sz="1800" b="1" i="0" u="none" strike="noStrike" cap="none" normalizeH="0" baseline="0" smtClean="0">
              <a:ln>
                <a:noFill/>
              </a:ln>
              <a:solidFill>
                <a:schemeClr val="tx1"/>
              </a:solidFill>
              <a:effectLst/>
              <a:latin typeface="+mj-lt"/>
            </a:endParaRPr>
          </a:p>
        </p:txBody>
      </p:sp>
      <p:sp>
        <p:nvSpPr>
          <p:cNvPr id="112" name="Rectangle 108"/>
          <p:cNvSpPr>
            <a:spLocks noChangeArrowheads="1"/>
          </p:cNvSpPr>
          <p:nvPr/>
        </p:nvSpPr>
        <p:spPr bwMode="auto">
          <a:xfrm>
            <a:off x="4306266" y="5117555"/>
            <a:ext cx="2757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ONGO</a:t>
            </a:r>
            <a:endParaRPr kumimoji="0" lang="en-US" altLang="en-US" sz="1800" b="1" i="0" u="none" strike="noStrike" cap="none" normalizeH="0" baseline="0" smtClean="0">
              <a:ln>
                <a:noFill/>
              </a:ln>
              <a:solidFill>
                <a:schemeClr val="tx1"/>
              </a:solidFill>
              <a:effectLst/>
              <a:latin typeface="+mj-lt"/>
            </a:endParaRPr>
          </a:p>
        </p:txBody>
      </p:sp>
      <p:sp>
        <p:nvSpPr>
          <p:cNvPr id="113" name="Rectangle 109"/>
          <p:cNvSpPr>
            <a:spLocks noChangeArrowheads="1"/>
          </p:cNvSpPr>
          <p:nvPr/>
        </p:nvSpPr>
        <p:spPr bwMode="auto">
          <a:xfrm>
            <a:off x="5333623" y="3958640"/>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glow rad="50800">
                    <a:schemeClr val="bg1">
                      <a:alpha val="60000"/>
                    </a:schemeClr>
                  </a:glow>
                </a:effectLst>
                <a:latin typeface="+mj-lt"/>
              </a:rPr>
              <a:t>IRAQ</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6" name="Rectangle 112"/>
          <p:cNvSpPr>
            <a:spLocks noChangeArrowheads="1"/>
          </p:cNvSpPr>
          <p:nvPr/>
        </p:nvSpPr>
        <p:spPr bwMode="auto">
          <a:xfrm>
            <a:off x="4726407" y="4104372"/>
            <a:ext cx="2677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glow rad="50800">
                    <a:schemeClr val="bg1">
                      <a:alpha val="60000"/>
                    </a:schemeClr>
                  </a:glow>
                </a:effectLst>
                <a:latin typeface="+mj-lt"/>
              </a:rPr>
              <a:t>LIBYA</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0" name="Rectangle 116"/>
          <p:cNvSpPr>
            <a:spLocks noChangeArrowheads="1"/>
          </p:cNvSpPr>
          <p:nvPr/>
        </p:nvSpPr>
        <p:spPr bwMode="auto">
          <a:xfrm>
            <a:off x="3973459" y="4833031"/>
            <a:ext cx="3735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NIGERIA</a:t>
            </a:r>
            <a:endParaRPr kumimoji="0" lang="en-US" altLang="en-US" sz="1800" b="1" i="0" u="none" strike="noStrike" cap="none" normalizeH="0" baseline="0" smtClean="0">
              <a:ln>
                <a:noFill/>
              </a:ln>
              <a:solidFill>
                <a:schemeClr val="tx1"/>
              </a:solidFill>
              <a:effectLst/>
              <a:latin typeface="+mj-lt"/>
            </a:endParaRPr>
          </a:p>
        </p:txBody>
      </p:sp>
      <p:sp>
        <p:nvSpPr>
          <p:cNvPr id="121" name="Rectangle 117"/>
          <p:cNvSpPr>
            <a:spLocks noChangeArrowheads="1"/>
          </p:cNvSpPr>
          <p:nvPr/>
        </p:nvSpPr>
        <p:spPr bwMode="auto">
          <a:xfrm>
            <a:off x="7301004" y="4090492"/>
            <a:ext cx="4664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latin typeface="+mj-lt"/>
              </a:rPr>
              <a:t>MYANMAR</a:t>
            </a:r>
            <a:br>
              <a:rPr kumimoji="0" lang="en-US" altLang="en-US" sz="700" b="1" i="0" u="none" strike="noStrike" cap="none" normalizeH="0" baseline="0" dirty="0" smtClean="0">
                <a:ln>
                  <a:noFill/>
                </a:ln>
                <a:solidFill>
                  <a:srgbClr val="EA1D24"/>
                </a:solidFill>
                <a:effectLst/>
                <a:latin typeface="+mj-lt"/>
              </a:rPr>
            </a:br>
            <a:r>
              <a:rPr kumimoji="0" lang="en-US" altLang="en-US" sz="700" b="1" i="0" u="none" strike="noStrike" cap="none" normalizeH="0" baseline="0" dirty="0" smtClean="0">
                <a:ln>
                  <a:noFill/>
                </a:ln>
                <a:solidFill>
                  <a:srgbClr val="EA1D24"/>
                </a:solidFill>
                <a:effectLst/>
                <a:latin typeface="+mj-lt"/>
              </a:rPr>
              <a:t>(BURMA)</a:t>
            </a:r>
            <a:endParaRPr kumimoji="0" lang="en-US" altLang="en-US" sz="1800" b="1" i="0" u="none" strike="noStrike" cap="none" normalizeH="0" baseline="0" dirty="0" smtClean="0">
              <a:ln>
                <a:noFill/>
              </a:ln>
              <a:solidFill>
                <a:schemeClr val="tx1"/>
              </a:solidFill>
              <a:effectLst/>
              <a:latin typeface="+mj-lt"/>
            </a:endParaRPr>
          </a:p>
        </p:txBody>
      </p:sp>
      <p:sp>
        <p:nvSpPr>
          <p:cNvPr id="125" name="Rectangle 121"/>
          <p:cNvSpPr>
            <a:spLocks noChangeArrowheads="1"/>
          </p:cNvSpPr>
          <p:nvPr/>
        </p:nvSpPr>
        <p:spPr bwMode="auto">
          <a:xfrm>
            <a:off x="4875609" y="3864955"/>
            <a:ext cx="593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latin typeface="+mj-lt"/>
              </a:rPr>
              <a:t>S</a:t>
            </a:r>
            <a:endParaRPr kumimoji="0" lang="en-US" altLang="en-US" sz="1800" b="1" i="0" u="none" strike="noStrike" cap="none" normalizeH="0" baseline="0" smtClean="0">
              <a:ln>
                <a:noFill/>
              </a:ln>
              <a:solidFill>
                <a:schemeClr val="tx1"/>
              </a:solidFill>
              <a:effectLst/>
              <a:latin typeface="+mj-lt"/>
            </a:endParaRPr>
          </a:p>
        </p:txBody>
      </p:sp>
      <p:sp>
        <p:nvSpPr>
          <p:cNvPr id="129" name="Rectangle 125"/>
          <p:cNvSpPr>
            <a:spLocks noChangeArrowheads="1"/>
          </p:cNvSpPr>
          <p:nvPr/>
        </p:nvSpPr>
        <p:spPr bwMode="auto">
          <a:xfrm>
            <a:off x="3869365" y="5016931"/>
            <a:ext cx="6203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latin typeface="+mj-lt"/>
              </a:rPr>
              <a:t>CENT. AF.REP</a:t>
            </a:r>
            <a:endParaRPr kumimoji="0" lang="en-US" altLang="en-US" sz="1800" b="1" i="0" u="none" strike="noStrike" cap="none" normalizeH="0" baseline="0" dirty="0" smtClean="0">
              <a:ln>
                <a:noFill/>
              </a:ln>
              <a:solidFill>
                <a:schemeClr val="tx1"/>
              </a:solidFill>
              <a:effectLst/>
              <a:latin typeface="+mj-lt"/>
            </a:endParaRPr>
          </a:p>
        </p:txBody>
      </p:sp>
      <p:sp>
        <p:nvSpPr>
          <p:cNvPr id="136" name="Rectangle 132"/>
          <p:cNvSpPr>
            <a:spLocks noChangeArrowheads="1"/>
          </p:cNvSpPr>
          <p:nvPr/>
        </p:nvSpPr>
        <p:spPr bwMode="auto">
          <a:xfrm>
            <a:off x="6190666" y="3750451"/>
            <a:ext cx="6492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50800">
                    <a:schemeClr val="bg1">
                      <a:alpha val="60000"/>
                    </a:schemeClr>
                  </a:glow>
                </a:effectLst>
                <a:latin typeface="+mj-lt"/>
              </a:rPr>
              <a:t>AFGHANISTAN</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40" name="Rectangle 136"/>
          <p:cNvSpPr>
            <a:spLocks noChangeArrowheads="1"/>
          </p:cNvSpPr>
          <p:nvPr/>
        </p:nvSpPr>
        <p:spPr bwMode="auto">
          <a:xfrm>
            <a:off x="3924882" y="4926716"/>
            <a:ext cx="52738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81D25"/>
                </a:solidFill>
                <a:effectLst/>
                <a:latin typeface="+mj-lt"/>
              </a:rPr>
              <a:t>CAMEROON</a:t>
            </a:r>
            <a:endParaRPr kumimoji="0" lang="en-US" altLang="en-US" sz="1800" b="1" i="0" u="none" strike="noStrike" cap="none" normalizeH="0" baseline="0" smtClean="0">
              <a:ln>
                <a:noFill/>
              </a:ln>
              <a:solidFill>
                <a:schemeClr val="tx1"/>
              </a:solidFill>
              <a:effectLst/>
              <a:latin typeface="+mj-lt"/>
            </a:endParaRPr>
          </a:p>
        </p:txBody>
      </p:sp>
      <p:sp>
        <p:nvSpPr>
          <p:cNvPr id="37" name="Rectangle 33"/>
          <p:cNvSpPr>
            <a:spLocks noChangeArrowheads="1"/>
          </p:cNvSpPr>
          <p:nvPr/>
        </p:nvSpPr>
        <p:spPr bwMode="auto">
          <a:xfrm>
            <a:off x="6711137" y="3972519"/>
            <a:ext cx="2821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CHINA</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8" name="Rectangle 34"/>
          <p:cNvSpPr>
            <a:spLocks noChangeArrowheads="1"/>
          </p:cNvSpPr>
          <p:nvPr/>
        </p:nvSpPr>
        <p:spPr bwMode="auto">
          <a:xfrm>
            <a:off x="7127513" y="4329909"/>
            <a:ext cx="4023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glow rad="63500">
                    <a:schemeClr val="bg1">
                      <a:alpha val="60000"/>
                    </a:schemeClr>
                  </a:glow>
                </a:effectLst>
                <a:latin typeface="+mj-lt"/>
              </a:rPr>
              <a:t>VIETNAM</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9" name="Rectangle 35"/>
          <p:cNvSpPr>
            <a:spLocks noChangeArrowheads="1"/>
          </p:cNvSpPr>
          <p:nvPr/>
        </p:nvSpPr>
        <p:spPr bwMode="auto">
          <a:xfrm>
            <a:off x="6891567" y="4683829"/>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THAILAND</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0" name="Rectangle 36"/>
          <p:cNvSpPr>
            <a:spLocks noChangeArrowheads="1"/>
          </p:cNvSpPr>
          <p:nvPr/>
        </p:nvSpPr>
        <p:spPr bwMode="auto">
          <a:xfrm>
            <a:off x="6561935" y="4787924"/>
            <a:ext cx="6283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BANGLADESH</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3" name="Rectangle 39"/>
          <p:cNvSpPr>
            <a:spLocks noChangeArrowheads="1"/>
          </p:cNvSpPr>
          <p:nvPr/>
        </p:nvSpPr>
        <p:spPr bwMode="auto">
          <a:xfrm>
            <a:off x="5118495" y="4170298"/>
            <a:ext cx="17312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YPT</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4" name="Rectangle 40"/>
          <p:cNvSpPr>
            <a:spLocks noChangeArrowheads="1"/>
          </p:cNvSpPr>
          <p:nvPr/>
        </p:nvSpPr>
        <p:spPr bwMode="auto">
          <a:xfrm>
            <a:off x="5500174" y="4305620"/>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ERITREA</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8" name="Rectangle 44"/>
          <p:cNvSpPr>
            <a:spLocks noChangeArrowheads="1"/>
          </p:cNvSpPr>
          <p:nvPr/>
        </p:nvSpPr>
        <p:spPr bwMode="auto">
          <a:xfrm>
            <a:off x="4674360" y="3989868"/>
            <a:ext cx="44082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LEBANON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9" name="Rectangle 45"/>
          <p:cNvSpPr>
            <a:spLocks noChangeArrowheads="1"/>
          </p:cNvSpPr>
          <p:nvPr/>
        </p:nvSpPr>
        <p:spPr bwMode="auto">
          <a:xfrm>
            <a:off x="4264923" y="4368077"/>
            <a:ext cx="2196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MALI</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0" name="Rectangle 46"/>
          <p:cNvSpPr>
            <a:spLocks noChangeArrowheads="1"/>
          </p:cNvSpPr>
          <p:nvPr/>
        </p:nvSpPr>
        <p:spPr bwMode="auto">
          <a:xfrm>
            <a:off x="4643132" y="3372242"/>
            <a:ext cx="4568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GERMANY</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1" name="Rectangle 47"/>
          <p:cNvSpPr>
            <a:spLocks noChangeArrowheads="1"/>
          </p:cNvSpPr>
          <p:nvPr/>
        </p:nvSpPr>
        <p:spPr bwMode="auto">
          <a:xfrm>
            <a:off x="4629252" y="3105067"/>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SWEDEN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2" name="Rectangle 48"/>
          <p:cNvSpPr>
            <a:spLocks noChangeArrowheads="1"/>
          </p:cNvSpPr>
          <p:nvPr/>
        </p:nvSpPr>
        <p:spPr bwMode="auto">
          <a:xfrm>
            <a:off x="6090041" y="3091188"/>
            <a:ext cx="3366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RUSSIA</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3" name="Rectangle 49"/>
          <p:cNvSpPr>
            <a:spLocks noChangeArrowheads="1"/>
          </p:cNvSpPr>
          <p:nvPr/>
        </p:nvSpPr>
        <p:spPr bwMode="auto">
          <a:xfrm>
            <a:off x="4028454" y="3247624"/>
            <a:ext cx="4344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58595B"/>
                </a:solidFill>
                <a:effectLst>
                  <a:glow rad="63500">
                    <a:schemeClr val="bg1">
                      <a:alpha val="60000"/>
                    </a:schemeClr>
                  </a:glow>
                </a:effectLst>
                <a:latin typeface="+mj-lt"/>
              </a:rPr>
              <a:t>UNITED</a:t>
            </a:r>
            <a:br>
              <a:rPr kumimoji="0" lang="en-US" altLang="en-US" sz="700" b="1" i="0" u="none" strike="noStrike" cap="none" normalizeH="0" baseline="0" dirty="0" smtClean="0">
                <a:ln>
                  <a:noFill/>
                </a:ln>
                <a:solidFill>
                  <a:srgbClr val="58595B"/>
                </a:solidFill>
                <a:effectLst>
                  <a:glow rad="63500">
                    <a:schemeClr val="bg1">
                      <a:alpha val="60000"/>
                    </a:schemeClr>
                  </a:glow>
                </a:effectLst>
                <a:latin typeface="+mj-lt"/>
              </a:rPr>
            </a:br>
            <a:r>
              <a:rPr kumimoji="0" lang="en-US" altLang="en-US" sz="700" b="1" i="0" u="none" strike="noStrike" cap="none" normalizeH="0" baseline="0" dirty="0" smtClean="0">
                <a:ln>
                  <a:noFill/>
                </a:ln>
                <a:solidFill>
                  <a:srgbClr val="58595B"/>
                </a:solidFill>
                <a:effectLst>
                  <a:glow rad="63500">
                    <a:schemeClr val="bg1">
                      <a:alpha val="60000"/>
                    </a:schemeClr>
                  </a:glow>
                </a:effectLst>
                <a:latin typeface="+mj-lt"/>
              </a:rPr>
              <a:t>KINGDOM</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55" name="Rectangle 51"/>
          <p:cNvSpPr>
            <a:spLocks noChangeArrowheads="1"/>
          </p:cNvSpPr>
          <p:nvPr/>
        </p:nvSpPr>
        <p:spPr bwMode="auto">
          <a:xfrm>
            <a:off x="4164298" y="3566552"/>
            <a:ext cx="3702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FRANCE</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4" name="Rectangle 60"/>
          <p:cNvSpPr>
            <a:spLocks noChangeArrowheads="1"/>
          </p:cNvSpPr>
          <p:nvPr/>
        </p:nvSpPr>
        <p:spPr bwMode="auto">
          <a:xfrm>
            <a:off x="5066448" y="3760861"/>
            <a:ext cx="36548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TURKEY</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5" name="Rectangle 61"/>
          <p:cNvSpPr>
            <a:spLocks noChangeArrowheads="1"/>
          </p:cNvSpPr>
          <p:nvPr/>
        </p:nvSpPr>
        <p:spPr bwMode="auto">
          <a:xfrm>
            <a:off x="5583449" y="3941291"/>
            <a:ext cx="21800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58595B"/>
                </a:solidFill>
                <a:effectLst>
                  <a:glow rad="63500">
                    <a:schemeClr val="bg1">
                      <a:alpha val="60000"/>
                    </a:schemeClr>
                  </a:glow>
                </a:effectLst>
                <a:latin typeface="+mj-lt"/>
              </a:rPr>
              <a:t>IRAN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92" name="Rectangle 88"/>
          <p:cNvSpPr>
            <a:spLocks noChangeArrowheads="1"/>
          </p:cNvSpPr>
          <p:nvPr/>
        </p:nvSpPr>
        <p:spPr bwMode="auto">
          <a:xfrm>
            <a:off x="4532098" y="4385426"/>
            <a:ext cx="2837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NIGER</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97" name="Rectangle 93"/>
          <p:cNvSpPr>
            <a:spLocks noChangeArrowheads="1"/>
          </p:cNvSpPr>
          <p:nvPr/>
        </p:nvSpPr>
        <p:spPr bwMode="auto">
          <a:xfrm>
            <a:off x="5465476" y="4475641"/>
            <a:ext cx="3173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YEMEN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98" name="Rectangle 94"/>
          <p:cNvSpPr>
            <a:spLocks noChangeArrowheads="1"/>
          </p:cNvSpPr>
          <p:nvPr/>
        </p:nvSpPr>
        <p:spPr bwMode="auto">
          <a:xfrm>
            <a:off x="5389140" y="3465927"/>
            <a:ext cx="4247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GEORGIA</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99" name="Rectangle 95"/>
          <p:cNvSpPr>
            <a:spLocks noChangeArrowheads="1"/>
          </p:cNvSpPr>
          <p:nvPr/>
        </p:nvSpPr>
        <p:spPr bwMode="auto">
          <a:xfrm>
            <a:off x="5281576" y="3309786"/>
            <a:ext cx="4055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UKRAINE</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00" name="Rectangle 96"/>
          <p:cNvSpPr>
            <a:spLocks noChangeArrowheads="1"/>
          </p:cNvSpPr>
          <p:nvPr/>
        </p:nvSpPr>
        <p:spPr bwMode="auto">
          <a:xfrm>
            <a:off x="5638966" y="3583901"/>
            <a:ext cx="5738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AZERBAIJAN</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05" name="Rectangle 101"/>
          <p:cNvSpPr>
            <a:spLocks noChangeArrowheads="1"/>
          </p:cNvSpPr>
          <p:nvPr/>
        </p:nvSpPr>
        <p:spPr bwMode="auto">
          <a:xfrm>
            <a:off x="2532310" y="4379666"/>
            <a:ext cx="5097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glow rad="63500">
                    <a:schemeClr val="bg1">
                      <a:alpha val="60000"/>
                    </a:schemeClr>
                  </a:glow>
                </a:effectLst>
                <a:latin typeface="+mj-lt"/>
              </a:rPr>
              <a:t>HONDURAS</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26" name="Rectangle 122"/>
          <p:cNvSpPr>
            <a:spLocks noChangeArrowheads="1"/>
          </p:cNvSpPr>
          <p:nvPr/>
        </p:nvSpPr>
        <p:spPr bwMode="auto">
          <a:xfrm>
            <a:off x="4927656" y="3864955"/>
            <a:ext cx="213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YRIA</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27" name="Rectangle 123"/>
          <p:cNvSpPr>
            <a:spLocks noChangeArrowheads="1"/>
          </p:cNvSpPr>
          <p:nvPr/>
        </p:nvSpPr>
        <p:spPr bwMode="auto">
          <a:xfrm>
            <a:off x="4395891" y="3809438"/>
            <a:ext cx="3478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glow rad="63500">
                    <a:schemeClr val="bg1">
                      <a:alpha val="60000"/>
                    </a:schemeClr>
                  </a:glow>
                </a:effectLst>
                <a:latin typeface="+mj-lt"/>
              </a:rPr>
              <a:t>BOSNIA</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28" name="Rectangle 124"/>
          <p:cNvSpPr>
            <a:spLocks noChangeArrowheads="1"/>
          </p:cNvSpPr>
          <p:nvPr/>
        </p:nvSpPr>
        <p:spPr bwMode="auto">
          <a:xfrm>
            <a:off x="4486990" y="3896183"/>
            <a:ext cx="3366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A1D24"/>
                </a:solidFill>
                <a:effectLst>
                  <a:glow rad="63500">
                    <a:schemeClr val="bg1">
                      <a:alpha val="60000"/>
                    </a:schemeClr>
                  </a:glow>
                </a:effectLst>
                <a:latin typeface="+mj-lt"/>
              </a:rPr>
              <a:t>SERBIA</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39" name="Rectangle 135"/>
          <p:cNvSpPr>
            <a:spLocks noChangeArrowheads="1"/>
          </p:cNvSpPr>
          <p:nvPr/>
        </p:nvSpPr>
        <p:spPr bwMode="auto">
          <a:xfrm>
            <a:off x="7332232" y="4513809"/>
            <a:ext cx="5514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A1D24"/>
                </a:solidFill>
                <a:effectLst>
                  <a:glow rad="63500">
                    <a:schemeClr val="bg1">
                      <a:alpha val="60000"/>
                    </a:schemeClr>
                  </a:glow>
                </a:effectLst>
                <a:latin typeface="+mj-lt"/>
              </a:rPr>
              <a:t>PHILIPPINES</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41" name="Rectangle 137"/>
          <p:cNvSpPr>
            <a:spLocks noChangeArrowheads="1"/>
          </p:cNvSpPr>
          <p:nvPr/>
        </p:nvSpPr>
        <p:spPr bwMode="auto">
          <a:xfrm>
            <a:off x="4712528" y="4486050"/>
            <a:ext cx="2564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81D25"/>
                </a:solidFill>
                <a:effectLst>
                  <a:glow rad="63500">
                    <a:schemeClr val="bg1">
                      <a:alpha val="60000"/>
                    </a:schemeClr>
                  </a:glow>
                </a:effectLst>
                <a:latin typeface="+mj-lt"/>
              </a:rPr>
              <a:t>CHAD</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42" name="Line 138"/>
          <p:cNvSpPr>
            <a:spLocks noChangeShapeType="1"/>
          </p:cNvSpPr>
          <p:nvPr/>
        </p:nvSpPr>
        <p:spPr bwMode="auto">
          <a:xfrm>
            <a:off x="5534872" y="4833031"/>
            <a:ext cx="104094" cy="27758"/>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3" name="Line 139"/>
          <p:cNvSpPr>
            <a:spLocks noChangeShapeType="1"/>
          </p:cNvSpPr>
          <p:nvPr/>
        </p:nvSpPr>
        <p:spPr bwMode="auto">
          <a:xfrm flipV="1">
            <a:off x="5392610" y="4663010"/>
            <a:ext cx="326162" cy="17349"/>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4" name="Line 140"/>
          <p:cNvSpPr>
            <a:spLocks noChangeShapeType="1"/>
          </p:cNvSpPr>
          <p:nvPr/>
        </p:nvSpPr>
        <p:spPr bwMode="auto">
          <a:xfrm>
            <a:off x="5208710" y="4763635"/>
            <a:ext cx="454545" cy="0"/>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5" name="Line 141"/>
          <p:cNvSpPr>
            <a:spLocks noChangeShapeType="1"/>
          </p:cNvSpPr>
          <p:nvPr/>
        </p:nvSpPr>
        <p:spPr bwMode="auto">
          <a:xfrm flipV="1">
            <a:off x="5399550" y="3570021"/>
            <a:ext cx="27758" cy="145732"/>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6" name="Line 142"/>
          <p:cNvSpPr>
            <a:spLocks noChangeShapeType="1"/>
          </p:cNvSpPr>
          <p:nvPr/>
        </p:nvSpPr>
        <p:spPr bwMode="auto">
          <a:xfrm flipV="1">
            <a:off x="5180952" y="3396531"/>
            <a:ext cx="97155" cy="124913"/>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7" name="Line 143"/>
          <p:cNvSpPr>
            <a:spLocks noChangeShapeType="1"/>
          </p:cNvSpPr>
          <p:nvPr/>
        </p:nvSpPr>
        <p:spPr bwMode="auto">
          <a:xfrm flipH="1">
            <a:off x="4761105" y="3677585"/>
            <a:ext cx="107564" cy="170021"/>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8" name="Line 144"/>
          <p:cNvSpPr>
            <a:spLocks noChangeShapeType="1"/>
          </p:cNvSpPr>
          <p:nvPr/>
        </p:nvSpPr>
        <p:spPr bwMode="auto">
          <a:xfrm flipH="1">
            <a:off x="4816622" y="3677585"/>
            <a:ext cx="111034" cy="242886"/>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9" name="Line 145"/>
          <p:cNvSpPr>
            <a:spLocks noChangeShapeType="1"/>
          </p:cNvSpPr>
          <p:nvPr/>
        </p:nvSpPr>
        <p:spPr bwMode="auto">
          <a:xfrm flipV="1">
            <a:off x="5524463" y="3684525"/>
            <a:ext cx="138792" cy="104094"/>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0" name="Line 146"/>
          <p:cNvSpPr>
            <a:spLocks noChangeShapeType="1"/>
          </p:cNvSpPr>
          <p:nvPr/>
        </p:nvSpPr>
        <p:spPr bwMode="auto">
          <a:xfrm flipH="1">
            <a:off x="5979007" y="3819847"/>
            <a:ext cx="194309" cy="117973"/>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1" name="Line 147"/>
          <p:cNvSpPr>
            <a:spLocks noChangeShapeType="1"/>
          </p:cNvSpPr>
          <p:nvPr/>
        </p:nvSpPr>
        <p:spPr bwMode="auto">
          <a:xfrm flipH="1" flipV="1">
            <a:off x="5153193" y="3920472"/>
            <a:ext cx="156141" cy="3470"/>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2" name="Line 148"/>
          <p:cNvSpPr>
            <a:spLocks noChangeShapeType="1"/>
          </p:cNvSpPr>
          <p:nvPr/>
        </p:nvSpPr>
        <p:spPr bwMode="auto">
          <a:xfrm flipV="1">
            <a:off x="6686848" y="4149479"/>
            <a:ext cx="600277" cy="135322"/>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3" name="Line 149"/>
          <p:cNvSpPr>
            <a:spLocks noChangeShapeType="1"/>
          </p:cNvSpPr>
          <p:nvPr/>
        </p:nvSpPr>
        <p:spPr bwMode="auto">
          <a:xfrm flipV="1">
            <a:off x="4507809" y="4780984"/>
            <a:ext cx="343511" cy="263705"/>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4" name="Line 150"/>
          <p:cNvSpPr>
            <a:spLocks noChangeShapeType="1"/>
          </p:cNvSpPr>
          <p:nvPr/>
        </p:nvSpPr>
        <p:spPr bwMode="auto">
          <a:xfrm flipV="1">
            <a:off x="4667420" y="5051629"/>
            <a:ext cx="263705" cy="190839"/>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5" name="Line 151"/>
          <p:cNvSpPr>
            <a:spLocks noChangeShapeType="1"/>
          </p:cNvSpPr>
          <p:nvPr/>
        </p:nvSpPr>
        <p:spPr bwMode="auto">
          <a:xfrm flipV="1">
            <a:off x="4604964" y="5044689"/>
            <a:ext cx="166551" cy="111034"/>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6" name="Line 152"/>
          <p:cNvSpPr>
            <a:spLocks noChangeShapeType="1"/>
          </p:cNvSpPr>
          <p:nvPr/>
        </p:nvSpPr>
        <p:spPr bwMode="auto">
          <a:xfrm flipV="1">
            <a:off x="4372487" y="4704648"/>
            <a:ext cx="242886" cy="166551"/>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7" name="Line 153"/>
          <p:cNvSpPr>
            <a:spLocks noChangeShapeType="1"/>
          </p:cNvSpPr>
          <p:nvPr/>
        </p:nvSpPr>
        <p:spPr bwMode="auto">
          <a:xfrm flipV="1">
            <a:off x="2405106" y="4437473"/>
            <a:ext cx="104094" cy="76336"/>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58" name="Line 154"/>
          <p:cNvSpPr>
            <a:spLocks noChangeShapeType="1"/>
          </p:cNvSpPr>
          <p:nvPr/>
        </p:nvSpPr>
        <p:spPr bwMode="auto">
          <a:xfrm flipV="1">
            <a:off x="4497400" y="4808742"/>
            <a:ext cx="229007" cy="152671"/>
          </a:xfrm>
          <a:prstGeom prst="line">
            <a:avLst/>
          </a:prstGeom>
          <a:noFill/>
          <a:ln w="6350">
            <a:solidFill>
              <a:srgbClr val="EA1D2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9" name="Rectangle 155"/>
          <p:cNvSpPr>
            <a:spLocks noChangeArrowheads="1"/>
          </p:cNvSpPr>
          <p:nvPr/>
        </p:nvSpPr>
        <p:spPr bwMode="auto">
          <a:xfrm>
            <a:off x="5645316" y="5502704"/>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60" name="Rectangle 156"/>
          <p:cNvSpPr>
            <a:spLocks noChangeArrowheads="1"/>
          </p:cNvSpPr>
          <p:nvPr/>
        </p:nvSpPr>
        <p:spPr bwMode="auto">
          <a:xfrm>
            <a:off x="6096981" y="5502704"/>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161" name="Rectangle 157"/>
          <p:cNvSpPr>
            <a:spLocks noChangeArrowheads="1"/>
          </p:cNvSpPr>
          <p:nvPr/>
        </p:nvSpPr>
        <p:spPr bwMode="auto">
          <a:xfrm>
            <a:off x="5645316" y="5631087"/>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62" name="Rectangle 158"/>
          <p:cNvSpPr>
            <a:spLocks noChangeArrowheads="1"/>
          </p:cNvSpPr>
          <p:nvPr/>
        </p:nvSpPr>
        <p:spPr bwMode="auto">
          <a:xfrm>
            <a:off x="5904962" y="5631087"/>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163" name="Rectangle 159"/>
          <p:cNvSpPr>
            <a:spLocks noChangeArrowheads="1"/>
          </p:cNvSpPr>
          <p:nvPr/>
        </p:nvSpPr>
        <p:spPr bwMode="auto">
          <a:xfrm>
            <a:off x="6600103" y="5502704"/>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3,000 Miles</a:t>
            </a:r>
            <a:endParaRPr kumimoji="0" lang="en-US" altLang="en-US" sz="1800" b="1" i="0" u="none" strike="noStrike" cap="none" normalizeH="0" baseline="0" smtClean="0">
              <a:ln>
                <a:noFill/>
              </a:ln>
              <a:solidFill>
                <a:schemeClr val="tx1"/>
              </a:solidFill>
              <a:effectLst/>
              <a:latin typeface="+mj-lt"/>
            </a:endParaRPr>
          </a:p>
        </p:txBody>
      </p:sp>
      <p:sp>
        <p:nvSpPr>
          <p:cNvPr id="164" name="Rectangle 160"/>
          <p:cNvSpPr>
            <a:spLocks noChangeArrowheads="1"/>
          </p:cNvSpPr>
          <p:nvPr/>
        </p:nvSpPr>
        <p:spPr bwMode="auto">
          <a:xfrm>
            <a:off x="6218424" y="5637437"/>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3,000 Kilometers</a:t>
            </a:r>
            <a:endParaRPr kumimoji="0" lang="en-US" altLang="en-US" sz="1800" b="1" i="0" u="none" strike="noStrike" cap="none" normalizeH="0" baseline="0" smtClean="0">
              <a:ln>
                <a:noFill/>
              </a:ln>
              <a:solidFill>
                <a:schemeClr val="tx1"/>
              </a:solidFill>
              <a:effectLst/>
              <a:latin typeface="+mj-lt"/>
            </a:endParaRPr>
          </a:p>
        </p:txBody>
      </p:sp>
      <p:sp>
        <p:nvSpPr>
          <p:cNvPr id="165" name="Rectangle 161"/>
          <p:cNvSpPr>
            <a:spLocks noChangeArrowheads="1"/>
          </p:cNvSpPr>
          <p:nvPr/>
        </p:nvSpPr>
        <p:spPr bwMode="auto">
          <a:xfrm>
            <a:off x="958197" y="4701178"/>
            <a:ext cx="10002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1,000,000 and above</a:t>
            </a:r>
            <a:endParaRPr kumimoji="0" lang="en-US" altLang="en-US" sz="1800" b="1" i="0" u="none" strike="noStrike" cap="none" normalizeH="0" baseline="0" smtClean="0">
              <a:ln>
                <a:noFill/>
              </a:ln>
              <a:solidFill>
                <a:schemeClr val="tx1"/>
              </a:solidFill>
              <a:effectLst/>
              <a:latin typeface="+mj-lt"/>
            </a:endParaRPr>
          </a:p>
        </p:txBody>
      </p:sp>
      <p:sp>
        <p:nvSpPr>
          <p:cNvPr id="166" name="Rectangle 162"/>
          <p:cNvSpPr>
            <a:spLocks noChangeArrowheads="1"/>
          </p:cNvSpPr>
          <p:nvPr/>
        </p:nvSpPr>
        <p:spPr bwMode="auto">
          <a:xfrm>
            <a:off x="958197" y="4839971"/>
            <a:ext cx="8079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100,000–999,999</a:t>
            </a:r>
            <a:endParaRPr kumimoji="0" lang="en-US" altLang="en-US" sz="1800" b="1" i="0" u="none" strike="noStrike" cap="none" normalizeH="0" baseline="0" smtClean="0">
              <a:ln>
                <a:noFill/>
              </a:ln>
              <a:solidFill>
                <a:schemeClr val="tx1"/>
              </a:solidFill>
              <a:effectLst/>
              <a:latin typeface="+mj-lt"/>
            </a:endParaRPr>
          </a:p>
        </p:txBody>
      </p:sp>
      <p:sp>
        <p:nvSpPr>
          <p:cNvPr id="169" name="Rectangle 165"/>
          <p:cNvSpPr>
            <a:spLocks noChangeArrowheads="1"/>
          </p:cNvSpPr>
          <p:nvPr/>
        </p:nvSpPr>
        <p:spPr bwMode="auto">
          <a:xfrm>
            <a:off x="756948" y="4565856"/>
            <a:ext cx="100348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Origin of refugees</a:t>
            </a:r>
            <a:endParaRPr kumimoji="0" lang="en-US" altLang="en-US" sz="1800" i="0" u="none" strike="noStrike" cap="none" normalizeH="0" baseline="0" dirty="0" smtClean="0">
              <a:ln>
                <a:noFill/>
              </a:ln>
              <a:solidFill>
                <a:schemeClr val="tx1"/>
              </a:solidFill>
              <a:effectLst/>
              <a:latin typeface="Arial Black" panose="020B0A04020102020204" pitchFamily="34" charset="0"/>
            </a:endParaRPr>
          </a:p>
        </p:txBody>
      </p:sp>
      <p:sp>
        <p:nvSpPr>
          <p:cNvPr id="170" name="Rectangle 166"/>
          <p:cNvSpPr>
            <a:spLocks noChangeArrowheads="1"/>
          </p:cNvSpPr>
          <p:nvPr/>
        </p:nvSpPr>
        <p:spPr bwMode="auto">
          <a:xfrm>
            <a:off x="958197" y="5152253"/>
            <a:ext cx="10002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1,000,000 and above</a:t>
            </a:r>
            <a:endParaRPr kumimoji="0" lang="en-US" altLang="en-US" sz="1800" b="1" i="0" u="none" strike="noStrike" cap="none" normalizeH="0" baseline="0" smtClean="0">
              <a:ln>
                <a:noFill/>
              </a:ln>
              <a:solidFill>
                <a:schemeClr val="tx1"/>
              </a:solidFill>
              <a:effectLst/>
              <a:latin typeface="+mj-lt"/>
            </a:endParaRPr>
          </a:p>
        </p:txBody>
      </p:sp>
      <p:sp>
        <p:nvSpPr>
          <p:cNvPr id="171" name="Rectangle 167"/>
          <p:cNvSpPr>
            <a:spLocks noChangeArrowheads="1"/>
          </p:cNvSpPr>
          <p:nvPr/>
        </p:nvSpPr>
        <p:spPr bwMode="auto">
          <a:xfrm>
            <a:off x="958197" y="5291045"/>
            <a:ext cx="8079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100,000–999,999</a:t>
            </a:r>
            <a:endParaRPr kumimoji="0" lang="en-US" altLang="en-US" sz="1800" b="1" i="0" u="none" strike="noStrike" cap="none" normalizeH="0" baseline="0" smtClean="0">
              <a:ln>
                <a:noFill/>
              </a:ln>
              <a:solidFill>
                <a:schemeClr val="tx1"/>
              </a:solidFill>
              <a:effectLst/>
              <a:latin typeface="+mj-lt"/>
            </a:endParaRPr>
          </a:p>
        </p:txBody>
      </p:sp>
      <p:sp>
        <p:nvSpPr>
          <p:cNvPr id="174" name="Rectangle 170"/>
          <p:cNvSpPr>
            <a:spLocks noChangeArrowheads="1"/>
          </p:cNvSpPr>
          <p:nvPr/>
        </p:nvSpPr>
        <p:spPr bwMode="auto">
          <a:xfrm>
            <a:off x="760418" y="5016931"/>
            <a:ext cx="13128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Destination of refugees</a:t>
            </a:r>
            <a:endParaRPr kumimoji="0" lang="en-US" altLang="en-US" sz="1800" i="0" u="none" strike="noStrike" cap="none" normalizeH="0" baseline="0" smtClean="0">
              <a:ln>
                <a:noFill/>
              </a:ln>
              <a:solidFill>
                <a:schemeClr val="tx1"/>
              </a:solidFill>
              <a:effectLst/>
              <a:latin typeface="Arial Black" panose="020B0A04020102020204" pitchFamily="34" charset="0"/>
            </a:endParaRPr>
          </a:p>
        </p:txBody>
      </p:sp>
      <p:sp>
        <p:nvSpPr>
          <p:cNvPr id="175" name="Rectangle 171"/>
          <p:cNvSpPr>
            <a:spLocks noChangeArrowheads="1"/>
          </p:cNvSpPr>
          <p:nvPr/>
        </p:nvSpPr>
        <p:spPr bwMode="auto">
          <a:xfrm>
            <a:off x="760418" y="5471475"/>
            <a:ext cx="124232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Origin and destination</a:t>
            </a:r>
            <a:endParaRPr kumimoji="0" lang="en-US" altLang="en-US" sz="1800" i="0" u="none" strike="noStrike" cap="none" normalizeH="0" baseline="0" smtClean="0">
              <a:ln>
                <a:noFill/>
              </a:ln>
              <a:solidFill>
                <a:schemeClr val="tx1"/>
              </a:solidFill>
              <a:effectLst/>
              <a:latin typeface="Arial Black" panose="020B0A04020102020204" pitchFamily="34" charset="0"/>
            </a:endParaRPr>
          </a:p>
        </p:txBody>
      </p:sp>
      <p:sp>
        <p:nvSpPr>
          <p:cNvPr id="176" name="Rectangle 172"/>
          <p:cNvSpPr>
            <a:spLocks noChangeArrowheads="1"/>
          </p:cNvSpPr>
          <p:nvPr/>
        </p:nvSpPr>
        <p:spPr bwMode="auto">
          <a:xfrm>
            <a:off x="753478" y="5790698"/>
            <a:ext cx="13930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Internally displaced persons</a:t>
            </a:r>
            <a:endParaRPr kumimoji="0" lang="en-US" altLang="en-US" sz="1800" b="1" i="0" u="none" strike="noStrike" cap="none" normalizeH="0" baseline="0" smtClean="0">
              <a:ln>
                <a:noFill/>
              </a:ln>
              <a:solidFill>
                <a:schemeClr val="tx1"/>
              </a:solidFill>
              <a:effectLst/>
              <a:latin typeface="+mj-lt"/>
            </a:endParaRPr>
          </a:p>
        </p:txBody>
      </p:sp>
      <p:sp>
        <p:nvSpPr>
          <p:cNvPr id="177" name="Rectangle 173"/>
          <p:cNvSpPr>
            <a:spLocks noChangeArrowheads="1"/>
          </p:cNvSpPr>
          <p:nvPr/>
        </p:nvSpPr>
        <p:spPr bwMode="auto">
          <a:xfrm>
            <a:off x="970897" y="5617207"/>
            <a:ext cx="9008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more than 100,000</a:t>
            </a:r>
            <a:endParaRPr kumimoji="0" lang="en-US" altLang="en-US" sz="1800" b="1" i="0" u="none" strike="noStrike" cap="none" normalizeH="0" baseline="0" smtClean="0">
              <a:ln>
                <a:noFill/>
              </a:ln>
              <a:solidFill>
                <a:schemeClr val="tx1"/>
              </a:solidFill>
              <a:effectLst/>
              <a:latin typeface="+mj-lt"/>
            </a:endParaRPr>
          </a:p>
        </p:txBody>
      </p:sp>
      <p:sp>
        <p:nvSpPr>
          <p:cNvPr id="178" name="Rectangle 174"/>
          <p:cNvSpPr>
            <a:spLocks noChangeArrowheads="1"/>
          </p:cNvSpPr>
          <p:nvPr/>
        </p:nvSpPr>
        <p:spPr bwMode="auto">
          <a:xfrm>
            <a:off x="1069230" y="5926020"/>
            <a:ext cx="9008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more than 100,000</a:t>
            </a:r>
            <a:endParaRPr kumimoji="0" lang="en-US" altLang="en-US" sz="1800" b="1" i="0" u="none" strike="noStrike" cap="none" normalizeH="0" baseline="0" smtClean="0">
              <a:ln>
                <a:noFill/>
              </a:ln>
              <a:solidFill>
                <a:schemeClr val="tx1"/>
              </a:solidFill>
              <a:effectLst/>
              <a:latin typeface="+mj-lt"/>
            </a:endParaRPr>
          </a:p>
        </p:txBody>
      </p:sp>
      <p:sp>
        <p:nvSpPr>
          <p:cNvPr id="179" name="Rectangle 175"/>
          <p:cNvSpPr>
            <a:spLocks noChangeArrowheads="1"/>
          </p:cNvSpPr>
          <p:nvPr/>
        </p:nvSpPr>
        <p:spPr bwMode="auto">
          <a:xfrm>
            <a:off x="739599" y="5950309"/>
            <a:ext cx="2356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EA1D24"/>
                </a:solidFill>
                <a:effectLst/>
                <a:latin typeface="+mj-lt"/>
              </a:rPr>
              <a:t>SYRIA</a:t>
            </a:r>
            <a:endParaRPr kumimoji="0" lang="en-US" altLang="en-US" sz="18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3781424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(6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a:xfrm>
            <a:off x="457200" y="1556325"/>
            <a:ext cx="8229600" cy="736931"/>
          </a:xfrm>
        </p:spPr>
        <p:txBody>
          <a:bodyPr/>
          <a:lstStyle/>
          <a:p>
            <a:pPr marL="432" indent="0">
              <a:buNone/>
            </a:pPr>
            <a:r>
              <a:rPr lang="en-IN" b="1" dirty="0"/>
              <a:t>Figure 3-32:</a:t>
            </a:r>
            <a:r>
              <a:rPr lang="en-IN" dirty="0"/>
              <a:t> </a:t>
            </a:r>
            <a:r>
              <a:rPr lang="en-US" dirty="0"/>
              <a:t>The civil war in Syria has forced millions to flee the country.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804" y="2384099"/>
            <a:ext cx="3916392" cy="3987600"/>
          </a:xfrm>
          <a:prstGeom prst="rect">
            <a:avLst/>
          </a:prstGeom>
        </p:spPr>
      </p:pic>
      <p:sp>
        <p:nvSpPr>
          <p:cNvPr id="11" name="Rectangle 5"/>
          <p:cNvSpPr>
            <a:spLocks noChangeArrowheads="1"/>
          </p:cNvSpPr>
          <p:nvPr/>
        </p:nvSpPr>
        <p:spPr bwMode="auto">
          <a:xfrm rot="3720000">
            <a:off x="4571684" y="5775618"/>
            <a:ext cx="5578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glow rad="63500">
                    <a:schemeClr val="bg1">
                      <a:alpha val="60000"/>
                    </a:schemeClr>
                  </a:glow>
                </a:effectLst>
                <a:latin typeface="+mj-lt"/>
              </a:rPr>
              <a:t>Red Sea</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2" name="Rectangle 6"/>
          <p:cNvSpPr>
            <a:spLocks noChangeArrowheads="1"/>
          </p:cNvSpPr>
          <p:nvPr/>
        </p:nvSpPr>
        <p:spPr bwMode="auto">
          <a:xfrm>
            <a:off x="3756026" y="3027363"/>
            <a:ext cx="6267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3,600,000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3" name="Rectangle 7"/>
          <p:cNvSpPr>
            <a:spLocks noChangeArrowheads="1"/>
          </p:cNvSpPr>
          <p:nvPr/>
        </p:nvSpPr>
        <p:spPr bwMode="auto">
          <a:xfrm>
            <a:off x="2749551" y="2549526"/>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530,000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4" name="Rectangle 8"/>
          <p:cNvSpPr>
            <a:spLocks noChangeArrowheads="1"/>
          </p:cNvSpPr>
          <p:nvPr/>
        </p:nvSpPr>
        <p:spPr bwMode="auto">
          <a:xfrm>
            <a:off x="2819401" y="3797301"/>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60000"/>
                    </a:schemeClr>
                  </a:glow>
                </a:effectLst>
                <a:latin typeface="+mj-lt"/>
              </a:rPr>
              <a:t>54,000</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5" name="Rectangle 9"/>
          <p:cNvSpPr>
            <a:spLocks noChangeArrowheads="1"/>
          </p:cNvSpPr>
          <p:nvPr/>
        </p:nvSpPr>
        <p:spPr bwMode="auto">
          <a:xfrm>
            <a:off x="2805113" y="4113213"/>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33,000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6" name="Rectangle 10"/>
          <p:cNvSpPr>
            <a:spLocks noChangeArrowheads="1"/>
          </p:cNvSpPr>
          <p:nvPr/>
        </p:nvSpPr>
        <p:spPr bwMode="auto">
          <a:xfrm>
            <a:off x="3937001" y="2544763"/>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50,000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7" name="Rectangle 11"/>
          <p:cNvSpPr>
            <a:spLocks noChangeArrowheads="1"/>
          </p:cNvSpPr>
          <p:nvPr/>
        </p:nvSpPr>
        <p:spPr bwMode="auto">
          <a:xfrm>
            <a:off x="4984751" y="254476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110,000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8" name="Rectangle 12"/>
          <p:cNvSpPr>
            <a:spLocks noChangeArrowheads="1"/>
          </p:cNvSpPr>
          <p:nvPr/>
        </p:nvSpPr>
        <p:spPr bwMode="auto">
          <a:xfrm>
            <a:off x="3917316" y="4065588"/>
            <a:ext cx="6267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1,000,000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9" name="Rectangle 13"/>
          <p:cNvSpPr>
            <a:spLocks noChangeArrowheads="1"/>
          </p:cNvSpPr>
          <p:nvPr/>
        </p:nvSpPr>
        <p:spPr bwMode="auto">
          <a:xfrm>
            <a:off x="4752976" y="460851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670,000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0" name="Rectangle 14"/>
          <p:cNvSpPr>
            <a:spLocks noChangeArrowheads="1"/>
          </p:cNvSpPr>
          <p:nvPr/>
        </p:nvSpPr>
        <p:spPr bwMode="auto">
          <a:xfrm>
            <a:off x="3579813" y="5373688"/>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130,000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1" name="Rectangle 15"/>
          <p:cNvSpPr>
            <a:spLocks noChangeArrowheads="1"/>
          </p:cNvSpPr>
          <p:nvPr/>
        </p:nvSpPr>
        <p:spPr bwMode="auto">
          <a:xfrm>
            <a:off x="5738813" y="4173538"/>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250,000</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2" name="Rectangle 16"/>
          <p:cNvSpPr>
            <a:spLocks noChangeArrowheads="1"/>
          </p:cNvSpPr>
          <p:nvPr/>
        </p:nvSpPr>
        <p:spPr bwMode="auto">
          <a:xfrm>
            <a:off x="5670551" y="5373688"/>
            <a:ext cx="448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808285"/>
                </a:solidFill>
                <a:effectLst>
                  <a:glow rad="63500">
                    <a:schemeClr val="bg1">
                      <a:alpha val="60000"/>
                    </a:schemeClr>
                  </a:glow>
                </a:effectLst>
                <a:latin typeface="+mj-lt"/>
              </a:rPr>
              <a:t>SAUDI</a:t>
            </a:r>
            <a:br>
              <a:rPr kumimoji="0" lang="en-US" altLang="en-US" sz="900" b="1" i="0" u="none" strike="noStrike" cap="none" normalizeH="0" baseline="0" dirty="0" smtClean="0">
                <a:ln>
                  <a:noFill/>
                </a:ln>
                <a:solidFill>
                  <a:srgbClr val="808285"/>
                </a:solidFill>
                <a:effectLst>
                  <a:glow rad="63500">
                    <a:schemeClr val="bg1">
                      <a:alpha val="60000"/>
                    </a:schemeClr>
                  </a:glow>
                </a:effectLst>
                <a:latin typeface="+mj-lt"/>
              </a:rPr>
            </a:br>
            <a:r>
              <a:rPr kumimoji="0" lang="en-US" altLang="en-US" sz="900" b="1" i="0" u="none" strike="noStrike" cap="none" normalizeH="0" baseline="0" dirty="0" smtClean="0">
                <a:ln>
                  <a:noFill/>
                </a:ln>
                <a:solidFill>
                  <a:srgbClr val="808285"/>
                </a:solidFill>
                <a:effectLst>
                  <a:glow rad="63500">
                    <a:schemeClr val="bg1">
                      <a:alpha val="60000"/>
                    </a:schemeClr>
                  </a:glow>
                </a:effectLst>
                <a:latin typeface="+mj-lt"/>
              </a:rPr>
              <a:t>ARABIA</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4" name="Rectangle 18"/>
          <p:cNvSpPr>
            <a:spLocks noChangeArrowheads="1"/>
          </p:cNvSpPr>
          <p:nvPr/>
        </p:nvSpPr>
        <p:spPr bwMode="auto">
          <a:xfrm>
            <a:off x="6151563" y="3200401"/>
            <a:ext cx="2821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808285"/>
                </a:solidFill>
                <a:effectLst>
                  <a:glow rad="63500">
                    <a:schemeClr val="bg1">
                      <a:alpha val="60000"/>
                    </a:schemeClr>
                  </a:glow>
                </a:effectLst>
                <a:latin typeface="+mj-lt"/>
              </a:rPr>
              <a:t>IRAN</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5" name="Rectangle 19"/>
          <p:cNvSpPr>
            <a:spLocks noChangeArrowheads="1"/>
          </p:cNvSpPr>
          <p:nvPr/>
        </p:nvSpPr>
        <p:spPr bwMode="auto">
          <a:xfrm>
            <a:off x="4297363" y="4410076"/>
            <a:ext cx="3767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808285"/>
                </a:solidFill>
                <a:effectLst>
                  <a:glow rad="63500">
                    <a:schemeClr val="bg1">
                      <a:alpha val="60000"/>
                    </a:schemeClr>
                  </a:glow>
                </a:effectLst>
                <a:latin typeface="+mj-lt"/>
              </a:rPr>
              <a:t>ISRAEL</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6" name="Rectangle 20"/>
          <p:cNvSpPr>
            <a:spLocks noChangeArrowheads="1"/>
          </p:cNvSpPr>
          <p:nvPr/>
        </p:nvSpPr>
        <p:spPr bwMode="auto">
          <a:xfrm>
            <a:off x="2662238" y="3232151"/>
            <a:ext cx="4344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285"/>
                </a:solidFill>
                <a:effectLst>
                  <a:glow rad="63500">
                    <a:schemeClr val="bg1">
                      <a:alpha val="60000"/>
                    </a:schemeClr>
                  </a:glow>
                </a:effectLst>
                <a:latin typeface="+mj-lt"/>
              </a:rPr>
              <a:t>GREECE</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7" name="Rectangle 21"/>
          <p:cNvSpPr>
            <a:spLocks noChangeArrowheads="1"/>
          </p:cNvSpPr>
          <p:nvPr/>
        </p:nvSpPr>
        <p:spPr bwMode="auto">
          <a:xfrm>
            <a:off x="2643188" y="4479926"/>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808285"/>
                </a:solidFill>
                <a:effectLst>
                  <a:glow rad="63500">
                    <a:schemeClr val="bg1">
                      <a:alpha val="60000"/>
                    </a:schemeClr>
                  </a:glow>
                </a:effectLst>
                <a:latin typeface="+mj-lt"/>
              </a:rPr>
              <a:t>LIBYA</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8" name="Rectangle 22"/>
          <p:cNvSpPr>
            <a:spLocks noChangeArrowheads="1"/>
          </p:cNvSpPr>
          <p:nvPr/>
        </p:nvSpPr>
        <p:spPr bwMode="auto">
          <a:xfrm>
            <a:off x="4900613" y="3732213"/>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SYRIA</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9" name="Rectangle 23"/>
          <p:cNvSpPr>
            <a:spLocks noChangeArrowheads="1"/>
          </p:cNvSpPr>
          <p:nvPr/>
        </p:nvSpPr>
        <p:spPr bwMode="auto">
          <a:xfrm>
            <a:off x="4724401" y="4465638"/>
            <a:ext cx="59792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JORDAN</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0" name="Rectangle 24"/>
          <p:cNvSpPr>
            <a:spLocks noChangeArrowheads="1"/>
          </p:cNvSpPr>
          <p:nvPr/>
        </p:nvSpPr>
        <p:spPr bwMode="auto">
          <a:xfrm>
            <a:off x="3829051" y="3932238"/>
            <a:ext cx="7005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LEBANON</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1" name="Rectangle 25"/>
          <p:cNvSpPr>
            <a:spLocks noChangeArrowheads="1"/>
          </p:cNvSpPr>
          <p:nvPr/>
        </p:nvSpPr>
        <p:spPr bwMode="auto">
          <a:xfrm>
            <a:off x="3751263" y="2897188"/>
            <a:ext cx="5834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TURKEY</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2" name="Rectangle 26"/>
          <p:cNvSpPr>
            <a:spLocks noChangeArrowheads="1"/>
          </p:cNvSpPr>
          <p:nvPr/>
        </p:nvSpPr>
        <p:spPr bwMode="auto">
          <a:xfrm>
            <a:off x="2744788" y="2411413"/>
            <a:ext cx="8944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60000"/>
                    </a:schemeClr>
                  </a:glow>
                </a:effectLst>
                <a:latin typeface="+mj-lt"/>
              </a:rPr>
              <a:t>to GERMANY</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3" name="Rectangle 27"/>
          <p:cNvSpPr>
            <a:spLocks noChangeArrowheads="1"/>
          </p:cNvSpPr>
          <p:nvPr/>
        </p:nvSpPr>
        <p:spPr bwMode="auto">
          <a:xfrm>
            <a:off x="2809876" y="3657601"/>
            <a:ext cx="7870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to CANADA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4" name="Rectangle 28"/>
          <p:cNvSpPr>
            <a:spLocks noChangeArrowheads="1"/>
          </p:cNvSpPr>
          <p:nvPr/>
        </p:nvSpPr>
        <p:spPr bwMode="auto">
          <a:xfrm>
            <a:off x="2805113" y="3978276"/>
            <a:ext cx="4151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60000"/>
                    </a:schemeClr>
                  </a:glow>
                </a:effectLst>
                <a:latin typeface="+mj-lt"/>
              </a:rPr>
              <a:t>&amp; U.S.</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5" name="Rectangle 29"/>
          <p:cNvSpPr>
            <a:spLocks noChangeArrowheads="1"/>
          </p:cNvSpPr>
          <p:nvPr/>
        </p:nvSpPr>
        <p:spPr bwMode="auto">
          <a:xfrm>
            <a:off x="3932238" y="2411413"/>
            <a:ext cx="80150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to AUSTRIA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6" name="Rectangle 30"/>
          <p:cNvSpPr>
            <a:spLocks noChangeArrowheads="1"/>
          </p:cNvSpPr>
          <p:nvPr/>
        </p:nvSpPr>
        <p:spPr bwMode="auto">
          <a:xfrm>
            <a:off x="4987926" y="2411413"/>
            <a:ext cx="7934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to SWEDEN</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7" name="Rectangle 31"/>
          <p:cNvSpPr>
            <a:spLocks noChangeArrowheads="1"/>
          </p:cNvSpPr>
          <p:nvPr/>
        </p:nvSpPr>
        <p:spPr bwMode="auto">
          <a:xfrm>
            <a:off x="3589338" y="5233988"/>
            <a:ext cx="4792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EGYPT</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8" name="Rectangle 32"/>
          <p:cNvSpPr>
            <a:spLocks noChangeArrowheads="1"/>
          </p:cNvSpPr>
          <p:nvPr/>
        </p:nvSpPr>
        <p:spPr bwMode="auto">
          <a:xfrm>
            <a:off x="5786438" y="4014788"/>
            <a:ext cx="3526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63500">
                    <a:schemeClr val="bg1">
                      <a:alpha val="60000"/>
                    </a:schemeClr>
                  </a:glow>
                </a:effectLst>
                <a:latin typeface="+mj-lt"/>
              </a:rPr>
              <a:t>IRAQ</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9" name="Rectangle 33"/>
          <p:cNvSpPr>
            <a:spLocks noChangeArrowheads="1"/>
          </p:cNvSpPr>
          <p:nvPr/>
        </p:nvSpPr>
        <p:spPr bwMode="auto">
          <a:xfrm>
            <a:off x="5499102" y="59547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0" name="Rectangle 34"/>
          <p:cNvSpPr>
            <a:spLocks noChangeArrowheads="1"/>
          </p:cNvSpPr>
          <p:nvPr/>
        </p:nvSpPr>
        <p:spPr bwMode="auto">
          <a:xfrm>
            <a:off x="5726114" y="5954714"/>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100</a:t>
            </a:r>
            <a:endParaRPr kumimoji="0" lang="en-US" altLang="en-US" sz="1600" b="1" i="0" u="none" strike="noStrike" cap="none" normalizeH="0" baseline="0" dirty="0" smtClean="0">
              <a:ln>
                <a:noFill/>
              </a:ln>
              <a:solidFill>
                <a:schemeClr val="tx1"/>
              </a:solidFill>
              <a:effectLst/>
              <a:latin typeface="+mj-lt"/>
            </a:endParaRPr>
          </a:p>
        </p:txBody>
      </p:sp>
      <p:sp>
        <p:nvSpPr>
          <p:cNvPr id="41" name="Rectangle 35"/>
          <p:cNvSpPr>
            <a:spLocks noChangeArrowheads="1"/>
          </p:cNvSpPr>
          <p:nvPr/>
        </p:nvSpPr>
        <p:spPr bwMode="auto">
          <a:xfrm>
            <a:off x="5499102" y="612140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2" name="Rectangle 36"/>
          <p:cNvSpPr>
            <a:spLocks noChangeArrowheads="1"/>
          </p:cNvSpPr>
          <p:nvPr/>
        </p:nvSpPr>
        <p:spPr bwMode="auto">
          <a:xfrm>
            <a:off x="5627690" y="6121402"/>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100</a:t>
            </a:r>
            <a:endParaRPr kumimoji="0" lang="en-US" altLang="en-US" sz="1600" b="1" i="0" u="none" strike="noStrike" cap="none" normalizeH="0" baseline="0" dirty="0" smtClean="0">
              <a:ln>
                <a:noFill/>
              </a:ln>
              <a:solidFill>
                <a:schemeClr val="tx1"/>
              </a:solidFill>
              <a:effectLst/>
              <a:latin typeface="+mj-lt"/>
            </a:endParaRPr>
          </a:p>
        </p:txBody>
      </p:sp>
      <p:sp>
        <p:nvSpPr>
          <p:cNvPr id="43" name="Rectangle 37"/>
          <p:cNvSpPr>
            <a:spLocks noChangeArrowheads="1"/>
          </p:cNvSpPr>
          <p:nvPr/>
        </p:nvSpPr>
        <p:spPr bwMode="auto">
          <a:xfrm>
            <a:off x="5999165" y="5954714"/>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 Miles</a:t>
            </a:r>
            <a:endParaRPr kumimoji="0" lang="en-US" altLang="en-US" sz="1600" b="1" i="0" u="none" strike="noStrike" cap="none" normalizeH="0" baseline="0" smtClean="0">
              <a:ln>
                <a:noFill/>
              </a:ln>
              <a:solidFill>
                <a:schemeClr val="tx1"/>
              </a:solidFill>
              <a:effectLst/>
              <a:latin typeface="+mj-lt"/>
            </a:endParaRPr>
          </a:p>
        </p:txBody>
      </p:sp>
      <p:sp>
        <p:nvSpPr>
          <p:cNvPr id="44" name="Rectangle 38"/>
          <p:cNvSpPr>
            <a:spLocks noChangeArrowheads="1"/>
          </p:cNvSpPr>
          <p:nvPr/>
        </p:nvSpPr>
        <p:spPr bwMode="auto">
          <a:xfrm>
            <a:off x="5801521" y="6121402"/>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200 Kilometers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30853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A723-DA3D-4EEA-A1CD-80299E2383D7}"/>
              </a:ext>
            </a:extLst>
          </p:cNvPr>
          <p:cNvSpPr>
            <a:spLocks noGrp="1"/>
          </p:cNvSpPr>
          <p:nvPr>
            <p:ph type="title"/>
          </p:nvPr>
        </p:nvSpPr>
        <p:spPr/>
        <p:txBody>
          <a:bodyPr/>
          <a:lstStyle/>
          <a:p>
            <a:r>
              <a:rPr lang="en-US" dirty="0"/>
              <a:t>3.1.1 Migration </a:t>
            </a:r>
            <a:r>
              <a:rPr lang="en-US" dirty="0" smtClean="0"/>
              <a:t>and </a:t>
            </a:r>
            <a:r>
              <a:rPr lang="en-US" dirty="0"/>
              <a:t>Geography </a:t>
            </a:r>
            <a:r>
              <a:rPr lang="en-US" sz="2000" b="0" dirty="0"/>
              <a:t>(1 of 4)</a:t>
            </a:r>
          </a:p>
        </p:txBody>
      </p:sp>
      <p:sp>
        <p:nvSpPr>
          <p:cNvPr id="3" name="Content Placeholder 2">
            <a:extLst>
              <a:ext uri="{FF2B5EF4-FFF2-40B4-BE49-F238E27FC236}">
                <a16:creationId xmlns:a16="http://schemas.microsoft.com/office/drawing/2014/main" id="{D4992668-2F13-4312-9AE4-CA961FFC27FA}"/>
              </a:ext>
            </a:extLst>
          </p:cNvPr>
          <p:cNvSpPr>
            <a:spLocks noGrp="1"/>
          </p:cNvSpPr>
          <p:nvPr>
            <p:ph sz="quarter" idx="13"/>
          </p:nvPr>
        </p:nvSpPr>
        <p:spPr/>
        <p:txBody>
          <a:bodyPr/>
          <a:lstStyle/>
          <a:p>
            <a:r>
              <a:rPr lang="en-US" b="1" dirty="0"/>
              <a:t>Migration</a:t>
            </a:r>
            <a:r>
              <a:rPr lang="en-US" dirty="0"/>
              <a:t> is a permanent move to new location</a:t>
            </a:r>
          </a:p>
          <a:p>
            <a:r>
              <a:rPr lang="en-US" b="1" dirty="0"/>
              <a:t>Mobility</a:t>
            </a:r>
            <a:r>
              <a:rPr lang="en-US" dirty="0"/>
              <a:t>: one’s ability to move from place to place. Not all mobility is migration. Short-term, repetitive movement (e.g., going to work on a daily basis) is known as </a:t>
            </a:r>
            <a:r>
              <a:rPr lang="en-US" b="1" dirty="0"/>
              <a:t>circulation</a:t>
            </a:r>
          </a:p>
        </p:txBody>
      </p:sp>
    </p:spTree>
    <p:extLst>
      <p:ext uri="{BB962C8B-B14F-4D97-AF65-F5344CB8AC3E}">
        <p14:creationId xmlns:p14="http://schemas.microsoft.com/office/powerpoint/2010/main" val="33466182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1D5-9ED4-4DF0-9EC6-6EEE5D805897}"/>
              </a:ext>
            </a:extLst>
          </p:cNvPr>
          <p:cNvSpPr>
            <a:spLocks noGrp="1"/>
          </p:cNvSpPr>
          <p:nvPr>
            <p:ph type="title"/>
          </p:nvPr>
        </p:nvSpPr>
        <p:spPr>
          <a:xfrm>
            <a:off x="457200" y="215371"/>
            <a:ext cx="8595360" cy="1097279"/>
          </a:xfrm>
        </p:spPr>
        <p:txBody>
          <a:bodyPr/>
          <a:lstStyle/>
          <a:p>
            <a:r>
              <a:rPr lang="en-US" sz="3400" dirty="0"/>
              <a:t>3.3.1 Political Reasons for Migrating </a:t>
            </a:r>
            <a:r>
              <a:rPr lang="en-US" sz="2000" b="0" dirty="0"/>
              <a:t>(7 of 7)</a:t>
            </a:r>
          </a:p>
        </p:txBody>
      </p:sp>
      <p:sp>
        <p:nvSpPr>
          <p:cNvPr id="3" name="Content Placeholder 2">
            <a:extLst>
              <a:ext uri="{FF2B5EF4-FFF2-40B4-BE49-F238E27FC236}">
                <a16:creationId xmlns:a16="http://schemas.microsoft.com/office/drawing/2014/main" id="{D562ACDD-4468-453A-895C-38AE7D089B79}"/>
              </a:ext>
            </a:extLst>
          </p:cNvPr>
          <p:cNvSpPr>
            <a:spLocks noGrp="1"/>
          </p:cNvSpPr>
          <p:nvPr>
            <p:ph sz="quarter" idx="13"/>
          </p:nvPr>
        </p:nvSpPr>
        <p:spPr>
          <a:xfrm>
            <a:off x="457200" y="1556326"/>
            <a:ext cx="8229600" cy="909949"/>
          </a:xfrm>
        </p:spPr>
        <p:txBody>
          <a:bodyPr/>
          <a:lstStyle/>
          <a:p>
            <a:pPr marL="432" indent="0">
              <a:buNone/>
            </a:pPr>
            <a:r>
              <a:rPr lang="en-IN" b="1" dirty="0"/>
              <a:t>Figure 3-33:</a:t>
            </a:r>
            <a:r>
              <a:rPr lang="en-IN" dirty="0"/>
              <a:t> </a:t>
            </a:r>
            <a:r>
              <a:rPr lang="en-US" dirty="0"/>
              <a:t>Neighboring Jordan is an obvious destination for Syrian refugees </a:t>
            </a:r>
          </a:p>
        </p:txBody>
      </p:sp>
      <p:pic>
        <p:nvPicPr>
          <p:cNvPr id="9" name="Picture 8" descr="A family of Syrian refugees in Jordan.">
            <a:extLst>
              <a:ext uri="{FF2B5EF4-FFF2-40B4-BE49-F238E27FC236}">
                <a16:creationId xmlns:a16="http://schemas.microsoft.com/office/drawing/2014/main" id="{53762E36-D82B-4C7B-9E9F-CE6168B30CC5}"/>
              </a:ext>
            </a:extLst>
          </p:cNvPr>
          <p:cNvPicPr>
            <a:picLocks noChangeAspect="1"/>
          </p:cNvPicPr>
          <p:nvPr/>
        </p:nvPicPr>
        <p:blipFill>
          <a:blip r:embed="rId2"/>
          <a:stretch>
            <a:fillRect/>
          </a:stretch>
        </p:blipFill>
        <p:spPr>
          <a:xfrm>
            <a:off x="1045082" y="2466275"/>
            <a:ext cx="6603947" cy="3806704"/>
          </a:xfrm>
          <a:prstGeom prst="rect">
            <a:avLst/>
          </a:prstGeom>
        </p:spPr>
      </p:pic>
    </p:spTree>
    <p:extLst>
      <p:ext uri="{BB962C8B-B14F-4D97-AF65-F5344CB8AC3E}">
        <p14:creationId xmlns:p14="http://schemas.microsoft.com/office/powerpoint/2010/main" val="30957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AC7A-66AA-4AB7-A17B-79C0AF6886A3}"/>
              </a:ext>
            </a:extLst>
          </p:cNvPr>
          <p:cNvSpPr>
            <a:spLocks noGrp="1"/>
          </p:cNvSpPr>
          <p:nvPr>
            <p:ph type="title"/>
          </p:nvPr>
        </p:nvSpPr>
        <p:spPr/>
        <p:txBody>
          <a:bodyPr/>
          <a:lstStyle/>
          <a:p>
            <a:r>
              <a:rPr lang="en-US" sz="3400" dirty="0"/>
              <a:t>3.3.2 Environmental Reasons for Migrating </a:t>
            </a:r>
            <a:r>
              <a:rPr lang="en-US" sz="2000" b="0" dirty="0"/>
              <a:t>(1 of 3)</a:t>
            </a:r>
          </a:p>
        </p:txBody>
      </p:sp>
      <p:sp>
        <p:nvSpPr>
          <p:cNvPr id="3" name="Content Placeholder 2">
            <a:extLst>
              <a:ext uri="{FF2B5EF4-FFF2-40B4-BE49-F238E27FC236}">
                <a16:creationId xmlns:a16="http://schemas.microsoft.com/office/drawing/2014/main" id="{7943A4A8-F85F-49B5-BEBC-03EF89499614}"/>
              </a:ext>
            </a:extLst>
          </p:cNvPr>
          <p:cNvSpPr>
            <a:spLocks noGrp="1"/>
          </p:cNvSpPr>
          <p:nvPr>
            <p:ph sz="quarter" idx="13"/>
          </p:nvPr>
        </p:nvSpPr>
        <p:spPr>
          <a:xfrm>
            <a:off x="457200" y="1556327"/>
            <a:ext cx="8229600" cy="774497"/>
          </a:xfrm>
        </p:spPr>
        <p:txBody>
          <a:bodyPr/>
          <a:lstStyle/>
          <a:p>
            <a:r>
              <a:rPr lang="en-US" dirty="0"/>
              <a:t>Hurricane Katrina resulted in one million people being displaced</a:t>
            </a:r>
          </a:p>
        </p:txBody>
      </p:sp>
      <p:sp>
        <p:nvSpPr>
          <p:cNvPr id="4" name="Content Placeholder 3">
            <a:extLst>
              <a:ext uri="{FF2B5EF4-FFF2-40B4-BE49-F238E27FC236}">
                <a16:creationId xmlns:a16="http://schemas.microsoft.com/office/drawing/2014/main" id="{1DDBD37D-D852-4406-9012-788B98573DEF}"/>
              </a:ext>
            </a:extLst>
          </p:cNvPr>
          <p:cNvSpPr>
            <a:spLocks noGrp="1"/>
          </p:cNvSpPr>
          <p:nvPr>
            <p:ph sz="quarter" idx="14"/>
          </p:nvPr>
        </p:nvSpPr>
        <p:spPr>
          <a:xfrm>
            <a:off x="457200" y="2520713"/>
            <a:ext cx="8229600" cy="774497"/>
          </a:xfrm>
        </p:spPr>
        <p:txBody>
          <a:bodyPr/>
          <a:lstStyle/>
          <a:p>
            <a:pPr marL="432" indent="0">
              <a:buNone/>
              <a:tabLst>
                <a:tab pos="1881188" algn="l"/>
              </a:tabLst>
            </a:pPr>
            <a:r>
              <a:rPr lang="en-IN" b="1" dirty="0"/>
              <a:t>Figure 3-34:</a:t>
            </a:r>
            <a:r>
              <a:rPr lang="en-IN" dirty="0"/>
              <a:t> </a:t>
            </a:r>
            <a:r>
              <a:rPr lang="en-US" dirty="0"/>
              <a:t>The largest numbers went to Mississippi, but many also went to Houston, Texas. </a:t>
            </a:r>
            <a:endParaRPr lang="en-IN"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409" y="3471507"/>
            <a:ext cx="5146704" cy="2943936"/>
          </a:xfrm>
          <a:prstGeom prst="rect">
            <a:avLst/>
          </a:prstGeom>
        </p:spPr>
      </p:pic>
      <p:sp>
        <p:nvSpPr>
          <p:cNvPr id="11" name="Rectangle 5"/>
          <p:cNvSpPr>
            <a:spLocks noChangeArrowheads="1"/>
          </p:cNvSpPr>
          <p:nvPr/>
        </p:nvSpPr>
        <p:spPr bwMode="auto">
          <a:xfrm>
            <a:off x="3059749" y="5807076"/>
            <a:ext cx="13224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1" u="none" strike="noStrike" cap="none" normalizeH="0" baseline="0" dirty="0" smtClean="0">
                <a:ln>
                  <a:noFill/>
                </a:ln>
                <a:solidFill>
                  <a:srgbClr val="44C8F5"/>
                </a:solidFill>
                <a:effectLst/>
                <a:latin typeface="+mj-lt"/>
              </a:rPr>
              <a:t>Gulf of Mexico</a:t>
            </a:r>
            <a:endParaRPr kumimoji="0" lang="en-US" altLang="en-US" sz="1800" b="1" i="0" u="none" strike="noStrike" cap="none" normalizeH="0" baseline="0" dirty="0" smtClean="0">
              <a:ln>
                <a:noFill/>
              </a:ln>
              <a:solidFill>
                <a:schemeClr val="tx1"/>
              </a:solidFill>
              <a:effectLst/>
              <a:latin typeface="+mj-lt"/>
            </a:endParaRPr>
          </a:p>
        </p:txBody>
      </p:sp>
      <p:sp>
        <p:nvSpPr>
          <p:cNvPr id="29" name="Rectangle 23"/>
          <p:cNvSpPr>
            <a:spLocks noChangeArrowheads="1"/>
          </p:cNvSpPr>
          <p:nvPr/>
        </p:nvSpPr>
        <p:spPr bwMode="auto">
          <a:xfrm>
            <a:off x="6268404" y="4550728"/>
            <a:ext cx="15933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mj-lt"/>
              </a:rPr>
              <a:t>46,000 and above</a:t>
            </a:r>
            <a:endParaRPr kumimoji="0" lang="en-US" altLang="en-US" sz="1800" b="1" i="0" u="none" strike="noStrike" cap="none" normalizeH="0" baseline="0" dirty="0" smtClean="0">
              <a:ln>
                <a:noFill/>
              </a:ln>
              <a:solidFill>
                <a:schemeClr val="tx1"/>
              </a:solidFill>
              <a:effectLst/>
              <a:latin typeface="+mj-lt"/>
            </a:endParaRPr>
          </a:p>
        </p:txBody>
      </p:sp>
      <p:sp>
        <p:nvSpPr>
          <p:cNvPr id="30" name="Rectangle 24"/>
          <p:cNvSpPr>
            <a:spLocks noChangeArrowheads="1"/>
          </p:cNvSpPr>
          <p:nvPr/>
        </p:nvSpPr>
        <p:spPr bwMode="auto">
          <a:xfrm>
            <a:off x="6268404" y="4804728"/>
            <a:ext cx="12872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mj-lt"/>
              </a:rPr>
              <a:t>15,501–45,999</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25"/>
          <p:cNvSpPr>
            <a:spLocks noChangeArrowheads="1"/>
          </p:cNvSpPr>
          <p:nvPr/>
        </p:nvSpPr>
        <p:spPr bwMode="auto">
          <a:xfrm>
            <a:off x="6268404" y="5055553"/>
            <a:ext cx="11798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4,201–15,500</a:t>
            </a:r>
            <a:endParaRPr kumimoji="0" lang="en-US" altLang="en-US" sz="1800" b="1" i="0" u="none" strike="noStrike" cap="none" normalizeH="0" baseline="0" smtClean="0">
              <a:ln>
                <a:noFill/>
              </a:ln>
              <a:solidFill>
                <a:schemeClr val="tx1"/>
              </a:solidFill>
              <a:effectLst/>
              <a:latin typeface="+mj-lt"/>
            </a:endParaRPr>
          </a:p>
        </p:txBody>
      </p:sp>
      <p:sp>
        <p:nvSpPr>
          <p:cNvPr id="32" name="Rectangle 26"/>
          <p:cNvSpPr>
            <a:spLocks noChangeArrowheads="1"/>
          </p:cNvSpPr>
          <p:nvPr/>
        </p:nvSpPr>
        <p:spPr bwMode="auto">
          <a:xfrm>
            <a:off x="6268404" y="5309553"/>
            <a:ext cx="10724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mj-lt"/>
              </a:rPr>
              <a:t>1,201–4,200</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27"/>
          <p:cNvSpPr>
            <a:spLocks noChangeArrowheads="1"/>
          </p:cNvSpPr>
          <p:nvPr/>
        </p:nvSpPr>
        <p:spPr bwMode="auto">
          <a:xfrm>
            <a:off x="6268404" y="5560378"/>
            <a:ext cx="9121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mj-lt"/>
              </a:rPr>
              <a:t>251–1,200</a:t>
            </a:r>
            <a:endParaRPr kumimoji="0" lang="en-US" altLang="en-US" sz="1800" b="1" i="0" u="none" strike="noStrike" cap="none" normalizeH="0" baseline="0" dirty="0" smtClean="0">
              <a:ln>
                <a:noFill/>
              </a:ln>
              <a:solidFill>
                <a:schemeClr val="tx1"/>
              </a:solidFill>
              <a:effectLst/>
              <a:latin typeface="+mj-lt"/>
            </a:endParaRPr>
          </a:p>
        </p:txBody>
      </p:sp>
      <p:sp>
        <p:nvSpPr>
          <p:cNvPr id="34" name="Rectangle 28"/>
          <p:cNvSpPr>
            <a:spLocks noChangeArrowheads="1"/>
          </p:cNvSpPr>
          <p:nvPr/>
        </p:nvSpPr>
        <p:spPr bwMode="auto">
          <a:xfrm>
            <a:off x="6268404" y="5814378"/>
            <a:ext cx="6444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41–250</a:t>
            </a:r>
            <a:endParaRPr kumimoji="0" lang="en-US" altLang="en-US" sz="1800" b="1" i="0" u="none" strike="noStrike" cap="none" normalizeH="0" baseline="0" smtClean="0">
              <a:ln>
                <a:noFill/>
              </a:ln>
              <a:solidFill>
                <a:schemeClr val="tx1"/>
              </a:solidFill>
              <a:effectLst/>
              <a:latin typeface="+mj-lt"/>
            </a:endParaRPr>
          </a:p>
        </p:txBody>
      </p:sp>
      <p:sp>
        <p:nvSpPr>
          <p:cNvPr id="35" name="Rectangle 29"/>
          <p:cNvSpPr>
            <a:spLocks noChangeArrowheads="1"/>
          </p:cNvSpPr>
          <p:nvPr/>
        </p:nvSpPr>
        <p:spPr bwMode="auto">
          <a:xfrm>
            <a:off x="6268404" y="6065203"/>
            <a:ext cx="8111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mj-lt"/>
              </a:rPr>
              <a:t>below 41</a:t>
            </a:r>
            <a:endParaRPr kumimoji="0" lang="en-US" altLang="en-US" sz="1800" b="1" i="0" u="none" strike="noStrike" cap="none" normalizeH="0" baseline="0" dirty="0" smtClean="0">
              <a:ln>
                <a:noFill/>
              </a:ln>
              <a:solidFill>
                <a:schemeClr val="tx1"/>
              </a:solidFill>
              <a:effectLst/>
              <a:latin typeface="+mj-lt"/>
            </a:endParaRPr>
          </a:p>
        </p:txBody>
      </p:sp>
      <p:sp>
        <p:nvSpPr>
          <p:cNvPr id="36" name="Rectangle 30"/>
          <p:cNvSpPr>
            <a:spLocks noChangeArrowheads="1"/>
          </p:cNvSpPr>
          <p:nvPr/>
        </p:nvSpPr>
        <p:spPr bwMode="auto">
          <a:xfrm>
            <a:off x="5914391" y="4057226"/>
            <a:ext cx="213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Arial Black" panose="020B0A04020102020204" pitchFamily="34" charset="0"/>
              </a:rPr>
              <a:t>Displaced Hurricane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Arial Black" panose="020B0A04020102020204" pitchFamily="34" charset="0"/>
              </a:rPr>
              <a:t>Katrina survivors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8" name="Rectangle 30"/>
          <p:cNvSpPr>
            <a:spLocks noChangeArrowheads="1"/>
          </p:cNvSpPr>
          <p:nvPr/>
        </p:nvSpPr>
        <p:spPr bwMode="auto">
          <a:xfrm>
            <a:off x="2204456" y="5516824"/>
            <a:ext cx="7790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mj-lt"/>
              </a:rPr>
              <a:t>Houston</a:t>
            </a:r>
            <a:endParaRPr kumimoji="0" lang="en-US" altLang="en-US" sz="1800" b="1" i="0" u="none" strike="noStrike" cap="none" normalizeH="0" baseline="0" dirty="0" smtClean="0">
              <a:ln>
                <a:noFill/>
              </a:ln>
              <a:solidFill>
                <a:schemeClr val="tx1"/>
              </a:solidFill>
              <a:effectLst/>
              <a:latin typeface="+mj-lt"/>
            </a:endParaRPr>
          </a:p>
        </p:txBody>
      </p:sp>
      <p:sp>
        <p:nvSpPr>
          <p:cNvPr id="39" name="Rectangle 30"/>
          <p:cNvSpPr>
            <a:spLocks noChangeArrowheads="1"/>
          </p:cNvSpPr>
          <p:nvPr/>
        </p:nvSpPr>
        <p:spPr bwMode="auto">
          <a:xfrm>
            <a:off x="3412619" y="5321982"/>
            <a:ext cx="11653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500" b="1" dirty="0">
                <a:solidFill>
                  <a:srgbClr val="000000"/>
                </a:solidFill>
                <a:latin typeface="+mj-lt"/>
              </a:rPr>
              <a:t>New Orleans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5149556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F4A2-1EF9-4EB8-B5B0-508C1A125993}"/>
              </a:ext>
            </a:extLst>
          </p:cNvPr>
          <p:cNvSpPr>
            <a:spLocks noGrp="1"/>
          </p:cNvSpPr>
          <p:nvPr>
            <p:ph type="title"/>
          </p:nvPr>
        </p:nvSpPr>
        <p:spPr/>
        <p:txBody>
          <a:bodyPr/>
          <a:lstStyle/>
          <a:p>
            <a:r>
              <a:rPr lang="en-US" sz="3400" dirty="0"/>
              <a:t>3.3.2 Environmental Reasons for Migrating </a:t>
            </a:r>
            <a:r>
              <a:rPr lang="en-US" sz="2000" b="0" dirty="0"/>
              <a:t>(2 of 3)</a:t>
            </a:r>
            <a:endParaRPr lang="en-IN" dirty="0"/>
          </a:p>
        </p:txBody>
      </p:sp>
      <p:sp>
        <p:nvSpPr>
          <p:cNvPr id="5" name="Content Placeholder 4">
            <a:extLst>
              <a:ext uri="{FF2B5EF4-FFF2-40B4-BE49-F238E27FC236}">
                <a16:creationId xmlns:a16="http://schemas.microsoft.com/office/drawing/2014/main" id="{849E723A-E54C-4A16-8088-90C241DC9EA1}"/>
              </a:ext>
            </a:extLst>
          </p:cNvPr>
          <p:cNvSpPr>
            <a:spLocks noGrp="1"/>
          </p:cNvSpPr>
          <p:nvPr>
            <p:ph sz="quarter" idx="13"/>
          </p:nvPr>
        </p:nvSpPr>
        <p:spPr>
          <a:xfrm>
            <a:off x="457200" y="1556327"/>
            <a:ext cx="8229600" cy="715528"/>
          </a:xfrm>
        </p:spPr>
        <p:txBody>
          <a:bodyPr/>
          <a:lstStyle/>
          <a:p>
            <a:pPr marL="432" indent="0">
              <a:buNone/>
            </a:pPr>
            <a:r>
              <a:rPr lang="en-IN" b="1" dirty="0"/>
              <a:t>Figure 3-35:</a:t>
            </a:r>
            <a:r>
              <a:rPr lang="en-IN" dirty="0"/>
              <a:t> </a:t>
            </a:r>
            <a:r>
              <a:rPr lang="en-US" dirty="0"/>
              <a:t>African Americans were most impacted by flooding from Katrina. </a:t>
            </a:r>
            <a:endParaRPr lang="en-IN" dirty="0"/>
          </a:p>
        </p:txBody>
      </p:sp>
      <p:pic>
        <p:nvPicPr>
          <p:cNvPr id="211" name="Picture 2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916" y="2361984"/>
            <a:ext cx="7437120" cy="3887586"/>
          </a:xfrm>
          <a:prstGeom prst="rect">
            <a:avLst/>
          </a:prstGeom>
        </p:spPr>
      </p:pic>
      <p:sp>
        <p:nvSpPr>
          <p:cNvPr id="215" name="Rectangle 207"/>
          <p:cNvSpPr>
            <a:spLocks noChangeArrowheads="1"/>
          </p:cNvSpPr>
          <p:nvPr/>
        </p:nvSpPr>
        <p:spPr bwMode="auto">
          <a:xfrm>
            <a:off x="7111939" y="2816226"/>
            <a:ext cx="5834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Lake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Pontchartrain</a:t>
            </a:r>
            <a:endParaRPr kumimoji="0" lang="en-US" altLang="en-US" sz="1600" b="1" i="0" u="none" strike="noStrike" cap="none" normalizeH="0" baseline="0" dirty="0" smtClean="0">
              <a:ln>
                <a:noFill/>
              </a:ln>
              <a:solidFill>
                <a:schemeClr val="tx1"/>
              </a:solidFill>
              <a:effectLst/>
              <a:latin typeface="+mj-lt"/>
            </a:endParaRPr>
          </a:p>
        </p:txBody>
      </p:sp>
      <p:sp>
        <p:nvSpPr>
          <p:cNvPr id="238" name="Rectangle 230"/>
          <p:cNvSpPr>
            <a:spLocks noChangeArrowheads="1"/>
          </p:cNvSpPr>
          <p:nvPr/>
        </p:nvSpPr>
        <p:spPr bwMode="auto">
          <a:xfrm>
            <a:off x="5999164" y="39687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39" name="Rectangle 231"/>
          <p:cNvSpPr>
            <a:spLocks noChangeArrowheads="1"/>
          </p:cNvSpPr>
          <p:nvPr/>
        </p:nvSpPr>
        <p:spPr bwMode="auto">
          <a:xfrm>
            <a:off x="7124701" y="44973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40" name="Rectangle 232"/>
          <p:cNvSpPr>
            <a:spLocks noChangeArrowheads="1"/>
          </p:cNvSpPr>
          <p:nvPr/>
        </p:nvSpPr>
        <p:spPr bwMode="auto">
          <a:xfrm>
            <a:off x="6583364" y="462121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41" name="Rectangle 233"/>
          <p:cNvSpPr>
            <a:spLocks noChangeArrowheads="1"/>
          </p:cNvSpPr>
          <p:nvPr/>
        </p:nvSpPr>
        <p:spPr bwMode="auto">
          <a:xfrm>
            <a:off x="8045451" y="352901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42" name="Rectangle 234"/>
          <p:cNvSpPr>
            <a:spLocks noChangeArrowheads="1"/>
          </p:cNvSpPr>
          <p:nvPr/>
        </p:nvSpPr>
        <p:spPr bwMode="auto">
          <a:xfrm>
            <a:off x="7394576" y="38496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243" name="Rectangle 235"/>
          <p:cNvSpPr>
            <a:spLocks noChangeArrowheads="1"/>
          </p:cNvSpPr>
          <p:nvPr/>
        </p:nvSpPr>
        <p:spPr bwMode="auto">
          <a:xfrm>
            <a:off x="6369051" y="481012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244" name="Rectangle 236"/>
          <p:cNvSpPr>
            <a:spLocks noChangeArrowheads="1"/>
          </p:cNvSpPr>
          <p:nvPr/>
        </p:nvSpPr>
        <p:spPr bwMode="auto">
          <a:xfrm>
            <a:off x="7164389" y="5778501"/>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245" name="Rectangle 237"/>
          <p:cNvSpPr>
            <a:spLocks noChangeArrowheads="1"/>
          </p:cNvSpPr>
          <p:nvPr/>
        </p:nvSpPr>
        <p:spPr bwMode="auto">
          <a:xfrm>
            <a:off x="7146926" y="5740401"/>
            <a:ext cx="8015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BUS</a:t>
            </a:r>
            <a:endParaRPr kumimoji="0" lang="en-US" altLang="en-US" sz="1600" b="1" i="0" u="none" strike="noStrike" cap="none" normalizeH="0" baseline="0" smtClean="0">
              <a:ln>
                <a:noFill/>
              </a:ln>
              <a:solidFill>
                <a:schemeClr val="tx1"/>
              </a:solidFill>
              <a:effectLst/>
              <a:latin typeface="+mj-lt"/>
            </a:endParaRPr>
          </a:p>
        </p:txBody>
      </p:sp>
      <p:sp>
        <p:nvSpPr>
          <p:cNvPr id="246" name="Rectangle 238"/>
          <p:cNvSpPr>
            <a:spLocks noChangeArrowheads="1"/>
          </p:cNvSpPr>
          <p:nvPr/>
        </p:nvSpPr>
        <p:spPr bwMode="auto">
          <a:xfrm>
            <a:off x="6684964" y="400367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610</a:t>
            </a:r>
            <a:endParaRPr kumimoji="0" lang="en-US" altLang="en-US" sz="1600" b="1" i="0" u="none" strike="noStrike" cap="none" normalizeH="0" baseline="0" smtClean="0">
              <a:ln>
                <a:noFill/>
              </a:ln>
              <a:solidFill>
                <a:schemeClr val="tx1"/>
              </a:solidFill>
              <a:effectLst/>
              <a:latin typeface="+mj-lt"/>
            </a:endParaRPr>
          </a:p>
        </p:txBody>
      </p:sp>
      <p:sp>
        <p:nvSpPr>
          <p:cNvPr id="247" name="Rectangle 239"/>
          <p:cNvSpPr>
            <a:spLocks noChangeArrowheads="1"/>
          </p:cNvSpPr>
          <p:nvPr/>
        </p:nvSpPr>
        <p:spPr bwMode="auto">
          <a:xfrm>
            <a:off x="7750176" y="44577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39</a:t>
            </a:r>
            <a:endParaRPr kumimoji="0" lang="en-US" altLang="en-US" sz="1600" b="1" i="0" u="none" strike="noStrike" cap="none" normalizeH="0" baseline="0" smtClean="0">
              <a:ln>
                <a:noFill/>
              </a:ln>
              <a:solidFill>
                <a:schemeClr val="tx1"/>
              </a:solidFill>
              <a:effectLst/>
              <a:latin typeface="+mj-lt"/>
            </a:endParaRPr>
          </a:p>
        </p:txBody>
      </p:sp>
      <p:sp>
        <p:nvSpPr>
          <p:cNvPr id="248" name="Rectangle 240"/>
          <p:cNvSpPr>
            <a:spLocks noChangeArrowheads="1"/>
          </p:cNvSpPr>
          <p:nvPr/>
        </p:nvSpPr>
        <p:spPr bwMode="auto">
          <a:xfrm>
            <a:off x="7781926" y="456723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46</a:t>
            </a:r>
            <a:endParaRPr kumimoji="0" lang="en-US" altLang="en-US" sz="1600" b="1" i="0" u="none" strike="noStrike" cap="none" normalizeH="0" baseline="0" smtClean="0">
              <a:ln>
                <a:noFill/>
              </a:ln>
              <a:solidFill>
                <a:schemeClr val="tx1"/>
              </a:solidFill>
              <a:effectLst/>
              <a:latin typeface="+mj-lt"/>
            </a:endParaRPr>
          </a:p>
        </p:txBody>
      </p:sp>
      <p:sp>
        <p:nvSpPr>
          <p:cNvPr id="249" name="Rectangle 241"/>
          <p:cNvSpPr>
            <a:spLocks noChangeArrowheads="1"/>
          </p:cNvSpPr>
          <p:nvPr/>
        </p:nvSpPr>
        <p:spPr bwMode="auto">
          <a:xfrm>
            <a:off x="6654801" y="60467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45</a:t>
            </a:r>
            <a:endParaRPr kumimoji="0" lang="en-US" altLang="en-US" sz="1600" b="1" i="0" u="none" strike="noStrike" cap="none" normalizeH="0" baseline="0" smtClean="0">
              <a:ln>
                <a:noFill/>
              </a:ln>
              <a:solidFill>
                <a:schemeClr val="tx1"/>
              </a:solidFill>
              <a:effectLst/>
              <a:latin typeface="+mj-lt"/>
            </a:endParaRPr>
          </a:p>
        </p:txBody>
      </p:sp>
      <p:sp>
        <p:nvSpPr>
          <p:cNvPr id="250" name="Rectangle 242"/>
          <p:cNvSpPr>
            <a:spLocks noChangeArrowheads="1"/>
          </p:cNvSpPr>
          <p:nvPr/>
        </p:nvSpPr>
        <p:spPr bwMode="auto">
          <a:xfrm>
            <a:off x="7670801" y="59197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23</a:t>
            </a:r>
            <a:endParaRPr kumimoji="0" lang="en-US" altLang="en-US" sz="1600" b="1" i="0" u="none" strike="noStrike" cap="none" normalizeH="0" baseline="0" smtClean="0">
              <a:ln>
                <a:noFill/>
              </a:ln>
              <a:solidFill>
                <a:schemeClr val="tx1"/>
              </a:solidFill>
              <a:effectLst/>
              <a:latin typeface="+mj-lt"/>
            </a:endParaRPr>
          </a:p>
        </p:txBody>
      </p:sp>
      <p:sp>
        <p:nvSpPr>
          <p:cNvPr id="251" name="Rectangle 243"/>
          <p:cNvSpPr>
            <a:spLocks noChangeArrowheads="1"/>
          </p:cNvSpPr>
          <p:nvPr/>
        </p:nvSpPr>
        <p:spPr bwMode="auto">
          <a:xfrm>
            <a:off x="7943851" y="5808663"/>
            <a:ext cx="1349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428</a:t>
            </a:r>
            <a:endParaRPr kumimoji="0" lang="en-US" altLang="en-US" sz="1600" b="1" i="0" u="none" strike="noStrike" cap="none" normalizeH="0" baseline="0" smtClean="0">
              <a:ln>
                <a:noFill/>
              </a:ln>
              <a:solidFill>
                <a:schemeClr val="tx1"/>
              </a:solidFill>
              <a:effectLst/>
              <a:latin typeface="+mj-lt"/>
            </a:endParaRPr>
          </a:p>
        </p:txBody>
      </p:sp>
      <p:sp>
        <p:nvSpPr>
          <p:cNvPr id="252" name="Rectangle 244"/>
          <p:cNvSpPr>
            <a:spLocks noChangeArrowheads="1"/>
          </p:cNvSpPr>
          <p:nvPr/>
        </p:nvSpPr>
        <p:spPr bwMode="auto">
          <a:xfrm>
            <a:off x="4724339" y="2714626"/>
            <a:ext cx="5834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Lake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Pontchartrain</a:t>
            </a:r>
            <a:endParaRPr kumimoji="0" lang="en-US" altLang="en-US" sz="1600" b="1" i="0" u="none" strike="noStrike" cap="none" normalizeH="0" baseline="0" dirty="0" smtClean="0">
              <a:ln>
                <a:noFill/>
              </a:ln>
              <a:solidFill>
                <a:schemeClr val="tx1"/>
              </a:solidFill>
              <a:effectLst/>
              <a:latin typeface="+mj-lt"/>
            </a:endParaRPr>
          </a:p>
        </p:txBody>
      </p:sp>
      <p:sp>
        <p:nvSpPr>
          <p:cNvPr id="275" name="Rectangle 267"/>
          <p:cNvSpPr>
            <a:spLocks noChangeArrowheads="1"/>
          </p:cNvSpPr>
          <p:nvPr/>
        </p:nvSpPr>
        <p:spPr bwMode="auto">
          <a:xfrm>
            <a:off x="3516314" y="39687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76" name="Rectangle 268"/>
          <p:cNvSpPr>
            <a:spLocks noChangeArrowheads="1"/>
          </p:cNvSpPr>
          <p:nvPr/>
        </p:nvSpPr>
        <p:spPr bwMode="auto">
          <a:xfrm>
            <a:off x="4643439" y="44973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77" name="Rectangle 269"/>
          <p:cNvSpPr>
            <a:spLocks noChangeArrowheads="1"/>
          </p:cNvSpPr>
          <p:nvPr/>
        </p:nvSpPr>
        <p:spPr bwMode="auto">
          <a:xfrm>
            <a:off x="4102101" y="462121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78" name="Rectangle 270"/>
          <p:cNvSpPr>
            <a:spLocks noChangeArrowheads="1"/>
          </p:cNvSpPr>
          <p:nvPr/>
        </p:nvSpPr>
        <p:spPr bwMode="auto">
          <a:xfrm>
            <a:off x="5562601" y="352901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79" name="Rectangle 271"/>
          <p:cNvSpPr>
            <a:spLocks noChangeArrowheads="1"/>
          </p:cNvSpPr>
          <p:nvPr/>
        </p:nvSpPr>
        <p:spPr bwMode="auto">
          <a:xfrm>
            <a:off x="4911726" y="38496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280" name="Rectangle 272"/>
          <p:cNvSpPr>
            <a:spLocks noChangeArrowheads="1"/>
          </p:cNvSpPr>
          <p:nvPr/>
        </p:nvSpPr>
        <p:spPr bwMode="auto">
          <a:xfrm>
            <a:off x="3886201" y="481012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281" name="Rectangle 273"/>
          <p:cNvSpPr>
            <a:spLocks noChangeArrowheads="1"/>
          </p:cNvSpPr>
          <p:nvPr/>
        </p:nvSpPr>
        <p:spPr bwMode="auto">
          <a:xfrm>
            <a:off x="4685507" y="5780882"/>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90</a:t>
            </a:r>
            <a:endParaRPr kumimoji="0" lang="en-US" altLang="en-US" sz="1600" b="1" i="0" u="none" strike="noStrike" cap="none" normalizeH="0" baseline="0" dirty="0" smtClean="0">
              <a:ln>
                <a:noFill/>
              </a:ln>
              <a:solidFill>
                <a:schemeClr val="tx1"/>
              </a:solidFill>
              <a:effectLst/>
              <a:latin typeface="+mj-lt"/>
            </a:endParaRPr>
          </a:p>
        </p:txBody>
      </p:sp>
      <p:sp>
        <p:nvSpPr>
          <p:cNvPr id="282" name="Rectangle 274"/>
          <p:cNvSpPr>
            <a:spLocks noChangeArrowheads="1"/>
          </p:cNvSpPr>
          <p:nvPr/>
        </p:nvSpPr>
        <p:spPr bwMode="auto">
          <a:xfrm>
            <a:off x="4672807" y="5742782"/>
            <a:ext cx="8015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BUS</a:t>
            </a:r>
            <a:endParaRPr kumimoji="0" lang="en-US" altLang="en-US" sz="1600" b="1" i="0" u="none" strike="noStrike" cap="none" normalizeH="0" baseline="0" dirty="0" smtClean="0">
              <a:ln>
                <a:noFill/>
              </a:ln>
              <a:solidFill>
                <a:schemeClr val="tx1"/>
              </a:solidFill>
              <a:effectLst/>
              <a:latin typeface="+mj-lt"/>
            </a:endParaRPr>
          </a:p>
        </p:txBody>
      </p:sp>
      <p:sp>
        <p:nvSpPr>
          <p:cNvPr id="283" name="Rectangle 275"/>
          <p:cNvSpPr>
            <a:spLocks noChangeArrowheads="1"/>
          </p:cNvSpPr>
          <p:nvPr/>
        </p:nvSpPr>
        <p:spPr bwMode="auto">
          <a:xfrm>
            <a:off x="4202114" y="400367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610</a:t>
            </a:r>
            <a:endParaRPr kumimoji="0" lang="en-US" altLang="en-US" sz="1600" b="1" i="0" u="none" strike="noStrike" cap="none" normalizeH="0" baseline="0" smtClean="0">
              <a:ln>
                <a:noFill/>
              </a:ln>
              <a:solidFill>
                <a:schemeClr val="tx1"/>
              </a:solidFill>
              <a:effectLst/>
              <a:latin typeface="+mj-lt"/>
            </a:endParaRPr>
          </a:p>
        </p:txBody>
      </p:sp>
      <p:sp>
        <p:nvSpPr>
          <p:cNvPr id="284" name="Rectangle 276"/>
          <p:cNvSpPr>
            <a:spLocks noChangeArrowheads="1"/>
          </p:cNvSpPr>
          <p:nvPr/>
        </p:nvSpPr>
        <p:spPr bwMode="auto">
          <a:xfrm>
            <a:off x="5264151" y="44577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39</a:t>
            </a:r>
            <a:endParaRPr kumimoji="0" lang="en-US" altLang="en-US" sz="1600" b="1" i="0" u="none" strike="noStrike" cap="none" normalizeH="0" baseline="0" smtClean="0">
              <a:ln>
                <a:noFill/>
              </a:ln>
              <a:solidFill>
                <a:schemeClr val="tx1"/>
              </a:solidFill>
              <a:effectLst/>
              <a:latin typeface="+mj-lt"/>
            </a:endParaRPr>
          </a:p>
        </p:txBody>
      </p:sp>
      <p:sp>
        <p:nvSpPr>
          <p:cNvPr id="285" name="Rectangle 277"/>
          <p:cNvSpPr>
            <a:spLocks noChangeArrowheads="1"/>
          </p:cNvSpPr>
          <p:nvPr/>
        </p:nvSpPr>
        <p:spPr bwMode="auto">
          <a:xfrm>
            <a:off x="5299076" y="456723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46</a:t>
            </a:r>
            <a:endParaRPr kumimoji="0" lang="en-US" altLang="en-US" sz="1600" b="1" i="0" u="none" strike="noStrike" cap="none" normalizeH="0" baseline="0" smtClean="0">
              <a:ln>
                <a:noFill/>
              </a:ln>
              <a:solidFill>
                <a:schemeClr val="tx1"/>
              </a:solidFill>
              <a:effectLst/>
              <a:latin typeface="+mj-lt"/>
            </a:endParaRPr>
          </a:p>
        </p:txBody>
      </p:sp>
      <p:sp>
        <p:nvSpPr>
          <p:cNvPr id="286" name="Rectangle 278"/>
          <p:cNvSpPr>
            <a:spLocks noChangeArrowheads="1"/>
          </p:cNvSpPr>
          <p:nvPr/>
        </p:nvSpPr>
        <p:spPr bwMode="auto">
          <a:xfrm>
            <a:off x="4167189" y="60467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45</a:t>
            </a:r>
            <a:endParaRPr kumimoji="0" lang="en-US" altLang="en-US" sz="1600" b="1" i="0" u="none" strike="noStrike" cap="none" normalizeH="0" baseline="0" smtClean="0">
              <a:ln>
                <a:noFill/>
              </a:ln>
              <a:solidFill>
                <a:schemeClr val="tx1"/>
              </a:solidFill>
              <a:effectLst/>
              <a:latin typeface="+mj-lt"/>
            </a:endParaRPr>
          </a:p>
        </p:txBody>
      </p:sp>
      <p:sp>
        <p:nvSpPr>
          <p:cNvPr id="287" name="Rectangle 279"/>
          <p:cNvSpPr>
            <a:spLocks noChangeArrowheads="1"/>
          </p:cNvSpPr>
          <p:nvPr/>
        </p:nvSpPr>
        <p:spPr bwMode="auto">
          <a:xfrm>
            <a:off x="5189539" y="59197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23</a:t>
            </a:r>
            <a:endParaRPr kumimoji="0" lang="en-US" altLang="en-US" sz="1600" b="1" i="0" u="none" strike="noStrike" cap="none" normalizeH="0" baseline="0" smtClean="0">
              <a:ln>
                <a:noFill/>
              </a:ln>
              <a:solidFill>
                <a:schemeClr val="tx1"/>
              </a:solidFill>
              <a:effectLst/>
              <a:latin typeface="+mj-lt"/>
            </a:endParaRPr>
          </a:p>
        </p:txBody>
      </p:sp>
      <p:sp>
        <p:nvSpPr>
          <p:cNvPr id="288" name="Rectangle 280"/>
          <p:cNvSpPr>
            <a:spLocks noChangeArrowheads="1"/>
          </p:cNvSpPr>
          <p:nvPr/>
        </p:nvSpPr>
        <p:spPr bwMode="auto">
          <a:xfrm>
            <a:off x="5457826" y="5808663"/>
            <a:ext cx="1349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428</a:t>
            </a:r>
            <a:endParaRPr kumimoji="0" lang="en-US" altLang="en-US" sz="1600" b="1" i="0" u="none" strike="noStrike" cap="none" normalizeH="0" baseline="0" smtClean="0">
              <a:ln>
                <a:noFill/>
              </a:ln>
              <a:solidFill>
                <a:schemeClr val="tx1"/>
              </a:solidFill>
              <a:effectLst/>
              <a:latin typeface="+mj-lt"/>
            </a:endParaRPr>
          </a:p>
        </p:txBody>
      </p:sp>
      <p:sp>
        <p:nvSpPr>
          <p:cNvPr id="305" name="Rectangle 297"/>
          <p:cNvSpPr>
            <a:spLocks noChangeArrowheads="1"/>
          </p:cNvSpPr>
          <p:nvPr/>
        </p:nvSpPr>
        <p:spPr bwMode="auto">
          <a:xfrm>
            <a:off x="1676401" y="2992438"/>
            <a:ext cx="8127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Lake Pontchartrain</a:t>
            </a:r>
            <a:endParaRPr kumimoji="0" lang="en-US" altLang="en-US" sz="1600" b="1" i="0" u="none" strike="noStrike" cap="none" normalizeH="0" baseline="0" dirty="0" smtClean="0">
              <a:ln>
                <a:noFill/>
              </a:ln>
              <a:solidFill>
                <a:schemeClr val="tx1"/>
              </a:solidFill>
              <a:effectLst/>
              <a:latin typeface="+mj-lt"/>
            </a:endParaRPr>
          </a:p>
        </p:txBody>
      </p:sp>
      <p:sp>
        <p:nvSpPr>
          <p:cNvPr id="233" name="Rectangle 225"/>
          <p:cNvSpPr>
            <a:spLocks noChangeArrowheads="1"/>
          </p:cNvSpPr>
          <p:nvPr/>
        </p:nvSpPr>
        <p:spPr bwMode="auto">
          <a:xfrm>
            <a:off x="6556283" y="4219576"/>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60000"/>
                    </a:schemeClr>
                  </a:glow>
                </a:effectLst>
                <a:latin typeface="+mj-lt"/>
              </a:rPr>
              <a:t>ORLEANS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60000"/>
                    </a:schemeClr>
                  </a:glow>
                </a:effectLst>
                <a:latin typeface="+mj-lt"/>
              </a:rPr>
              <a:t>PARISH</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35" name="Rectangle 227"/>
          <p:cNvSpPr>
            <a:spLocks noChangeArrowheads="1"/>
          </p:cNvSpPr>
          <p:nvPr/>
        </p:nvSpPr>
        <p:spPr bwMode="auto">
          <a:xfrm>
            <a:off x="6016626" y="5748339"/>
            <a:ext cx="104939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900" b="1" kern="400" spc="-50" dirty="0">
                <a:effectLst>
                  <a:glow rad="63500">
                    <a:schemeClr val="bg1">
                      <a:alpha val="60000"/>
                    </a:schemeClr>
                  </a:glow>
                </a:effectLst>
                <a:latin typeface="+mj-lt"/>
              </a:rPr>
              <a:t>JEFFERSON PARISH</a:t>
            </a:r>
          </a:p>
        </p:txBody>
      </p:sp>
      <p:sp>
        <p:nvSpPr>
          <p:cNvPr id="236" name="Rectangle 228"/>
          <p:cNvSpPr>
            <a:spLocks noChangeArrowheads="1"/>
          </p:cNvSpPr>
          <p:nvPr/>
        </p:nvSpPr>
        <p:spPr bwMode="auto">
          <a:xfrm>
            <a:off x="7155821" y="4651376"/>
            <a:ext cx="3254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60000"/>
                    </a:schemeClr>
                  </a:glow>
                </a:effectLst>
                <a:latin typeface="+mj-lt"/>
              </a:rPr>
              <a:t>French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60000"/>
                    </a:schemeClr>
                  </a:glow>
                </a:effectLst>
                <a:latin typeface="+mj-lt"/>
              </a:rPr>
              <a:t>Quarter</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70" name="Rectangle 262"/>
          <p:cNvSpPr>
            <a:spLocks noChangeArrowheads="1"/>
          </p:cNvSpPr>
          <p:nvPr/>
        </p:nvSpPr>
        <p:spPr bwMode="auto">
          <a:xfrm>
            <a:off x="4052796" y="4216401"/>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60000"/>
                    </a:schemeClr>
                  </a:glow>
                </a:effectLst>
                <a:latin typeface="+mj-lt"/>
              </a:rPr>
              <a:t>ORLEANS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60000"/>
                    </a:schemeClr>
                  </a:glow>
                </a:effectLst>
                <a:latin typeface="+mj-lt"/>
              </a:rPr>
              <a:t>PARISH</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72" name="Rectangle 264"/>
          <p:cNvSpPr>
            <a:spLocks noChangeArrowheads="1"/>
          </p:cNvSpPr>
          <p:nvPr/>
        </p:nvSpPr>
        <p:spPr bwMode="auto">
          <a:xfrm>
            <a:off x="3560764" y="5761038"/>
            <a:ext cx="104939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kern="400" cap="none" spc="-50" normalizeH="0" dirty="0" smtClean="0">
                <a:ln>
                  <a:noFill/>
                </a:ln>
                <a:solidFill>
                  <a:srgbClr val="000000"/>
                </a:solidFill>
                <a:effectLst>
                  <a:glow rad="63500">
                    <a:schemeClr val="bg1">
                      <a:alpha val="60000"/>
                    </a:schemeClr>
                  </a:glow>
                </a:effectLst>
                <a:latin typeface="+mj-lt"/>
              </a:rPr>
              <a:t>JEFFERSON PARISH</a:t>
            </a:r>
            <a:endParaRPr kumimoji="0" lang="en-US" altLang="en-US" sz="1600" b="1" i="0" u="none" strike="noStrike" kern="400" cap="none" spc="-50" normalizeH="0" dirty="0" smtClean="0">
              <a:ln>
                <a:noFill/>
              </a:ln>
              <a:solidFill>
                <a:schemeClr val="tx1"/>
              </a:solidFill>
              <a:effectLst>
                <a:glow rad="63500">
                  <a:schemeClr val="bg1">
                    <a:alpha val="60000"/>
                  </a:schemeClr>
                </a:glow>
              </a:effectLst>
              <a:latin typeface="+mj-lt"/>
            </a:endParaRPr>
          </a:p>
        </p:txBody>
      </p:sp>
      <p:sp>
        <p:nvSpPr>
          <p:cNvPr id="273" name="Rectangle 265"/>
          <p:cNvSpPr>
            <a:spLocks noChangeArrowheads="1"/>
          </p:cNvSpPr>
          <p:nvPr/>
        </p:nvSpPr>
        <p:spPr bwMode="auto">
          <a:xfrm>
            <a:off x="4563433" y="4678363"/>
            <a:ext cx="3254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60000"/>
                    </a:schemeClr>
                  </a:glow>
                </a:effectLst>
                <a:latin typeface="+mj-lt"/>
              </a:rPr>
              <a:t>French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60000"/>
                    </a:schemeClr>
                  </a:glow>
                </a:effectLst>
                <a:latin typeface="+mj-lt"/>
              </a:rPr>
              <a:t>Quarter</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06" name="Rectangle 298"/>
          <p:cNvSpPr>
            <a:spLocks noChangeArrowheads="1"/>
          </p:cNvSpPr>
          <p:nvPr/>
        </p:nvSpPr>
        <p:spPr bwMode="auto">
          <a:xfrm>
            <a:off x="1596933" y="4224338"/>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60000"/>
                    </a:schemeClr>
                  </a:glow>
                </a:effectLst>
                <a:latin typeface="+mj-lt"/>
              </a:rPr>
              <a:t>ORLEANS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60000"/>
                    </a:schemeClr>
                  </a:glow>
                </a:effectLst>
                <a:latin typeface="+mj-lt"/>
              </a:rPr>
              <a:t>PARISH</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08" name="Rectangle 300"/>
          <p:cNvSpPr>
            <a:spLocks noChangeArrowheads="1"/>
          </p:cNvSpPr>
          <p:nvPr/>
        </p:nvSpPr>
        <p:spPr bwMode="auto">
          <a:xfrm>
            <a:off x="1085851" y="5748338"/>
            <a:ext cx="104939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kern="400" cap="none" spc="-50" normalizeH="0" dirty="0" smtClean="0">
                <a:ln>
                  <a:noFill/>
                </a:ln>
                <a:solidFill>
                  <a:srgbClr val="000000"/>
                </a:solidFill>
                <a:effectLst>
                  <a:glow rad="63500">
                    <a:schemeClr val="bg1">
                      <a:alpha val="60000"/>
                    </a:schemeClr>
                  </a:glow>
                </a:effectLst>
                <a:latin typeface="+mj-lt"/>
              </a:rPr>
              <a:t>JEFFERSON PARISH</a:t>
            </a:r>
            <a:endParaRPr kumimoji="0" lang="en-US" altLang="en-US" sz="1600" b="1" i="0" u="none" strike="noStrike" kern="400" cap="none" spc="-50" normalizeH="0" dirty="0" smtClean="0">
              <a:ln>
                <a:noFill/>
              </a:ln>
              <a:solidFill>
                <a:schemeClr val="tx1"/>
              </a:solidFill>
              <a:effectLst>
                <a:glow rad="63500">
                  <a:schemeClr val="bg1">
                    <a:alpha val="60000"/>
                  </a:schemeClr>
                </a:glow>
              </a:effectLst>
              <a:latin typeface="+mj-lt"/>
            </a:endParaRPr>
          </a:p>
        </p:txBody>
      </p:sp>
      <p:sp>
        <p:nvSpPr>
          <p:cNvPr id="309" name="Rectangle 301"/>
          <p:cNvSpPr>
            <a:spLocks noChangeArrowheads="1"/>
          </p:cNvSpPr>
          <p:nvPr/>
        </p:nvSpPr>
        <p:spPr bwMode="auto">
          <a:xfrm>
            <a:off x="2071058" y="4678363"/>
            <a:ext cx="3254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60000"/>
                    </a:schemeClr>
                  </a:glow>
                </a:effectLst>
                <a:latin typeface="+mj-lt"/>
              </a:rPr>
              <a:t>French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60000"/>
                    </a:schemeClr>
                  </a:glow>
                </a:effectLst>
                <a:latin typeface="+mj-lt"/>
              </a:rPr>
              <a:t>Quarter</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11" name="Rectangle 303"/>
          <p:cNvSpPr>
            <a:spLocks noChangeArrowheads="1"/>
          </p:cNvSpPr>
          <p:nvPr/>
        </p:nvSpPr>
        <p:spPr bwMode="auto">
          <a:xfrm>
            <a:off x="1038226" y="39687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312" name="Rectangle 304"/>
          <p:cNvSpPr>
            <a:spLocks noChangeArrowheads="1"/>
          </p:cNvSpPr>
          <p:nvPr/>
        </p:nvSpPr>
        <p:spPr bwMode="auto">
          <a:xfrm>
            <a:off x="2165351" y="44973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313" name="Rectangle 305"/>
          <p:cNvSpPr>
            <a:spLocks noChangeArrowheads="1"/>
          </p:cNvSpPr>
          <p:nvPr/>
        </p:nvSpPr>
        <p:spPr bwMode="auto">
          <a:xfrm>
            <a:off x="1627189" y="462121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314" name="Rectangle 306"/>
          <p:cNvSpPr>
            <a:spLocks noChangeArrowheads="1"/>
          </p:cNvSpPr>
          <p:nvPr/>
        </p:nvSpPr>
        <p:spPr bwMode="auto">
          <a:xfrm>
            <a:off x="3084514" y="352901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315" name="Rectangle 307"/>
          <p:cNvSpPr>
            <a:spLocks noChangeArrowheads="1"/>
          </p:cNvSpPr>
          <p:nvPr/>
        </p:nvSpPr>
        <p:spPr bwMode="auto">
          <a:xfrm>
            <a:off x="2433639" y="38496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316" name="Rectangle 308"/>
          <p:cNvSpPr>
            <a:spLocks noChangeArrowheads="1"/>
          </p:cNvSpPr>
          <p:nvPr/>
        </p:nvSpPr>
        <p:spPr bwMode="auto">
          <a:xfrm>
            <a:off x="1408114" y="481012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317" name="Rectangle 309"/>
          <p:cNvSpPr>
            <a:spLocks noChangeArrowheads="1"/>
          </p:cNvSpPr>
          <p:nvPr/>
        </p:nvSpPr>
        <p:spPr bwMode="auto">
          <a:xfrm>
            <a:off x="2205039" y="5778501"/>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318" name="Rectangle 310"/>
          <p:cNvSpPr>
            <a:spLocks noChangeArrowheads="1"/>
          </p:cNvSpPr>
          <p:nvPr/>
        </p:nvSpPr>
        <p:spPr bwMode="auto">
          <a:xfrm>
            <a:off x="2192339" y="5740401"/>
            <a:ext cx="8015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BUS</a:t>
            </a:r>
            <a:endParaRPr kumimoji="0" lang="en-US" altLang="en-US" sz="1600" b="1" i="0" u="none" strike="noStrike" cap="none" normalizeH="0" baseline="0" smtClean="0">
              <a:ln>
                <a:noFill/>
              </a:ln>
              <a:solidFill>
                <a:schemeClr val="tx1"/>
              </a:solidFill>
              <a:effectLst/>
              <a:latin typeface="+mj-lt"/>
            </a:endParaRPr>
          </a:p>
        </p:txBody>
      </p:sp>
      <p:sp>
        <p:nvSpPr>
          <p:cNvPr id="319" name="Rectangle 311"/>
          <p:cNvSpPr>
            <a:spLocks noChangeArrowheads="1"/>
          </p:cNvSpPr>
          <p:nvPr/>
        </p:nvSpPr>
        <p:spPr bwMode="auto">
          <a:xfrm>
            <a:off x="1728789" y="400367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610</a:t>
            </a:r>
            <a:endParaRPr kumimoji="0" lang="en-US" altLang="en-US" sz="1600" b="1" i="0" u="none" strike="noStrike" cap="none" normalizeH="0" baseline="0" smtClean="0">
              <a:ln>
                <a:noFill/>
              </a:ln>
              <a:solidFill>
                <a:schemeClr val="tx1"/>
              </a:solidFill>
              <a:effectLst/>
              <a:latin typeface="+mj-lt"/>
            </a:endParaRPr>
          </a:p>
        </p:txBody>
      </p:sp>
      <p:sp>
        <p:nvSpPr>
          <p:cNvPr id="320" name="Rectangle 312"/>
          <p:cNvSpPr>
            <a:spLocks noChangeArrowheads="1"/>
          </p:cNvSpPr>
          <p:nvPr/>
        </p:nvSpPr>
        <p:spPr bwMode="auto">
          <a:xfrm>
            <a:off x="2789239" y="44577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39</a:t>
            </a:r>
            <a:endParaRPr kumimoji="0" lang="en-US" altLang="en-US" sz="1600" b="1" i="0" u="none" strike="noStrike" cap="none" normalizeH="0" baseline="0" smtClean="0">
              <a:ln>
                <a:noFill/>
              </a:ln>
              <a:solidFill>
                <a:schemeClr val="tx1"/>
              </a:solidFill>
              <a:effectLst/>
              <a:latin typeface="+mj-lt"/>
            </a:endParaRPr>
          </a:p>
        </p:txBody>
      </p:sp>
      <p:sp>
        <p:nvSpPr>
          <p:cNvPr id="321" name="Rectangle 313"/>
          <p:cNvSpPr>
            <a:spLocks noChangeArrowheads="1"/>
          </p:cNvSpPr>
          <p:nvPr/>
        </p:nvSpPr>
        <p:spPr bwMode="auto">
          <a:xfrm>
            <a:off x="2820989" y="456723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46</a:t>
            </a:r>
            <a:endParaRPr kumimoji="0" lang="en-US" altLang="en-US" sz="1600" b="1" i="0" u="none" strike="noStrike" cap="none" normalizeH="0" baseline="0" smtClean="0">
              <a:ln>
                <a:noFill/>
              </a:ln>
              <a:solidFill>
                <a:schemeClr val="tx1"/>
              </a:solidFill>
              <a:effectLst/>
              <a:latin typeface="+mj-lt"/>
            </a:endParaRPr>
          </a:p>
        </p:txBody>
      </p:sp>
      <p:sp>
        <p:nvSpPr>
          <p:cNvPr id="322" name="Rectangle 314"/>
          <p:cNvSpPr>
            <a:spLocks noChangeArrowheads="1"/>
          </p:cNvSpPr>
          <p:nvPr/>
        </p:nvSpPr>
        <p:spPr bwMode="auto">
          <a:xfrm>
            <a:off x="1693864" y="60467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45</a:t>
            </a:r>
            <a:endParaRPr kumimoji="0" lang="en-US" altLang="en-US" sz="1600" b="1" i="0" u="none" strike="noStrike" cap="none" normalizeH="0" baseline="0" smtClean="0">
              <a:ln>
                <a:noFill/>
              </a:ln>
              <a:solidFill>
                <a:schemeClr val="tx1"/>
              </a:solidFill>
              <a:effectLst/>
              <a:latin typeface="+mj-lt"/>
            </a:endParaRPr>
          </a:p>
        </p:txBody>
      </p:sp>
      <p:sp>
        <p:nvSpPr>
          <p:cNvPr id="323" name="Rectangle 315"/>
          <p:cNvSpPr>
            <a:spLocks noChangeArrowheads="1"/>
          </p:cNvSpPr>
          <p:nvPr/>
        </p:nvSpPr>
        <p:spPr bwMode="auto">
          <a:xfrm>
            <a:off x="993776" y="6019801"/>
            <a:ext cx="555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1600" b="1" i="0" u="none" strike="noStrike" cap="none" normalizeH="0" baseline="0" dirty="0" smtClean="0">
              <a:ln>
                <a:noFill/>
              </a:ln>
              <a:solidFill>
                <a:schemeClr val="tx1"/>
              </a:solidFill>
              <a:effectLst/>
              <a:latin typeface="+mj-lt"/>
            </a:endParaRPr>
          </a:p>
        </p:txBody>
      </p:sp>
      <p:sp>
        <p:nvSpPr>
          <p:cNvPr id="324" name="Rectangle 316"/>
          <p:cNvSpPr>
            <a:spLocks noChangeArrowheads="1"/>
          </p:cNvSpPr>
          <p:nvPr/>
        </p:nvSpPr>
        <p:spPr bwMode="auto">
          <a:xfrm>
            <a:off x="3467101" y="6019801"/>
            <a:ext cx="555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000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325" name="Rectangle 317"/>
          <p:cNvSpPr>
            <a:spLocks noChangeArrowheads="1"/>
          </p:cNvSpPr>
          <p:nvPr/>
        </p:nvSpPr>
        <p:spPr bwMode="auto">
          <a:xfrm>
            <a:off x="5942014" y="6019801"/>
            <a:ext cx="555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000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326" name="Rectangle 318"/>
          <p:cNvSpPr>
            <a:spLocks noChangeArrowheads="1"/>
          </p:cNvSpPr>
          <p:nvPr/>
        </p:nvSpPr>
        <p:spPr bwMode="auto">
          <a:xfrm>
            <a:off x="2714626" y="59197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23</a:t>
            </a:r>
            <a:endParaRPr kumimoji="0" lang="en-US" altLang="en-US" sz="1600" b="1" i="0" u="none" strike="noStrike" cap="none" normalizeH="0" baseline="0" smtClean="0">
              <a:ln>
                <a:noFill/>
              </a:ln>
              <a:solidFill>
                <a:schemeClr val="tx1"/>
              </a:solidFill>
              <a:effectLst/>
              <a:latin typeface="+mj-lt"/>
            </a:endParaRPr>
          </a:p>
        </p:txBody>
      </p:sp>
      <p:sp>
        <p:nvSpPr>
          <p:cNvPr id="327" name="Rectangle 319"/>
          <p:cNvSpPr>
            <a:spLocks noChangeArrowheads="1"/>
          </p:cNvSpPr>
          <p:nvPr/>
        </p:nvSpPr>
        <p:spPr bwMode="auto">
          <a:xfrm>
            <a:off x="2982914" y="5808663"/>
            <a:ext cx="1349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428</a:t>
            </a:r>
            <a:endParaRPr kumimoji="0" lang="en-US" altLang="en-US" sz="1600" b="1" i="0" u="none" strike="noStrike" cap="none" normalizeH="0" baseline="0" smtClean="0">
              <a:ln>
                <a:noFill/>
              </a:ln>
              <a:solidFill>
                <a:schemeClr val="tx1"/>
              </a:solidFill>
              <a:effectLst/>
              <a:latin typeface="+mj-lt"/>
            </a:endParaRPr>
          </a:p>
        </p:txBody>
      </p:sp>
      <p:sp>
        <p:nvSpPr>
          <p:cNvPr id="328" name="Rectangle 320"/>
          <p:cNvSpPr>
            <a:spLocks noChangeArrowheads="1"/>
          </p:cNvSpPr>
          <p:nvPr/>
        </p:nvSpPr>
        <p:spPr bwMode="auto">
          <a:xfrm>
            <a:off x="6178551" y="2789238"/>
            <a:ext cx="8188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 normalizeH="0" dirty="0" smtClean="0">
                <a:ln>
                  <a:noFill/>
                </a:ln>
                <a:solidFill>
                  <a:srgbClr val="000000"/>
                </a:solidFill>
                <a:effectLst/>
                <a:latin typeface="+mj-lt"/>
              </a:rPr>
              <a:t>loss of 50 or more</a:t>
            </a:r>
            <a:endParaRPr kumimoji="0" lang="en-US" altLang="en-US" b="1" i="0" u="none" strike="noStrike" cap="none" spc="-30" normalizeH="0" dirty="0" smtClean="0">
              <a:ln>
                <a:noFill/>
              </a:ln>
              <a:solidFill>
                <a:schemeClr val="tx1"/>
              </a:solidFill>
              <a:effectLst/>
              <a:latin typeface="+mj-lt"/>
            </a:endParaRPr>
          </a:p>
        </p:txBody>
      </p:sp>
      <p:sp>
        <p:nvSpPr>
          <p:cNvPr id="329" name="Rectangle 321"/>
          <p:cNvSpPr>
            <a:spLocks noChangeArrowheads="1"/>
          </p:cNvSpPr>
          <p:nvPr/>
        </p:nvSpPr>
        <p:spPr bwMode="auto">
          <a:xfrm>
            <a:off x="6178551" y="2922588"/>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loss 25–49</a:t>
            </a:r>
            <a:endParaRPr kumimoji="0" lang="en-US" altLang="en-US" b="1" i="0" u="none" strike="noStrike" cap="none" normalizeH="0" baseline="0" smtClean="0">
              <a:ln>
                <a:noFill/>
              </a:ln>
              <a:solidFill>
                <a:schemeClr val="tx1"/>
              </a:solidFill>
              <a:effectLst/>
              <a:latin typeface="+mj-lt"/>
            </a:endParaRPr>
          </a:p>
        </p:txBody>
      </p:sp>
      <p:sp>
        <p:nvSpPr>
          <p:cNvPr id="330" name="Rectangle 322"/>
          <p:cNvSpPr>
            <a:spLocks noChangeArrowheads="1"/>
          </p:cNvSpPr>
          <p:nvPr/>
        </p:nvSpPr>
        <p:spPr bwMode="auto">
          <a:xfrm>
            <a:off x="6178551" y="3049588"/>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loss 10–24</a:t>
            </a:r>
            <a:endParaRPr kumimoji="0" lang="en-US" altLang="en-US" b="1" i="0" u="none" strike="noStrike" cap="none" normalizeH="0" baseline="0" smtClean="0">
              <a:ln>
                <a:noFill/>
              </a:ln>
              <a:solidFill>
                <a:schemeClr val="tx1"/>
              </a:solidFill>
              <a:effectLst/>
              <a:latin typeface="+mj-lt"/>
            </a:endParaRPr>
          </a:p>
        </p:txBody>
      </p:sp>
      <p:sp>
        <p:nvSpPr>
          <p:cNvPr id="331" name="Rectangle 323"/>
          <p:cNvSpPr>
            <a:spLocks noChangeArrowheads="1"/>
          </p:cNvSpPr>
          <p:nvPr/>
        </p:nvSpPr>
        <p:spPr bwMode="auto">
          <a:xfrm>
            <a:off x="6178551" y="3181351"/>
            <a:ext cx="4087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loss 0–9</a:t>
            </a:r>
            <a:endParaRPr kumimoji="0" lang="en-US" altLang="en-US" b="1" i="0" u="none" strike="noStrike" cap="none" normalizeH="0" baseline="0" smtClean="0">
              <a:ln>
                <a:noFill/>
              </a:ln>
              <a:solidFill>
                <a:schemeClr val="tx1"/>
              </a:solidFill>
              <a:effectLst/>
              <a:latin typeface="+mj-lt"/>
            </a:endParaRPr>
          </a:p>
        </p:txBody>
      </p:sp>
      <p:sp>
        <p:nvSpPr>
          <p:cNvPr id="332" name="Rectangle 324"/>
          <p:cNvSpPr>
            <a:spLocks noChangeArrowheads="1"/>
          </p:cNvSpPr>
          <p:nvPr/>
        </p:nvSpPr>
        <p:spPr bwMode="auto">
          <a:xfrm>
            <a:off x="6178551" y="3309938"/>
            <a:ext cx="4135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gain 0–9</a:t>
            </a:r>
            <a:endParaRPr kumimoji="0" lang="en-US" altLang="en-US" b="1" i="0" u="none" strike="noStrike" cap="none" normalizeH="0" baseline="0" smtClean="0">
              <a:ln>
                <a:noFill/>
              </a:ln>
              <a:solidFill>
                <a:schemeClr val="tx1"/>
              </a:solidFill>
              <a:effectLst/>
              <a:latin typeface="+mj-lt"/>
            </a:endParaRPr>
          </a:p>
        </p:txBody>
      </p:sp>
      <p:sp>
        <p:nvSpPr>
          <p:cNvPr id="333" name="Rectangle 325"/>
          <p:cNvSpPr>
            <a:spLocks noChangeArrowheads="1"/>
          </p:cNvSpPr>
          <p:nvPr/>
        </p:nvSpPr>
        <p:spPr bwMode="auto">
          <a:xfrm>
            <a:off x="6178551" y="3441701"/>
            <a:ext cx="52899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gain 10–24</a:t>
            </a:r>
            <a:endParaRPr kumimoji="0" lang="en-US" altLang="en-US" b="1" i="0" u="none" strike="noStrike" cap="none" normalizeH="0" baseline="0" smtClean="0">
              <a:ln>
                <a:noFill/>
              </a:ln>
              <a:solidFill>
                <a:schemeClr val="tx1"/>
              </a:solidFill>
              <a:effectLst/>
              <a:latin typeface="+mj-lt"/>
            </a:endParaRPr>
          </a:p>
        </p:txBody>
      </p:sp>
      <p:sp>
        <p:nvSpPr>
          <p:cNvPr id="334" name="Rectangle 326"/>
          <p:cNvSpPr>
            <a:spLocks noChangeArrowheads="1"/>
          </p:cNvSpPr>
          <p:nvPr/>
        </p:nvSpPr>
        <p:spPr bwMode="auto">
          <a:xfrm>
            <a:off x="6178551" y="3568701"/>
            <a:ext cx="52899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gain 50–49</a:t>
            </a:r>
            <a:endParaRPr kumimoji="0" lang="en-US" altLang="en-US" b="1" i="0" u="none" strike="noStrike" cap="none" normalizeH="0" baseline="0" dirty="0" smtClean="0">
              <a:ln>
                <a:noFill/>
              </a:ln>
              <a:solidFill>
                <a:schemeClr val="tx1"/>
              </a:solidFill>
              <a:effectLst/>
              <a:latin typeface="+mj-lt"/>
            </a:endParaRPr>
          </a:p>
        </p:txBody>
      </p:sp>
      <p:sp>
        <p:nvSpPr>
          <p:cNvPr id="335" name="Rectangle 327"/>
          <p:cNvSpPr>
            <a:spLocks noChangeArrowheads="1"/>
          </p:cNvSpPr>
          <p:nvPr/>
        </p:nvSpPr>
        <p:spPr bwMode="auto">
          <a:xfrm>
            <a:off x="6178551" y="3700463"/>
            <a:ext cx="7678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gain 50 or more</a:t>
            </a:r>
            <a:endParaRPr kumimoji="0" lang="en-US" altLang="en-US" b="1" i="0" u="none" strike="noStrike" cap="none" normalizeH="0" baseline="0" smtClean="0">
              <a:ln>
                <a:noFill/>
              </a:ln>
              <a:solidFill>
                <a:schemeClr val="tx1"/>
              </a:solidFill>
              <a:effectLst/>
              <a:latin typeface="+mj-lt"/>
            </a:endParaRPr>
          </a:p>
        </p:txBody>
      </p:sp>
      <p:sp>
        <p:nvSpPr>
          <p:cNvPr id="336" name="Rectangle 328"/>
          <p:cNvSpPr>
            <a:spLocks noChangeArrowheads="1"/>
          </p:cNvSpPr>
          <p:nvPr/>
        </p:nvSpPr>
        <p:spPr bwMode="auto">
          <a:xfrm>
            <a:off x="5959476" y="2503488"/>
            <a:ext cx="9377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50" normalizeH="0" dirty="0" smtClean="0">
                <a:ln>
                  <a:noFill/>
                </a:ln>
                <a:solidFill>
                  <a:srgbClr val="000000"/>
                </a:solidFill>
                <a:effectLst/>
                <a:latin typeface="Arial Black" panose="020B0A04020102020204" pitchFamily="34" charset="0"/>
              </a:rPr>
              <a:t>Population change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50" normalizeH="0" dirty="0" smtClean="0">
                <a:ln>
                  <a:noFill/>
                </a:ln>
                <a:solidFill>
                  <a:srgbClr val="000000"/>
                </a:solidFill>
                <a:effectLst/>
                <a:latin typeface="Arial Black" panose="020B0A04020102020204" pitchFamily="34" charset="0"/>
              </a:rPr>
              <a:t>2000 – 2010</a:t>
            </a:r>
            <a:endParaRPr kumimoji="0" lang="en-US" altLang="en-US" b="1" i="0" u="none" strike="noStrike" cap="none" spc="-50" normalizeH="0" dirty="0" smtClean="0">
              <a:ln>
                <a:noFill/>
              </a:ln>
              <a:solidFill>
                <a:schemeClr val="tx1"/>
              </a:solidFill>
              <a:effectLst/>
              <a:latin typeface="Arial Black" panose="020B0A04020102020204" pitchFamily="34" charset="0"/>
            </a:endParaRPr>
          </a:p>
        </p:txBody>
      </p:sp>
      <p:sp>
        <p:nvSpPr>
          <p:cNvPr id="338" name="Rectangle 330"/>
          <p:cNvSpPr>
            <a:spLocks noChangeArrowheads="1"/>
          </p:cNvSpPr>
          <p:nvPr/>
        </p:nvSpPr>
        <p:spPr bwMode="auto">
          <a:xfrm>
            <a:off x="3556001" y="2481263"/>
            <a:ext cx="1093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50" normalizeH="0" dirty="0" smtClean="0">
                <a:ln>
                  <a:noFill/>
                </a:ln>
                <a:solidFill>
                  <a:srgbClr val="000000"/>
                </a:solidFill>
                <a:effectLst/>
                <a:latin typeface="Arial Black" panose="020B0A04020102020204" pitchFamily="34" charset="0"/>
              </a:rPr>
              <a:t>Percentage of African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50" normalizeH="0" dirty="0" smtClean="0">
                <a:ln>
                  <a:noFill/>
                </a:ln>
                <a:solidFill>
                  <a:srgbClr val="000000"/>
                </a:solidFill>
                <a:effectLst/>
                <a:latin typeface="Arial Black" panose="020B0A04020102020204" pitchFamily="34" charset="0"/>
              </a:rPr>
              <a:t>Americans, 2000</a:t>
            </a:r>
            <a:endParaRPr kumimoji="0" lang="en-US" altLang="en-US" b="1" i="0" u="none" strike="noStrike" cap="none" spc="-50" normalizeH="0" dirty="0" smtClean="0">
              <a:ln>
                <a:noFill/>
              </a:ln>
              <a:solidFill>
                <a:schemeClr val="tx1"/>
              </a:solidFill>
              <a:effectLst/>
              <a:latin typeface="Arial Black" panose="020B0A04020102020204" pitchFamily="34" charset="0"/>
            </a:endParaRPr>
          </a:p>
        </p:txBody>
      </p:sp>
      <p:sp>
        <p:nvSpPr>
          <p:cNvPr id="340" name="Rectangle 332"/>
          <p:cNvSpPr>
            <a:spLocks noChangeArrowheads="1"/>
          </p:cNvSpPr>
          <p:nvPr/>
        </p:nvSpPr>
        <p:spPr bwMode="auto">
          <a:xfrm>
            <a:off x="3802064" y="2749551"/>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75 and above</a:t>
            </a:r>
            <a:endParaRPr kumimoji="0" lang="en-US" altLang="en-US" b="1" i="0" u="none" strike="noStrike" cap="none" normalizeH="0" baseline="0" dirty="0" smtClean="0">
              <a:ln>
                <a:noFill/>
              </a:ln>
              <a:solidFill>
                <a:schemeClr val="tx1"/>
              </a:solidFill>
              <a:effectLst/>
              <a:latin typeface="+mj-lt"/>
            </a:endParaRPr>
          </a:p>
        </p:txBody>
      </p:sp>
      <p:sp>
        <p:nvSpPr>
          <p:cNvPr id="341" name="Rectangle 333"/>
          <p:cNvSpPr>
            <a:spLocks noChangeArrowheads="1"/>
          </p:cNvSpPr>
          <p:nvPr/>
        </p:nvSpPr>
        <p:spPr bwMode="auto">
          <a:xfrm>
            <a:off x="3802064" y="2895601"/>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41–75</a:t>
            </a:r>
            <a:endParaRPr kumimoji="0" lang="en-US" altLang="en-US" b="1" i="0" u="none" strike="noStrike" cap="none" normalizeH="0" baseline="0" dirty="0" smtClean="0">
              <a:ln>
                <a:noFill/>
              </a:ln>
              <a:solidFill>
                <a:schemeClr val="tx1"/>
              </a:solidFill>
              <a:effectLst/>
              <a:latin typeface="+mj-lt"/>
            </a:endParaRPr>
          </a:p>
        </p:txBody>
      </p:sp>
      <p:sp>
        <p:nvSpPr>
          <p:cNvPr id="342" name="Rectangle 334"/>
          <p:cNvSpPr>
            <a:spLocks noChangeArrowheads="1"/>
          </p:cNvSpPr>
          <p:nvPr/>
        </p:nvSpPr>
        <p:spPr bwMode="auto">
          <a:xfrm>
            <a:off x="3802064" y="3040063"/>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15–40</a:t>
            </a:r>
            <a:endParaRPr kumimoji="0" lang="en-US" altLang="en-US" b="1" i="0" u="none" strike="noStrike" cap="none" normalizeH="0" baseline="0" smtClean="0">
              <a:ln>
                <a:noFill/>
              </a:ln>
              <a:solidFill>
                <a:schemeClr val="tx1"/>
              </a:solidFill>
              <a:effectLst/>
              <a:latin typeface="+mj-lt"/>
            </a:endParaRPr>
          </a:p>
        </p:txBody>
      </p:sp>
      <p:sp>
        <p:nvSpPr>
          <p:cNvPr id="343" name="Rectangle 335"/>
          <p:cNvSpPr>
            <a:spLocks noChangeArrowheads="1"/>
          </p:cNvSpPr>
          <p:nvPr/>
        </p:nvSpPr>
        <p:spPr bwMode="auto">
          <a:xfrm>
            <a:off x="3802064" y="3181351"/>
            <a:ext cx="5915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less than 15</a:t>
            </a:r>
            <a:endParaRPr kumimoji="0" lang="en-US" altLang="en-US" b="1" i="0" u="none" strike="noStrike" cap="none" normalizeH="0" baseline="0" smtClean="0">
              <a:ln>
                <a:noFill/>
              </a:ln>
              <a:solidFill>
                <a:schemeClr val="tx1"/>
              </a:solidFill>
              <a:effectLst/>
              <a:latin typeface="+mj-lt"/>
            </a:endParaRPr>
          </a:p>
        </p:txBody>
      </p:sp>
      <p:sp>
        <p:nvSpPr>
          <p:cNvPr id="346" name="Rectangle 338"/>
          <p:cNvSpPr>
            <a:spLocks noChangeArrowheads="1"/>
          </p:cNvSpPr>
          <p:nvPr/>
        </p:nvSpPr>
        <p:spPr bwMode="auto">
          <a:xfrm>
            <a:off x="1320801" y="2487613"/>
            <a:ext cx="9650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September 11, 2005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flood extent</a:t>
            </a:r>
            <a:endParaRPr kumimoji="0" lang="en-US" altLang="en-US" b="1" i="0" u="none" strike="noStrike" cap="none" normalizeH="0" baseline="0" dirty="0" smtClean="0">
              <a:ln>
                <a:noFill/>
              </a:ln>
              <a:solidFill>
                <a:schemeClr val="tx1"/>
              </a:solidFill>
              <a:effectLst/>
              <a:latin typeface="+mj-lt"/>
            </a:endParaRPr>
          </a:p>
        </p:txBody>
      </p:sp>
      <p:sp>
        <p:nvSpPr>
          <p:cNvPr id="348" name="Rectangle 340"/>
          <p:cNvSpPr>
            <a:spLocks noChangeArrowheads="1"/>
          </p:cNvSpPr>
          <p:nvPr/>
        </p:nvSpPr>
        <p:spPr bwMode="auto">
          <a:xfrm>
            <a:off x="2574926" y="24907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49" name="Rectangle 341"/>
          <p:cNvSpPr>
            <a:spLocks noChangeArrowheads="1"/>
          </p:cNvSpPr>
          <p:nvPr/>
        </p:nvSpPr>
        <p:spPr bwMode="auto">
          <a:xfrm>
            <a:off x="2789239" y="24907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350" name="Rectangle 342"/>
          <p:cNvSpPr>
            <a:spLocks noChangeArrowheads="1"/>
          </p:cNvSpPr>
          <p:nvPr/>
        </p:nvSpPr>
        <p:spPr bwMode="auto">
          <a:xfrm>
            <a:off x="2574926" y="262255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51" name="Rectangle 343"/>
          <p:cNvSpPr>
            <a:spLocks noChangeArrowheads="1"/>
          </p:cNvSpPr>
          <p:nvPr/>
        </p:nvSpPr>
        <p:spPr bwMode="auto">
          <a:xfrm>
            <a:off x="2706689" y="262255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352" name="Rectangle 344"/>
          <p:cNvSpPr>
            <a:spLocks noChangeArrowheads="1"/>
          </p:cNvSpPr>
          <p:nvPr/>
        </p:nvSpPr>
        <p:spPr bwMode="auto">
          <a:xfrm>
            <a:off x="3001964" y="2490788"/>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 Miles</a:t>
            </a:r>
            <a:endParaRPr kumimoji="0" lang="en-US" altLang="en-US" sz="1600" b="1" i="0" u="none" strike="noStrike" cap="none" normalizeH="0" baseline="0" smtClean="0">
              <a:ln>
                <a:noFill/>
              </a:ln>
              <a:solidFill>
                <a:schemeClr val="tx1"/>
              </a:solidFill>
              <a:effectLst/>
              <a:latin typeface="+mj-lt"/>
            </a:endParaRPr>
          </a:p>
        </p:txBody>
      </p:sp>
      <p:sp>
        <p:nvSpPr>
          <p:cNvPr id="353" name="Rectangle 345"/>
          <p:cNvSpPr>
            <a:spLocks noChangeArrowheads="1"/>
          </p:cNvSpPr>
          <p:nvPr/>
        </p:nvSpPr>
        <p:spPr bwMode="auto">
          <a:xfrm>
            <a:off x="2838451" y="2622551"/>
            <a:ext cx="3831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 Kilometers</a:t>
            </a:r>
            <a:endParaRPr kumimoji="0" lang="en-US" altLang="en-US" sz="1600" b="1" i="0" u="none" strike="noStrike" cap="none" normalizeH="0" baseline="0" dirty="0" smtClean="0">
              <a:ln>
                <a:noFill/>
              </a:ln>
              <a:solidFill>
                <a:schemeClr val="tx1"/>
              </a:solidFill>
              <a:effectLst/>
              <a:latin typeface="+mj-lt"/>
            </a:endParaRPr>
          </a:p>
        </p:txBody>
      </p:sp>
      <p:sp>
        <p:nvSpPr>
          <p:cNvPr id="354" name="Rectangle 346"/>
          <p:cNvSpPr>
            <a:spLocks noChangeArrowheads="1"/>
          </p:cNvSpPr>
          <p:nvPr/>
        </p:nvSpPr>
        <p:spPr bwMode="auto">
          <a:xfrm>
            <a:off x="5048251" y="24907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55" name="Rectangle 347"/>
          <p:cNvSpPr>
            <a:spLocks noChangeArrowheads="1"/>
          </p:cNvSpPr>
          <p:nvPr/>
        </p:nvSpPr>
        <p:spPr bwMode="auto">
          <a:xfrm>
            <a:off x="5264151" y="24907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356" name="Rectangle 348"/>
          <p:cNvSpPr>
            <a:spLocks noChangeArrowheads="1"/>
          </p:cNvSpPr>
          <p:nvPr/>
        </p:nvSpPr>
        <p:spPr bwMode="auto">
          <a:xfrm>
            <a:off x="5048251" y="262255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57" name="Rectangle 349"/>
          <p:cNvSpPr>
            <a:spLocks noChangeArrowheads="1"/>
          </p:cNvSpPr>
          <p:nvPr/>
        </p:nvSpPr>
        <p:spPr bwMode="auto">
          <a:xfrm>
            <a:off x="5180014" y="262255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358" name="Rectangle 350"/>
          <p:cNvSpPr>
            <a:spLocks noChangeArrowheads="1"/>
          </p:cNvSpPr>
          <p:nvPr/>
        </p:nvSpPr>
        <p:spPr bwMode="auto">
          <a:xfrm>
            <a:off x="5475289" y="2490788"/>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 Miles</a:t>
            </a:r>
            <a:endParaRPr kumimoji="0" lang="en-US" altLang="en-US" sz="1600" b="1" i="0" u="none" strike="noStrike" cap="none" normalizeH="0" baseline="0" smtClean="0">
              <a:ln>
                <a:noFill/>
              </a:ln>
              <a:solidFill>
                <a:schemeClr val="tx1"/>
              </a:solidFill>
              <a:effectLst/>
              <a:latin typeface="+mj-lt"/>
            </a:endParaRPr>
          </a:p>
        </p:txBody>
      </p:sp>
      <p:sp>
        <p:nvSpPr>
          <p:cNvPr id="359" name="Rectangle 351"/>
          <p:cNvSpPr>
            <a:spLocks noChangeArrowheads="1"/>
          </p:cNvSpPr>
          <p:nvPr/>
        </p:nvSpPr>
        <p:spPr bwMode="auto">
          <a:xfrm>
            <a:off x="5311776" y="2622551"/>
            <a:ext cx="3831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 Kilometers</a:t>
            </a:r>
            <a:endParaRPr kumimoji="0" lang="en-US" altLang="en-US" sz="1600" b="1" i="0" u="none" strike="noStrike" cap="none" normalizeH="0" baseline="0" smtClean="0">
              <a:ln>
                <a:noFill/>
              </a:ln>
              <a:solidFill>
                <a:schemeClr val="tx1"/>
              </a:solidFill>
              <a:effectLst/>
              <a:latin typeface="+mj-lt"/>
            </a:endParaRPr>
          </a:p>
        </p:txBody>
      </p:sp>
      <p:sp>
        <p:nvSpPr>
          <p:cNvPr id="360" name="Rectangle 352"/>
          <p:cNvSpPr>
            <a:spLocks noChangeArrowheads="1"/>
          </p:cNvSpPr>
          <p:nvPr/>
        </p:nvSpPr>
        <p:spPr bwMode="auto">
          <a:xfrm>
            <a:off x="7531101" y="24907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61" name="Rectangle 353"/>
          <p:cNvSpPr>
            <a:spLocks noChangeArrowheads="1"/>
          </p:cNvSpPr>
          <p:nvPr/>
        </p:nvSpPr>
        <p:spPr bwMode="auto">
          <a:xfrm>
            <a:off x="7745414" y="24907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362" name="Rectangle 354"/>
          <p:cNvSpPr>
            <a:spLocks noChangeArrowheads="1"/>
          </p:cNvSpPr>
          <p:nvPr/>
        </p:nvSpPr>
        <p:spPr bwMode="auto">
          <a:xfrm>
            <a:off x="7531101" y="262255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63" name="Rectangle 355"/>
          <p:cNvSpPr>
            <a:spLocks noChangeArrowheads="1"/>
          </p:cNvSpPr>
          <p:nvPr/>
        </p:nvSpPr>
        <p:spPr bwMode="auto">
          <a:xfrm>
            <a:off x="7662864" y="262255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364" name="Rectangle 356"/>
          <p:cNvSpPr>
            <a:spLocks noChangeArrowheads="1"/>
          </p:cNvSpPr>
          <p:nvPr/>
        </p:nvSpPr>
        <p:spPr bwMode="auto">
          <a:xfrm>
            <a:off x="7956551" y="2490788"/>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 Miles</a:t>
            </a:r>
            <a:endParaRPr kumimoji="0" lang="en-US" altLang="en-US" sz="1600" b="1" i="0" u="none" strike="noStrike" cap="none" normalizeH="0" baseline="0" smtClean="0">
              <a:ln>
                <a:noFill/>
              </a:ln>
              <a:solidFill>
                <a:schemeClr val="tx1"/>
              </a:solidFill>
              <a:effectLst/>
              <a:latin typeface="+mj-lt"/>
            </a:endParaRPr>
          </a:p>
        </p:txBody>
      </p:sp>
      <p:sp>
        <p:nvSpPr>
          <p:cNvPr id="365" name="Rectangle 357"/>
          <p:cNvSpPr>
            <a:spLocks noChangeArrowheads="1"/>
          </p:cNvSpPr>
          <p:nvPr/>
        </p:nvSpPr>
        <p:spPr bwMode="auto">
          <a:xfrm>
            <a:off x="7794626" y="2622551"/>
            <a:ext cx="3831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 Kilometers</a:t>
            </a:r>
            <a:endParaRPr kumimoji="0" lang="en-US" altLang="en-US" sz="1600" b="1" i="0" u="none" strike="noStrike" cap="none" normalizeH="0" baseline="0" smtClean="0">
              <a:ln>
                <a:noFill/>
              </a:ln>
              <a:solidFill>
                <a:schemeClr val="tx1"/>
              </a:solidFill>
              <a:effectLst/>
              <a:latin typeface="+mj-lt"/>
            </a:endParaRPr>
          </a:p>
        </p:txBody>
      </p:sp>
      <p:sp>
        <p:nvSpPr>
          <p:cNvPr id="366" name="Rectangle 297"/>
          <p:cNvSpPr>
            <a:spLocks noChangeArrowheads="1"/>
          </p:cNvSpPr>
          <p:nvPr/>
        </p:nvSpPr>
        <p:spPr bwMode="auto">
          <a:xfrm rot="20083666">
            <a:off x="1640987" y="5442067"/>
            <a:ext cx="7357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00AEEF"/>
                </a:solidFill>
                <a:latin typeface="+mj-lt"/>
              </a:rPr>
              <a:t>Mississippi River</a:t>
            </a:r>
            <a:endParaRPr kumimoji="0" lang="en-US" altLang="en-US" sz="1600" b="1" i="0" u="none" strike="noStrike" cap="none" normalizeH="0" baseline="0" dirty="0" smtClean="0">
              <a:ln>
                <a:noFill/>
              </a:ln>
              <a:solidFill>
                <a:schemeClr val="tx1"/>
              </a:solidFill>
              <a:effectLst/>
              <a:latin typeface="+mj-lt"/>
            </a:endParaRPr>
          </a:p>
        </p:txBody>
      </p:sp>
      <p:sp>
        <p:nvSpPr>
          <p:cNvPr id="367" name="Rectangle 297"/>
          <p:cNvSpPr>
            <a:spLocks noChangeArrowheads="1"/>
          </p:cNvSpPr>
          <p:nvPr/>
        </p:nvSpPr>
        <p:spPr bwMode="auto">
          <a:xfrm rot="20201813">
            <a:off x="4078922" y="5441038"/>
            <a:ext cx="787580" cy="12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gd name="adj" fmla="val 716946"/>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00AEEF"/>
                </a:solidFill>
                <a:latin typeface="+mj-lt"/>
              </a:rPr>
              <a:t>Mississippi River</a:t>
            </a:r>
            <a:endParaRPr kumimoji="0" lang="en-US" altLang="en-US" sz="1600" b="1" i="0" u="none" strike="noStrike" cap="none" normalizeH="0" baseline="0" dirty="0" smtClean="0">
              <a:ln>
                <a:noFill/>
              </a:ln>
              <a:solidFill>
                <a:schemeClr val="tx1"/>
              </a:solidFill>
              <a:effectLst/>
              <a:latin typeface="+mj-lt"/>
            </a:endParaRPr>
          </a:p>
        </p:txBody>
      </p:sp>
      <p:sp>
        <p:nvSpPr>
          <p:cNvPr id="368" name="Rectangle 297"/>
          <p:cNvSpPr>
            <a:spLocks noChangeArrowheads="1"/>
          </p:cNvSpPr>
          <p:nvPr/>
        </p:nvSpPr>
        <p:spPr bwMode="auto">
          <a:xfrm rot="20136055">
            <a:off x="6629022" y="5437911"/>
            <a:ext cx="7357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00AEEF"/>
                </a:solidFill>
                <a:latin typeface="+mj-lt"/>
              </a:rPr>
              <a:t>Mississippi River</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9061992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AC7A-66AA-4AB7-A17B-79C0AF6886A3}"/>
              </a:ext>
            </a:extLst>
          </p:cNvPr>
          <p:cNvSpPr>
            <a:spLocks noGrp="1"/>
          </p:cNvSpPr>
          <p:nvPr>
            <p:ph type="title"/>
          </p:nvPr>
        </p:nvSpPr>
        <p:spPr/>
        <p:txBody>
          <a:bodyPr/>
          <a:lstStyle/>
          <a:p>
            <a:r>
              <a:rPr lang="en-US" sz="3400" dirty="0"/>
              <a:t>3.3.2 Environmental Reasons for Migrating </a:t>
            </a:r>
            <a:r>
              <a:rPr lang="en-US" sz="2000" b="0" dirty="0"/>
              <a:t>(3 of 3)</a:t>
            </a:r>
          </a:p>
        </p:txBody>
      </p:sp>
      <p:sp>
        <p:nvSpPr>
          <p:cNvPr id="3" name="Content Placeholder 2">
            <a:extLst>
              <a:ext uri="{FF2B5EF4-FFF2-40B4-BE49-F238E27FC236}">
                <a16:creationId xmlns:a16="http://schemas.microsoft.com/office/drawing/2014/main" id="{7943A4A8-F85F-49B5-BEBC-03EF89499614}"/>
              </a:ext>
            </a:extLst>
          </p:cNvPr>
          <p:cNvSpPr>
            <a:spLocks noGrp="1"/>
          </p:cNvSpPr>
          <p:nvPr>
            <p:ph sz="quarter" idx="13"/>
          </p:nvPr>
        </p:nvSpPr>
        <p:spPr>
          <a:xfrm>
            <a:off x="457200" y="1556327"/>
            <a:ext cx="8229600" cy="801391"/>
          </a:xfrm>
        </p:spPr>
        <p:txBody>
          <a:bodyPr/>
          <a:lstStyle/>
          <a:p>
            <a:r>
              <a:rPr lang="en-US" dirty="0"/>
              <a:t>Hurricane Maria resulted in mass emigration from Puerto Rico</a:t>
            </a:r>
          </a:p>
        </p:txBody>
      </p:sp>
      <p:sp>
        <p:nvSpPr>
          <p:cNvPr id="4" name="Content Placeholder 3">
            <a:extLst>
              <a:ext uri="{FF2B5EF4-FFF2-40B4-BE49-F238E27FC236}">
                <a16:creationId xmlns:a16="http://schemas.microsoft.com/office/drawing/2014/main" id="{E339EADD-DCEA-441B-B2E6-AD63877B29CF}"/>
              </a:ext>
            </a:extLst>
          </p:cNvPr>
          <p:cNvSpPr>
            <a:spLocks noGrp="1"/>
          </p:cNvSpPr>
          <p:nvPr>
            <p:ph sz="quarter" idx="14"/>
          </p:nvPr>
        </p:nvSpPr>
        <p:spPr>
          <a:xfrm>
            <a:off x="457200" y="2438400"/>
            <a:ext cx="8229600" cy="1146629"/>
          </a:xfrm>
        </p:spPr>
        <p:txBody>
          <a:bodyPr/>
          <a:lstStyle/>
          <a:p>
            <a:pPr marL="432" indent="0">
              <a:buNone/>
            </a:pPr>
            <a:r>
              <a:rPr lang="en-IN" b="1" dirty="0"/>
              <a:t>Figure 3-36:</a:t>
            </a:r>
            <a:r>
              <a:rPr lang="en-IN" dirty="0"/>
              <a:t> </a:t>
            </a:r>
            <a:r>
              <a:rPr lang="en-US" dirty="0"/>
              <a:t>Florida and New York received the greatest share of Puerto Ricans who emigrated to the mainland after Maria.</a:t>
            </a:r>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191" y="3538039"/>
            <a:ext cx="4363830" cy="2914200"/>
          </a:xfrm>
          <a:prstGeom prst="rect">
            <a:avLst/>
          </a:prstGeom>
        </p:spPr>
      </p:pic>
      <p:sp>
        <p:nvSpPr>
          <p:cNvPr id="33" name="Rectangle 30"/>
          <p:cNvSpPr>
            <a:spLocks noChangeArrowheads="1"/>
          </p:cNvSpPr>
          <p:nvPr/>
        </p:nvSpPr>
        <p:spPr bwMode="auto">
          <a:xfrm>
            <a:off x="5343470" y="4351858"/>
            <a:ext cx="6428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New York</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4" name="Rectangle 31"/>
          <p:cNvSpPr>
            <a:spLocks noChangeArrowheads="1"/>
          </p:cNvSpPr>
          <p:nvPr/>
        </p:nvSpPr>
        <p:spPr bwMode="auto">
          <a:xfrm>
            <a:off x="3521103" y="4483380"/>
            <a:ext cx="5578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Chicago</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5" name="Rectangle 32"/>
          <p:cNvSpPr>
            <a:spLocks noChangeArrowheads="1"/>
          </p:cNvSpPr>
          <p:nvPr/>
        </p:nvSpPr>
        <p:spPr bwMode="auto">
          <a:xfrm>
            <a:off x="2589538" y="5310571"/>
            <a:ext cx="719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Dallas-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Fort Worth</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7" name="Rectangle 34"/>
          <p:cNvSpPr>
            <a:spLocks noChangeArrowheads="1"/>
          </p:cNvSpPr>
          <p:nvPr/>
        </p:nvSpPr>
        <p:spPr bwMode="auto">
          <a:xfrm>
            <a:off x="4015457" y="5323910"/>
            <a:ext cx="4776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Atlanta</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8" name="Rectangle 35"/>
          <p:cNvSpPr>
            <a:spLocks noChangeArrowheads="1"/>
          </p:cNvSpPr>
          <p:nvPr/>
        </p:nvSpPr>
        <p:spPr bwMode="auto">
          <a:xfrm>
            <a:off x="3510280" y="5961739"/>
            <a:ext cx="5738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Houston</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9" name="Rectangle 36"/>
          <p:cNvSpPr>
            <a:spLocks noChangeArrowheads="1"/>
          </p:cNvSpPr>
          <p:nvPr/>
        </p:nvSpPr>
        <p:spPr bwMode="auto">
          <a:xfrm>
            <a:off x="5485056" y="4006612"/>
            <a:ext cx="4873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Boston</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40" name="Rectangle 38"/>
          <p:cNvSpPr>
            <a:spLocks noChangeArrowheads="1"/>
          </p:cNvSpPr>
          <p:nvPr/>
        </p:nvSpPr>
        <p:spPr bwMode="auto">
          <a:xfrm>
            <a:off x="4633503" y="6129124"/>
            <a:ext cx="3975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Miami</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41" name="Rectangle 39"/>
          <p:cNvSpPr>
            <a:spLocks noChangeArrowheads="1"/>
          </p:cNvSpPr>
          <p:nvPr/>
        </p:nvSpPr>
        <p:spPr bwMode="auto">
          <a:xfrm>
            <a:off x="4335861" y="5842864"/>
            <a:ext cx="54021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70000"/>
                    </a:schemeClr>
                  </a:glow>
                </a:effectLst>
                <a:latin typeface="+mj-lt"/>
              </a:rPr>
              <a:t>Orlando</a:t>
            </a:r>
            <a:endParaRPr kumimoji="0" lang="en-US" altLang="en-US" sz="12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42" name="Rectangle 40"/>
          <p:cNvSpPr>
            <a:spLocks noChangeArrowheads="1"/>
          </p:cNvSpPr>
          <p:nvPr/>
        </p:nvSpPr>
        <p:spPr bwMode="auto">
          <a:xfrm>
            <a:off x="6167960" y="4048346"/>
            <a:ext cx="117820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Address changes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from Puerto Rico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and the Virgin Is.</a:t>
            </a:r>
            <a:endParaRPr kumimoji="0" lang="en-US" altLang="en-US" sz="1200" b="1" i="0" u="none" strike="noStrike" cap="none" normalizeH="0" baseline="0" dirty="0" smtClean="0">
              <a:ln>
                <a:noFill/>
              </a:ln>
              <a:solidFill>
                <a:schemeClr val="tx1"/>
              </a:solidFill>
              <a:effectLst/>
              <a:latin typeface="+mj-lt"/>
            </a:endParaRPr>
          </a:p>
        </p:txBody>
      </p:sp>
      <p:sp>
        <p:nvSpPr>
          <p:cNvPr id="45" name="Rectangle 43"/>
          <p:cNvSpPr>
            <a:spLocks noChangeArrowheads="1"/>
          </p:cNvSpPr>
          <p:nvPr/>
        </p:nvSpPr>
        <p:spPr bwMode="auto">
          <a:xfrm>
            <a:off x="6897655" y="4597197"/>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600</a:t>
            </a:r>
            <a:endParaRPr kumimoji="0" lang="en-US" altLang="en-US" sz="1200" b="1" i="0" u="none" strike="noStrike" cap="none" normalizeH="0" baseline="0" smtClean="0">
              <a:ln>
                <a:noFill/>
              </a:ln>
              <a:solidFill>
                <a:schemeClr val="tx1"/>
              </a:solidFill>
              <a:effectLst/>
              <a:latin typeface="+mj-lt"/>
            </a:endParaRPr>
          </a:p>
        </p:txBody>
      </p:sp>
      <p:sp>
        <p:nvSpPr>
          <p:cNvPr id="46" name="Rectangle 44"/>
          <p:cNvSpPr>
            <a:spLocks noChangeArrowheads="1"/>
          </p:cNvSpPr>
          <p:nvPr/>
        </p:nvSpPr>
        <p:spPr bwMode="auto">
          <a:xfrm>
            <a:off x="6897655" y="476792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300</a:t>
            </a:r>
            <a:endParaRPr kumimoji="0" lang="en-US" altLang="en-US" sz="1200" b="1" i="0" u="none" strike="noStrike" cap="none" normalizeH="0" baseline="0" smtClean="0">
              <a:ln>
                <a:noFill/>
              </a:ln>
              <a:solidFill>
                <a:schemeClr val="tx1"/>
              </a:solidFill>
              <a:effectLst/>
              <a:latin typeface="+mj-lt"/>
            </a:endParaRPr>
          </a:p>
        </p:txBody>
      </p:sp>
      <p:sp>
        <p:nvSpPr>
          <p:cNvPr id="47" name="Rectangle 45"/>
          <p:cNvSpPr>
            <a:spLocks noChangeArrowheads="1"/>
          </p:cNvSpPr>
          <p:nvPr/>
        </p:nvSpPr>
        <p:spPr bwMode="auto">
          <a:xfrm>
            <a:off x="6897655" y="5120757"/>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a:t>
            </a:r>
            <a:endParaRPr kumimoji="0" lang="en-US" altLang="en-US" sz="1200" b="1" i="0" u="none" strike="noStrike" cap="none" normalizeH="0" baseline="0" smtClean="0">
              <a:ln>
                <a:noFill/>
              </a:ln>
              <a:solidFill>
                <a:schemeClr val="tx1"/>
              </a:solidFill>
              <a:effectLst/>
              <a:latin typeface="+mj-lt"/>
            </a:endParaRPr>
          </a:p>
        </p:txBody>
      </p:sp>
      <p:sp>
        <p:nvSpPr>
          <p:cNvPr id="48" name="Rectangle 46"/>
          <p:cNvSpPr>
            <a:spLocks noChangeArrowheads="1"/>
          </p:cNvSpPr>
          <p:nvPr/>
        </p:nvSpPr>
        <p:spPr bwMode="auto">
          <a:xfrm>
            <a:off x="6514471" y="4678134"/>
            <a:ext cx="368009" cy="7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49" name="Freeform 47"/>
          <p:cNvSpPr>
            <a:spLocks/>
          </p:cNvSpPr>
          <p:nvPr/>
        </p:nvSpPr>
        <p:spPr bwMode="auto">
          <a:xfrm>
            <a:off x="6514471" y="4678134"/>
            <a:ext cx="368009" cy="7588"/>
          </a:xfrm>
          <a:custGeom>
            <a:avLst/>
            <a:gdLst>
              <a:gd name="T0" fmla="*/ 0 w 291"/>
              <a:gd name="T1" fmla="*/ 6 h 6"/>
              <a:gd name="T2" fmla="*/ 291 w 291"/>
              <a:gd name="T3" fmla="*/ 6 h 6"/>
              <a:gd name="T4" fmla="*/ 291 w 291"/>
              <a:gd name="T5" fmla="*/ 0 h 6"/>
              <a:gd name="T6" fmla="*/ 0 w 291"/>
              <a:gd name="T7" fmla="*/ 0 h 6"/>
            </a:gdLst>
            <a:ahLst/>
            <a:cxnLst>
              <a:cxn ang="0">
                <a:pos x="T0" y="T1"/>
              </a:cxn>
              <a:cxn ang="0">
                <a:pos x="T2" y="T3"/>
              </a:cxn>
              <a:cxn ang="0">
                <a:pos x="T4" y="T5"/>
              </a:cxn>
              <a:cxn ang="0">
                <a:pos x="T6" y="T7"/>
              </a:cxn>
            </a:cxnLst>
            <a:rect l="0" t="0" r="r" b="b"/>
            <a:pathLst>
              <a:path w="291" h="6">
                <a:moveTo>
                  <a:pt x="0" y="6"/>
                </a:moveTo>
                <a:lnTo>
                  <a:pt x="291" y="6"/>
                </a:lnTo>
                <a:lnTo>
                  <a:pt x="29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0" name="Rectangle 48"/>
          <p:cNvSpPr>
            <a:spLocks noChangeArrowheads="1"/>
          </p:cNvSpPr>
          <p:nvPr/>
        </p:nvSpPr>
        <p:spPr bwMode="auto">
          <a:xfrm>
            <a:off x="6514471" y="4855183"/>
            <a:ext cx="368009" cy="7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1" name="Freeform 49"/>
          <p:cNvSpPr>
            <a:spLocks/>
          </p:cNvSpPr>
          <p:nvPr/>
        </p:nvSpPr>
        <p:spPr bwMode="auto">
          <a:xfrm>
            <a:off x="6514471" y="4855183"/>
            <a:ext cx="368009" cy="7588"/>
          </a:xfrm>
          <a:custGeom>
            <a:avLst/>
            <a:gdLst>
              <a:gd name="T0" fmla="*/ 0 w 291"/>
              <a:gd name="T1" fmla="*/ 6 h 6"/>
              <a:gd name="T2" fmla="*/ 291 w 291"/>
              <a:gd name="T3" fmla="*/ 6 h 6"/>
              <a:gd name="T4" fmla="*/ 291 w 291"/>
              <a:gd name="T5" fmla="*/ 0 h 6"/>
              <a:gd name="T6" fmla="*/ 0 w 291"/>
              <a:gd name="T7" fmla="*/ 0 h 6"/>
            </a:gdLst>
            <a:ahLst/>
            <a:cxnLst>
              <a:cxn ang="0">
                <a:pos x="T0" y="T1"/>
              </a:cxn>
              <a:cxn ang="0">
                <a:pos x="T2" y="T3"/>
              </a:cxn>
              <a:cxn ang="0">
                <a:pos x="T4" y="T5"/>
              </a:cxn>
              <a:cxn ang="0">
                <a:pos x="T6" y="T7"/>
              </a:cxn>
            </a:cxnLst>
            <a:rect l="0" t="0" r="r" b="b"/>
            <a:pathLst>
              <a:path w="291" h="6">
                <a:moveTo>
                  <a:pt x="0" y="6"/>
                </a:moveTo>
                <a:lnTo>
                  <a:pt x="291" y="6"/>
                </a:lnTo>
                <a:lnTo>
                  <a:pt x="29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2" name="Rectangle 50"/>
          <p:cNvSpPr>
            <a:spLocks noChangeArrowheads="1"/>
          </p:cNvSpPr>
          <p:nvPr/>
        </p:nvSpPr>
        <p:spPr bwMode="auto">
          <a:xfrm>
            <a:off x="6514471" y="5220663"/>
            <a:ext cx="368009" cy="50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3" name="Freeform 51"/>
          <p:cNvSpPr>
            <a:spLocks/>
          </p:cNvSpPr>
          <p:nvPr/>
        </p:nvSpPr>
        <p:spPr bwMode="auto">
          <a:xfrm>
            <a:off x="6514471" y="5220663"/>
            <a:ext cx="368009" cy="5058"/>
          </a:xfrm>
          <a:custGeom>
            <a:avLst/>
            <a:gdLst>
              <a:gd name="T0" fmla="*/ 0 w 291"/>
              <a:gd name="T1" fmla="*/ 4 h 4"/>
              <a:gd name="T2" fmla="*/ 291 w 291"/>
              <a:gd name="T3" fmla="*/ 4 h 4"/>
              <a:gd name="T4" fmla="*/ 291 w 291"/>
              <a:gd name="T5" fmla="*/ 0 h 4"/>
              <a:gd name="T6" fmla="*/ 0 w 291"/>
              <a:gd name="T7" fmla="*/ 0 h 4"/>
            </a:gdLst>
            <a:ahLst/>
            <a:cxnLst>
              <a:cxn ang="0">
                <a:pos x="T0" y="T1"/>
              </a:cxn>
              <a:cxn ang="0">
                <a:pos x="T2" y="T3"/>
              </a:cxn>
              <a:cxn ang="0">
                <a:pos x="T4" y="T5"/>
              </a:cxn>
              <a:cxn ang="0">
                <a:pos x="T6" y="T7"/>
              </a:cxn>
            </a:cxnLst>
            <a:rect l="0" t="0" r="r" b="b"/>
            <a:pathLst>
              <a:path w="291" h="4">
                <a:moveTo>
                  <a:pt x="0" y="4"/>
                </a:moveTo>
                <a:lnTo>
                  <a:pt x="291" y="4"/>
                </a:lnTo>
                <a:lnTo>
                  <a:pt x="29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Tree>
    <p:extLst>
      <p:ext uri="{BB962C8B-B14F-4D97-AF65-F5344CB8AC3E}">
        <p14:creationId xmlns:p14="http://schemas.microsoft.com/office/powerpoint/2010/main" val="3072801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1CE9-CD72-4727-BB55-9DDCD7983B71}"/>
              </a:ext>
            </a:extLst>
          </p:cNvPr>
          <p:cNvSpPr>
            <a:spLocks noGrp="1"/>
          </p:cNvSpPr>
          <p:nvPr>
            <p:ph type="title"/>
          </p:nvPr>
        </p:nvSpPr>
        <p:spPr>
          <a:xfrm>
            <a:off x="457200" y="215371"/>
            <a:ext cx="7772400" cy="1097279"/>
          </a:xfrm>
        </p:spPr>
        <p:txBody>
          <a:bodyPr/>
          <a:lstStyle/>
          <a:p>
            <a:r>
              <a:rPr lang="en-US" sz="3400" dirty="0"/>
              <a:t>3.3.3 Economic Reasons for Migrating </a:t>
            </a:r>
            <a:r>
              <a:rPr lang="en-US" sz="2000" b="0" dirty="0"/>
              <a:t>(1 of 5)</a:t>
            </a:r>
          </a:p>
        </p:txBody>
      </p:sp>
      <p:sp>
        <p:nvSpPr>
          <p:cNvPr id="3" name="Content Placeholder 2">
            <a:extLst>
              <a:ext uri="{FF2B5EF4-FFF2-40B4-BE49-F238E27FC236}">
                <a16:creationId xmlns:a16="http://schemas.microsoft.com/office/drawing/2014/main" id="{45647571-DA70-43EB-9A57-9371283FAA7A}"/>
              </a:ext>
            </a:extLst>
          </p:cNvPr>
          <p:cNvSpPr>
            <a:spLocks noGrp="1"/>
          </p:cNvSpPr>
          <p:nvPr>
            <p:ph sz="quarter" idx="13"/>
          </p:nvPr>
        </p:nvSpPr>
        <p:spPr>
          <a:xfrm>
            <a:off x="457200" y="1556326"/>
            <a:ext cx="8453120" cy="4434275"/>
          </a:xfrm>
        </p:spPr>
        <p:txBody>
          <a:bodyPr/>
          <a:lstStyle/>
          <a:p>
            <a:r>
              <a:rPr lang="en-US" dirty="0"/>
              <a:t>Economic push and pull factors cause majority of migration</a:t>
            </a:r>
          </a:p>
          <a:p>
            <a:r>
              <a:rPr lang="en-US" dirty="0"/>
              <a:t>Major flows of migration are between Asian countries and out of Asia</a:t>
            </a:r>
          </a:p>
          <a:p>
            <a:r>
              <a:rPr lang="en-US" b="1" dirty="0"/>
              <a:t>Remittances</a:t>
            </a:r>
            <a:r>
              <a:rPr lang="en-US" dirty="0"/>
              <a:t>: payments sent home by migrants</a:t>
            </a:r>
          </a:p>
        </p:txBody>
      </p:sp>
    </p:spTree>
    <p:extLst>
      <p:ext uri="{BB962C8B-B14F-4D97-AF65-F5344CB8AC3E}">
        <p14:creationId xmlns:p14="http://schemas.microsoft.com/office/powerpoint/2010/main" val="21380581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1CE9-CD72-4727-BB55-9DDCD7983B71}"/>
              </a:ext>
            </a:extLst>
          </p:cNvPr>
          <p:cNvSpPr>
            <a:spLocks noGrp="1"/>
          </p:cNvSpPr>
          <p:nvPr>
            <p:ph type="title"/>
          </p:nvPr>
        </p:nvSpPr>
        <p:spPr>
          <a:xfrm>
            <a:off x="457200" y="215371"/>
            <a:ext cx="7772400" cy="1097279"/>
          </a:xfrm>
        </p:spPr>
        <p:txBody>
          <a:bodyPr/>
          <a:lstStyle/>
          <a:p>
            <a:r>
              <a:rPr lang="en-US" sz="3400" dirty="0"/>
              <a:t>3.3.3 Economic Reasons for Migrating </a:t>
            </a:r>
            <a:r>
              <a:rPr lang="en-US" sz="2000" b="0" dirty="0"/>
              <a:t>(2 of 5)</a:t>
            </a:r>
          </a:p>
        </p:txBody>
      </p:sp>
      <p:sp>
        <p:nvSpPr>
          <p:cNvPr id="3" name="Content Placeholder 2">
            <a:extLst>
              <a:ext uri="{FF2B5EF4-FFF2-40B4-BE49-F238E27FC236}">
                <a16:creationId xmlns:a16="http://schemas.microsoft.com/office/drawing/2014/main" id="{45647571-DA70-43EB-9A57-9371283FAA7A}"/>
              </a:ext>
            </a:extLst>
          </p:cNvPr>
          <p:cNvSpPr>
            <a:spLocks noGrp="1"/>
          </p:cNvSpPr>
          <p:nvPr>
            <p:ph sz="quarter" idx="13"/>
          </p:nvPr>
        </p:nvSpPr>
        <p:spPr>
          <a:xfrm>
            <a:off x="457200" y="1556326"/>
            <a:ext cx="8453120" cy="844062"/>
          </a:xfrm>
        </p:spPr>
        <p:txBody>
          <a:bodyPr/>
          <a:lstStyle/>
          <a:p>
            <a:pPr marL="432" indent="0">
              <a:buNone/>
            </a:pPr>
            <a:r>
              <a:rPr lang="en-IN" b="1" dirty="0"/>
              <a:t>Figure 3-38:</a:t>
            </a:r>
            <a:r>
              <a:rPr lang="en-IN" dirty="0"/>
              <a:t> </a:t>
            </a:r>
            <a:r>
              <a:rPr lang="en-US" dirty="0"/>
              <a:t>The majority of economic migrants from India are seeking work in Southwest Asia.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51" y="2385163"/>
            <a:ext cx="6756838" cy="4050144"/>
          </a:xfrm>
          <a:prstGeom prst="rect">
            <a:avLst/>
          </a:prstGeom>
        </p:spPr>
      </p:pic>
      <p:sp>
        <p:nvSpPr>
          <p:cNvPr id="11" name="Rectangle 5"/>
          <p:cNvSpPr>
            <a:spLocks noChangeArrowheads="1"/>
          </p:cNvSpPr>
          <p:nvPr/>
        </p:nvSpPr>
        <p:spPr bwMode="auto">
          <a:xfrm>
            <a:off x="1055424" y="3168650"/>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5727700" y="5986463"/>
            <a:ext cx="102592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latin typeface="+mj-lt"/>
              </a:rPr>
              <a:t>INDIAN  OCEAN</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1070874" y="4044051"/>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602,146</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15" name="Rectangle 9"/>
          <p:cNvSpPr>
            <a:spLocks noChangeArrowheads="1"/>
          </p:cNvSpPr>
          <p:nvPr/>
        </p:nvSpPr>
        <p:spPr bwMode="auto">
          <a:xfrm>
            <a:off x="1073150" y="3917950"/>
            <a:ext cx="5674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to CANADA</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16" name="Rectangle 10"/>
          <p:cNvSpPr>
            <a:spLocks noChangeArrowheads="1"/>
          </p:cNvSpPr>
          <p:nvPr/>
        </p:nvSpPr>
        <p:spPr bwMode="auto">
          <a:xfrm>
            <a:off x="1079500" y="4600575"/>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EA1A3A"/>
                </a:solidFill>
                <a:effectLst>
                  <a:glow rad="63500">
                    <a:schemeClr val="bg1">
                      <a:alpha val="70000"/>
                    </a:schemeClr>
                  </a:glow>
                </a:effectLst>
                <a:latin typeface="+mj-lt"/>
              </a:rPr>
              <a:t>2,307,909</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17" name="Rectangle 11"/>
          <p:cNvSpPr>
            <a:spLocks noChangeArrowheads="1"/>
          </p:cNvSpPr>
          <p:nvPr/>
        </p:nvSpPr>
        <p:spPr bwMode="auto">
          <a:xfrm>
            <a:off x="1094687" y="4483100"/>
            <a:ext cx="9409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to UNITED STATES</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18" name="Rectangle 12"/>
          <p:cNvSpPr>
            <a:spLocks noChangeArrowheads="1"/>
          </p:cNvSpPr>
          <p:nvPr/>
        </p:nvSpPr>
        <p:spPr bwMode="auto">
          <a:xfrm>
            <a:off x="6005513" y="4679950"/>
            <a:ext cx="2789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70000"/>
                    </a:schemeClr>
                  </a:glow>
                </a:effectLst>
                <a:latin typeface="+mj-lt"/>
              </a:rPr>
              <a:t>INDIA</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19" name="Rectangle 13"/>
          <p:cNvSpPr>
            <a:spLocks noChangeArrowheads="1"/>
          </p:cNvSpPr>
          <p:nvPr/>
        </p:nvSpPr>
        <p:spPr bwMode="auto">
          <a:xfrm>
            <a:off x="4122738" y="4899025"/>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2,266,216</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0" name="Rectangle 14"/>
          <p:cNvSpPr>
            <a:spLocks noChangeArrowheads="1"/>
          </p:cNvSpPr>
          <p:nvPr/>
        </p:nvSpPr>
        <p:spPr bwMode="auto">
          <a:xfrm>
            <a:off x="3821380" y="4769061"/>
            <a:ext cx="7453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SAUDI ARABIA</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1" name="Rectangle 15"/>
          <p:cNvSpPr>
            <a:spLocks noChangeArrowheads="1"/>
          </p:cNvSpPr>
          <p:nvPr/>
        </p:nvSpPr>
        <p:spPr bwMode="auto">
          <a:xfrm>
            <a:off x="4292600" y="4583113"/>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658,488</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2" name="Rectangle 16"/>
          <p:cNvSpPr>
            <a:spLocks noChangeArrowheads="1"/>
          </p:cNvSpPr>
          <p:nvPr/>
        </p:nvSpPr>
        <p:spPr bwMode="auto">
          <a:xfrm>
            <a:off x="4271963" y="4468813"/>
            <a:ext cx="3638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QATAR</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3" name="Rectangle 17"/>
          <p:cNvSpPr>
            <a:spLocks noChangeArrowheads="1"/>
          </p:cNvSpPr>
          <p:nvPr/>
        </p:nvSpPr>
        <p:spPr bwMode="auto">
          <a:xfrm>
            <a:off x="4024313" y="4244975"/>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1,157,072</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4" name="Rectangle 18"/>
          <p:cNvSpPr>
            <a:spLocks noChangeArrowheads="1"/>
          </p:cNvSpPr>
          <p:nvPr/>
        </p:nvSpPr>
        <p:spPr bwMode="auto">
          <a:xfrm>
            <a:off x="4030663" y="4130675"/>
            <a:ext cx="4087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KUWAIT</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 name="Rectangle 19"/>
          <p:cNvSpPr>
            <a:spLocks noChangeArrowheads="1"/>
          </p:cNvSpPr>
          <p:nvPr/>
        </p:nvSpPr>
        <p:spPr bwMode="auto">
          <a:xfrm>
            <a:off x="5235575" y="4338638"/>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EA1A3A"/>
                </a:solidFill>
                <a:effectLst>
                  <a:glow rad="63500">
                    <a:schemeClr val="bg1">
                      <a:alpha val="70000"/>
                    </a:schemeClr>
                  </a:glow>
                </a:effectLst>
                <a:latin typeface="+mj-lt"/>
              </a:rPr>
              <a:t>1,873,650</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6" name="Rectangle 20"/>
          <p:cNvSpPr>
            <a:spLocks noChangeArrowheads="1"/>
          </p:cNvSpPr>
          <p:nvPr/>
        </p:nvSpPr>
        <p:spPr bwMode="auto">
          <a:xfrm>
            <a:off x="5249863" y="4111625"/>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8509F"/>
                </a:solidFill>
                <a:effectLst>
                  <a:glow rad="63500">
                    <a:schemeClr val="bg1">
                      <a:alpha val="70000"/>
                    </a:schemeClr>
                  </a:glow>
                </a:effectLst>
                <a:latin typeface="+mj-lt"/>
              </a:rPr>
              <a:t>1,095,149</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7" name="Rectangle 21"/>
          <p:cNvSpPr>
            <a:spLocks noChangeArrowheads="1"/>
          </p:cNvSpPr>
          <p:nvPr/>
        </p:nvSpPr>
        <p:spPr bwMode="auto">
          <a:xfrm>
            <a:off x="5229225" y="4225925"/>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70000"/>
                    </a:schemeClr>
                  </a:glow>
                </a:effectLst>
                <a:latin typeface="+mj-lt"/>
              </a:rPr>
              <a:t>PAKISTAN</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8" name="Rectangle 22"/>
          <p:cNvSpPr>
            <a:spLocks noChangeArrowheads="1"/>
          </p:cNvSpPr>
          <p:nvPr/>
        </p:nvSpPr>
        <p:spPr bwMode="auto">
          <a:xfrm>
            <a:off x="6691313" y="4986338"/>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8509F"/>
                </a:solidFill>
                <a:effectLst>
                  <a:glow rad="63500">
                    <a:schemeClr val="bg1">
                      <a:alpha val="70000"/>
                    </a:schemeClr>
                  </a:glow>
                </a:effectLst>
                <a:latin typeface="+mj-lt"/>
              </a:rPr>
              <a:t>3,139,311</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9" name="Rectangle 23"/>
          <p:cNvSpPr>
            <a:spLocks noChangeArrowheads="1"/>
          </p:cNvSpPr>
          <p:nvPr/>
        </p:nvSpPr>
        <p:spPr bwMode="auto">
          <a:xfrm>
            <a:off x="6681788" y="4872038"/>
            <a:ext cx="7229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70000"/>
                    </a:schemeClr>
                  </a:glow>
                </a:effectLst>
                <a:latin typeface="+mj-lt"/>
              </a:rPr>
              <a:t>BANGLADESH</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0" name="Rectangle 24"/>
          <p:cNvSpPr>
            <a:spLocks noChangeArrowheads="1"/>
          </p:cNvSpPr>
          <p:nvPr/>
        </p:nvSpPr>
        <p:spPr bwMode="auto">
          <a:xfrm>
            <a:off x="6635750" y="543718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8509F"/>
                </a:solidFill>
                <a:effectLst>
                  <a:glow rad="63500">
                    <a:schemeClr val="bg1">
                      <a:alpha val="70000"/>
                    </a:schemeClr>
                  </a:glow>
                </a:effectLst>
                <a:latin typeface="+mj-lt"/>
              </a:rPr>
              <a:t>416,573</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1" name="Rectangle 25"/>
          <p:cNvSpPr>
            <a:spLocks noChangeArrowheads="1"/>
          </p:cNvSpPr>
          <p:nvPr/>
        </p:nvSpPr>
        <p:spPr bwMode="auto">
          <a:xfrm>
            <a:off x="6626225" y="5322888"/>
            <a:ext cx="35907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70000"/>
                    </a:schemeClr>
                  </a:glow>
                </a:effectLst>
                <a:latin typeface="+mj-lt"/>
              </a:rPr>
              <a:t>OTHER</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2" name="Rectangle 26"/>
          <p:cNvSpPr>
            <a:spLocks noChangeArrowheads="1"/>
          </p:cNvSpPr>
          <p:nvPr/>
        </p:nvSpPr>
        <p:spPr bwMode="auto">
          <a:xfrm>
            <a:off x="6319838" y="421163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8509F"/>
                </a:solidFill>
                <a:effectLst>
                  <a:glow rad="63500">
                    <a:schemeClr val="bg1">
                      <a:alpha val="70000"/>
                    </a:schemeClr>
                  </a:glow>
                </a:effectLst>
                <a:latin typeface="+mj-lt"/>
              </a:rPr>
              <a:t>537,517</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3" name="Rectangle 27"/>
          <p:cNvSpPr>
            <a:spLocks noChangeArrowheads="1"/>
          </p:cNvSpPr>
          <p:nvPr/>
        </p:nvSpPr>
        <p:spPr bwMode="auto">
          <a:xfrm>
            <a:off x="6323013" y="4100513"/>
            <a:ext cx="3478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NEPAL</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4" name="Rectangle 28"/>
          <p:cNvSpPr>
            <a:spLocks noChangeArrowheads="1"/>
          </p:cNvSpPr>
          <p:nvPr/>
        </p:nvSpPr>
        <p:spPr bwMode="auto">
          <a:xfrm>
            <a:off x="1406525" y="273843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836,524</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5" name="Rectangle 29"/>
          <p:cNvSpPr>
            <a:spLocks noChangeArrowheads="1"/>
          </p:cNvSpPr>
          <p:nvPr/>
        </p:nvSpPr>
        <p:spPr bwMode="auto">
          <a:xfrm>
            <a:off x="1294505" y="2484435"/>
            <a:ext cx="4953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800" b="1" dirty="0">
                <a:solidFill>
                  <a:srgbClr val="000000"/>
                </a:solidFill>
                <a:effectLst>
                  <a:glow rad="63500">
                    <a:schemeClr val="bg1">
                      <a:alpha val="70000"/>
                    </a:schemeClr>
                  </a:glow>
                </a:effectLst>
                <a:latin typeface="+mj-lt"/>
              </a:rPr>
              <a:t>UNITED</a:t>
            </a:r>
          </a:p>
          <a:p>
            <a:pPr lvl="0" algn="r"/>
            <a:r>
              <a:rPr lang="en-US" altLang="en-US" sz="800" b="1" dirty="0">
                <a:solidFill>
                  <a:srgbClr val="000000"/>
                </a:solidFill>
                <a:effectLst>
                  <a:glow rad="63500">
                    <a:schemeClr val="bg1">
                      <a:alpha val="70000"/>
                    </a:schemeClr>
                  </a:glow>
                </a:effectLst>
                <a:latin typeface="+mj-lt"/>
              </a:rPr>
              <a:t>KINGDOM</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7" name="Rectangle 31"/>
          <p:cNvSpPr>
            <a:spLocks noChangeArrowheads="1"/>
          </p:cNvSpPr>
          <p:nvPr/>
        </p:nvSpPr>
        <p:spPr bwMode="auto">
          <a:xfrm>
            <a:off x="4687888" y="5815013"/>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2,373,301</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8" name="Rectangle 32"/>
          <p:cNvSpPr>
            <a:spLocks noChangeArrowheads="1"/>
          </p:cNvSpPr>
          <p:nvPr/>
        </p:nvSpPr>
        <p:spPr bwMode="auto">
          <a:xfrm>
            <a:off x="4764088" y="5702300"/>
            <a:ext cx="35907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OTHER</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9" name="Rectangle 33"/>
          <p:cNvSpPr>
            <a:spLocks noChangeArrowheads="1"/>
          </p:cNvSpPr>
          <p:nvPr/>
        </p:nvSpPr>
        <p:spPr bwMode="auto">
          <a:xfrm>
            <a:off x="4670425" y="4205288"/>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3,310,419</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40" name="Rectangle 34"/>
          <p:cNvSpPr>
            <a:spLocks noChangeArrowheads="1"/>
          </p:cNvSpPr>
          <p:nvPr/>
        </p:nvSpPr>
        <p:spPr bwMode="auto">
          <a:xfrm>
            <a:off x="4583376" y="3962398"/>
            <a:ext cx="7053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UNITED ARAB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EMIRATES</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42" name="Rectangle 36"/>
          <p:cNvSpPr>
            <a:spLocks noChangeArrowheads="1"/>
          </p:cNvSpPr>
          <p:nvPr/>
        </p:nvSpPr>
        <p:spPr bwMode="auto">
          <a:xfrm>
            <a:off x="4760913" y="4989513"/>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EA1A3A"/>
                </a:solidFill>
                <a:effectLst>
                  <a:glow rad="63500">
                    <a:schemeClr val="bg1">
                      <a:alpha val="70000"/>
                    </a:schemeClr>
                  </a:glow>
                </a:effectLst>
                <a:latin typeface="+mj-lt"/>
              </a:rPr>
              <a:t>1,201,995</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43" name="Rectangle 37"/>
          <p:cNvSpPr>
            <a:spLocks noChangeArrowheads="1"/>
          </p:cNvSpPr>
          <p:nvPr/>
        </p:nvSpPr>
        <p:spPr bwMode="auto">
          <a:xfrm>
            <a:off x="4878866" y="4881563"/>
            <a:ext cx="3125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OMAN</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44" name="Line 38"/>
          <p:cNvSpPr>
            <a:spLocks noChangeShapeType="1"/>
          </p:cNvSpPr>
          <p:nvPr/>
        </p:nvSpPr>
        <p:spPr bwMode="auto">
          <a:xfrm>
            <a:off x="4897438" y="4330700"/>
            <a:ext cx="49213" cy="3508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70000"/>
                  </a:schemeClr>
                </a:glow>
              </a:effectLst>
              <a:latin typeface="+mj-lt"/>
            </a:endParaRPr>
          </a:p>
        </p:txBody>
      </p:sp>
      <p:sp>
        <p:nvSpPr>
          <p:cNvPr id="45" name="Rectangle 39"/>
          <p:cNvSpPr>
            <a:spLocks noChangeArrowheads="1"/>
          </p:cNvSpPr>
          <p:nvPr/>
        </p:nvSpPr>
        <p:spPr bwMode="auto">
          <a:xfrm>
            <a:off x="6416675" y="368300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6" name="Rectangle 40"/>
          <p:cNvSpPr>
            <a:spLocks noChangeArrowheads="1"/>
          </p:cNvSpPr>
          <p:nvPr/>
        </p:nvSpPr>
        <p:spPr bwMode="auto">
          <a:xfrm>
            <a:off x="6777038" y="368300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47" name="Rectangle 41"/>
          <p:cNvSpPr>
            <a:spLocks noChangeArrowheads="1"/>
          </p:cNvSpPr>
          <p:nvPr/>
        </p:nvSpPr>
        <p:spPr bwMode="auto">
          <a:xfrm>
            <a:off x="6416675" y="383460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8" name="Rectangle 42"/>
          <p:cNvSpPr>
            <a:spLocks noChangeArrowheads="1"/>
          </p:cNvSpPr>
          <p:nvPr/>
        </p:nvSpPr>
        <p:spPr bwMode="auto">
          <a:xfrm>
            <a:off x="6629400" y="383460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49" name="Rectangle 43"/>
          <p:cNvSpPr>
            <a:spLocks noChangeArrowheads="1"/>
          </p:cNvSpPr>
          <p:nvPr/>
        </p:nvSpPr>
        <p:spPr bwMode="auto">
          <a:xfrm>
            <a:off x="7127875" y="3683000"/>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1,000 Miles</a:t>
            </a:r>
            <a:endParaRPr kumimoji="0" lang="en-US" altLang="en-US" sz="1800" b="1" i="0" u="none" strike="noStrike" cap="none" normalizeH="0" baseline="0" dirty="0" smtClean="0">
              <a:ln>
                <a:noFill/>
              </a:ln>
              <a:solidFill>
                <a:schemeClr val="tx1"/>
              </a:solidFill>
              <a:effectLst/>
              <a:latin typeface="+mj-lt"/>
            </a:endParaRPr>
          </a:p>
        </p:txBody>
      </p:sp>
      <p:sp>
        <p:nvSpPr>
          <p:cNvPr id="50" name="Rectangle 44"/>
          <p:cNvSpPr>
            <a:spLocks noChangeArrowheads="1"/>
          </p:cNvSpPr>
          <p:nvPr/>
        </p:nvSpPr>
        <p:spPr bwMode="auto">
          <a:xfrm>
            <a:off x="6842125" y="3831431"/>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1,000 Kilometers</a:t>
            </a:r>
            <a:endParaRPr kumimoji="0" lang="en-US" altLang="en-US" sz="1800" b="1" i="0" u="none" strike="noStrike" cap="none" normalizeH="0" baseline="0" dirty="0" smtClean="0">
              <a:ln>
                <a:noFill/>
              </a:ln>
              <a:solidFill>
                <a:schemeClr val="tx1"/>
              </a:solidFill>
              <a:effectLst/>
              <a:latin typeface="+mj-lt"/>
            </a:endParaRPr>
          </a:p>
        </p:txBody>
      </p:sp>
      <p:sp>
        <p:nvSpPr>
          <p:cNvPr id="51" name="Rectangle 45"/>
          <p:cNvSpPr>
            <a:spLocks noChangeArrowheads="1"/>
          </p:cNvSpPr>
          <p:nvPr/>
        </p:nvSpPr>
        <p:spPr bwMode="auto">
          <a:xfrm>
            <a:off x="6750050" y="3074988"/>
            <a:ext cx="6684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Emigration</a:t>
            </a:r>
            <a:endParaRPr kumimoji="0" lang="en-US" altLang="en-US" b="1" i="0" u="none" strike="noStrike" cap="none" normalizeH="0" baseline="0" smtClean="0">
              <a:ln>
                <a:noFill/>
              </a:ln>
              <a:solidFill>
                <a:schemeClr val="tx1"/>
              </a:solidFill>
              <a:effectLst/>
              <a:latin typeface="+mj-lt"/>
            </a:endParaRPr>
          </a:p>
        </p:txBody>
      </p:sp>
      <p:sp>
        <p:nvSpPr>
          <p:cNvPr id="52" name="Rectangle 46"/>
          <p:cNvSpPr>
            <a:spLocks noChangeArrowheads="1"/>
          </p:cNvSpPr>
          <p:nvPr/>
        </p:nvSpPr>
        <p:spPr bwMode="auto">
          <a:xfrm>
            <a:off x="6750050" y="3251200"/>
            <a:ext cx="7325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Immigration</a:t>
            </a:r>
            <a:endParaRPr kumimoji="0" lang="en-US" altLang="en-US" b="1" i="0" u="none" strike="noStrike" cap="none" normalizeH="0" baseline="0" dirty="0" smtClean="0">
              <a:ln>
                <a:noFill/>
              </a:ln>
              <a:solidFill>
                <a:schemeClr val="tx1"/>
              </a:solidFill>
              <a:effectLst/>
              <a:latin typeface="+mj-lt"/>
            </a:endParaRPr>
          </a:p>
        </p:txBody>
      </p:sp>
      <p:sp>
        <p:nvSpPr>
          <p:cNvPr id="53" name="Rectangle 47"/>
          <p:cNvSpPr>
            <a:spLocks noChangeArrowheads="1"/>
          </p:cNvSpPr>
          <p:nvPr/>
        </p:nvSpPr>
        <p:spPr bwMode="auto">
          <a:xfrm>
            <a:off x="6381487" y="2721186"/>
            <a:ext cx="109324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dirty="0" smtClean="0">
                <a:ln>
                  <a:noFill/>
                </a:ln>
                <a:solidFill>
                  <a:srgbClr val="000000"/>
                </a:solidFill>
                <a:effectLst/>
                <a:latin typeface="Arial Black" panose="020B0A04020102020204" pitchFamily="34" charset="0"/>
              </a:rPr>
              <a:t>Migration to 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dirty="0" smtClean="0">
                <a:ln>
                  <a:noFill/>
                </a:ln>
                <a:solidFill>
                  <a:srgbClr val="000000"/>
                </a:solidFill>
                <a:effectLst/>
                <a:latin typeface="Arial Black" panose="020B0A04020102020204" pitchFamily="34" charset="0"/>
              </a:rPr>
              <a:t>from India, 2017</a:t>
            </a:r>
            <a:endParaRPr kumimoji="0" lang="en-US" altLang="en-US" sz="95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4792283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1CE9-CD72-4727-BB55-9DDCD7983B71}"/>
              </a:ext>
            </a:extLst>
          </p:cNvPr>
          <p:cNvSpPr>
            <a:spLocks noGrp="1"/>
          </p:cNvSpPr>
          <p:nvPr>
            <p:ph type="title"/>
          </p:nvPr>
        </p:nvSpPr>
        <p:spPr>
          <a:xfrm>
            <a:off x="457200" y="215371"/>
            <a:ext cx="7772400" cy="1097279"/>
          </a:xfrm>
        </p:spPr>
        <p:txBody>
          <a:bodyPr/>
          <a:lstStyle/>
          <a:p>
            <a:r>
              <a:rPr lang="en-US" sz="3400" dirty="0"/>
              <a:t>3.3.3 Economic Reasons for Migrating </a:t>
            </a:r>
            <a:r>
              <a:rPr lang="en-US" sz="2000" b="0" dirty="0"/>
              <a:t>(3 of 5)</a:t>
            </a:r>
          </a:p>
        </p:txBody>
      </p:sp>
      <p:sp>
        <p:nvSpPr>
          <p:cNvPr id="3" name="Content Placeholder 2">
            <a:extLst>
              <a:ext uri="{FF2B5EF4-FFF2-40B4-BE49-F238E27FC236}">
                <a16:creationId xmlns:a16="http://schemas.microsoft.com/office/drawing/2014/main" id="{45647571-DA70-43EB-9A57-9371283FAA7A}"/>
              </a:ext>
            </a:extLst>
          </p:cNvPr>
          <p:cNvSpPr>
            <a:spLocks noGrp="1"/>
          </p:cNvSpPr>
          <p:nvPr>
            <p:ph sz="quarter" idx="13"/>
          </p:nvPr>
        </p:nvSpPr>
        <p:spPr>
          <a:xfrm>
            <a:off x="457200" y="1556326"/>
            <a:ext cx="8453120" cy="442803"/>
          </a:xfrm>
        </p:spPr>
        <p:txBody>
          <a:bodyPr/>
          <a:lstStyle/>
          <a:p>
            <a:pPr marL="432" indent="0">
              <a:buNone/>
            </a:pPr>
            <a:r>
              <a:rPr lang="en-IN" b="1" dirty="0"/>
              <a:t>Figure 3-39:</a:t>
            </a:r>
            <a:r>
              <a:rPr lang="en-IN" dirty="0"/>
              <a:t> Indian economic migrants in Saudi Arabia</a:t>
            </a:r>
            <a:r>
              <a:rPr lang="en-IN" dirty="0" smtClean="0"/>
              <a:t>.</a:t>
            </a:r>
            <a:endParaRPr lang="en-US" dirty="0"/>
          </a:p>
        </p:txBody>
      </p:sp>
      <p:pic>
        <p:nvPicPr>
          <p:cNvPr id="8" name="Picture 7" descr="A group of immigrants from Saudi Arabia from India.">
            <a:extLst>
              <a:ext uri="{FF2B5EF4-FFF2-40B4-BE49-F238E27FC236}">
                <a16:creationId xmlns:a16="http://schemas.microsoft.com/office/drawing/2014/main" id="{DFA15697-0D6C-4414-BE84-3C29BD9B24AF}"/>
              </a:ext>
            </a:extLst>
          </p:cNvPr>
          <p:cNvPicPr>
            <a:picLocks noChangeAspect="1"/>
          </p:cNvPicPr>
          <p:nvPr/>
        </p:nvPicPr>
        <p:blipFill>
          <a:blip r:embed="rId2"/>
          <a:stretch>
            <a:fillRect/>
          </a:stretch>
        </p:blipFill>
        <p:spPr>
          <a:xfrm>
            <a:off x="2350651" y="2287510"/>
            <a:ext cx="4442697" cy="4022132"/>
          </a:xfrm>
          <a:prstGeom prst="rect">
            <a:avLst/>
          </a:prstGeom>
        </p:spPr>
      </p:pic>
    </p:spTree>
    <p:extLst>
      <p:ext uri="{BB962C8B-B14F-4D97-AF65-F5344CB8AC3E}">
        <p14:creationId xmlns:p14="http://schemas.microsoft.com/office/powerpoint/2010/main" val="1165388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1CE9-CD72-4727-BB55-9DDCD7983B71}"/>
              </a:ext>
            </a:extLst>
          </p:cNvPr>
          <p:cNvSpPr>
            <a:spLocks noGrp="1"/>
          </p:cNvSpPr>
          <p:nvPr>
            <p:ph type="title"/>
          </p:nvPr>
        </p:nvSpPr>
        <p:spPr>
          <a:xfrm>
            <a:off x="457200" y="215371"/>
            <a:ext cx="7772400" cy="1097279"/>
          </a:xfrm>
        </p:spPr>
        <p:txBody>
          <a:bodyPr/>
          <a:lstStyle/>
          <a:p>
            <a:r>
              <a:rPr lang="en-US" sz="3400" dirty="0"/>
              <a:t>3.3.3 Economic Reasons for Migrating </a:t>
            </a:r>
            <a:r>
              <a:rPr lang="en-US" sz="2000" b="0" dirty="0"/>
              <a:t>(4 of 5)</a:t>
            </a:r>
          </a:p>
        </p:txBody>
      </p:sp>
      <p:sp>
        <p:nvSpPr>
          <p:cNvPr id="3" name="Content Placeholder 2">
            <a:extLst>
              <a:ext uri="{FF2B5EF4-FFF2-40B4-BE49-F238E27FC236}">
                <a16:creationId xmlns:a16="http://schemas.microsoft.com/office/drawing/2014/main" id="{45647571-DA70-43EB-9A57-9371283FAA7A}"/>
              </a:ext>
            </a:extLst>
          </p:cNvPr>
          <p:cNvSpPr>
            <a:spLocks noGrp="1"/>
          </p:cNvSpPr>
          <p:nvPr>
            <p:ph sz="quarter" idx="13"/>
          </p:nvPr>
        </p:nvSpPr>
        <p:spPr>
          <a:xfrm>
            <a:off x="457200" y="1556326"/>
            <a:ext cx="8453120" cy="789552"/>
          </a:xfrm>
        </p:spPr>
        <p:txBody>
          <a:bodyPr/>
          <a:lstStyle/>
          <a:p>
            <a:pPr marL="432" indent="0">
              <a:buNone/>
            </a:pPr>
            <a:r>
              <a:rPr lang="en-IN" b="1" dirty="0"/>
              <a:t>Figure 3-40:</a:t>
            </a:r>
            <a:r>
              <a:rPr lang="en-IN" dirty="0"/>
              <a:t> </a:t>
            </a:r>
            <a:r>
              <a:rPr lang="en-US" dirty="0"/>
              <a:t>Economic recession transformed economic pull factors into push factors.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184" y="2443620"/>
            <a:ext cx="6981632" cy="3957180"/>
          </a:xfrm>
          <a:prstGeom prst="rect">
            <a:avLst/>
          </a:prstGeom>
        </p:spPr>
      </p:pic>
      <p:sp>
        <p:nvSpPr>
          <p:cNvPr id="10" name="Rectangle 5"/>
          <p:cNvSpPr>
            <a:spLocks noChangeArrowheads="1"/>
          </p:cNvSpPr>
          <p:nvPr/>
        </p:nvSpPr>
        <p:spPr bwMode="auto">
          <a:xfrm>
            <a:off x="2073275" y="595492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1990</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3144838" y="595492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4194175" y="595492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2000</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5205413" y="595492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6240463" y="595492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2010</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7680325" y="595492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2017</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1301062" y="242570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120</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1301062" y="280035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1394724" y="317500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80</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1394724" y="354965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60</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1394724" y="392430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1394724" y="429418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1445524" y="4662488"/>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1315349" y="503237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–20</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1315349" y="540226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smtClean="0">
                <a:solidFill>
                  <a:srgbClr val="000000"/>
                </a:solidFill>
              </a:rPr>
              <a:t>–</a:t>
            </a:r>
            <a:r>
              <a:rPr kumimoji="0" lang="en-US" altLang="en-US" b="1" i="0" u="none" strike="noStrike" cap="none" normalizeH="0" baseline="0" dirty="0" smtClean="0">
                <a:ln>
                  <a:noFill/>
                </a:ln>
                <a:solidFill>
                  <a:srgbClr val="000000"/>
                </a:solidFill>
                <a:effectLst/>
                <a:latin typeface="+mj-lt"/>
              </a:rPr>
              <a:t>40</a:t>
            </a:r>
            <a:endParaRPr kumimoji="0" lang="en-US" altLang="en-US" sz="16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1315349" y="577056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smtClean="0">
                <a:solidFill>
                  <a:srgbClr val="000000"/>
                </a:solidFill>
              </a:rPr>
              <a:t>–</a:t>
            </a:r>
            <a:r>
              <a:rPr kumimoji="0" lang="en-US" altLang="en-US" b="1" i="0" u="none" strike="noStrike" cap="none" normalizeH="0" baseline="0" dirty="0" smtClean="0">
                <a:ln>
                  <a:noFill/>
                </a:ln>
                <a:solidFill>
                  <a:srgbClr val="000000"/>
                </a:solidFill>
                <a:effectLst/>
                <a:latin typeface="+mj-lt"/>
              </a:rPr>
              <a:t>60</a:t>
            </a:r>
            <a:endParaRPr kumimoji="0" lang="en-US" altLang="en-US" sz="1600" b="1" i="0"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rot="16200000">
            <a:off x="613104" y="4033271"/>
            <a:ext cx="10692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Thousands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2"/>
          <p:cNvSpPr>
            <a:spLocks noChangeArrowheads="1"/>
          </p:cNvSpPr>
          <p:nvPr/>
        </p:nvSpPr>
        <p:spPr bwMode="auto">
          <a:xfrm>
            <a:off x="4629150" y="6213532"/>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3097901" y="2841415"/>
            <a:ext cx="881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Immigration</a:t>
            </a:r>
            <a:endParaRPr kumimoji="0" lang="en-US" altLang="en-US"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3097901" y="3131927"/>
            <a:ext cx="8047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Emigration</a:t>
            </a:r>
            <a:endParaRPr kumimoji="0" lang="en-US" altLang="en-US"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3097901" y="3412915"/>
            <a:ext cx="9922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Net migration</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676855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1CE9-CD72-4727-BB55-9DDCD7983B71}"/>
              </a:ext>
            </a:extLst>
          </p:cNvPr>
          <p:cNvSpPr>
            <a:spLocks noGrp="1"/>
          </p:cNvSpPr>
          <p:nvPr>
            <p:ph type="title"/>
          </p:nvPr>
        </p:nvSpPr>
        <p:spPr>
          <a:xfrm>
            <a:off x="457200" y="215371"/>
            <a:ext cx="7772400" cy="1097279"/>
          </a:xfrm>
        </p:spPr>
        <p:txBody>
          <a:bodyPr/>
          <a:lstStyle/>
          <a:p>
            <a:r>
              <a:rPr lang="en-US" sz="3400" dirty="0"/>
              <a:t>3.3.3 Economic Reasons for Migrating </a:t>
            </a:r>
            <a:r>
              <a:rPr lang="en-US" sz="2000" b="0" dirty="0"/>
              <a:t>(5 of 5)</a:t>
            </a:r>
          </a:p>
        </p:txBody>
      </p:sp>
      <p:sp>
        <p:nvSpPr>
          <p:cNvPr id="3" name="Content Placeholder 2">
            <a:extLst>
              <a:ext uri="{FF2B5EF4-FFF2-40B4-BE49-F238E27FC236}">
                <a16:creationId xmlns:a16="http://schemas.microsoft.com/office/drawing/2014/main" id="{45647571-DA70-43EB-9A57-9371283FAA7A}"/>
              </a:ext>
            </a:extLst>
          </p:cNvPr>
          <p:cNvSpPr>
            <a:spLocks noGrp="1"/>
          </p:cNvSpPr>
          <p:nvPr>
            <p:ph sz="quarter" idx="13"/>
          </p:nvPr>
        </p:nvSpPr>
        <p:spPr>
          <a:xfrm>
            <a:off x="457200" y="1556326"/>
            <a:ext cx="8453120" cy="693388"/>
          </a:xfrm>
        </p:spPr>
        <p:txBody>
          <a:bodyPr/>
          <a:lstStyle/>
          <a:p>
            <a:pPr marL="432" indent="0">
              <a:buNone/>
            </a:pPr>
            <a:r>
              <a:rPr lang="en-IN" b="1" dirty="0"/>
              <a:t>Figure 3-41:</a:t>
            </a:r>
            <a:r>
              <a:rPr lang="en-IN" dirty="0"/>
              <a:t> </a:t>
            </a:r>
            <a:r>
              <a:rPr lang="en-US" dirty="0"/>
              <a:t>The United States and Saudi </a:t>
            </a:r>
            <a:r>
              <a:rPr lang="en-US" dirty="0" smtClean="0"/>
              <a:t>Arabia are </a:t>
            </a:r>
            <a:r>
              <a:rPr lang="en-US" dirty="0"/>
              <a:t>the leading sources of remittances.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6" y="2594610"/>
            <a:ext cx="7596237" cy="3615690"/>
          </a:xfrm>
          <a:prstGeom prst="rect">
            <a:avLst/>
          </a:prstGeom>
        </p:spPr>
      </p:pic>
      <p:sp>
        <p:nvSpPr>
          <p:cNvPr id="11" name="Freeform 206"/>
          <p:cNvSpPr>
            <a:spLocks/>
          </p:cNvSpPr>
          <p:nvPr/>
        </p:nvSpPr>
        <p:spPr bwMode="auto">
          <a:xfrm>
            <a:off x="3383693" y="4567238"/>
            <a:ext cx="58738" cy="95250"/>
          </a:xfrm>
          <a:custGeom>
            <a:avLst/>
            <a:gdLst>
              <a:gd name="T0" fmla="*/ 30 w 37"/>
              <a:gd name="T1" fmla="*/ 0 h 60"/>
              <a:gd name="T2" fmla="*/ 30 w 37"/>
              <a:gd name="T3" fmla="*/ 0 h 60"/>
              <a:gd name="T4" fmla="*/ 28 w 37"/>
              <a:gd name="T5" fmla="*/ 0 h 60"/>
              <a:gd name="T6" fmla="*/ 24 w 37"/>
              <a:gd name="T7" fmla="*/ 2 h 60"/>
              <a:gd name="T8" fmla="*/ 2 w 37"/>
              <a:gd name="T9" fmla="*/ 50 h 60"/>
              <a:gd name="T10" fmla="*/ 2 w 37"/>
              <a:gd name="T11" fmla="*/ 50 h 60"/>
              <a:gd name="T12" fmla="*/ 0 w 37"/>
              <a:gd name="T13" fmla="*/ 54 h 60"/>
              <a:gd name="T14" fmla="*/ 2 w 37"/>
              <a:gd name="T15" fmla="*/ 56 h 60"/>
              <a:gd name="T16" fmla="*/ 2 w 37"/>
              <a:gd name="T17" fmla="*/ 56 h 60"/>
              <a:gd name="T18" fmla="*/ 4 w 37"/>
              <a:gd name="T19" fmla="*/ 58 h 60"/>
              <a:gd name="T20" fmla="*/ 4 w 37"/>
              <a:gd name="T21" fmla="*/ 58 h 60"/>
              <a:gd name="T22" fmla="*/ 7 w 37"/>
              <a:gd name="T23" fmla="*/ 60 h 60"/>
              <a:gd name="T24" fmla="*/ 7 w 37"/>
              <a:gd name="T25" fmla="*/ 60 h 60"/>
              <a:gd name="T26" fmla="*/ 11 w 37"/>
              <a:gd name="T27" fmla="*/ 58 h 60"/>
              <a:gd name="T28" fmla="*/ 11 w 37"/>
              <a:gd name="T29" fmla="*/ 58 h 60"/>
              <a:gd name="T30" fmla="*/ 13 w 37"/>
              <a:gd name="T31" fmla="*/ 56 h 60"/>
              <a:gd name="T32" fmla="*/ 37 w 37"/>
              <a:gd name="T33" fmla="*/ 9 h 60"/>
              <a:gd name="T34" fmla="*/ 37 w 37"/>
              <a:gd name="T35" fmla="*/ 9 h 60"/>
              <a:gd name="T36" fmla="*/ 37 w 37"/>
              <a:gd name="T37" fmla="*/ 4 h 60"/>
              <a:gd name="T38" fmla="*/ 32 w 37"/>
              <a:gd name="T39" fmla="*/ 0 h 60"/>
              <a:gd name="T40" fmla="*/ 32 w 37"/>
              <a:gd name="T41" fmla="*/ 0 h 60"/>
              <a:gd name="T42" fmla="*/ 30 w 37"/>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60">
                <a:moveTo>
                  <a:pt x="30" y="0"/>
                </a:moveTo>
                <a:lnTo>
                  <a:pt x="30" y="0"/>
                </a:lnTo>
                <a:lnTo>
                  <a:pt x="28" y="0"/>
                </a:lnTo>
                <a:lnTo>
                  <a:pt x="24" y="2"/>
                </a:lnTo>
                <a:lnTo>
                  <a:pt x="2" y="50"/>
                </a:lnTo>
                <a:lnTo>
                  <a:pt x="2" y="50"/>
                </a:lnTo>
                <a:lnTo>
                  <a:pt x="0" y="54"/>
                </a:lnTo>
                <a:lnTo>
                  <a:pt x="2" y="56"/>
                </a:lnTo>
                <a:lnTo>
                  <a:pt x="2" y="56"/>
                </a:lnTo>
                <a:lnTo>
                  <a:pt x="4" y="58"/>
                </a:lnTo>
                <a:lnTo>
                  <a:pt x="4" y="58"/>
                </a:lnTo>
                <a:lnTo>
                  <a:pt x="7" y="60"/>
                </a:lnTo>
                <a:lnTo>
                  <a:pt x="7" y="60"/>
                </a:lnTo>
                <a:lnTo>
                  <a:pt x="11" y="58"/>
                </a:lnTo>
                <a:lnTo>
                  <a:pt x="11" y="58"/>
                </a:lnTo>
                <a:lnTo>
                  <a:pt x="13" y="56"/>
                </a:lnTo>
                <a:lnTo>
                  <a:pt x="37" y="9"/>
                </a:lnTo>
                <a:lnTo>
                  <a:pt x="37" y="9"/>
                </a:lnTo>
                <a:lnTo>
                  <a:pt x="37" y="4"/>
                </a:lnTo>
                <a:lnTo>
                  <a:pt x="32" y="0"/>
                </a:lnTo>
                <a:lnTo>
                  <a:pt x="32"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 name="Freeform 207"/>
          <p:cNvSpPr>
            <a:spLocks/>
          </p:cNvSpPr>
          <p:nvPr/>
        </p:nvSpPr>
        <p:spPr bwMode="auto">
          <a:xfrm>
            <a:off x="3383693" y="4567238"/>
            <a:ext cx="58738" cy="95250"/>
          </a:xfrm>
          <a:custGeom>
            <a:avLst/>
            <a:gdLst>
              <a:gd name="T0" fmla="*/ 30 w 37"/>
              <a:gd name="T1" fmla="*/ 0 h 60"/>
              <a:gd name="T2" fmla="*/ 30 w 37"/>
              <a:gd name="T3" fmla="*/ 0 h 60"/>
              <a:gd name="T4" fmla="*/ 28 w 37"/>
              <a:gd name="T5" fmla="*/ 0 h 60"/>
              <a:gd name="T6" fmla="*/ 24 w 37"/>
              <a:gd name="T7" fmla="*/ 2 h 60"/>
              <a:gd name="T8" fmla="*/ 2 w 37"/>
              <a:gd name="T9" fmla="*/ 50 h 60"/>
              <a:gd name="T10" fmla="*/ 2 w 37"/>
              <a:gd name="T11" fmla="*/ 50 h 60"/>
              <a:gd name="T12" fmla="*/ 0 w 37"/>
              <a:gd name="T13" fmla="*/ 54 h 60"/>
              <a:gd name="T14" fmla="*/ 2 w 37"/>
              <a:gd name="T15" fmla="*/ 56 h 60"/>
              <a:gd name="T16" fmla="*/ 2 w 37"/>
              <a:gd name="T17" fmla="*/ 56 h 60"/>
              <a:gd name="T18" fmla="*/ 4 w 37"/>
              <a:gd name="T19" fmla="*/ 58 h 60"/>
              <a:gd name="T20" fmla="*/ 4 w 37"/>
              <a:gd name="T21" fmla="*/ 58 h 60"/>
              <a:gd name="T22" fmla="*/ 7 w 37"/>
              <a:gd name="T23" fmla="*/ 60 h 60"/>
              <a:gd name="T24" fmla="*/ 7 w 37"/>
              <a:gd name="T25" fmla="*/ 60 h 60"/>
              <a:gd name="T26" fmla="*/ 11 w 37"/>
              <a:gd name="T27" fmla="*/ 58 h 60"/>
              <a:gd name="T28" fmla="*/ 11 w 37"/>
              <a:gd name="T29" fmla="*/ 58 h 60"/>
              <a:gd name="T30" fmla="*/ 13 w 37"/>
              <a:gd name="T31" fmla="*/ 56 h 60"/>
              <a:gd name="T32" fmla="*/ 37 w 37"/>
              <a:gd name="T33" fmla="*/ 9 h 60"/>
              <a:gd name="T34" fmla="*/ 37 w 37"/>
              <a:gd name="T35" fmla="*/ 9 h 60"/>
              <a:gd name="T36" fmla="*/ 37 w 37"/>
              <a:gd name="T37" fmla="*/ 4 h 60"/>
              <a:gd name="T38" fmla="*/ 32 w 37"/>
              <a:gd name="T39" fmla="*/ 0 h 60"/>
              <a:gd name="T40" fmla="*/ 32 w 37"/>
              <a:gd name="T41" fmla="*/ 0 h 60"/>
              <a:gd name="T42" fmla="*/ 30 w 37"/>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60">
                <a:moveTo>
                  <a:pt x="30" y="0"/>
                </a:moveTo>
                <a:lnTo>
                  <a:pt x="30" y="0"/>
                </a:lnTo>
                <a:lnTo>
                  <a:pt x="28" y="0"/>
                </a:lnTo>
                <a:lnTo>
                  <a:pt x="24" y="2"/>
                </a:lnTo>
                <a:lnTo>
                  <a:pt x="2" y="50"/>
                </a:lnTo>
                <a:lnTo>
                  <a:pt x="2" y="50"/>
                </a:lnTo>
                <a:lnTo>
                  <a:pt x="0" y="54"/>
                </a:lnTo>
                <a:lnTo>
                  <a:pt x="2" y="56"/>
                </a:lnTo>
                <a:lnTo>
                  <a:pt x="2" y="56"/>
                </a:lnTo>
                <a:lnTo>
                  <a:pt x="4" y="58"/>
                </a:lnTo>
                <a:lnTo>
                  <a:pt x="4" y="58"/>
                </a:lnTo>
                <a:lnTo>
                  <a:pt x="7" y="60"/>
                </a:lnTo>
                <a:lnTo>
                  <a:pt x="7" y="60"/>
                </a:lnTo>
                <a:lnTo>
                  <a:pt x="11" y="58"/>
                </a:lnTo>
                <a:lnTo>
                  <a:pt x="11" y="58"/>
                </a:lnTo>
                <a:lnTo>
                  <a:pt x="13" y="56"/>
                </a:lnTo>
                <a:lnTo>
                  <a:pt x="37" y="9"/>
                </a:lnTo>
                <a:lnTo>
                  <a:pt x="37" y="9"/>
                </a:lnTo>
                <a:lnTo>
                  <a:pt x="37" y="4"/>
                </a:lnTo>
                <a:lnTo>
                  <a:pt x="32" y="0"/>
                </a:lnTo>
                <a:lnTo>
                  <a:pt x="32"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3" name="Rectangle 208"/>
          <p:cNvSpPr>
            <a:spLocks noChangeArrowheads="1"/>
          </p:cNvSpPr>
          <p:nvPr/>
        </p:nvSpPr>
        <p:spPr bwMode="auto">
          <a:xfrm>
            <a:off x="2130753" y="3797297"/>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210"/>
          <p:cNvSpPr>
            <a:spLocks noChangeArrowheads="1"/>
          </p:cNvSpPr>
          <p:nvPr/>
        </p:nvSpPr>
        <p:spPr bwMode="auto">
          <a:xfrm>
            <a:off x="3127041" y="2817813"/>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212"/>
          <p:cNvSpPr>
            <a:spLocks noChangeArrowheads="1"/>
          </p:cNvSpPr>
          <p:nvPr/>
        </p:nvSpPr>
        <p:spPr bwMode="auto">
          <a:xfrm>
            <a:off x="2530803" y="5508626"/>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214"/>
          <p:cNvSpPr>
            <a:spLocks noChangeArrowheads="1"/>
          </p:cNvSpPr>
          <p:nvPr/>
        </p:nvSpPr>
        <p:spPr bwMode="auto">
          <a:xfrm>
            <a:off x="4663803" y="4854576"/>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216"/>
          <p:cNvSpPr>
            <a:spLocks noChangeArrowheads="1"/>
          </p:cNvSpPr>
          <p:nvPr/>
        </p:nvSpPr>
        <p:spPr bwMode="auto">
          <a:xfrm>
            <a:off x="925855" y="4714876"/>
            <a:ext cx="512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3" name="Rectangle 218"/>
          <p:cNvSpPr>
            <a:spLocks noChangeArrowheads="1"/>
          </p:cNvSpPr>
          <p:nvPr/>
        </p:nvSpPr>
        <p:spPr bwMode="auto">
          <a:xfrm>
            <a:off x="6107455" y="3957638"/>
            <a:ext cx="512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5" name="Rectangle 220"/>
          <p:cNvSpPr>
            <a:spLocks noChangeArrowheads="1"/>
          </p:cNvSpPr>
          <p:nvPr/>
        </p:nvSpPr>
        <p:spPr bwMode="auto">
          <a:xfrm>
            <a:off x="1054830" y="3622676"/>
            <a:ext cx="4055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STATES</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7" name="Rectangle 222"/>
          <p:cNvSpPr>
            <a:spLocks noChangeArrowheads="1"/>
          </p:cNvSpPr>
          <p:nvPr/>
        </p:nvSpPr>
        <p:spPr bwMode="auto">
          <a:xfrm>
            <a:off x="4028218" y="4078288"/>
            <a:ext cx="3975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ARABIA</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9" name="Rectangle 224"/>
          <p:cNvSpPr>
            <a:spLocks noChangeArrowheads="1"/>
          </p:cNvSpPr>
          <p:nvPr/>
        </p:nvSpPr>
        <p:spPr bwMode="auto">
          <a:xfrm>
            <a:off x="4274280" y="3981451"/>
            <a:ext cx="3029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U.A.E.</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0" name="Rectangle 225"/>
          <p:cNvSpPr>
            <a:spLocks noChangeArrowheads="1"/>
          </p:cNvSpPr>
          <p:nvPr/>
        </p:nvSpPr>
        <p:spPr bwMode="auto">
          <a:xfrm>
            <a:off x="738916" y="4438654"/>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90268B"/>
                </a:solidFill>
                <a:effectLst/>
                <a:latin typeface="+mj-lt"/>
              </a:rPr>
              <a:t>GUATEMALA</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226"/>
          <p:cNvSpPr>
            <a:spLocks noChangeArrowheads="1"/>
          </p:cNvSpPr>
          <p:nvPr/>
        </p:nvSpPr>
        <p:spPr bwMode="auto">
          <a:xfrm>
            <a:off x="1004030" y="4167188"/>
            <a:ext cx="4055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90268B"/>
                </a:solidFill>
                <a:effectLst>
                  <a:glow rad="63500">
                    <a:schemeClr val="bg1">
                      <a:alpha val="70000"/>
                    </a:schemeClr>
                  </a:glow>
                </a:effectLst>
                <a:latin typeface="+mj-lt"/>
              </a:rPr>
              <a:t>MEXICO</a:t>
            </a:r>
            <a:endParaRPr kumimoji="0" lang="en-US" altLang="en-US" sz="18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2" name="Rectangle 227"/>
          <p:cNvSpPr>
            <a:spLocks noChangeArrowheads="1"/>
          </p:cNvSpPr>
          <p:nvPr/>
        </p:nvSpPr>
        <p:spPr bwMode="auto">
          <a:xfrm>
            <a:off x="5355368" y="3913188"/>
            <a:ext cx="32380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90268B"/>
                </a:solidFill>
                <a:effectLst>
                  <a:glow rad="63500">
                    <a:schemeClr val="bg1">
                      <a:alpha val="70000"/>
                    </a:schemeClr>
                  </a:glow>
                </a:effectLst>
                <a:latin typeface="+mj-lt"/>
              </a:rPr>
              <a:t>CHINA</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3" name="Rectangle 228"/>
          <p:cNvSpPr>
            <a:spLocks noChangeArrowheads="1"/>
          </p:cNvSpPr>
          <p:nvPr/>
        </p:nvSpPr>
        <p:spPr bwMode="auto">
          <a:xfrm>
            <a:off x="4763230" y="4087813"/>
            <a:ext cx="2789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90268B"/>
                </a:solidFill>
                <a:effectLst>
                  <a:glow rad="63500">
                    <a:schemeClr val="bg1">
                      <a:alpha val="70000"/>
                    </a:schemeClr>
                  </a:glow>
                </a:effectLst>
                <a:latin typeface="+mj-lt"/>
              </a:rPr>
              <a:t>INDIA</a:t>
            </a:r>
            <a:endParaRPr kumimoji="0" lang="en-US" altLang="en-US" sz="18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4" name="Rectangle 229"/>
          <p:cNvSpPr>
            <a:spLocks noChangeArrowheads="1"/>
          </p:cNvSpPr>
          <p:nvPr/>
        </p:nvSpPr>
        <p:spPr bwMode="auto">
          <a:xfrm>
            <a:off x="5798280" y="4354513"/>
            <a:ext cx="6412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90268B"/>
                </a:solidFill>
                <a:effectLst>
                  <a:glow rad="63500">
                    <a:schemeClr val="bg1">
                      <a:alpha val="70000"/>
                    </a:schemeClr>
                  </a:glow>
                </a:effectLst>
                <a:latin typeface="+mj-lt"/>
              </a:rPr>
              <a:t>PHILIPPINES</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5" name="Rectangle 230"/>
          <p:cNvSpPr>
            <a:spLocks noChangeArrowheads="1"/>
          </p:cNvSpPr>
          <p:nvPr/>
        </p:nvSpPr>
        <p:spPr bwMode="auto">
          <a:xfrm>
            <a:off x="5437918" y="4200526"/>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90268B"/>
                </a:solidFill>
                <a:effectLst>
                  <a:glow rad="63500">
                    <a:schemeClr val="bg1">
                      <a:alpha val="70000"/>
                    </a:schemeClr>
                  </a:glow>
                </a:effectLst>
                <a:latin typeface="+mj-lt"/>
              </a:rPr>
              <a:t>VIETNAM</a:t>
            </a:r>
            <a:endParaRPr kumimoji="0" lang="en-US" altLang="en-US" sz="18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6" name="Rectangle 231"/>
          <p:cNvSpPr>
            <a:spLocks noChangeArrowheads="1"/>
          </p:cNvSpPr>
          <p:nvPr/>
        </p:nvSpPr>
        <p:spPr bwMode="auto">
          <a:xfrm>
            <a:off x="4617180" y="3886201"/>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90268B"/>
                </a:solidFill>
                <a:effectLst>
                  <a:glow rad="63500">
                    <a:schemeClr val="bg1">
                      <a:alpha val="70000"/>
                    </a:schemeClr>
                  </a:glow>
                </a:effectLst>
                <a:latin typeface="+mj-lt"/>
              </a:rPr>
              <a:t>PAKISTAN</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7" name="Rectangle 232"/>
          <p:cNvSpPr>
            <a:spLocks noChangeArrowheads="1"/>
          </p:cNvSpPr>
          <p:nvPr/>
        </p:nvSpPr>
        <p:spPr bwMode="auto">
          <a:xfrm>
            <a:off x="3688493" y="3814761"/>
            <a:ext cx="3494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90268B"/>
                </a:solidFill>
                <a:effectLst>
                  <a:glow rad="63500">
                    <a:schemeClr val="bg1">
                      <a:alpha val="70000"/>
                    </a:schemeClr>
                  </a:glow>
                </a:effectLst>
                <a:latin typeface="+mj-lt"/>
              </a:rPr>
              <a:t>EGYPT</a:t>
            </a:r>
            <a:endParaRPr kumimoji="0" lang="en-US" altLang="en-US" sz="18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38" name="Rectangle 233"/>
          <p:cNvSpPr>
            <a:spLocks noChangeArrowheads="1"/>
          </p:cNvSpPr>
          <p:nvPr/>
        </p:nvSpPr>
        <p:spPr bwMode="auto">
          <a:xfrm>
            <a:off x="3037618" y="4646613"/>
            <a:ext cx="4280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90268B"/>
                </a:solidFill>
                <a:effectLst>
                  <a:glow rad="63500">
                    <a:schemeClr val="bg1">
                      <a:alpha val="70000"/>
                    </a:schemeClr>
                  </a:glow>
                </a:effectLst>
                <a:latin typeface="+mj-lt"/>
              </a:rPr>
              <a:t>NIGERIA</a:t>
            </a:r>
            <a:endParaRPr kumimoji="0" lang="en-US" altLang="en-US" sz="18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39" name="Freeform 234"/>
          <p:cNvSpPr>
            <a:spLocks/>
          </p:cNvSpPr>
          <p:nvPr/>
        </p:nvSpPr>
        <p:spPr bwMode="auto">
          <a:xfrm>
            <a:off x="1350105" y="4371976"/>
            <a:ext cx="92075" cy="85725"/>
          </a:xfrm>
          <a:custGeom>
            <a:avLst/>
            <a:gdLst>
              <a:gd name="T0" fmla="*/ 2 w 58"/>
              <a:gd name="T1" fmla="*/ 54 h 54"/>
              <a:gd name="T2" fmla="*/ 58 w 58"/>
              <a:gd name="T3" fmla="*/ 4 h 54"/>
              <a:gd name="T4" fmla="*/ 54 w 58"/>
              <a:gd name="T5" fmla="*/ 0 h 54"/>
              <a:gd name="T6" fmla="*/ 0 w 58"/>
              <a:gd name="T7" fmla="*/ 52 h 54"/>
              <a:gd name="T8" fmla="*/ 2 w 58"/>
              <a:gd name="T9" fmla="*/ 54 h 54"/>
            </a:gdLst>
            <a:ahLst/>
            <a:cxnLst>
              <a:cxn ang="0">
                <a:pos x="T0" y="T1"/>
              </a:cxn>
              <a:cxn ang="0">
                <a:pos x="T2" y="T3"/>
              </a:cxn>
              <a:cxn ang="0">
                <a:pos x="T4" y="T5"/>
              </a:cxn>
              <a:cxn ang="0">
                <a:pos x="T6" y="T7"/>
              </a:cxn>
              <a:cxn ang="0">
                <a:pos x="T8" y="T9"/>
              </a:cxn>
            </a:cxnLst>
            <a:rect l="0" t="0" r="r" b="b"/>
            <a:pathLst>
              <a:path w="58" h="54">
                <a:moveTo>
                  <a:pt x="2" y="54"/>
                </a:moveTo>
                <a:lnTo>
                  <a:pt x="58" y="4"/>
                </a:lnTo>
                <a:lnTo>
                  <a:pt x="54" y="0"/>
                </a:lnTo>
                <a:lnTo>
                  <a:pt x="0" y="52"/>
                </a:lnTo>
                <a:lnTo>
                  <a:pt x="2" y="54"/>
                </a:lnTo>
                <a:close/>
              </a:path>
            </a:pathLst>
          </a:custGeom>
          <a:solidFill>
            <a:srgbClr val="902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0" name="Freeform 235"/>
          <p:cNvSpPr>
            <a:spLocks/>
          </p:cNvSpPr>
          <p:nvPr/>
        </p:nvSpPr>
        <p:spPr bwMode="auto">
          <a:xfrm>
            <a:off x="1350105" y="4371976"/>
            <a:ext cx="92075" cy="85725"/>
          </a:xfrm>
          <a:custGeom>
            <a:avLst/>
            <a:gdLst>
              <a:gd name="T0" fmla="*/ 2 w 58"/>
              <a:gd name="T1" fmla="*/ 54 h 54"/>
              <a:gd name="T2" fmla="*/ 58 w 58"/>
              <a:gd name="T3" fmla="*/ 4 h 54"/>
              <a:gd name="T4" fmla="*/ 54 w 58"/>
              <a:gd name="T5" fmla="*/ 0 h 54"/>
              <a:gd name="T6" fmla="*/ 0 w 58"/>
              <a:gd name="T7" fmla="*/ 52 h 54"/>
            </a:gdLst>
            <a:ahLst/>
            <a:cxnLst>
              <a:cxn ang="0">
                <a:pos x="T0" y="T1"/>
              </a:cxn>
              <a:cxn ang="0">
                <a:pos x="T2" y="T3"/>
              </a:cxn>
              <a:cxn ang="0">
                <a:pos x="T4" y="T5"/>
              </a:cxn>
              <a:cxn ang="0">
                <a:pos x="T6" y="T7"/>
              </a:cxn>
            </a:cxnLst>
            <a:rect l="0" t="0" r="r" b="b"/>
            <a:pathLst>
              <a:path w="58" h="54">
                <a:moveTo>
                  <a:pt x="2" y="54"/>
                </a:moveTo>
                <a:lnTo>
                  <a:pt x="58" y="4"/>
                </a:lnTo>
                <a:lnTo>
                  <a:pt x="54" y="0"/>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1" name="Freeform 236"/>
          <p:cNvSpPr>
            <a:spLocks/>
          </p:cNvSpPr>
          <p:nvPr/>
        </p:nvSpPr>
        <p:spPr bwMode="auto">
          <a:xfrm>
            <a:off x="3828193" y="3927476"/>
            <a:ext cx="41275" cy="88900"/>
          </a:xfrm>
          <a:custGeom>
            <a:avLst/>
            <a:gdLst>
              <a:gd name="T0" fmla="*/ 0 w 26"/>
              <a:gd name="T1" fmla="*/ 2 h 56"/>
              <a:gd name="T2" fmla="*/ 0 w 26"/>
              <a:gd name="T3" fmla="*/ 2 h 56"/>
              <a:gd name="T4" fmla="*/ 0 w 26"/>
              <a:gd name="T5" fmla="*/ 6 h 56"/>
              <a:gd name="T6" fmla="*/ 0 w 26"/>
              <a:gd name="T7" fmla="*/ 6 h 56"/>
              <a:gd name="T8" fmla="*/ 22 w 26"/>
              <a:gd name="T9" fmla="*/ 56 h 56"/>
              <a:gd name="T10" fmla="*/ 26 w 26"/>
              <a:gd name="T11" fmla="*/ 54 h 56"/>
              <a:gd name="T12" fmla="*/ 26 w 26"/>
              <a:gd name="T13" fmla="*/ 54 h 56"/>
              <a:gd name="T14" fmla="*/ 16 w 26"/>
              <a:gd name="T15" fmla="*/ 28 h 56"/>
              <a:gd name="T16" fmla="*/ 16 w 26"/>
              <a:gd name="T17" fmla="*/ 28 h 56"/>
              <a:gd name="T18" fmla="*/ 9 w 26"/>
              <a:gd name="T19" fmla="*/ 10 h 56"/>
              <a:gd name="T20" fmla="*/ 9 w 26"/>
              <a:gd name="T21" fmla="*/ 10 h 56"/>
              <a:gd name="T22" fmla="*/ 7 w 26"/>
              <a:gd name="T23" fmla="*/ 4 h 56"/>
              <a:gd name="T24" fmla="*/ 7 w 26"/>
              <a:gd name="T25" fmla="*/ 4 h 56"/>
              <a:gd name="T26" fmla="*/ 5 w 26"/>
              <a:gd name="T27" fmla="*/ 0 h 56"/>
              <a:gd name="T28" fmla="*/ 0 w 26"/>
              <a:gd name="T29" fmla="*/ 2 h 56"/>
              <a:gd name="T30" fmla="*/ 0 w 26"/>
              <a:gd name="T31"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6">
                <a:moveTo>
                  <a:pt x="0" y="2"/>
                </a:moveTo>
                <a:lnTo>
                  <a:pt x="0" y="2"/>
                </a:lnTo>
                <a:lnTo>
                  <a:pt x="0" y="6"/>
                </a:lnTo>
                <a:lnTo>
                  <a:pt x="0" y="6"/>
                </a:lnTo>
                <a:lnTo>
                  <a:pt x="22" y="56"/>
                </a:lnTo>
                <a:lnTo>
                  <a:pt x="26" y="54"/>
                </a:lnTo>
                <a:lnTo>
                  <a:pt x="26" y="54"/>
                </a:lnTo>
                <a:lnTo>
                  <a:pt x="16" y="28"/>
                </a:lnTo>
                <a:lnTo>
                  <a:pt x="16" y="28"/>
                </a:lnTo>
                <a:lnTo>
                  <a:pt x="9" y="10"/>
                </a:lnTo>
                <a:lnTo>
                  <a:pt x="9" y="10"/>
                </a:lnTo>
                <a:lnTo>
                  <a:pt x="7" y="4"/>
                </a:lnTo>
                <a:lnTo>
                  <a:pt x="7" y="4"/>
                </a:lnTo>
                <a:lnTo>
                  <a:pt x="5" y="0"/>
                </a:lnTo>
                <a:lnTo>
                  <a:pt x="0" y="2"/>
                </a:lnTo>
                <a:lnTo>
                  <a:pt x="0" y="2"/>
                </a:lnTo>
                <a:close/>
              </a:path>
            </a:pathLst>
          </a:custGeom>
          <a:solidFill>
            <a:srgbClr val="902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2" name="Freeform 237"/>
          <p:cNvSpPr>
            <a:spLocks/>
          </p:cNvSpPr>
          <p:nvPr/>
        </p:nvSpPr>
        <p:spPr bwMode="auto">
          <a:xfrm>
            <a:off x="3390043" y="4573588"/>
            <a:ext cx="44450" cy="79375"/>
          </a:xfrm>
          <a:custGeom>
            <a:avLst/>
            <a:gdLst>
              <a:gd name="T0" fmla="*/ 24 w 28"/>
              <a:gd name="T1" fmla="*/ 0 h 50"/>
              <a:gd name="T2" fmla="*/ 0 w 28"/>
              <a:gd name="T3" fmla="*/ 48 h 50"/>
              <a:gd name="T4" fmla="*/ 5 w 28"/>
              <a:gd name="T5" fmla="*/ 50 h 50"/>
              <a:gd name="T6" fmla="*/ 28 w 28"/>
              <a:gd name="T7" fmla="*/ 2 h 50"/>
              <a:gd name="T8" fmla="*/ 24 w 28"/>
              <a:gd name="T9" fmla="*/ 0 h 50"/>
            </a:gdLst>
            <a:ahLst/>
            <a:cxnLst>
              <a:cxn ang="0">
                <a:pos x="T0" y="T1"/>
              </a:cxn>
              <a:cxn ang="0">
                <a:pos x="T2" y="T3"/>
              </a:cxn>
              <a:cxn ang="0">
                <a:pos x="T4" y="T5"/>
              </a:cxn>
              <a:cxn ang="0">
                <a:pos x="T6" y="T7"/>
              </a:cxn>
              <a:cxn ang="0">
                <a:pos x="T8" y="T9"/>
              </a:cxn>
            </a:cxnLst>
            <a:rect l="0" t="0" r="r" b="b"/>
            <a:pathLst>
              <a:path w="28" h="50">
                <a:moveTo>
                  <a:pt x="24" y="0"/>
                </a:moveTo>
                <a:lnTo>
                  <a:pt x="0" y="48"/>
                </a:lnTo>
                <a:lnTo>
                  <a:pt x="5" y="50"/>
                </a:lnTo>
                <a:lnTo>
                  <a:pt x="28" y="2"/>
                </a:lnTo>
                <a:lnTo>
                  <a:pt x="24" y="0"/>
                </a:lnTo>
                <a:close/>
              </a:path>
            </a:pathLst>
          </a:custGeom>
          <a:solidFill>
            <a:srgbClr val="902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Freeform 238"/>
          <p:cNvSpPr>
            <a:spLocks/>
          </p:cNvSpPr>
          <p:nvPr/>
        </p:nvSpPr>
        <p:spPr bwMode="auto">
          <a:xfrm>
            <a:off x="3390043" y="4573588"/>
            <a:ext cx="44450" cy="79375"/>
          </a:xfrm>
          <a:custGeom>
            <a:avLst/>
            <a:gdLst>
              <a:gd name="T0" fmla="*/ 24 w 28"/>
              <a:gd name="T1" fmla="*/ 0 h 50"/>
              <a:gd name="T2" fmla="*/ 0 w 28"/>
              <a:gd name="T3" fmla="*/ 48 h 50"/>
              <a:gd name="T4" fmla="*/ 5 w 28"/>
              <a:gd name="T5" fmla="*/ 50 h 50"/>
              <a:gd name="T6" fmla="*/ 28 w 28"/>
              <a:gd name="T7" fmla="*/ 2 h 50"/>
            </a:gdLst>
            <a:ahLst/>
            <a:cxnLst>
              <a:cxn ang="0">
                <a:pos x="T0" y="T1"/>
              </a:cxn>
              <a:cxn ang="0">
                <a:pos x="T2" y="T3"/>
              </a:cxn>
              <a:cxn ang="0">
                <a:pos x="T4" y="T5"/>
              </a:cxn>
              <a:cxn ang="0">
                <a:pos x="T6" y="T7"/>
              </a:cxn>
            </a:cxnLst>
            <a:rect l="0" t="0" r="r" b="b"/>
            <a:pathLst>
              <a:path w="28" h="50">
                <a:moveTo>
                  <a:pt x="24" y="0"/>
                </a:moveTo>
                <a:lnTo>
                  <a:pt x="0" y="48"/>
                </a:lnTo>
                <a:lnTo>
                  <a:pt x="5" y="50"/>
                </a:lnTo>
                <a:lnTo>
                  <a:pt x="2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4" name="Rectangle 239"/>
          <p:cNvSpPr>
            <a:spLocks noChangeArrowheads="1"/>
          </p:cNvSpPr>
          <p:nvPr/>
        </p:nvSpPr>
        <p:spPr bwMode="auto">
          <a:xfrm>
            <a:off x="4215543" y="5546727"/>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45" name="Rectangle 240"/>
          <p:cNvSpPr>
            <a:spLocks noChangeArrowheads="1"/>
          </p:cNvSpPr>
          <p:nvPr/>
        </p:nvSpPr>
        <p:spPr bwMode="auto">
          <a:xfrm>
            <a:off x="4591780" y="5546727"/>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46" name="Rectangle 241"/>
          <p:cNvSpPr>
            <a:spLocks noChangeArrowheads="1"/>
          </p:cNvSpPr>
          <p:nvPr/>
        </p:nvSpPr>
        <p:spPr bwMode="auto">
          <a:xfrm>
            <a:off x="4215543" y="5698332"/>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7" name="Rectangle 242"/>
          <p:cNvSpPr>
            <a:spLocks noChangeArrowheads="1"/>
          </p:cNvSpPr>
          <p:nvPr/>
        </p:nvSpPr>
        <p:spPr bwMode="auto">
          <a:xfrm>
            <a:off x="4417155" y="5698332"/>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48" name="Rectangle 243"/>
          <p:cNvSpPr>
            <a:spLocks noChangeArrowheads="1"/>
          </p:cNvSpPr>
          <p:nvPr/>
        </p:nvSpPr>
        <p:spPr bwMode="auto">
          <a:xfrm>
            <a:off x="5047393" y="5546727"/>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3,000 Miles</a:t>
            </a:r>
            <a:endParaRPr kumimoji="0" lang="en-US" altLang="en-US" sz="1800" b="1" i="0" u="none" strike="noStrike" cap="none" normalizeH="0" baseline="0" smtClean="0">
              <a:ln>
                <a:noFill/>
              </a:ln>
              <a:solidFill>
                <a:schemeClr val="tx1"/>
              </a:solidFill>
              <a:effectLst/>
              <a:latin typeface="+mj-lt"/>
            </a:endParaRPr>
          </a:p>
        </p:txBody>
      </p:sp>
      <p:sp>
        <p:nvSpPr>
          <p:cNvPr id="49" name="Rectangle 244"/>
          <p:cNvSpPr>
            <a:spLocks noChangeArrowheads="1"/>
          </p:cNvSpPr>
          <p:nvPr/>
        </p:nvSpPr>
        <p:spPr bwMode="auto">
          <a:xfrm>
            <a:off x="4712430" y="5698332"/>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3,000 Kilometers</a:t>
            </a:r>
            <a:endParaRPr kumimoji="0" lang="en-US" altLang="en-US" sz="1800" b="1" i="0" u="none" strike="noStrike" cap="none" normalizeH="0" baseline="0" smtClean="0">
              <a:ln>
                <a:noFill/>
              </a:ln>
              <a:solidFill>
                <a:schemeClr val="tx1"/>
              </a:solidFill>
              <a:effectLst/>
              <a:latin typeface="+mj-lt"/>
            </a:endParaRPr>
          </a:p>
        </p:txBody>
      </p:sp>
      <p:sp>
        <p:nvSpPr>
          <p:cNvPr id="50" name="Rectangle 245"/>
          <p:cNvSpPr>
            <a:spLocks noChangeArrowheads="1"/>
          </p:cNvSpPr>
          <p:nvPr/>
        </p:nvSpPr>
        <p:spPr bwMode="auto">
          <a:xfrm>
            <a:off x="7633430" y="4791764"/>
            <a:ext cx="3029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U.A.E.</a:t>
            </a:r>
            <a:endParaRPr kumimoji="0" lang="en-US" altLang="en-US" sz="1600" b="1" i="0" u="none" strike="noStrike" cap="none" normalizeH="0" baseline="0" smtClean="0">
              <a:ln>
                <a:noFill/>
              </a:ln>
              <a:solidFill>
                <a:schemeClr val="tx1"/>
              </a:solidFill>
              <a:effectLst/>
              <a:latin typeface="+mj-lt"/>
            </a:endParaRPr>
          </a:p>
        </p:txBody>
      </p:sp>
      <p:sp>
        <p:nvSpPr>
          <p:cNvPr id="51" name="Rectangle 246"/>
          <p:cNvSpPr>
            <a:spLocks noChangeArrowheads="1"/>
          </p:cNvSpPr>
          <p:nvPr/>
        </p:nvSpPr>
        <p:spPr bwMode="auto">
          <a:xfrm>
            <a:off x="7656133" y="4967288"/>
            <a:ext cx="2789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90268B"/>
                </a:solidFill>
                <a:effectLst/>
                <a:latin typeface="+mj-lt"/>
              </a:rPr>
              <a:t>INDIA</a:t>
            </a:r>
            <a:endParaRPr kumimoji="0" lang="en-US" altLang="en-US" sz="1600" b="1" i="0" u="none" strike="noStrike" cap="none" normalizeH="0" baseline="0" smtClean="0">
              <a:ln>
                <a:noFill/>
              </a:ln>
              <a:solidFill>
                <a:schemeClr val="tx1"/>
              </a:solidFill>
              <a:effectLst/>
              <a:latin typeface="+mj-lt"/>
            </a:endParaRPr>
          </a:p>
        </p:txBody>
      </p:sp>
      <p:sp>
        <p:nvSpPr>
          <p:cNvPr id="52" name="Rectangle 247"/>
          <p:cNvSpPr>
            <a:spLocks noChangeArrowheads="1"/>
          </p:cNvSpPr>
          <p:nvPr/>
        </p:nvSpPr>
        <p:spPr bwMode="auto">
          <a:xfrm>
            <a:off x="6855555" y="4406901"/>
            <a:ext cx="17136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Remittances as % of GDP</a:t>
            </a:r>
            <a:endParaRPr kumimoji="0" lang="en-US" altLang="en-US" sz="1800" b="1" i="0" u="none" strike="noStrike" cap="none" normalizeH="0" baseline="0" smtClean="0">
              <a:ln>
                <a:noFill/>
              </a:ln>
              <a:solidFill>
                <a:schemeClr val="tx1"/>
              </a:solidFill>
              <a:effectLst/>
              <a:latin typeface="+mj-lt"/>
            </a:endParaRPr>
          </a:p>
        </p:txBody>
      </p:sp>
      <p:sp>
        <p:nvSpPr>
          <p:cNvPr id="53" name="Rectangle 248"/>
          <p:cNvSpPr>
            <a:spLocks noChangeArrowheads="1"/>
          </p:cNvSpPr>
          <p:nvPr/>
        </p:nvSpPr>
        <p:spPr bwMode="auto">
          <a:xfrm>
            <a:off x="7112730" y="4576763"/>
            <a:ext cx="52578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above 5</a:t>
            </a:r>
            <a:endParaRPr kumimoji="0" lang="en-US" altLang="en-US" sz="1800" b="1" i="0" u="none" strike="noStrike" cap="none" normalizeH="0" baseline="0" smtClean="0">
              <a:ln>
                <a:noFill/>
              </a:ln>
              <a:solidFill>
                <a:schemeClr val="tx1"/>
              </a:solidFill>
              <a:effectLst/>
              <a:latin typeface="+mj-lt"/>
            </a:endParaRPr>
          </a:p>
        </p:txBody>
      </p:sp>
      <p:sp>
        <p:nvSpPr>
          <p:cNvPr id="54" name="Rectangle 249"/>
          <p:cNvSpPr>
            <a:spLocks noChangeArrowheads="1"/>
          </p:cNvSpPr>
          <p:nvPr/>
        </p:nvSpPr>
        <p:spPr bwMode="auto">
          <a:xfrm>
            <a:off x="7112730" y="4759326"/>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1–5</a:t>
            </a:r>
            <a:endParaRPr kumimoji="0" lang="en-US" altLang="en-US" sz="1800" b="1" i="0" u="none" strike="noStrike" cap="none" normalizeH="0" baseline="0" smtClean="0">
              <a:ln>
                <a:noFill/>
              </a:ln>
              <a:solidFill>
                <a:schemeClr val="tx1"/>
              </a:solidFill>
              <a:effectLst/>
              <a:latin typeface="+mj-lt"/>
            </a:endParaRPr>
          </a:p>
        </p:txBody>
      </p:sp>
      <p:sp>
        <p:nvSpPr>
          <p:cNvPr id="55" name="Rectangle 250"/>
          <p:cNvSpPr>
            <a:spLocks noChangeArrowheads="1"/>
          </p:cNvSpPr>
          <p:nvPr/>
        </p:nvSpPr>
        <p:spPr bwMode="auto">
          <a:xfrm>
            <a:off x="7112730" y="4940301"/>
            <a:ext cx="5161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below 1</a:t>
            </a:r>
            <a:endParaRPr kumimoji="0" lang="en-US" altLang="en-US" sz="1800" b="1" i="0" u="none" strike="noStrike" cap="none" normalizeH="0" baseline="0" smtClean="0">
              <a:ln>
                <a:noFill/>
              </a:ln>
              <a:solidFill>
                <a:schemeClr val="tx1"/>
              </a:solidFill>
              <a:effectLst/>
              <a:latin typeface="+mj-lt"/>
            </a:endParaRPr>
          </a:p>
        </p:txBody>
      </p:sp>
      <p:sp>
        <p:nvSpPr>
          <p:cNvPr id="56" name="Rectangle 251"/>
          <p:cNvSpPr>
            <a:spLocks noChangeArrowheads="1"/>
          </p:cNvSpPr>
          <p:nvPr/>
        </p:nvSpPr>
        <p:spPr bwMode="auto">
          <a:xfrm>
            <a:off x="7112730" y="5124451"/>
            <a:ext cx="5017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no data</a:t>
            </a:r>
            <a:endParaRPr kumimoji="0" lang="en-US" altLang="en-US" sz="1800" b="1" i="0" u="none" strike="noStrike" cap="none" normalizeH="0" baseline="0" smtClean="0">
              <a:ln>
                <a:noFill/>
              </a:ln>
              <a:solidFill>
                <a:schemeClr val="tx1"/>
              </a:solidFill>
              <a:effectLst/>
              <a:latin typeface="+mj-lt"/>
            </a:endParaRPr>
          </a:p>
        </p:txBody>
      </p:sp>
      <p:sp>
        <p:nvSpPr>
          <p:cNvPr id="57" name="Rectangle 252"/>
          <p:cNvSpPr>
            <a:spLocks noChangeArrowheads="1"/>
          </p:cNvSpPr>
          <p:nvPr/>
        </p:nvSpPr>
        <p:spPr bwMode="auto">
          <a:xfrm>
            <a:off x="7968393" y="4576763"/>
            <a:ext cx="8383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Top corridor</a:t>
            </a:r>
            <a:endParaRPr kumimoji="0" lang="en-US" altLang="en-US" sz="1800" b="1" i="0" u="none" strike="noStrike" cap="none" normalizeH="0" baseline="0" smtClean="0">
              <a:ln>
                <a:noFill/>
              </a:ln>
              <a:solidFill>
                <a:schemeClr val="tx1"/>
              </a:solidFill>
              <a:effectLst/>
              <a:latin typeface="+mj-lt"/>
            </a:endParaRPr>
          </a:p>
        </p:txBody>
      </p:sp>
      <p:sp>
        <p:nvSpPr>
          <p:cNvPr id="58" name="Rectangle 253"/>
          <p:cNvSpPr>
            <a:spLocks noChangeArrowheads="1"/>
          </p:cNvSpPr>
          <p:nvPr/>
        </p:nvSpPr>
        <p:spPr bwMode="auto">
          <a:xfrm>
            <a:off x="7968393" y="4759326"/>
            <a:ext cx="4792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Source</a:t>
            </a:r>
            <a:endParaRPr kumimoji="0" lang="en-US" altLang="en-US" sz="1800" b="1" i="0" u="none" strike="noStrike" cap="none" normalizeH="0" baseline="0" smtClean="0">
              <a:ln>
                <a:noFill/>
              </a:ln>
              <a:solidFill>
                <a:schemeClr val="tx1"/>
              </a:solidFill>
              <a:effectLst/>
              <a:latin typeface="+mj-lt"/>
            </a:endParaRPr>
          </a:p>
        </p:txBody>
      </p:sp>
      <p:sp>
        <p:nvSpPr>
          <p:cNvPr id="59" name="Rectangle 254"/>
          <p:cNvSpPr>
            <a:spLocks noChangeArrowheads="1"/>
          </p:cNvSpPr>
          <p:nvPr/>
        </p:nvSpPr>
        <p:spPr bwMode="auto">
          <a:xfrm>
            <a:off x="7968393" y="4940301"/>
            <a:ext cx="6347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Recipient</a:t>
            </a:r>
            <a:endParaRPr kumimoji="0" lang="en-US" altLang="en-US" sz="18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300870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C0E2-BDF4-4871-9776-1285698A73AA}"/>
              </a:ext>
            </a:extLst>
          </p:cNvPr>
          <p:cNvSpPr>
            <a:spLocks noGrp="1"/>
          </p:cNvSpPr>
          <p:nvPr>
            <p:ph type="title"/>
          </p:nvPr>
        </p:nvSpPr>
        <p:spPr>
          <a:xfrm>
            <a:off x="457200" y="215371"/>
            <a:ext cx="8385464" cy="1097279"/>
          </a:xfrm>
        </p:spPr>
        <p:txBody>
          <a:bodyPr/>
          <a:lstStyle/>
          <a:p>
            <a:r>
              <a:rPr lang="en-US" dirty="0"/>
              <a:t>3.3.4 Gender </a:t>
            </a:r>
            <a:r>
              <a:rPr lang="en-US" dirty="0" smtClean="0"/>
              <a:t>and </a:t>
            </a:r>
            <a:r>
              <a:rPr lang="en-US" dirty="0"/>
              <a:t>Age of Migrants </a:t>
            </a:r>
            <a:r>
              <a:rPr lang="en-US" sz="2000" b="0" dirty="0"/>
              <a:t>(1 of 4)</a:t>
            </a:r>
          </a:p>
        </p:txBody>
      </p:sp>
      <p:sp>
        <p:nvSpPr>
          <p:cNvPr id="3" name="Content Placeholder 2">
            <a:extLst>
              <a:ext uri="{FF2B5EF4-FFF2-40B4-BE49-F238E27FC236}">
                <a16:creationId xmlns:a16="http://schemas.microsoft.com/office/drawing/2014/main" id="{A7C8543A-33AC-48E9-924B-36430B690080}"/>
              </a:ext>
            </a:extLst>
          </p:cNvPr>
          <p:cNvSpPr>
            <a:spLocks noGrp="1"/>
          </p:cNvSpPr>
          <p:nvPr>
            <p:ph sz="quarter" idx="13"/>
          </p:nvPr>
        </p:nvSpPr>
        <p:spPr>
          <a:xfrm>
            <a:off x="457200" y="1556326"/>
            <a:ext cx="7938655" cy="4434275"/>
          </a:xfrm>
        </p:spPr>
        <p:txBody>
          <a:bodyPr/>
          <a:lstStyle/>
          <a:p>
            <a:r>
              <a:rPr lang="en-US" dirty="0"/>
              <a:t>During the 19</a:t>
            </a:r>
            <a:r>
              <a:rPr lang="en-US" baseline="30000" dirty="0"/>
              <a:t>th</a:t>
            </a:r>
            <a:r>
              <a:rPr lang="en-US" dirty="0"/>
              <a:t> </a:t>
            </a:r>
            <a:r>
              <a:rPr lang="en-US" dirty="0" smtClean="0"/>
              <a:t>century, </a:t>
            </a:r>
            <a:r>
              <a:rPr lang="en-US" dirty="0"/>
              <a:t>long-distance migrants were male adult individuals traveling without families</a:t>
            </a:r>
          </a:p>
          <a:p>
            <a:r>
              <a:rPr lang="en-US" dirty="0"/>
              <a:t>The pattern changed in the 20</a:t>
            </a:r>
            <a:r>
              <a:rPr lang="en-US" baseline="30000" dirty="0"/>
              <a:t>th</a:t>
            </a:r>
            <a:r>
              <a:rPr lang="en-US" dirty="0"/>
              <a:t> century. Today, a high percentage of migrants are women and children</a:t>
            </a:r>
          </a:p>
          <a:p>
            <a:r>
              <a:rPr lang="en-US" dirty="0"/>
              <a:t>A large percentage of U.S. immigrants are young adults and are unlikely to be elderly. Children under the age of 20 comprise 21% of all immigrants to the United States</a:t>
            </a:r>
          </a:p>
        </p:txBody>
      </p:sp>
    </p:spTree>
    <p:extLst>
      <p:ext uri="{BB962C8B-B14F-4D97-AF65-F5344CB8AC3E}">
        <p14:creationId xmlns:p14="http://schemas.microsoft.com/office/powerpoint/2010/main" val="267668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A723-DA3D-4EEA-A1CD-80299E2383D7}"/>
              </a:ext>
            </a:extLst>
          </p:cNvPr>
          <p:cNvSpPr>
            <a:spLocks noGrp="1"/>
          </p:cNvSpPr>
          <p:nvPr>
            <p:ph type="title"/>
          </p:nvPr>
        </p:nvSpPr>
        <p:spPr/>
        <p:txBody>
          <a:bodyPr/>
          <a:lstStyle/>
          <a:p>
            <a:r>
              <a:rPr lang="en-US" dirty="0"/>
              <a:t>3.1.1 Migration </a:t>
            </a:r>
            <a:r>
              <a:rPr lang="en-US" dirty="0" smtClean="0"/>
              <a:t>and </a:t>
            </a:r>
            <a:r>
              <a:rPr lang="en-US" dirty="0"/>
              <a:t>Geography </a:t>
            </a:r>
            <a:r>
              <a:rPr lang="en-US" sz="2000" b="0" dirty="0"/>
              <a:t>(2 of 4)</a:t>
            </a:r>
          </a:p>
        </p:txBody>
      </p:sp>
      <p:sp>
        <p:nvSpPr>
          <p:cNvPr id="3" name="Content Placeholder 2">
            <a:extLst>
              <a:ext uri="{FF2B5EF4-FFF2-40B4-BE49-F238E27FC236}">
                <a16:creationId xmlns:a16="http://schemas.microsoft.com/office/drawing/2014/main" id="{D4992668-2F13-4312-9AE4-CA961FFC27FA}"/>
              </a:ext>
            </a:extLst>
          </p:cNvPr>
          <p:cNvSpPr>
            <a:spLocks noGrp="1"/>
          </p:cNvSpPr>
          <p:nvPr>
            <p:ph sz="quarter" idx="13"/>
          </p:nvPr>
        </p:nvSpPr>
        <p:spPr/>
        <p:txBody>
          <a:bodyPr/>
          <a:lstStyle/>
          <a:p>
            <a:r>
              <a:rPr lang="en-US" dirty="0"/>
              <a:t>The </a:t>
            </a:r>
            <a:r>
              <a:rPr lang="en-US" b="1" dirty="0"/>
              <a:t>migration transition </a:t>
            </a:r>
            <a:r>
              <a:rPr lang="en-US" dirty="0"/>
              <a:t>is a change in the migration pattern in a society that results from the social and economic changes that also produce the demographic transition migration patterns change with demographic transition (Wilbur Zelinsky)</a:t>
            </a:r>
          </a:p>
        </p:txBody>
      </p:sp>
    </p:spTree>
    <p:extLst>
      <p:ext uri="{BB962C8B-B14F-4D97-AF65-F5344CB8AC3E}">
        <p14:creationId xmlns:p14="http://schemas.microsoft.com/office/powerpoint/2010/main" val="255613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C0E2-BDF4-4871-9776-1285698A73AA}"/>
              </a:ext>
            </a:extLst>
          </p:cNvPr>
          <p:cNvSpPr>
            <a:spLocks noGrp="1"/>
          </p:cNvSpPr>
          <p:nvPr>
            <p:ph type="title"/>
          </p:nvPr>
        </p:nvSpPr>
        <p:spPr>
          <a:xfrm>
            <a:off x="457200" y="215371"/>
            <a:ext cx="8399928" cy="1097279"/>
          </a:xfrm>
        </p:spPr>
        <p:txBody>
          <a:bodyPr/>
          <a:lstStyle/>
          <a:p>
            <a:r>
              <a:rPr lang="en-US" dirty="0"/>
              <a:t>3.3.4 Gender </a:t>
            </a:r>
            <a:r>
              <a:rPr lang="en-US" dirty="0" smtClean="0"/>
              <a:t>and </a:t>
            </a:r>
            <a:r>
              <a:rPr lang="en-US" dirty="0"/>
              <a:t>Age of Migrants </a:t>
            </a:r>
            <a:r>
              <a:rPr lang="en-US" sz="2000" b="0" dirty="0"/>
              <a:t>(2 of 4)</a:t>
            </a:r>
          </a:p>
        </p:txBody>
      </p:sp>
      <p:sp>
        <p:nvSpPr>
          <p:cNvPr id="3" name="Content Placeholder 2">
            <a:extLst>
              <a:ext uri="{FF2B5EF4-FFF2-40B4-BE49-F238E27FC236}">
                <a16:creationId xmlns:a16="http://schemas.microsoft.com/office/drawing/2014/main" id="{A7C8543A-33AC-48E9-924B-36430B690080}"/>
              </a:ext>
            </a:extLst>
          </p:cNvPr>
          <p:cNvSpPr>
            <a:spLocks noGrp="1"/>
          </p:cNvSpPr>
          <p:nvPr>
            <p:ph sz="quarter" idx="13"/>
          </p:nvPr>
        </p:nvSpPr>
        <p:spPr>
          <a:xfrm>
            <a:off x="457199" y="1556327"/>
            <a:ext cx="8399929" cy="837250"/>
          </a:xfrm>
        </p:spPr>
        <p:txBody>
          <a:bodyPr/>
          <a:lstStyle/>
          <a:p>
            <a:pPr marL="432" indent="0">
              <a:buNone/>
            </a:pPr>
            <a:r>
              <a:rPr lang="en-IN" b="1" dirty="0"/>
              <a:t>Figure 3-42:</a:t>
            </a:r>
            <a:r>
              <a:rPr lang="en-IN" dirty="0"/>
              <a:t> </a:t>
            </a:r>
            <a:r>
              <a:rPr lang="en-US" dirty="0"/>
              <a:t>Younger working-age people comprise the majority of the immigrants living in the United States</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051" y="2682889"/>
            <a:ext cx="5173594" cy="3293625"/>
          </a:xfrm>
          <a:prstGeom prst="rect">
            <a:avLst/>
          </a:prstGeom>
        </p:spPr>
      </p:pic>
      <p:sp>
        <p:nvSpPr>
          <p:cNvPr id="14" name="Rectangle 5"/>
          <p:cNvSpPr>
            <a:spLocks noChangeArrowheads="1"/>
          </p:cNvSpPr>
          <p:nvPr/>
        </p:nvSpPr>
        <p:spPr bwMode="auto">
          <a:xfrm>
            <a:off x="1771650" y="2665413"/>
            <a:ext cx="302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85+</a:t>
            </a:r>
            <a:endParaRPr kumimoji="0" lang="en-US" altLang="en-US" sz="1800" b="1" i="0" u="none" strike="noStrike" cap="none" normalizeH="0" baseline="0" smtClean="0">
              <a:ln>
                <a:noFill/>
              </a:ln>
              <a:solidFill>
                <a:schemeClr val="tx1"/>
              </a:solidFill>
              <a:effectLst/>
              <a:latin typeface="+mj-lt"/>
            </a:endParaRPr>
          </a:p>
        </p:txBody>
      </p:sp>
      <p:sp>
        <p:nvSpPr>
          <p:cNvPr id="15" name="Rectangle 6"/>
          <p:cNvSpPr>
            <a:spLocks noChangeArrowheads="1"/>
          </p:cNvSpPr>
          <p:nvPr/>
        </p:nvSpPr>
        <p:spPr bwMode="auto">
          <a:xfrm>
            <a:off x="1692275" y="2840038"/>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80–84</a:t>
            </a:r>
            <a:endParaRPr kumimoji="0" lang="en-US" altLang="en-US" sz="1800" b="1" i="0" u="none" strike="noStrike" cap="none" normalizeH="0" baseline="0" smtClean="0">
              <a:ln>
                <a:noFill/>
              </a:ln>
              <a:solidFill>
                <a:schemeClr val="tx1"/>
              </a:solidFill>
              <a:effectLst/>
              <a:latin typeface="+mj-lt"/>
            </a:endParaRPr>
          </a:p>
        </p:txBody>
      </p:sp>
      <p:sp>
        <p:nvSpPr>
          <p:cNvPr id="16" name="Rectangle 7"/>
          <p:cNvSpPr>
            <a:spLocks noChangeArrowheads="1"/>
          </p:cNvSpPr>
          <p:nvPr/>
        </p:nvSpPr>
        <p:spPr bwMode="auto">
          <a:xfrm>
            <a:off x="1692275" y="3014663"/>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75–79</a:t>
            </a:r>
            <a:endParaRPr kumimoji="0" lang="en-US" altLang="en-US" sz="1800" b="1" i="0" u="none" strike="noStrike" cap="none" normalizeH="0" baseline="0" smtClean="0">
              <a:ln>
                <a:noFill/>
              </a:ln>
              <a:solidFill>
                <a:schemeClr val="tx1"/>
              </a:solidFill>
              <a:effectLst/>
              <a:latin typeface="+mj-lt"/>
            </a:endParaRPr>
          </a:p>
        </p:txBody>
      </p:sp>
      <p:sp>
        <p:nvSpPr>
          <p:cNvPr id="17" name="Rectangle 8"/>
          <p:cNvSpPr>
            <a:spLocks noChangeArrowheads="1"/>
          </p:cNvSpPr>
          <p:nvPr/>
        </p:nvSpPr>
        <p:spPr bwMode="auto">
          <a:xfrm>
            <a:off x="1692275" y="3187700"/>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rPr>
              <a:t>70–74</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9"/>
          <p:cNvSpPr>
            <a:spLocks noChangeArrowheads="1"/>
          </p:cNvSpPr>
          <p:nvPr/>
        </p:nvSpPr>
        <p:spPr bwMode="auto">
          <a:xfrm>
            <a:off x="1692275" y="3363913"/>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65–69</a:t>
            </a:r>
            <a:endParaRPr kumimoji="0" lang="en-US" altLang="en-US" sz="1800" b="1" i="0" u="none" strike="noStrike" cap="none" normalizeH="0" baseline="0" smtClean="0">
              <a:ln>
                <a:noFill/>
              </a:ln>
              <a:solidFill>
                <a:schemeClr val="tx1"/>
              </a:solidFill>
              <a:effectLst/>
              <a:latin typeface="+mj-lt"/>
            </a:endParaRPr>
          </a:p>
        </p:txBody>
      </p:sp>
      <p:sp>
        <p:nvSpPr>
          <p:cNvPr id="19" name="Rectangle 10"/>
          <p:cNvSpPr>
            <a:spLocks noChangeArrowheads="1"/>
          </p:cNvSpPr>
          <p:nvPr/>
        </p:nvSpPr>
        <p:spPr bwMode="auto">
          <a:xfrm>
            <a:off x="1692275" y="3538538"/>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60–64</a:t>
            </a:r>
            <a:endParaRPr kumimoji="0" lang="en-US" altLang="en-US" sz="1800" b="1" i="0" u="none" strike="noStrike" cap="none" normalizeH="0" baseline="0" smtClean="0">
              <a:ln>
                <a:noFill/>
              </a:ln>
              <a:solidFill>
                <a:schemeClr val="tx1"/>
              </a:solidFill>
              <a:effectLst/>
              <a:latin typeface="+mj-lt"/>
            </a:endParaRPr>
          </a:p>
        </p:txBody>
      </p:sp>
      <p:sp>
        <p:nvSpPr>
          <p:cNvPr id="20" name="Rectangle 11"/>
          <p:cNvSpPr>
            <a:spLocks noChangeArrowheads="1"/>
          </p:cNvSpPr>
          <p:nvPr/>
        </p:nvSpPr>
        <p:spPr bwMode="auto">
          <a:xfrm>
            <a:off x="1692275" y="3713163"/>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55–59</a:t>
            </a:r>
            <a:endParaRPr kumimoji="0" lang="en-US" altLang="en-US" sz="1800" b="1" i="0" u="none" strike="noStrike" cap="none" normalizeH="0" baseline="0" smtClean="0">
              <a:ln>
                <a:noFill/>
              </a:ln>
              <a:solidFill>
                <a:schemeClr val="tx1"/>
              </a:solidFill>
              <a:effectLst/>
              <a:latin typeface="+mj-lt"/>
            </a:endParaRPr>
          </a:p>
        </p:txBody>
      </p:sp>
      <p:sp>
        <p:nvSpPr>
          <p:cNvPr id="21" name="Rectangle 12"/>
          <p:cNvSpPr>
            <a:spLocks noChangeArrowheads="1"/>
          </p:cNvSpPr>
          <p:nvPr/>
        </p:nvSpPr>
        <p:spPr bwMode="auto">
          <a:xfrm>
            <a:off x="1692275" y="3889375"/>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50–54</a:t>
            </a:r>
            <a:endParaRPr kumimoji="0" lang="en-US" altLang="en-US" sz="1800" b="1" i="0" u="none" strike="noStrike" cap="none" normalizeH="0" baseline="0" smtClean="0">
              <a:ln>
                <a:noFill/>
              </a:ln>
              <a:solidFill>
                <a:schemeClr val="tx1"/>
              </a:solidFill>
              <a:effectLst/>
              <a:latin typeface="+mj-lt"/>
            </a:endParaRPr>
          </a:p>
        </p:txBody>
      </p:sp>
      <p:sp>
        <p:nvSpPr>
          <p:cNvPr id="22" name="Rectangle 13"/>
          <p:cNvSpPr>
            <a:spLocks noChangeArrowheads="1"/>
          </p:cNvSpPr>
          <p:nvPr/>
        </p:nvSpPr>
        <p:spPr bwMode="auto">
          <a:xfrm>
            <a:off x="1692275" y="4060825"/>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45–49</a:t>
            </a:r>
            <a:endParaRPr kumimoji="0" lang="en-US" altLang="en-US" sz="1800" b="1" i="0" u="none" strike="noStrike" cap="none" normalizeH="0" baseline="0" smtClean="0">
              <a:ln>
                <a:noFill/>
              </a:ln>
              <a:solidFill>
                <a:schemeClr val="tx1"/>
              </a:solidFill>
              <a:effectLst/>
              <a:latin typeface="+mj-lt"/>
            </a:endParaRPr>
          </a:p>
        </p:txBody>
      </p:sp>
      <p:sp>
        <p:nvSpPr>
          <p:cNvPr id="23" name="Rectangle 14"/>
          <p:cNvSpPr>
            <a:spLocks noChangeArrowheads="1"/>
          </p:cNvSpPr>
          <p:nvPr/>
        </p:nvSpPr>
        <p:spPr bwMode="auto">
          <a:xfrm>
            <a:off x="1692275" y="4237038"/>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40–44</a:t>
            </a:r>
            <a:endParaRPr kumimoji="0" lang="en-US" altLang="en-US" sz="1800" b="1" i="0" u="none" strike="noStrike" cap="none" normalizeH="0" baseline="0" smtClean="0">
              <a:ln>
                <a:noFill/>
              </a:ln>
              <a:solidFill>
                <a:schemeClr val="tx1"/>
              </a:solidFill>
              <a:effectLst/>
              <a:latin typeface="+mj-lt"/>
            </a:endParaRPr>
          </a:p>
        </p:txBody>
      </p:sp>
      <p:sp>
        <p:nvSpPr>
          <p:cNvPr id="24" name="Rectangle 15"/>
          <p:cNvSpPr>
            <a:spLocks noChangeArrowheads="1"/>
          </p:cNvSpPr>
          <p:nvPr/>
        </p:nvSpPr>
        <p:spPr bwMode="auto">
          <a:xfrm>
            <a:off x="1692275" y="4411663"/>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35–39</a:t>
            </a:r>
            <a:endParaRPr kumimoji="0" lang="en-US" altLang="en-US" sz="1800" b="1" i="0" u="none" strike="noStrike" cap="none" normalizeH="0" baseline="0" smtClean="0">
              <a:ln>
                <a:noFill/>
              </a:ln>
              <a:solidFill>
                <a:schemeClr val="tx1"/>
              </a:solidFill>
              <a:effectLst/>
              <a:latin typeface="+mj-lt"/>
            </a:endParaRPr>
          </a:p>
        </p:txBody>
      </p:sp>
      <p:sp>
        <p:nvSpPr>
          <p:cNvPr id="25" name="Rectangle 16"/>
          <p:cNvSpPr>
            <a:spLocks noChangeArrowheads="1"/>
          </p:cNvSpPr>
          <p:nvPr/>
        </p:nvSpPr>
        <p:spPr bwMode="auto">
          <a:xfrm>
            <a:off x="1692275" y="4586288"/>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30–34</a:t>
            </a:r>
            <a:endParaRPr kumimoji="0" lang="en-US" altLang="en-US" sz="1800" b="1" i="0" u="none" strike="noStrike" cap="none" normalizeH="0" baseline="0" smtClean="0">
              <a:ln>
                <a:noFill/>
              </a:ln>
              <a:solidFill>
                <a:schemeClr val="tx1"/>
              </a:solidFill>
              <a:effectLst/>
              <a:latin typeface="+mj-lt"/>
            </a:endParaRPr>
          </a:p>
        </p:txBody>
      </p:sp>
      <p:sp>
        <p:nvSpPr>
          <p:cNvPr id="26" name="Rectangle 17"/>
          <p:cNvSpPr>
            <a:spLocks noChangeArrowheads="1"/>
          </p:cNvSpPr>
          <p:nvPr/>
        </p:nvSpPr>
        <p:spPr bwMode="auto">
          <a:xfrm>
            <a:off x="1692275" y="4762500"/>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25–29</a:t>
            </a:r>
            <a:endParaRPr kumimoji="0" lang="en-US" altLang="en-US" sz="1800" b="1" i="0" u="none" strike="noStrike" cap="none" normalizeH="0" baseline="0" smtClean="0">
              <a:ln>
                <a:noFill/>
              </a:ln>
              <a:solidFill>
                <a:schemeClr val="tx1"/>
              </a:solidFill>
              <a:effectLst/>
              <a:latin typeface="+mj-lt"/>
            </a:endParaRPr>
          </a:p>
        </p:txBody>
      </p:sp>
      <p:sp>
        <p:nvSpPr>
          <p:cNvPr id="27" name="Rectangle 18"/>
          <p:cNvSpPr>
            <a:spLocks noChangeArrowheads="1"/>
          </p:cNvSpPr>
          <p:nvPr/>
        </p:nvSpPr>
        <p:spPr bwMode="auto">
          <a:xfrm>
            <a:off x="1692275" y="4935538"/>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20–24</a:t>
            </a:r>
            <a:endParaRPr kumimoji="0" lang="en-US" altLang="en-US" sz="1800" b="1" i="0" u="none" strike="noStrike" cap="none" normalizeH="0" baseline="0" smtClean="0">
              <a:ln>
                <a:noFill/>
              </a:ln>
              <a:solidFill>
                <a:schemeClr val="tx1"/>
              </a:solidFill>
              <a:effectLst/>
              <a:latin typeface="+mj-lt"/>
            </a:endParaRPr>
          </a:p>
        </p:txBody>
      </p:sp>
      <p:sp>
        <p:nvSpPr>
          <p:cNvPr id="28" name="Rectangle 19"/>
          <p:cNvSpPr>
            <a:spLocks noChangeArrowheads="1"/>
          </p:cNvSpPr>
          <p:nvPr/>
        </p:nvSpPr>
        <p:spPr bwMode="auto">
          <a:xfrm>
            <a:off x="1692275" y="5110163"/>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15–19</a:t>
            </a:r>
            <a:endParaRPr kumimoji="0" lang="en-US" altLang="en-US" sz="1800" b="1" i="0" u="none" strike="noStrike" cap="none" normalizeH="0" baseline="0" smtClean="0">
              <a:ln>
                <a:noFill/>
              </a:ln>
              <a:solidFill>
                <a:schemeClr val="tx1"/>
              </a:solidFill>
              <a:effectLst/>
              <a:latin typeface="+mj-lt"/>
            </a:endParaRPr>
          </a:p>
        </p:txBody>
      </p:sp>
      <p:sp>
        <p:nvSpPr>
          <p:cNvPr id="29" name="Rectangle 20"/>
          <p:cNvSpPr>
            <a:spLocks noChangeArrowheads="1"/>
          </p:cNvSpPr>
          <p:nvPr/>
        </p:nvSpPr>
        <p:spPr bwMode="auto">
          <a:xfrm>
            <a:off x="1692275" y="5284788"/>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10–14</a:t>
            </a:r>
            <a:endParaRPr kumimoji="0" lang="en-US" altLang="en-US" sz="1800" b="1" i="0" u="none" strike="noStrike" cap="none" normalizeH="0" baseline="0" smtClean="0">
              <a:ln>
                <a:noFill/>
              </a:ln>
              <a:solidFill>
                <a:schemeClr val="tx1"/>
              </a:solidFill>
              <a:effectLst/>
              <a:latin typeface="+mj-lt"/>
            </a:endParaRPr>
          </a:p>
        </p:txBody>
      </p:sp>
      <p:sp>
        <p:nvSpPr>
          <p:cNvPr id="30" name="Rectangle 21"/>
          <p:cNvSpPr>
            <a:spLocks noChangeArrowheads="1"/>
          </p:cNvSpPr>
          <p:nvPr/>
        </p:nvSpPr>
        <p:spPr bwMode="auto">
          <a:xfrm>
            <a:off x="1782763" y="545941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5–9</a:t>
            </a:r>
            <a:endParaRPr kumimoji="0" lang="en-US" altLang="en-US" sz="1800" b="1" i="0" u="none" strike="noStrike" cap="none" normalizeH="0" baseline="0" smtClean="0">
              <a:ln>
                <a:noFill/>
              </a:ln>
              <a:solidFill>
                <a:schemeClr val="tx1"/>
              </a:solidFill>
              <a:effectLst/>
              <a:latin typeface="+mj-lt"/>
            </a:endParaRPr>
          </a:p>
        </p:txBody>
      </p:sp>
      <p:sp>
        <p:nvSpPr>
          <p:cNvPr id="31" name="Rectangle 22"/>
          <p:cNvSpPr>
            <a:spLocks noChangeArrowheads="1"/>
          </p:cNvSpPr>
          <p:nvPr/>
        </p:nvSpPr>
        <p:spPr bwMode="auto">
          <a:xfrm>
            <a:off x="1782763" y="563562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0–4</a:t>
            </a:r>
            <a:endParaRPr kumimoji="0" lang="en-US" altLang="en-US" sz="1800" b="1" i="0" u="none" strike="noStrike" cap="none" normalizeH="0" baseline="0" smtClean="0">
              <a:ln>
                <a:noFill/>
              </a:ln>
              <a:solidFill>
                <a:schemeClr val="tx1"/>
              </a:solidFill>
              <a:effectLst/>
              <a:latin typeface="+mj-lt"/>
            </a:endParaRPr>
          </a:p>
        </p:txBody>
      </p:sp>
      <p:sp>
        <p:nvSpPr>
          <p:cNvPr id="32" name="Rectangle 23"/>
          <p:cNvSpPr>
            <a:spLocks noChangeArrowheads="1"/>
          </p:cNvSpPr>
          <p:nvPr/>
        </p:nvSpPr>
        <p:spPr bwMode="auto">
          <a:xfrm>
            <a:off x="1725613" y="2378076"/>
            <a:ext cx="4616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latin typeface="Arial Black" panose="020B0A04020102020204" pitchFamily="34" charset="0"/>
              </a:rPr>
              <a:t>Age</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3" name="Rectangle 24"/>
          <p:cNvSpPr>
            <a:spLocks noChangeArrowheads="1"/>
          </p:cNvSpPr>
          <p:nvPr/>
        </p:nvSpPr>
        <p:spPr bwMode="auto">
          <a:xfrm>
            <a:off x="3703638" y="6186488"/>
            <a:ext cx="25295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latin typeface="Arial Black" panose="020B0A04020102020204" pitchFamily="34" charset="0"/>
              </a:rPr>
              <a:t>Immigrants (millions)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4" name="Rectangle 25"/>
          <p:cNvSpPr>
            <a:spLocks noChangeArrowheads="1"/>
          </p:cNvSpPr>
          <p:nvPr/>
        </p:nvSpPr>
        <p:spPr bwMode="auto">
          <a:xfrm>
            <a:off x="4756150"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35" name="Rectangle 26"/>
          <p:cNvSpPr>
            <a:spLocks noChangeArrowheads="1"/>
          </p:cNvSpPr>
          <p:nvPr/>
        </p:nvSpPr>
        <p:spPr bwMode="auto">
          <a:xfrm>
            <a:off x="3878263"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1</a:t>
            </a:r>
            <a:endParaRPr kumimoji="0" lang="en-US" altLang="en-US" sz="1800" b="1" i="0" u="none" strike="noStrike" cap="none" normalizeH="0" baseline="0" smtClean="0">
              <a:ln>
                <a:noFill/>
              </a:ln>
              <a:solidFill>
                <a:schemeClr val="tx1"/>
              </a:solidFill>
              <a:effectLst/>
              <a:latin typeface="+mj-lt"/>
            </a:endParaRPr>
          </a:p>
        </p:txBody>
      </p:sp>
      <p:sp>
        <p:nvSpPr>
          <p:cNvPr id="36" name="Rectangle 27"/>
          <p:cNvSpPr>
            <a:spLocks noChangeArrowheads="1"/>
          </p:cNvSpPr>
          <p:nvPr/>
        </p:nvSpPr>
        <p:spPr bwMode="auto">
          <a:xfrm>
            <a:off x="5611813"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1</a:t>
            </a:r>
            <a:endParaRPr kumimoji="0" lang="en-US" altLang="en-US" sz="1800" b="1" i="0" u="none" strike="noStrike" cap="none" normalizeH="0" baseline="0" smtClean="0">
              <a:ln>
                <a:noFill/>
              </a:ln>
              <a:solidFill>
                <a:schemeClr val="tx1"/>
              </a:solidFill>
              <a:effectLst/>
              <a:latin typeface="+mj-lt"/>
            </a:endParaRPr>
          </a:p>
        </p:txBody>
      </p:sp>
      <p:sp>
        <p:nvSpPr>
          <p:cNvPr id="37" name="Rectangle 28"/>
          <p:cNvSpPr>
            <a:spLocks noChangeArrowheads="1"/>
          </p:cNvSpPr>
          <p:nvPr/>
        </p:nvSpPr>
        <p:spPr bwMode="auto">
          <a:xfrm>
            <a:off x="6469063"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2</a:t>
            </a:r>
            <a:endParaRPr kumimoji="0" lang="en-US" altLang="en-US" sz="1800" b="1" i="0" u="none" strike="noStrike" cap="none" normalizeH="0" baseline="0" smtClean="0">
              <a:ln>
                <a:noFill/>
              </a:ln>
              <a:solidFill>
                <a:schemeClr val="tx1"/>
              </a:solidFill>
              <a:effectLst/>
              <a:latin typeface="+mj-lt"/>
            </a:endParaRPr>
          </a:p>
        </p:txBody>
      </p:sp>
      <p:sp>
        <p:nvSpPr>
          <p:cNvPr id="38" name="Rectangle 29"/>
          <p:cNvSpPr>
            <a:spLocks noChangeArrowheads="1"/>
          </p:cNvSpPr>
          <p:nvPr/>
        </p:nvSpPr>
        <p:spPr bwMode="auto">
          <a:xfrm>
            <a:off x="7342188"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3</a:t>
            </a:r>
            <a:endParaRPr kumimoji="0" lang="en-US" altLang="en-US" sz="1800" b="1" i="0" u="none" strike="noStrike" cap="none" normalizeH="0" baseline="0" smtClean="0">
              <a:ln>
                <a:noFill/>
              </a:ln>
              <a:solidFill>
                <a:schemeClr val="tx1"/>
              </a:solidFill>
              <a:effectLst/>
              <a:latin typeface="+mj-lt"/>
            </a:endParaRPr>
          </a:p>
        </p:txBody>
      </p:sp>
      <p:sp>
        <p:nvSpPr>
          <p:cNvPr id="39" name="Rectangle 30"/>
          <p:cNvSpPr>
            <a:spLocks noChangeArrowheads="1"/>
          </p:cNvSpPr>
          <p:nvPr/>
        </p:nvSpPr>
        <p:spPr bwMode="auto">
          <a:xfrm>
            <a:off x="3044825"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2</a:t>
            </a:r>
            <a:endParaRPr kumimoji="0" lang="en-US" altLang="en-US" sz="1800" b="1" i="0" u="none" strike="noStrike" cap="none" normalizeH="0" baseline="0" smtClean="0">
              <a:ln>
                <a:noFill/>
              </a:ln>
              <a:solidFill>
                <a:schemeClr val="tx1"/>
              </a:solidFill>
              <a:effectLst/>
              <a:latin typeface="+mj-lt"/>
            </a:endParaRPr>
          </a:p>
        </p:txBody>
      </p:sp>
      <p:sp>
        <p:nvSpPr>
          <p:cNvPr id="40" name="Rectangle 31"/>
          <p:cNvSpPr>
            <a:spLocks noChangeArrowheads="1"/>
          </p:cNvSpPr>
          <p:nvPr/>
        </p:nvSpPr>
        <p:spPr bwMode="auto">
          <a:xfrm>
            <a:off x="2162175" y="5962650"/>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000000"/>
                </a:solidFill>
                <a:effectLst/>
                <a:latin typeface="+mj-lt"/>
              </a:rPr>
              <a:t>3</a:t>
            </a:r>
            <a:endParaRPr kumimoji="0" lang="en-US" altLang="en-US" sz="1800" b="1" i="0" u="none" strike="noStrike" cap="none" normalizeH="0" baseline="0" smtClean="0">
              <a:ln>
                <a:noFill/>
              </a:ln>
              <a:solidFill>
                <a:schemeClr val="tx1"/>
              </a:solidFill>
              <a:effectLst/>
              <a:latin typeface="+mj-lt"/>
            </a:endParaRPr>
          </a:p>
        </p:txBody>
      </p:sp>
      <p:sp>
        <p:nvSpPr>
          <p:cNvPr id="41" name="Rectangle 32"/>
          <p:cNvSpPr>
            <a:spLocks noChangeArrowheads="1"/>
          </p:cNvSpPr>
          <p:nvPr/>
        </p:nvSpPr>
        <p:spPr bwMode="auto">
          <a:xfrm>
            <a:off x="3252788" y="2962275"/>
            <a:ext cx="602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587ABC"/>
                </a:solidFill>
                <a:effectLst/>
                <a:latin typeface="Arial Black" panose="020B0A04020102020204" pitchFamily="34" charset="0"/>
              </a:rPr>
              <a:t>Male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42" name="Rectangle 33"/>
          <p:cNvSpPr>
            <a:spLocks noChangeArrowheads="1"/>
          </p:cNvSpPr>
          <p:nvPr/>
        </p:nvSpPr>
        <p:spPr bwMode="auto">
          <a:xfrm>
            <a:off x="5741988" y="2944813"/>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26522"/>
                </a:solidFill>
                <a:effectLst/>
                <a:latin typeface="Arial Black" panose="020B0A04020102020204" pitchFamily="34" charset="0"/>
              </a:rPr>
              <a:t>Female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389074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C0E2-BDF4-4871-9776-1285698A73AA}"/>
              </a:ext>
            </a:extLst>
          </p:cNvPr>
          <p:cNvSpPr>
            <a:spLocks noGrp="1"/>
          </p:cNvSpPr>
          <p:nvPr>
            <p:ph type="title"/>
          </p:nvPr>
        </p:nvSpPr>
        <p:spPr>
          <a:xfrm>
            <a:off x="457199" y="215371"/>
            <a:ext cx="8406245" cy="1097279"/>
          </a:xfrm>
        </p:spPr>
        <p:txBody>
          <a:bodyPr/>
          <a:lstStyle/>
          <a:p>
            <a:r>
              <a:rPr lang="en-US" dirty="0"/>
              <a:t>3.3.4 Gender </a:t>
            </a:r>
            <a:r>
              <a:rPr lang="en-US" dirty="0" smtClean="0"/>
              <a:t>and </a:t>
            </a:r>
            <a:r>
              <a:rPr lang="en-US" dirty="0"/>
              <a:t>Age of Migrants </a:t>
            </a:r>
            <a:r>
              <a:rPr lang="en-US" sz="2000" b="0" dirty="0"/>
              <a:t>(3 of 4)</a:t>
            </a:r>
          </a:p>
        </p:txBody>
      </p:sp>
      <p:sp>
        <p:nvSpPr>
          <p:cNvPr id="3" name="Content Placeholder 2">
            <a:extLst>
              <a:ext uri="{FF2B5EF4-FFF2-40B4-BE49-F238E27FC236}">
                <a16:creationId xmlns:a16="http://schemas.microsoft.com/office/drawing/2014/main" id="{A7C8543A-33AC-48E9-924B-36430B690080}"/>
              </a:ext>
            </a:extLst>
          </p:cNvPr>
          <p:cNvSpPr>
            <a:spLocks noGrp="1"/>
          </p:cNvSpPr>
          <p:nvPr>
            <p:ph sz="quarter" idx="13"/>
          </p:nvPr>
        </p:nvSpPr>
        <p:spPr>
          <a:xfrm>
            <a:off x="457200" y="1556326"/>
            <a:ext cx="8229600" cy="1213839"/>
          </a:xfrm>
        </p:spPr>
        <p:txBody>
          <a:bodyPr/>
          <a:lstStyle/>
          <a:p>
            <a:pPr marL="432" indent="0">
              <a:buNone/>
            </a:pPr>
            <a:r>
              <a:rPr lang="en-US" b="1" dirty="0"/>
              <a:t>Figure 3-43:</a:t>
            </a:r>
            <a:r>
              <a:rPr lang="en-US" dirty="0"/>
              <a:t> Teenagers emigrating from Central America sleep at a train station in Mexico. They hope to reach the United States some day. </a:t>
            </a:r>
          </a:p>
        </p:txBody>
      </p:sp>
      <p:pic>
        <p:nvPicPr>
          <p:cNvPr id="6" name="Picture 5" descr="Three teenage migrants from Central America sleeping at a train station in Mexico.">
            <a:extLst>
              <a:ext uri="{FF2B5EF4-FFF2-40B4-BE49-F238E27FC236}">
                <a16:creationId xmlns:a16="http://schemas.microsoft.com/office/drawing/2014/main" id="{F47F9646-222C-4120-9A01-2AF234BB9671}"/>
              </a:ext>
            </a:extLst>
          </p:cNvPr>
          <p:cNvPicPr>
            <a:picLocks noChangeAspect="1"/>
          </p:cNvPicPr>
          <p:nvPr/>
        </p:nvPicPr>
        <p:blipFill>
          <a:blip r:embed="rId2"/>
          <a:stretch>
            <a:fillRect/>
          </a:stretch>
        </p:blipFill>
        <p:spPr>
          <a:xfrm>
            <a:off x="1657194" y="2770166"/>
            <a:ext cx="5193550" cy="3442583"/>
          </a:xfrm>
          <a:prstGeom prst="rect">
            <a:avLst/>
          </a:prstGeom>
        </p:spPr>
      </p:pic>
    </p:spTree>
    <p:extLst>
      <p:ext uri="{BB962C8B-B14F-4D97-AF65-F5344CB8AC3E}">
        <p14:creationId xmlns:p14="http://schemas.microsoft.com/office/powerpoint/2010/main" val="10922232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C0E2-BDF4-4871-9776-1285698A73AA}"/>
              </a:ext>
            </a:extLst>
          </p:cNvPr>
          <p:cNvSpPr>
            <a:spLocks noGrp="1"/>
          </p:cNvSpPr>
          <p:nvPr>
            <p:ph type="title"/>
          </p:nvPr>
        </p:nvSpPr>
        <p:spPr>
          <a:xfrm>
            <a:off x="457200" y="215371"/>
            <a:ext cx="8478982" cy="1097279"/>
          </a:xfrm>
        </p:spPr>
        <p:txBody>
          <a:bodyPr/>
          <a:lstStyle/>
          <a:p>
            <a:r>
              <a:rPr lang="en-US" dirty="0"/>
              <a:t>3.3.4 Gender </a:t>
            </a:r>
            <a:r>
              <a:rPr lang="en-US" dirty="0" smtClean="0"/>
              <a:t>and </a:t>
            </a:r>
            <a:r>
              <a:rPr lang="en-US" dirty="0"/>
              <a:t>Age of Migrants </a:t>
            </a:r>
            <a:r>
              <a:rPr lang="en-US" sz="2000" b="0" dirty="0"/>
              <a:t>(4 of 4)</a:t>
            </a:r>
          </a:p>
        </p:txBody>
      </p:sp>
      <p:sp>
        <p:nvSpPr>
          <p:cNvPr id="3" name="Content Placeholder 2">
            <a:extLst>
              <a:ext uri="{FF2B5EF4-FFF2-40B4-BE49-F238E27FC236}">
                <a16:creationId xmlns:a16="http://schemas.microsoft.com/office/drawing/2014/main" id="{A7C8543A-33AC-48E9-924B-36430B690080}"/>
              </a:ext>
            </a:extLst>
          </p:cNvPr>
          <p:cNvSpPr>
            <a:spLocks noGrp="1"/>
          </p:cNvSpPr>
          <p:nvPr>
            <p:ph sz="quarter" idx="13"/>
          </p:nvPr>
        </p:nvSpPr>
        <p:spPr>
          <a:xfrm>
            <a:off x="457200" y="1556327"/>
            <a:ext cx="8229600" cy="1143330"/>
          </a:xfrm>
        </p:spPr>
        <p:txBody>
          <a:bodyPr/>
          <a:lstStyle/>
          <a:p>
            <a:pPr marL="432" indent="0">
              <a:buNone/>
            </a:pPr>
            <a:r>
              <a:rPr lang="en-US" b="1" dirty="0"/>
              <a:t>Figure 3-44:</a:t>
            </a:r>
            <a:r>
              <a:rPr lang="en-US" dirty="0"/>
              <a:t> Female immigrants outnumber males in developed countries and globally make up 48% of all immigrants.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6" y="2828283"/>
            <a:ext cx="4995303" cy="3113511"/>
          </a:xfrm>
          <a:prstGeom prst="rect">
            <a:avLst/>
          </a:prstGeom>
        </p:spPr>
      </p:pic>
      <p:sp>
        <p:nvSpPr>
          <p:cNvPr id="10" name="Rectangle 5"/>
          <p:cNvSpPr>
            <a:spLocks noChangeArrowheads="1"/>
          </p:cNvSpPr>
          <p:nvPr/>
        </p:nvSpPr>
        <p:spPr bwMode="auto">
          <a:xfrm>
            <a:off x="2812309"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1960</a:t>
            </a:r>
            <a:endParaRPr kumimoji="0" lang="en-US" altLang="en-US" sz="12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3493926"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1970</a:t>
            </a:r>
            <a:endParaRPr kumimoji="0" lang="en-US" altLang="en-US" sz="12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4186679"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1980</a:t>
            </a:r>
            <a:endParaRPr kumimoji="0" lang="en-US" altLang="en-US" sz="12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4839336"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1990</a:t>
            </a:r>
            <a:endParaRPr kumimoji="0" lang="en-US" altLang="en-US" sz="12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5554364"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2000</a:t>
            </a:r>
            <a:endParaRPr kumimoji="0" lang="en-US" altLang="en-US" sz="12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6211476"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2010</a:t>
            </a:r>
            <a:endParaRPr kumimoji="0" lang="en-US" altLang="en-US" sz="12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7051244" y="596879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2017</a:t>
            </a:r>
            <a:endParaRPr kumimoji="0" lang="en-US" altLang="en-US" sz="12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2070550" y="274114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52</a:t>
            </a:r>
            <a:endParaRPr kumimoji="0" lang="en-US" altLang="en-US" sz="12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2070550" y="356309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50</a:t>
            </a:r>
            <a:endParaRPr kumimoji="0" lang="en-US" altLang="en-US" sz="12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2070550" y="427366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48</a:t>
            </a:r>
            <a:endParaRPr kumimoji="0" lang="en-US" altLang="en-US" sz="12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2070550" y="503992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46</a:t>
            </a:r>
            <a:endParaRPr kumimoji="0" lang="en-US" altLang="en-US" sz="12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2070550" y="5801728"/>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44</a:t>
            </a:r>
            <a:endParaRPr kumimoji="0" lang="en-US" altLang="en-US" sz="12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rot="16200000">
            <a:off x="846742" y="4318525"/>
            <a:ext cx="20277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Female migrants (%)</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23" name="Rectangle 18"/>
          <p:cNvSpPr>
            <a:spLocks noChangeArrowheads="1"/>
          </p:cNvSpPr>
          <p:nvPr/>
        </p:nvSpPr>
        <p:spPr bwMode="auto">
          <a:xfrm>
            <a:off x="4725733" y="6219362"/>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24" name="Rectangle 19"/>
          <p:cNvSpPr>
            <a:spLocks noChangeArrowheads="1"/>
          </p:cNvSpPr>
          <p:nvPr/>
        </p:nvSpPr>
        <p:spPr bwMode="auto">
          <a:xfrm>
            <a:off x="3019468" y="2997305"/>
            <a:ext cx="437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World</a:t>
            </a:r>
            <a:endParaRPr kumimoji="0" lang="en-US" altLang="en-US" sz="11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3019468" y="3228965"/>
            <a:ext cx="7774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Developed</a:t>
            </a:r>
            <a:endParaRPr kumimoji="0" lang="en-US" altLang="en-US" sz="11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3019468" y="3422758"/>
            <a:ext cx="8047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South Asia</a:t>
            </a:r>
            <a:endParaRPr kumimoji="0" lang="en-US" altLang="en-US" sz="11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3019468" y="3660532"/>
            <a:ext cx="6412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East and</a:t>
            </a:r>
            <a:br>
              <a:rPr kumimoji="0" lang="en-US" altLang="en-US" sz="1200" b="1" i="0" u="none" strike="noStrike" cap="none" normalizeH="0" baseline="0" dirty="0" smtClean="0">
                <a:ln>
                  <a:noFill/>
                </a:ln>
                <a:solidFill>
                  <a:srgbClr val="000000"/>
                </a:solidFill>
                <a:effectLst/>
                <a:latin typeface="+mj-lt"/>
              </a:rPr>
            </a:br>
            <a:r>
              <a:rPr kumimoji="0" lang="en-US" altLang="en-US" sz="1200" b="1" i="0" u="none" strike="noStrike" cap="none" normalizeH="0" baseline="0" dirty="0" smtClean="0">
                <a:ln>
                  <a:noFill/>
                </a:ln>
                <a:solidFill>
                  <a:srgbClr val="000000"/>
                </a:solidFill>
                <a:effectLst/>
                <a:latin typeface="+mj-lt"/>
              </a:rPr>
              <a:t>SE Asia</a:t>
            </a:r>
            <a:endParaRPr kumimoji="0" lang="en-US" altLang="en-US" sz="11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6941588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31BC-358D-439D-97A5-ACDAC334673F}"/>
              </a:ext>
            </a:extLst>
          </p:cNvPr>
          <p:cNvSpPr>
            <a:spLocks noGrp="1"/>
          </p:cNvSpPr>
          <p:nvPr>
            <p:ph type="title"/>
          </p:nvPr>
        </p:nvSpPr>
        <p:spPr/>
        <p:txBody>
          <a:bodyPr/>
          <a:lstStyle/>
          <a:p>
            <a:r>
              <a:rPr lang="en-US" sz="3400" dirty="0"/>
              <a:t>Key Issue 4: Why Do Migrants Face Challenges?</a:t>
            </a:r>
          </a:p>
        </p:txBody>
      </p:sp>
      <p:sp>
        <p:nvSpPr>
          <p:cNvPr id="3" name="Content Placeholder 2">
            <a:extLst>
              <a:ext uri="{FF2B5EF4-FFF2-40B4-BE49-F238E27FC236}">
                <a16:creationId xmlns:a16="http://schemas.microsoft.com/office/drawing/2014/main" id="{3540EE48-4C50-465B-BFBC-2C72845AD4AE}"/>
              </a:ext>
            </a:extLst>
          </p:cNvPr>
          <p:cNvSpPr>
            <a:spLocks noGrp="1"/>
          </p:cNvSpPr>
          <p:nvPr>
            <p:ph sz="quarter" idx="13"/>
          </p:nvPr>
        </p:nvSpPr>
        <p:spPr/>
        <p:txBody>
          <a:bodyPr/>
          <a:lstStyle/>
          <a:p>
            <a:pPr marL="432" indent="0">
              <a:buNone/>
            </a:pPr>
            <a:r>
              <a:rPr lang="en-US" b="1" dirty="0">
                <a:solidFill>
                  <a:srgbClr val="007FA3"/>
                </a:solidFill>
              </a:rPr>
              <a:t>3.4.1</a:t>
            </a:r>
            <a:r>
              <a:rPr lang="en-US" dirty="0">
                <a:solidFill>
                  <a:srgbClr val="007FA3"/>
                </a:solidFill>
              </a:rPr>
              <a:t> </a:t>
            </a:r>
            <a:r>
              <a:rPr lang="en-US" dirty="0"/>
              <a:t>Government Immigration Policies</a:t>
            </a:r>
          </a:p>
          <a:p>
            <a:pPr marL="432" indent="0">
              <a:buNone/>
            </a:pPr>
            <a:r>
              <a:rPr lang="en-US" b="1" dirty="0">
                <a:solidFill>
                  <a:srgbClr val="007FA3"/>
                </a:solidFill>
              </a:rPr>
              <a:t>3.4.2</a:t>
            </a:r>
            <a:r>
              <a:rPr lang="en-US" dirty="0">
                <a:solidFill>
                  <a:srgbClr val="007FA3"/>
                </a:solidFill>
              </a:rPr>
              <a:t> </a:t>
            </a:r>
            <a:r>
              <a:rPr lang="en-US" dirty="0"/>
              <a:t>Quotas</a:t>
            </a:r>
          </a:p>
          <a:p>
            <a:pPr marL="432" indent="0">
              <a:buNone/>
            </a:pPr>
            <a:r>
              <a:rPr lang="en-US" b="1" dirty="0">
                <a:solidFill>
                  <a:srgbClr val="007FA3"/>
                </a:solidFill>
              </a:rPr>
              <a:t>3.4.3</a:t>
            </a:r>
            <a:r>
              <a:rPr lang="en-US" dirty="0"/>
              <a:t> U.S.–Mexico Border Issues</a:t>
            </a:r>
          </a:p>
          <a:p>
            <a:pPr marL="432" indent="0">
              <a:buNone/>
            </a:pPr>
            <a:r>
              <a:rPr lang="en-US" b="1" dirty="0">
                <a:solidFill>
                  <a:srgbClr val="007FA3"/>
                </a:solidFill>
              </a:rPr>
              <a:t>3.4.4</a:t>
            </a:r>
            <a:r>
              <a:rPr lang="en-US" dirty="0"/>
              <a:t> Europe Immigration Issues</a:t>
            </a:r>
          </a:p>
        </p:txBody>
      </p:sp>
    </p:spTree>
    <p:extLst>
      <p:ext uri="{BB962C8B-B14F-4D97-AF65-F5344CB8AC3E}">
        <p14:creationId xmlns:p14="http://schemas.microsoft.com/office/powerpoint/2010/main" val="14784243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7E8-8D48-4C89-A53D-0C22C5CFD608}"/>
              </a:ext>
            </a:extLst>
          </p:cNvPr>
          <p:cNvSpPr>
            <a:spLocks noGrp="1"/>
          </p:cNvSpPr>
          <p:nvPr>
            <p:ph type="title"/>
          </p:nvPr>
        </p:nvSpPr>
        <p:spPr>
          <a:xfrm>
            <a:off x="457200" y="215371"/>
            <a:ext cx="7112000" cy="1097279"/>
          </a:xfrm>
        </p:spPr>
        <p:txBody>
          <a:bodyPr/>
          <a:lstStyle/>
          <a:p>
            <a:r>
              <a:rPr lang="en-US" sz="3400" dirty="0"/>
              <a:t>3.4.1 Government Immigration Policies </a:t>
            </a:r>
            <a:r>
              <a:rPr lang="en-US" sz="2000" b="0" dirty="0"/>
              <a:t>(1 of 5)</a:t>
            </a:r>
          </a:p>
        </p:txBody>
      </p:sp>
      <p:sp>
        <p:nvSpPr>
          <p:cNvPr id="3" name="Content Placeholder 2">
            <a:extLst>
              <a:ext uri="{FF2B5EF4-FFF2-40B4-BE49-F238E27FC236}">
                <a16:creationId xmlns:a16="http://schemas.microsoft.com/office/drawing/2014/main" id="{CD2C5E56-FFB3-4FDC-8663-90EF93B6DD6F}"/>
              </a:ext>
            </a:extLst>
          </p:cNvPr>
          <p:cNvSpPr>
            <a:spLocks noGrp="1"/>
          </p:cNvSpPr>
          <p:nvPr>
            <p:ph sz="quarter" idx="13"/>
          </p:nvPr>
        </p:nvSpPr>
        <p:spPr/>
        <p:txBody>
          <a:bodyPr/>
          <a:lstStyle/>
          <a:p>
            <a:r>
              <a:rPr lang="en-US" dirty="0"/>
              <a:t>The U.N. classifies countries according to four types of immigration policies:</a:t>
            </a:r>
          </a:p>
          <a:p>
            <a:pPr marL="429768" indent="-429768">
              <a:buFont typeface="+mj-lt"/>
              <a:buAutoNum type="arabicPeriod"/>
            </a:pPr>
            <a:r>
              <a:rPr lang="en-US" dirty="0"/>
              <a:t>maintain the current level of immigration</a:t>
            </a:r>
          </a:p>
          <a:p>
            <a:pPr marL="429768" indent="-429768">
              <a:buFont typeface="+mj-lt"/>
              <a:buAutoNum type="arabicPeriod"/>
            </a:pPr>
            <a:r>
              <a:rPr lang="en-US" dirty="0"/>
              <a:t>increase the level</a:t>
            </a:r>
          </a:p>
          <a:p>
            <a:pPr marL="429768" indent="-429768">
              <a:buFont typeface="+mj-lt"/>
              <a:buAutoNum type="arabicPeriod"/>
            </a:pPr>
            <a:r>
              <a:rPr lang="en-US" dirty="0"/>
              <a:t>reduce the level</a:t>
            </a:r>
          </a:p>
          <a:p>
            <a:pPr marL="429768" indent="-429768">
              <a:buFont typeface="+mj-lt"/>
              <a:buAutoNum type="arabicPeriod"/>
            </a:pPr>
            <a:r>
              <a:rPr lang="en-US" dirty="0"/>
              <a:t>no policy</a:t>
            </a:r>
          </a:p>
        </p:txBody>
      </p:sp>
    </p:spTree>
    <p:extLst>
      <p:ext uri="{BB962C8B-B14F-4D97-AF65-F5344CB8AC3E}">
        <p14:creationId xmlns:p14="http://schemas.microsoft.com/office/powerpoint/2010/main" val="2685116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7E8-8D48-4C89-A53D-0C22C5CFD608}"/>
              </a:ext>
            </a:extLst>
          </p:cNvPr>
          <p:cNvSpPr>
            <a:spLocks noGrp="1"/>
          </p:cNvSpPr>
          <p:nvPr>
            <p:ph type="title"/>
          </p:nvPr>
        </p:nvSpPr>
        <p:spPr>
          <a:xfrm>
            <a:off x="457200" y="215371"/>
            <a:ext cx="7112000" cy="1097279"/>
          </a:xfrm>
        </p:spPr>
        <p:txBody>
          <a:bodyPr/>
          <a:lstStyle/>
          <a:p>
            <a:r>
              <a:rPr lang="en-US" sz="3400" dirty="0"/>
              <a:t>3.4.1 Government Immigration Policies </a:t>
            </a:r>
            <a:r>
              <a:rPr lang="en-US" sz="2000" b="0" dirty="0"/>
              <a:t>(2 of 5)</a:t>
            </a:r>
          </a:p>
        </p:txBody>
      </p:sp>
      <p:sp>
        <p:nvSpPr>
          <p:cNvPr id="3" name="Content Placeholder 2">
            <a:extLst>
              <a:ext uri="{FF2B5EF4-FFF2-40B4-BE49-F238E27FC236}">
                <a16:creationId xmlns:a16="http://schemas.microsoft.com/office/drawing/2014/main" id="{CD2C5E56-FFB3-4FDC-8663-90EF93B6DD6F}"/>
              </a:ext>
            </a:extLst>
          </p:cNvPr>
          <p:cNvSpPr>
            <a:spLocks noGrp="1"/>
          </p:cNvSpPr>
          <p:nvPr>
            <p:ph sz="quarter" idx="13"/>
          </p:nvPr>
        </p:nvSpPr>
        <p:spPr>
          <a:xfrm>
            <a:off x="457200" y="1556325"/>
            <a:ext cx="8229600" cy="853045"/>
          </a:xfrm>
        </p:spPr>
        <p:txBody>
          <a:bodyPr/>
          <a:lstStyle/>
          <a:p>
            <a:pPr marL="432" indent="0">
              <a:buNone/>
            </a:pPr>
            <a:r>
              <a:rPr lang="en-US" b="1" dirty="0"/>
              <a:t>Figure 3-47:</a:t>
            </a:r>
            <a:r>
              <a:rPr lang="en-US" dirty="0"/>
              <a:t> Immigration policies vary around the world, but few countries have targeted increasing immigration.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77" y="2696175"/>
            <a:ext cx="8151497" cy="3613251"/>
          </a:xfrm>
          <a:prstGeom prst="rect">
            <a:avLst/>
          </a:prstGeom>
        </p:spPr>
      </p:pic>
      <p:sp>
        <p:nvSpPr>
          <p:cNvPr id="40" name="Rectangle 235"/>
          <p:cNvSpPr>
            <a:spLocks noChangeArrowheads="1"/>
          </p:cNvSpPr>
          <p:nvPr/>
        </p:nvSpPr>
        <p:spPr bwMode="auto">
          <a:xfrm>
            <a:off x="8154988" y="4772026"/>
            <a:ext cx="38472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latin typeface="+mj-lt"/>
              </a:rPr>
              <a:t>EQUATOR</a:t>
            </a:r>
            <a:endParaRPr kumimoji="0" lang="en-US" altLang="en-US" sz="1600" b="1" i="0" u="none" strike="noStrike" cap="none" normalizeH="0" baseline="0" smtClean="0">
              <a:ln>
                <a:noFill/>
              </a:ln>
              <a:solidFill>
                <a:schemeClr val="tx1"/>
              </a:solidFill>
              <a:effectLst/>
              <a:latin typeface="+mj-lt"/>
            </a:endParaRPr>
          </a:p>
        </p:txBody>
      </p:sp>
      <p:sp>
        <p:nvSpPr>
          <p:cNvPr id="41" name="Rectangle 236"/>
          <p:cNvSpPr>
            <a:spLocks noChangeArrowheads="1"/>
          </p:cNvSpPr>
          <p:nvPr/>
        </p:nvSpPr>
        <p:spPr bwMode="auto">
          <a:xfrm>
            <a:off x="6240463" y="5468938"/>
            <a:ext cx="9056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TROPIC OF CAPRICORN</a:t>
            </a:r>
            <a:endParaRPr kumimoji="0" lang="en-US" altLang="en-US" sz="1600" b="1" i="0" u="none" strike="noStrike" cap="none" normalizeH="0" baseline="0" dirty="0" smtClean="0">
              <a:ln>
                <a:noFill/>
              </a:ln>
              <a:solidFill>
                <a:schemeClr val="tx1"/>
              </a:solidFill>
              <a:effectLst/>
              <a:latin typeface="+mj-lt"/>
            </a:endParaRPr>
          </a:p>
        </p:txBody>
      </p:sp>
      <p:sp>
        <p:nvSpPr>
          <p:cNvPr id="42" name="Rectangle 237"/>
          <p:cNvSpPr>
            <a:spLocks noChangeArrowheads="1"/>
          </p:cNvSpPr>
          <p:nvPr/>
        </p:nvSpPr>
        <p:spPr bwMode="auto">
          <a:xfrm>
            <a:off x="7686666" y="4208464"/>
            <a:ext cx="76944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TROPIC OF CANCER</a:t>
            </a:r>
            <a:endParaRPr kumimoji="0" lang="en-US" altLang="en-US" sz="1600" b="1" i="0" u="none" strike="noStrike" cap="none" normalizeH="0" baseline="0" dirty="0" smtClean="0">
              <a:ln>
                <a:noFill/>
              </a:ln>
              <a:solidFill>
                <a:schemeClr val="tx1"/>
              </a:solidFill>
              <a:effectLst/>
              <a:latin typeface="+mj-lt"/>
            </a:endParaRPr>
          </a:p>
        </p:txBody>
      </p:sp>
      <p:sp>
        <p:nvSpPr>
          <p:cNvPr id="66" name="Rectangle 261"/>
          <p:cNvSpPr>
            <a:spLocks noChangeArrowheads="1"/>
          </p:cNvSpPr>
          <p:nvPr/>
        </p:nvSpPr>
        <p:spPr bwMode="auto">
          <a:xfrm>
            <a:off x="3916363" y="3984626"/>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68" name="Rectangle 263"/>
          <p:cNvSpPr>
            <a:spLocks noChangeArrowheads="1"/>
          </p:cNvSpPr>
          <p:nvPr/>
        </p:nvSpPr>
        <p:spPr bwMode="auto">
          <a:xfrm>
            <a:off x="4859339" y="3016251"/>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70" name="Rectangle 265"/>
          <p:cNvSpPr>
            <a:spLocks noChangeArrowheads="1"/>
          </p:cNvSpPr>
          <p:nvPr/>
        </p:nvSpPr>
        <p:spPr bwMode="auto">
          <a:xfrm>
            <a:off x="4387850" y="5521326"/>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72" name="Rectangle 267"/>
          <p:cNvSpPr>
            <a:spLocks noChangeArrowheads="1"/>
          </p:cNvSpPr>
          <p:nvPr/>
        </p:nvSpPr>
        <p:spPr bwMode="auto">
          <a:xfrm>
            <a:off x="6348413" y="4997451"/>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74" name="Rectangle 269"/>
          <p:cNvSpPr>
            <a:spLocks noChangeArrowheads="1"/>
          </p:cNvSpPr>
          <p:nvPr/>
        </p:nvSpPr>
        <p:spPr bwMode="auto">
          <a:xfrm>
            <a:off x="1995488" y="4992687"/>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76" name="Rectangle 271"/>
          <p:cNvSpPr>
            <a:spLocks noChangeArrowheads="1"/>
          </p:cNvSpPr>
          <p:nvPr/>
        </p:nvSpPr>
        <p:spPr bwMode="auto">
          <a:xfrm>
            <a:off x="7932736" y="4491039"/>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78" name="Rectangle 273"/>
          <p:cNvSpPr>
            <a:spLocks noChangeArrowheads="1"/>
          </p:cNvSpPr>
          <p:nvPr/>
        </p:nvSpPr>
        <p:spPr bwMode="auto">
          <a:xfrm>
            <a:off x="5986463" y="58816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79" name="Rectangle 274"/>
          <p:cNvSpPr>
            <a:spLocks noChangeArrowheads="1"/>
          </p:cNvSpPr>
          <p:nvPr/>
        </p:nvSpPr>
        <p:spPr bwMode="auto">
          <a:xfrm>
            <a:off x="6343650" y="5881688"/>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80" name="Rectangle 275"/>
          <p:cNvSpPr>
            <a:spLocks noChangeArrowheads="1"/>
          </p:cNvSpPr>
          <p:nvPr/>
        </p:nvSpPr>
        <p:spPr bwMode="auto">
          <a:xfrm>
            <a:off x="5986463" y="60055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81" name="Rectangle 276"/>
          <p:cNvSpPr>
            <a:spLocks noChangeArrowheads="1"/>
          </p:cNvSpPr>
          <p:nvPr/>
        </p:nvSpPr>
        <p:spPr bwMode="auto">
          <a:xfrm>
            <a:off x="6197600" y="6005513"/>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82" name="Rectangle 277"/>
          <p:cNvSpPr>
            <a:spLocks noChangeArrowheads="1"/>
          </p:cNvSpPr>
          <p:nvPr/>
        </p:nvSpPr>
        <p:spPr bwMode="auto">
          <a:xfrm>
            <a:off x="6769100" y="5881688"/>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3,000 Miles</a:t>
            </a:r>
            <a:endParaRPr kumimoji="0" lang="en-US" altLang="en-US" sz="1600" b="1" i="0" u="none" strike="noStrike" cap="none" normalizeH="0" baseline="0" smtClean="0">
              <a:ln>
                <a:noFill/>
              </a:ln>
              <a:solidFill>
                <a:schemeClr val="tx1"/>
              </a:solidFill>
              <a:effectLst/>
              <a:latin typeface="+mj-lt"/>
            </a:endParaRPr>
          </a:p>
        </p:txBody>
      </p:sp>
      <p:sp>
        <p:nvSpPr>
          <p:cNvPr id="83" name="Rectangle 278"/>
          <p:cNvSpPr>
            <a:spLocks noChangeArrowheads="1"/>
          </p:cNvSpPr>
          <p:nvPr/>
        </p:nvSpPr>
        <p:spPr bwMode="auto">
          <a:xfrm>
            <a:off x="6464300" y="6005513"/>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3,000 Kilometers</a:t>
            </a:r>
            <a:endParaRPr kumimoji="0" lang="en-US" altLang="en-US" sz="1600" b="1" i="0" u="none" strike="noStrike" cap="none" normalizeH="0" baseline="0" dirty="0" smtClean="0">
              <a:ln>
                <a:noFill/>
              </a:ln>
              <a:solidFill>
                <a:schemeClr val="tx1"/>
              </a:solidFill>
              <a:effectLst/>
              <a:latin typeface="+mj-lt"/>
            </a:endParaRPr>
          </a:p>
        </p:txBody>
      </p:sp>
      <p:sp>
        <p:nvSpPr>
          <p:cNvPr id="84" name="Rectangle 279"/>
          <p:cNvSpPr>
            <a:spLocks noChangeArrowheads="1"/>
          </p:cNvSpPr>
          <p:nvPr/>
        </p:nvSpPr>
        <p:spPr bwMode="auto">
          <a:xfrm>
            <a:off x="635002" y="3404392"/>
            <a:ext cx="114614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encourage more immigration</a:t>
            </a:r>
            <a:endParaRPr kumimoji="0" lang="en-US" altLang="en-US" sz="650" b="1" i="0" u="none" strike="noStrike" cap="none" normalizeH="0" baseline="0" dirty="0" smtClean="0">
              <a:ln>
                <a:noFill/>
              </a:ln>
              <a:solidFill>
                <a:schemeClr val="tx1"/>
              </a:solidFill>
              <a:effectLst/>
              <a:latin typeface="+mj-lt"/>
            </a:endParaRPr>
          </a:p>
        </p:txBody>
      </p:sp>
      <p:sp>
        <p:nvSpPr>
          <p:cNvPr id="85" name="Rectangle 280"/>
          <p:cNvSpPr>
            <a:spLocks noChangeArrowheads="1"/>
          </p:cNvSpPr>
          <p:nvPr/>
        </p:nvSpPr>
        <p:spPr bwMode="auto">
          <a:xfrm>
            <a:off x="635002" y="3569492"/>
            <a:ext cx="85760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maintain current level</a:t>
            </a:r>
            <a:endParaRPr kumimoji="0" lang="en-US" altLang="en-US" sz="650" b="1" i="0" u="none" strike="noStrike" cap="none" normalizeH="0" baseline="0" smtClean="0">
              <a:ln>
                <a:noFill/>
              </a:ln>
              <a:solidFill>
                <a:schemeClr val="tx1"/>
              </a:solidFill>
              <a:effectLst/>
              <a:latin typeface="+mj-lt"/>
            </a:endParaRPr>
          </a:p>
        </p:txBody>
      </p:sp>
      <p:sp>
        <p:nvSpPr>
          <p:cNvPr id="86" name="Rectangle 281"/>
          <p:cNvSpPr>
            <a:spLocks noChangeArrowheads="1"/>
          </p:cNvSpPr>
          <p:nvPr/>
        </p:nvSpPr>
        <p:spPr bwMode="auto">
          <a:xfrm>
            <a:off x="635002" y="3736180"/>
            <a:ext cx="771045"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reduce immigration</a:t>
            </a:r>
            <a:endParaRPr kumimoji="0" lang="en-US" altLang="en-US" sz="650" b="1" i="0" u="none" strike="noStrike" cap="none" normalizeH="0" baseline="0" smtClean="0">
              <a:ln>
                <a:noFill/>
              </a:ln>
              <a:solidFill>
                <a:schemeClr val="tx1"/>
              </a:solidFill>
              <a:effectLst/>
              <a:latin typeface="+mj-lt"/>
            </a:endParaRPr>
          </a:p>
        </p:txBody>
      </p:sp>
      <p:sp>
        <p:nvSpPr>
          <p:cNvPr id="87" name="Rectangle 282"/>
          <p:cNvSpPr>
            <a:spLocks noChangeArrowheads="1"/>
          </p:cNvSpPr>
          <p:nvPr/>
        </p:nvSpPr>
        <p:spPr bwMode="auto">
          <a:xfrm>
            <a:off x="635002" y="3901280"/>
            <a:ext cx="109485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no intervention or no policy</a:t>
            </a:r>
            <a:endParaRPr kumimoji="0" lang="en-US" altLang="en-US" sz="650" b="1" i="0" u="none" strike="noStrike" cap="none" normalizeH="0" baseline="0" smtClean="0">
              <a:ln>
                <a:noFill/>
              </a:ln>
              <a:solidFill>
                <a:schemeClr val="tx1"/>
              </a:solidFill>
              <a:effectLst/>
              <a:latin typeface="+mj-lt"/>
            </a:endParaRPr>
          </a:p>
        </p:txBody>
      </p:sp>
      <p:sp>
        <p:nvSpPr>
          <p:cNvPr id="88" name="Rectangle 283"/>
          <p:cNvSpPr>
            <a:spLocks noChangeArrowheads="1"/>
          </p:cNvSpPr>
          <p:nvPr/>
        </p:nvSpPr>
        <p:spPr bwMode="auto">
          <a:xfrm>
            <a:off x="635002" y="4066380"/>
            <a:ext cx="29655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no data</a:t>
            </a:r>
            <a:endParaRPr kumimoji="0" lang="en-US" altLang="en-US" sz="650" b="1" i="0" u="none" strike="noStrike" cap="none" normalizeH="0" baseline="0" dirty="0" smtClean="0">
              <a:ln>
                <a:noFill/>
              </a:ln>
              <a:solidFill>
                <a:schemeClr val="tx1"/>
              </a:solidFill>
              <a:effectLst/>
              <a:latin typeface="+mj-lt"/>
            </a:endParaRPr>
          </a:p>
        </p:txBody>
      </p:sp>
      <p:sp>
        <p:nvSpPr>
          <p:cNvPr id="290" name="Rectangle 208"/>
          <p:cNvSpPr>
            <a:spLocks noChangeArrowheads="1"/>
          </p:cNvSpPr>
          <p:nvPr/>
        </p:nvSpPr>
        <p:spPr bwMode="auto">
          <a:xfrm>
            <a:off x="3243263" y="622696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1" name="Rectangle 209"/>
          <p:cNvSpPr>
            <a:spLocks noChangeArrowheads="1"/>
          </p:cNvSpPr>
          <p:nvPr/>
        </p:nvSpPr>
        <p:spPr bwMode="auto">
          <a:xfrm>
            <a:off x="1812925" y="38608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2" name="Rectangle 210"/>
          <p:cNvSpPr>
            <a:spLocks noChangeArrowheads="1"/>
          </p:cNvSpPr>
          <p:nvPr/>
        </p:nvSpPr>
        <p:spPr bwMode="auto">
          <a:xfrm>
            <a:off x="2087563" y="3375026"/>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3" name="Rectangle 211"/>
          <p:cNvSpPr>
            <a:spLocks noChangeArrowheads="1"/>
          </p:cNvSpPr>
          <p:nvPr/>
        </p:nvSpPr>
        <p:spPr bwMode="auto">
          <a:xfrm>
            <a:off x="2754313" y="289718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4" name="Rectangle 212"/>
          <p:cNvSpPr>
            <a:spLocks noChangeArrowheads="1"/>
          </p:cNvSpPr>
          <p:nvPr/>
        </p:nvSpPr>
        <p:spPr bwMode="auto">
          <a:xfrm>
            <a:off x="1590675" y="43434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5" name="Rectangle 213"/>
          <p:cNvSpPr>
            <a:spLocks noChangeArrowheads="1"/>
          </p:cNvSpPr>
          <p:nvPr/>
        </p:nvSpPr>
        <p:spPr bwMode="auto">
          <a:xfrm>
            <a:off x="4281488" y="622696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6" name="Rectangle 214"/>
          <p:cNvSpPr>
            <a:spLocks noChangeArrowheads="1"/>
          </p:cNvSpPr>
          <p:nvPr/>
        </p:nvSpPr>
        <p:spPr bwMode="auto">
          <a:xfrm>
            <a:off x="5651500" y="622379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7" name="Rectangle 215"/>
          <p:cNvSpPr>
            <a:spLocks noChangeArrowheads="1"/>
          </p:cNvSpPr>
          <p:nvPr/>
        </p:nvSpPr>
        <p:spPr bwMode="auto">
          <a:xfrm>
            <a:off x="4624388" y="622379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298" name="Rectangle 216"/>
          <p:cNvSpPr>
            <a:spLocks noChangeArrowheads="1"/>
          </p:cNvSpPr>
          <p:nvPr/>
        </p:nvSpPr>
        <p:spPr bwMode="auto">
          <a:xfrm>
            <a:off x="5310188" y="622696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299" name="Rectangle 217"/>
          <p:cNvSpPr>
            <a:spLocks noChangeArrowheads="1"/>
          </p:cNvSpPr>
          <p:nvPr/>
        </p:nvSpPr>
        <p:spPr bwMode="auto">
          <a:xfrm>
            <a:off x="8583613" y="4824413"/>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0" name="Rectangle 218"/>
          <p:cNvSpPr>
            <a:spLocks noChangeArrowheads="1"/>
          </p:cNvSpPr>
          <p:nvPr/>
        </p:nvSpPr>
        <p:spPr bwMode="auto">
          <a:xfrm>
            <a:off x="1568450" y="4824413"/>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1" name="Rectangle 219"/>
          <p:cNvSpPr>
            <a:spLocks noChangeArrowheads="1"/>
          </p:cNvSpPr>
          <p:nvPr/>
        </p:nvSpPr>
        <p:spPr bwMode="auto">
          <a:xfrm>
            <a:off x="1590675" y="530701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2" name="Rectangle 220"/>
          <p:cNvSpPr>
            <a:spLocks noChangeArrowheads="1"/>
          </p:cNvSpPr>
          <p:nvPr/>
        </p:nvSpPr>
        <p:spPr bwMode="auto">
          <a:xfrm>
            <a:off x="1760538" y="579278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3" name="Rectangle 221"/>
          <p:cNvSpPr>
            <a:spLocks noChangeArrowheads="1"/>
          </p:cNvSpPr>
          <p:nvPr/>
        </p:nvSpPr>
        <p:spPr bwMode="auto">
          <a:xfrm>
            <a:off x="8199438" y="338613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4" name="Rectangle 222"/>
          <p:cNvSpPr>
            <a:spLocks noChangeArrowheads="1"/>
          </p:cNvSpPr>
          <p:nvPr/>
        </p:nvSpPr>
        <p:spPr bwMode="auto">
          <a:xfrm>
            <a:off x="8520113" y="38608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5" name="Rectangle 223"/>
          <p:cNvSpPr>
            <a:spLocks noChangeArrowheads="1"/>
          </p:cNvSpPr>
          <p:nvPr/>
        </p:nvSpPr>
        <p:spPr bwMode="auto">
          <a:xfrm>
            <a:off x="8523288" y="58039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6" name="Rectangle 224"/>
          <p:cNvSpPr>
            <a:spLocks noChangeArrowheads="1"/>
          </p:cNvSpPr>
          <p:nvPr/>
        </p:nvSpPr>
        <p:spPr bwMode="auto">
          <a:xfrm>
            <a:off x="8575675" y="43434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7" name="Rectangle 225"/>
          <p:cNvSpPr>
            <a:spLocks noChangeArrowheads="1"/>
          </p:cNvSpPr>
          <p:nvPr/>
        </p:nvSpPr>
        <p:spPr bwMode="auto">
          <a:xfrm>
            <a:off x="8575675" y="531495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8" name="Rectangle 226"/>
          <p:cNvSpPr>
            <a:spLocks noChangeArrowheads="1"/>
          </p:cNvSpPr>
          <p:nvPr/>
        </p:nvSpPr>
        <p:spPr bwMode="auto">
          <a:xfrm>
            <a:off x="3924300" y="622379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09" name="Rectangle 227"/>
          <p:cNvSpPr>
            <a:spLocks noChangeArrowheads="1"/>
          </p:cNvSpPr>
          <p:nvPr/>
        </p:nvSpPr>
        <p:spPr bwMode="auto">
          <a:xfrm>
            <a:off x="3586163" y="622379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0" name="Rectangle 228"/>
          <p:cNvSpPr>
            <a:spLocks noChangeArrowheads="1"/>
          </p:cNvSpPr>
          <p:nvPr/>
        </p:nvSpPr>
        <p:spPr bwMode="auto">
          <a:xfrm>
            <a:off x="2897188" y="6223793"/>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311" name="Rectangle 229"/>
          <p:cNvSpPr>
            <a:spLocks noChangeArrowheads="1"/>
          </p:cNvSpPr>
          <p:nvPr/>
        </p:nvSpPr>
        <p:spPr bwMode="auto">
          <a:xfrm>
            <a:off x="2546350" y="6223793"/>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2" name="Rectangle 230"/>
          <p:cNvSpPr>
            <a:spLocks noChangeArrowheads="1"/>
          </p:cNvSpPr>
          <p:nvPr/>
        </p:nvSpPr>
        <p:spPr bwMode="auto">
          <a:xfrm>
            <a:off x="4989513" y="6226968"/>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3" name="Rectangle 231"/>
          <p:cNvSpPr>
            <a:spLocks noChangeArrowheads="1"/>
          </p:cNvSpPr>
          <p:nvPr/>
        </p:nvSpPr>
        <p:spPr bwMode="auto">
          <a:xfrm>
            <a:off x="7683500" y="622696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4" name="Rectangle 232"/>
          <p:cNvSpPr>
            <a:spLocks noChangeArrowheads="1"/>
          </p:cNvSpPr>
          <p:nvPr/>
        </p:nvSpPr>
        <p:spPr bwMode="auto">
          <a:xfrm>
            <a:off x="2205038" y="622696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5" name="Rectangle 233"/>
          <p:cNvSpPr>
            <a:spLocks noChangeArrowheads="1"/>
          </p:cNvSpPr>
          <p:nvPr/>
        </p:nvSpPr>
        <p:spPr bwMode="auto">
          <a:xfrm>
            <a:off x="7331075" y="622696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6" name="Rectangle 234"/>
          <p:cNvSpPr>
            <a:spLocks noChangeArrowheads="1"/>
          </p:cNvSpPr>
          <p:nvPr/>
        </p:nvSpPr>
        <p:spPr bwMode="auto">
          <a:xfrm>
            <a:off x="8018463" y="6223793"/>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7" name="Rectangle 238"/>
          <p:cNvSpPr>
            <a:spLocks noChangeArrowheads="1"/>
          </p:cNvSpPr>
          <p:nvPr/>
        </p:nvSpPr>
        <p:spPr bwMode="auto">
          <a:xfrm>
            <a:off x="5041900" y="2778122"/>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8" name="Rectangle 239"/>
          <p:cNvSpPr>
            <a:spLocks noChangeArrowheads="1"/>
          </p:cNvSpPr>
          <p:nvPr/>
        </p:nvSpPr>
        <p:spPr bwMode="auto">
          <a:xfrm>
            <a:off x="4786313"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19" name="Rectangle 240"/>
          <p:cNvSpPr>
            <a:spLocks noChangeArrowheads="1"/>
          </p:cNvSpPr>
          <p:nvPr/>
        </p:nvSpPr>
        <p:spPr bwMode="auto">
          <a:xfrm>
            <a:off x="5245100"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0" name="Rectangle 241"/>
          <p:cNvSpPr>
            <a:spLocks noChangeArrowheads="1"/>
          </p:cNvSpPr>
          <p:nvPr/>
        </p:nvSpPr>
        <p:spPr bwMode="auto">
          <a:xfrm>
            <a:off x="4560888"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321" name="Rectangle 242"/>
          <p:cNvSpPr>
            <a:spLocks noChangeArrowheads="1"/>
          </p:cNvSpPr>
          <p:nvPr/>
        </p:nvSpPr>
        <p:spPr bwMode="auto">
          <a:xfrm>
            <a:off x="5478463"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2" name="Rectangle 243"/>
          <p:cNvSpPr>
            <a:spLocks noChangeArrowheads="1"/>
          </p:cNvSpPr>
          <p:nvPr/>
        </p:nvSpPr>
        <p:spPr bwMode="auto">
          <a:xfrm>
            <a:off x="4316413"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323" name="Rectangle 244"/>
          <p:cNvSpPr>
            <a:spLocks noChangeArrowheads="1"/>
          </p:cNvSpPr>
          <p:nvPr/>
        </p:nvSpPr>
        <p:spPr bwMode="auto">
          <a:xfrm>
            <a:off x="4083050"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4" name="Rectangle 245"/>
          <p:cNvSpPr>
            <a:spLocks noChangeArrowheads="1"/>
          </p:cNvSpPr>
          <p:nvPr/>
        </p:nvSpPr>
        <p:spPr bwMode="auto">
          <a:xfrm>
            <a:off x="5945188"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5" name="Rectangle 246"/>
          <p:cNvSpPr>
            <a:spLocks noChangeArrowheads="1"/>
          </p:cNvSpPr>
          <p:nvPr/>
        </p:nvSpPr>
        <p:spPr bwMode="auto">
          <a:xfrm>
            <a:off x="3849688"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6" name="Rectangle 247"/>
          <p:cNvSpPr>
            <a:spLocks noChangeArrowheads="1"/>
          </p:cNvSpPr>
          <p:nvPr/>
        </p:nvSpPr>
        <p:spPr bwMode="auto">
          <a:xfrm>
            <a:off x="6148388"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7" name="Rectangle 248"/>
          <p:cNvSpPr>
            <a:spLocks noChangeArrowheads="1"/>
          </p:cNvSpPr>
          <p:nvPr/>
        </p:nvSpPr>
        <p:spPr bwMode="auto">
          <a:xfrm>
            <a:off x="3608388"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8" name="Rectangle 249"/>
          <p:cNvSpPr>
            <a:spLocks noChangeArrowheads="1"/>
          </p:cNvSpPr>
          <p:nvPr/>
        </p:nvSpPr>
        <p:spPr bwMode="auto">
          <a:xfrm>
            <a:off x="6386513"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29" name="Rectangle 250"/>
          <p:cNvSpPr>
            <a:spLocks noChangeArrowheads="1"/>
          </p:cNvSpPr>
          <p:nvPr/>
        </p:nvSpPr>
        <p:spPr bwMode="auto">
          <a:xfrm>
            <a:off x="3397250"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0" name="Rectangle 251"/>
          <p:cNvSpPr>
            <a:spLocks noChangeArrowheads="1"/>
          </p:cNvSpPr>
          <p:nvPr/>
        </p:nvSpPr>
        <p:spPr bwMode="auto">
          <a:xfrm>
            <a:off x="3127375"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1" name="Rectangle 252"/>
          <p:cNvSpPr>
            <a:spLocks noChangeArrowheads="1"/>
          </p:cNvSpPr>
          <p:nvPr/>
        </p:nvSpPr>
        <p:spPr bwMode="auto">
          <a:xfrm>
            <a:off x="6619875"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2" name="Rectangle 253"/>
          <p:cNvSpPr>
            <a:spLocks noChangeArrowheads="1"/>
          </p:cNvSpPr>
          <p:nvPr/>
        </p:nvSpPr>
        <p:spPr bwMode="auto">
          <a:xfrm>
            <a:off x="6834188"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3" name="Rectangle 254"/>
          <p:cNvSpPr>
            <a:spLocks noChangeArrowheads="1"/>
          </p:cNvSpPr>
          <p:nvPr/>
        </p:nvSpPr>
        <p:spPr bwMode="auto">
          <a:xfrm>
            <a:off x="5703888" y="277812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4" name="Rectangle 255"/>
          <p:cNvSpPr>
            <a:spLocks noChangeArrowheads="1"/>
          </p:cNvSpPr>
          <p:nvPr/>
        </p:nvSpPr>
        <p:spPr bwMode="auto">
          <a:xfrm>
            <a:off x="7078663" y="277812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5" name="Rectangle 256"/>
          <p:cNvSpPr>
            <a:spLocks noChangeArrowheads="1"/>
          </p:cNvSpPr>
          <p:nvPr/>
        </p:nvSpPr>
        <p:spPr bwMode="auto">
          <a:xfrm>
            <a:off x="7570788" y="29083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6" name="Rectangle 257"/>
          <p:cNvSpPr>
            <a:spLocks noChangeArrowheads="1"/>
          </p:cNvSpPr>
          <p:nvPr/>
        </p:nvSpPr>
        <p:spPr bwMode="auto">
          <a:xfrm>
            <a:off x="5983288" y="622696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7" name="Rectangle 258"/>
          <p:cNvSpPr>
            <a:spLocks noChangeArrowheads="1"/>
          </p:cNvSpPr>
          <p:nvPr/>
        </p:nvSpPr>
        <p:spPr bwMode="auto">
          <a:xfrm>
            <a:off x="6326188" y="622379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80°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8" name="Rectangle 259"/>
          <p:cNvSpPr>
            <a:spLocks noChangeArrowheads="1"/>
          </p:cNvSpPr>
          <p:nvPr/>
        </p:nvSpPr>
        <p:spPr bwMode="auto">
          <a:xfrm>
            <a:off x="6653213" y="6223793"/>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339" name="Rectangle 260"/>
          <p:cNvSpPr>
            <a:spLocks noChangeArrowheads="1"/>
          </p:cNvSpPr>
          <p:nvPr/>
        </p:nvSpPr>
        <p:spPr bwMode="auto">
          <a:xfrm>
            <a:off x="6980238" y="6223793"/>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Tree>
    <p:extLst>
      <p:ext uri="{BB962C8B-B14F-4D97-AF65-F5344CB8AC3E}">
        <p14:creationId xmlns:p14="http://schemas.microsoft.com/office/powerpoint/2010/main" val="16819998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7E8-8D48-4C89-A53D-0C22C5CFD608}"/>
              </a:ext>
            </a:extLst>
          </p:cNvPr>
          <p:cNvSpPr>
            <a:spLocks noGrp="1"/>
          </p:cNvSpPr>
          <p:nvPr>
            <p:ph type="title"/>
          </p:nvPr>
        </p:nvSpPr>
        <p:spPr>
          <a:xfrm>
            <a:off x="457200" y="215371"/>
            <a:ext cx="7112000" cy="1097279"/>
          </a:xfrm>
        </p:spPr>
        <p:txBody>
          <a:bodyPr/>
          <a:lstStyle/>
          <a:p>
            <a:r>
              <a:rPr lang="en-US" sz="3400" dirty="0"/>
              <a:t>3.4.1 Government Immigration Policies </a:t>
            </a:r>
            <a:r>
              <a:rPr lang="en-US" sz="2000" b="0" dirty="0"/>
              <a:t>(3 of 5)</a:t>
            </a:r>
          </a:p>
        </p:txBody>
      </p:sp>
      <p:sp>
        <p:nvSpPr>
          <p:cNvPr id="3" name="Content Placeholder 2">
            <a:extLst>
              <a:ext uri="{FF2B5EF4-FFF2-40B4-BE49-F238E27FC236}">
                <a16:creationId xmlns:a16="http://schemas.microsoft.com/office/drawing/2014/main" id="{CD2C5E56-FFB3-4FDC-8663-90EF93B6DD6F}"/>
              </a:ext>
            </a:extLst>
          </p:cNvPr>
          <p:cNvSpPr>
            <a:spLocks noGrp="1"/>
          </p:cNvSpPr>
          <p:nvPr>
            <p:ph sz="quarter" idx="13"/>
          </p:nvPr>
        </p:nvSpPr>
        <p:spPr>
          <a:xfrm>
            <a:off x="457200" y="1556326"/>
            <a:ext cx="7762240" cy="4434275"/>
          </a:xfrm>
        </p:spPr>
        <p:txBody>
          <a:bodyPr/>
          <a:lstStyle/>
          <a:p>
            <a:r>
              <a:rPr lang="en-US" dirty="0"/>
              <a:t>Those who enter a foreign country without documentation are called </a:t>
            </a:r>
            <a:r>
              <a:rPr lang="en-US" b="1" dirty="0"/>
              <a:t>unauthorized immigrants</a:t>
            </a:r>
            <a:r>
              <a:rPr lang="en-US" dirty="0"/>
              <a:t>. The principal reason for unauthorized immigration to the United States is to seek a job</a:t>
            </a:r>
          </a:p>
          <a:p>
            <a:r>
              <a:rPr lang="en-US" dirty="0"/>
              <a:t>5.9 million of the 11 million unauthorized immigrants in the </a:t>
            </a:r>
            <a:r>
              <a:rPr lang="en-US" dirty="0" smtClean="0"/>
              <a:t>United States are </a:t>
            </a:r>
            <a:r>
              <a:rPr lang="en-US" dirty="0"/>
              <a:t>from Mexico</a:t>
            </a:r>
          </a:p>
          <a:p>
            <a:r>
              <a:rPr lang="en-US" dirty="0"/>
              <a:t>2.4 million lived in California and 1.7 million in Texas</a:t>
            </a:r>
          </a:p>
          <a:p>
            <a:r>
              <a:rPr lang="en-US" dirty="0"/>
              <a:t>1 million are children</a:t>
            </a:r>
          </a:p>
        </p:txBody>
      </p:sp>
    </p:spTree>
    <p:extLst>
      <p:ext uri="{BB962C8B-B14F-4D97-AF65-F5344CB8AC3E}">
        <p14:creationId xmlns:p14="http://schemas.microsoft.com/office/powerpoint/2010/main" val="16199856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7E8-8D48-4C89-A53D-0C22C5CFD608}"/>
              </a:ext>
            </a:extLst>
          </p:cNvPr>
          <p:cNvSpPr>
            <a:spLocks noGrp="1"/>
          </p:cNvSpPr>
          <p:nvPr>
            <p:ph type="title"/>
          </p:nvPr>
        </p:nvSpPr>
        <p:spPr>
          <a:xfrm>
            <a:off x="457200" y="215371"/>
            <a:ext cx="7112000" cy="1097279"/>
          </a:xfrm>
        </p:spPr>
        <p:txBody>
          <a:bodyPr/>
          <a:lstStyle/>
          <a:p>
            <a:r>
              <a:rPr lang="en-US" sz="3400" dirty="0"/>
              <a:t>3.4.1 Government Immigration Policies </a:t>
            </a:r>
            <a:r>
              <a:rPr lang="en-US" sz="2000" b="0" dirty="0"/>
              <a:t>(4 of 5)</a:t>
            </a:r>
          </a:p>
        </p:txBody>
      </p:sp>
      <p:sp>
        <p:nvSpPr>
          <p:cNvPr id="3" name="Content Placeholder 2">
            <a:extLst>
              <a:ext uri="{FF2B5EF4-FFF2-40B4-BE49-F238E27FC236}">
                <a16:creationId xmlns:a16="http://schemas.microsoft.com/office/drawing/2014/main" id="{CD2C5E56-FFB3-4FDC-8663-90EF93B6DD6F}"/>
              </a:ext>
            </a:extLst>
          </p:cNvPr>
          <p:cNvSpPr>
            <a:spLocks noGrp="1"/>
          </p:cNvSpPr>
          <p:nvPr>
            <p:ph sz="quarter" idx="13"/>
          </p:nvPr>
        </p:nvSpPr>
        <p:spPr>
          <a:xfrm>
            <a:off x="457200" y="1556326"/>
            <a:ext cx="7762240" cy="846215"/>
          </a:xfrm>
        </p:spPr>
        <p:txBody>
          <a:bodyPr/>
          <a:lstStyle/>
          <a:p>
            <a:pPr marL="432" indent="0">
              <a:buNone/>
            </a:pPr>
            <a:r>
              <a:rPr lang="en-IN" b="1" dirty="0"/>
              <a:t>Figure 3-48:</a:t>
            </a:r>
            <a:r>
              <a:rPr lang="en-IN" dirty="0"/>
              <a:t> </a:t>
            </a:r>
            <a:r>
              <a:rPr lang="en-US" dirty="0"/>
              <a:t>The number of unauthorized immigrants in the United States has increased sharply since 1990.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349" y="2533114"/>
            <a:ext cx="5669919" cy="3462837"/>
          </a:xfrm>
          <a:prstGeom prst="rect">
            <a:avLst/>
          </a:prstGeom>
        </p:spPr>
      </p:pic>
      <p:sp>
        <p:nvSpPr>
          <p:cNvPr id="9" name="Rectangle 5"/>
          <p:cNvSpPr>
            <a:spLocks noChangeArrowheads="1"/>
          </p:cNvSpPr>
          <p:nvPr/>
        </p:nvSpPr>
        <p:spPr bwMode="auto">
          <a:xfrm>
            <a:off x="1758291" y="463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5</a:t>
            </a:r>
            <a:endParaRPr kumimoji="0" lang="en-US" altLang="en-US" b="1" i="0" u="none" strike="noStrike" cap="none" normalizeH="0" baseline="0" smtClean="0">
              <a:ln>
                <a:noFill/>
              </a:ln>
              <a:solidFill>
                <a:schemeClr val="tx1"/>
              </a:solidFill>
              <a:effectLst/>
              <a:latin typeface="+mj-lt"/>
            </a:endParaRPr>
          </a:p>
        </p:txBody>
      </p:sp>
      <p:sp>
        <p:nvSpPr>
          <p:cNvPr id="10" name="Rectangle 6"/>
          <p:cNvSpPr>
            <a:spLocks noChangeArrowheads="1"/>
          </p:cNvSpPr>
          <p:nvPr/>
        </p:nvSpPr>
        <p:spPr bwMode="auto">
          <a:xfrm>
            <a:off x="1758291" y="463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5</a:t>
            </a:r>
            <a:endParaRPr kumimoji="0" lang="en-US" altLang="en-US"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1758291" y="489627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4</a:t>
            </a:r>
            <a:endParaRPr kumimoji="0" lang="en-US" altLang="en-US" b="1" i="0" u="none" strike="noStrike" cap="none" normalizeH="0" baseline="0" smtClean="0">
              <a:ln>
                <a:noFill/>
              </a:ln>
              <a:solidFill>
                <a:schemeClr val="tx1"/>
              </a:solidFill>
              <a:effectLst/>
              <a:latin typeface="+mj-lt"/>
            </a:endParaRPr>
          </a:p>
        </p:txBody>
      </p:sp>
      <p:sp>
        <p:nvSpPr>
          <p:cNvPr id="12" name="Rectangle 8"/>
          <p:cNvSpPr>
            <a:spLocks noChangeArrowheads="1"/>
          </p:cNvSpPr>
          <p:nvPr/>
        </p:nvSpPr>
        <p:spPr bwMode="auto">
          <a:xfrm>
            <a:off x="1758291" y="515145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3</a:t>
            </a:r>
            <a:endParaRPr kumimoji="0" lang="en-US" altLang="en-US" b="1"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1758291" y="539175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a:t>
            </a:r>
            <a:endParaRPr kumimoji="0" lang="en-US" altLang="en-US" b="1" i="0" u="none" strike="noStrike" cap="none" normalizeH="0" baseline="0" smtClean="0">
              <a:ln>
                <a:noFill/>
              </a:ln>
              <a:solidFill>
                <a:schemeClr val="tx1"/>
              </a:solidFill>
              <a:effectLst/>
              <a:latin typeface="+mj-lt"/>
            </a:endParaRPr>
          </a:p>
        </p:txBody>
      </p:sp>
      <p:sp>
        <p:nvSpPr>
          <p:cNvPr id="14" name="Rectangle 10"/>
          <p:cNvSpPr>
            <a:spLocks noChangeArrowheads="1"/>
          </p:cNvSpPr>
          <p:nvPr/>
        </p:nvSpPr>
        <p:spPr bwMode="auto">
          <a:xfrm>
            <a:off x="1758291" y="5639501"/>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a:t>
            </a:r>
            <a:endParaRPr kumimoji="0" lang="en-US" altLang="en-US"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1758291" y="439088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6</a:t>
            </a:r>
            <a:endParaRPr kumimoji="0" lang="en-US" altLang="en-US" b="1" i="0" u="none" strike="noStrike" cap="none" normalizeH="0" baseline="0" smtClean="0">
              <a:ln>
                <a:noFill/>
              </a:ln>
              <a:solidFill>
                <a:schemeClr val="tx1"/>
              </a:solidFill>
              <a:effectLst/>
              <a:latin typeface="+mj-lt"/>
            </a:endParaRPr>
          </a:p>
        </p:txBody>
      </p:sp>
      <p:sp>
        <p:nvSpPr>
          <p:cNvPr id="16" name="Rectangle 12"/>
          <p:cNvSpPr>
            <a:spLocks noChangeArrowheads="1"/>
          </p:cNvSpPr>
          <p:nvPr/>
        </p:nvSpPr>
        <p:spPr bwMode="auto">
          <a:xfrm>
            <a:off x="1758291" y="418030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7</a:t>
            </a:r>
            <a:endParaRPr kumimoji="0" lang="en-US" altLang="en-US" b="1" i="0" u="none" strike="noStrike" cap="none" normalizeH="0" baseline="0" smtClean="0">
              <a:ln>
                <a:noFill/>
              </a:ln>
              <a:solidFill>
                <a:schemeClr val="tx1"/>
              </a:solidFill>
              <a:effectLst/>
              <a:latin typeface="+mj-lt"/>
            </a:endParaRPr>
          </a:p>
        </p:txBody>
      </p:sp>
      <p:sp>
        <p:nvSpPr>
          <p:cNvPr id="17" name="Rectangle 13"/>
          <p:cNvSpPr>
            <a:spLocks noChangeArrowheads="1"/>
          </p:cNvSpPr>
          <p:nvPr/>
        </p:nvSpPr>
        <p:spPr bwMode="auto">
          <a:xfrm>
            <a:off x="1758291" y="3922648"/>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8</a:t>
            </a:r>
            <a:endParaRPr kumimoji="0" lang="en-US" altLang="en-US" b="1" i="0" u="none" strike="noStrike" cap="none" normalizeH="0" baseline="0" smtClean="0">
              <a:ln>
                <a:noFill/>
              </a:ln>
              <a:solidFill>
                <a:schemeClr val="tx1"/>
              </a:solidFill>
              <a:effectLst/>
              <a:latin typeface="+mj-lt"/>
            </a:endParaRPr>
          </a:p>
        </p:txBody>
      </p:sp>
      <p:sp>
        <p:nvSpPr>
          <p:cNvPr id="18" name="Rectangle 14"/>
          <p:cNvSpPr>
            <a:spLocks noChangeArrowheads="1"/>
          </p:cNvSpPr>
          <p:nvPr/>
        </p:nvSpPr>
        <p:spPr bwMode="auto">
          <a:xfrm>
            <a:off x="1758291" y="366747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9</a:t>
            </a:r>
            <a:endParaRPr kumimoji="0" lang="en-US" altLang="en-US" b="1" i="0" u="none" strike="noStrike" cap="none" normalizeH="0" baseline="0" smtClean="0">
              <a:ln>
                <a:noFill/>
              </a:ln>
              <a:solidFill>
                <a:schemeClr val="tx1"/>
              </a:solidFill>
              <a:effectLst/>
              <a:latin typeface="+mj-lt"/>
            </a:endParaRPr>
          </a:p>
        </p:txBody>
      </p:sp>
      <p:sp>
        <p:nvSpPr>
          <p:cNvPr id="19" name="Rectangle 15"/>
          <p:cNvSpPr>
            <a:spLocks noChangeArrowheads="1"/>
          </p:cNvSpPr>
          <p:nvPr/>
        </p:nvSpPr>
        <p:spPr bwMode="auto">
          <a:xfrm>
            <a:off x="1683968" y="3412302"/>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10</a:t>
            </a:r>
            <a:endParaRPr kumimoji="0" lang="en-US" altLang="en-US" b="1" i="0" u="none" strike="noStrike" cap="none" normalizeH="0" baseline="0" smtClean="0">
              <a:ln>
                <a:noFill/>
              </a:ln>
              <a:solidFill>
                <a:schemeClr val="tx1"/>
              </a:solidFill>
              <a:effectLst/>
              <a:latin typeface="+mj-lt"/>
            </a:endParaRPr>
          </a:p>
        </p:txBody>
      </p:sp>
      <p:sp>
        <p:nvSpPr>
          <p:cNvPr id="20" name="Rectangle 16"/>
          <p:cNvSpPr>
            <a:spLocks noChangeArrowheads="1"/>
          </p:cNvSpPr>
          <p:nvPr/>
        </p:nvSpPr>
        <p:spPr bwMode="auto">
          <a:xfrm>
            <a:off x="1683968" y="316703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11</a:t>
            </a:r>
            <a:endParaRPr kumimoji="0" lang="en-US" altLang="en-US"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1683968" y="2919294"/>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12</a:t>
            </a:r>
            <a:endParaRPr kumimoji="0" lang="en-US" altLang="en-US" b="1" i="0" u="none" strike="noStrike" cap="none" normalizeH="0" baseline="0" smtClean="0">
              <a:ln>
                <a:noFill/>
              </a:ln>
              <a:solidFill>
                <a:schemeClr val="tx1"/>
              </a:solidFill>
              <a:effectLst/>
              <a:latin typeface="+mj-lt"/>
            </a:endParaRPr>
          </a:p>
        </p:txBody>
      </p:sp>
      <p:sp>
        <p:nvSpPr>
          <p:cNvPr id="22" name="Rectangle 18"/>
          <p:cNvSpPr>
            <a:spLocks noChangeArrowheads="1"/>
          </p:cNvSpPr>
          <p:nvPr/>
        </p:nvSpPr>
        <p:spPr bwMode="auto">
          <a:xfrm>
            <a:off x="1683968" y="268641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13</a:t>
            </a:r>
            <a:endParaRPr kumimoji="0" lang="en-US" altLang="en-US"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a:off x="1683968" y="245354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14</a:t>
            </a:r>
            <a:endParaRPr kumimoji="0" lang="en-US" altLang="en-US" b="1" i="0" u="none" strike="noStrike" cap="none" normalizeH="0" baseline="0" smtClean="0">
              <a:ln>
                <a:noFill/>
              </a:ln>
              <a:solidFill>
                <a:schemeClr val="tx1"/>
              </a:solidFill>
              <a:effectLst/>
              <a:latin typeface="+mj-lt"/>
            </a:endParaRPr>
          </a:p>
        </p:txBody>
      </p:sp>
      <p:sp>
        <p:nvSpPr>
          <p:cNvPr id="24" name="Rectangle 20"/>
          <p:cNvSpPr>
            <a:spLocks noChangeArrowheads="1"/>
          </p:cNvSpPr>
          <p:nvPr/>
        </p:nvSpPr>
        <p:spPr bwMode="auto">
          <a:xfrm>
            <a:off x="1835090" y="603588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1990</a:t>
            </a:r>
            <a:endParaRPr kumimoji="0" lang="en-US" altLang="en-US"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2890470" y="603588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1995</a:t>
            </a:r>
            <a:endParaRPr kumimoji="0" lang="en-US" altLang="en-US" b="1" i="0" u="none" strike="noStrike" cap="none" normalizeH="0" baseline="0" smtClean="0">
              <a:ln>
                <a:noFill/>
              </a:ln>
              <a:solidFill>
                <a:schemeClr val="tx1"/>
              </a:solidFill>
              <a:effectLst/>
              <a:latin typeface="+mj-lt"/>
            </a:endParaRPr>
          </a:p>
        </p:txBody>
      </p:sp>
      <p:sp>
        <p:nvSpPr>
          <p:cNvPr id="26" name="Rectangle 22"/>
          <p:cNvSpPr>
            <a:spLocks noChangeArrowheads="1"/>
          </p:cNvSpPr>
          <p:nvPr/>
        </p:nvSpPr>
        <p:spPr bwMode="auto">
          <a:xfrm>
            <a:off x="3968149" y="603588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2000</a:t>
            </a:r>
            <a:endParaRPr kumimoji="0" lang="en-US" altLang="en-US"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5085463" y="603588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2005</a:t>
            </a:r>
            <a:endParaRPr kumimoji="0" lang="en-US" altLang="en-US" b="1" i="0" u="none" strike="noStrike" cap="none" normalizeH="0" baseline="0" smtClean="0">
              <a:ln>
                <a:noFill/>
              </a:ln>
              <a:solidFill>
                <a:schemeClr val="tx1"/>
              </a:solidFill>
              <a:effectLst/>
              <a:latin typeface="+mj-lt"/>
            </a:endParaRPr>
          </a:p>
        </p:txBody>
      </p:sp>
      <p:sp>
        <p:nvSpPr>
          <p:cNvPr id="28" name="Rectangle 24"/>
          <p:cNvSpPr>
            <a:spLocks noChangeArrowheads="1"/>
          </p:cNvSpPr>
          <p:nvPr/>
        </p:nvSpPr>
        <p:spPr bwMode="auto">
          <a:xfrm>
            <a:off x="6215165" y="603588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2010</a:t>
            </a:r>
            <a:endParaRPr kumimoji="0" lang="en-US" altLang="en-US"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7352301" y="603588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2016</a:t>
            </a:r>
            <a:endParaRPr kumimoji="0" lang="en-US" altLang="en-US" b="1" i="0" u="none" strike="noStrike" cap="none" normalizeH="0" baseline="0" smtClean="0">
              <a:ln>
                <a:noFill/>
              </a:ln>
              <a:solidFill>
                <a:schemeClr val="tx1"/>
              </a:solidFill>
              <a:effectLst/>
              <a:latin typeface="+mj-lt"/>
            </a:endParaRPr>
          </a:p>
        </p:txBody>
      </p:sp>
      <p:sp>
        <p:nvSpPr>
          <p:cNvPr id="30" name="Rectangle 26"/>
          <p:cNvSpPr>
            <a:spLocks noChangeArrowheads="1"/>
          </p:cNvSpPr>
          <p:nvPr/>
        </p:nvSpPr>
        <p:spPr bwMode="auto">
          <a:xfrm>
            <a:off x="4523089" y="6201874"/>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2" name="Rectangle 28"/>
          <p:cNvSpPr>
            <a:spLocks noChangeArrowheads="1"/>
          </p:cNvSpPr>
          <p:nvPr/>
        </p:nvSpPr>
        <p:spPr bwMode="auto">
          <a:xfrm rot="16200000">
            <a:off x="-219748" y="4099833"/>
            <a:ext cx="34432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Unauthorized immigrants (millions)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00650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7E8-8D48-4C89-A53D-0C22C5CFD608}"/>
              </a:ext>
            </a:extLst>
          </p:cNvPr>
          <p:cNvSpPr>
            <a:spLocks noGrp="1"/>
          </p:cNvSpPr>
          <p:nvPr>
            <p:ph type="title"/>
          </p:nvPr>
        </p:nvSpPr>
        <p:spPr>
          <a:xfrm>
            <a:off x="457200" y="215371"/>
            <a:ext cx="7112000" cy="1097279"/>
          </a:xfrm>
        </p:spPr>
        <p:txBody>
          <a:bodyPr/>
          <a:lstStyle/>
          <a:p>
            <a:r>
              <a:rPr lang="en-US" sz="3400" dirty="0"/>
              <a:t>3.4.1 Government Immigration Policies </a:t>
            </a:r>
            <a:r>
              <a:rPr lang="en-US" sz="2000" b="0" dirty="0"/>
              <a:t>(5 of 5)</a:t>
            </a:r>
          </a:p>
        </p:txBody>
      </p:sp>
      <p:sp>
        <p:nvSpPr>
          <p:cNvPr id="3" name="Content Placeholder 2">
            <a:extLst>
              <a:ext uri="{FF2B5EF4-FFF2-40B4-BE49-F238E27FC236}">
                <a16:creationId xmlns:a16="http://schemas.microsoft.com/office/drawing/2014/main" id="{CD2C5E56-FFB3-4FDC-8663-90EF93B6DD6F}"/>
              </a:ext>
            </a:extLst>
          </p:cNvPr>
          <p:cNvSpPr>
            <a:spLocks noGrp="1"/>
          </p:cNvSpPr>
          <p:nvPr>
            <p:ph sz="quarter" idx="13"/>
          </p:nvPr>
        </p:nvSpPr>
        <p:spPr>
          <a:xfrm>
            <a:off x="457200" y="1556326"/>
            <a:ext cx="7762240" cy="677515"/>
          </a:xfrm>
        </p:spPr>
        <p:txBody>
          <a:bodyPr/>
          <a:lstStyle/>
          <a:p>
            <a:pPr marL="432" indent="0">
              <a:buNone/>
            </a:pPr>
            <a:r>
              <a:rPr lang="en-IN" b="1" dirty="0"/>
              <a:t>Figure 3-49:</a:t>
            </a:r>
            <a:r>
              <a:rPr lang="en-IN" dirty="0"/>
              <a:t> </a:t>
            </a:r>
            <a:r>
              <a:rPr lang="en-US" dirty="0"/>
              <a:t>Texas and California have the largest numbers of unauthorized immigrants.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457106"/>
            <a:ext cx="5029200" cy="3927656"/>
          </a:xfrm>
          <a:prstGeom prst="rect">
            <a:avLst/>
          </a:prstGeom>
        </p:spPr>
      </p:pic>
      <p:sp>
        <p:nvSpPr>
          <p:cNvPr id="9" name="Rectangle 5"/>
          <p:cNvSpPr>
            <a:spLocks noChangeArrowheads="1"/>
          </p:cNvSpPr>
          <p:nvPr/>
        </p:nvSpPr>
        <p:spPr bwMode="auto">
          <a:xfrm>
            <a:off x="4612499" y="5475692"/>
            <a:ext cx="15901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Unauthorized immigrants</a:t>
            </a:r>
            <a:endParaRPr kumimoji="0" lang="en-US" altLang="en-US" sz="1050" b="1" i="0" u="none" strike="noStrike" cap="none" normalizeH="0" baseline="0" dirty="0" smtClean="0">
              <a:ln>
                <a:noFill/>
              </a:ln>
              <a:solidFill>
                <a:schemeClr val="tx1"/>
              </a:solidFill>
              <a:effectLst/>
              <a:latin typeface="Arial Black" panose="020B0A04020102020204" pitchFamily="34" charset="0"/>
            </a:endParaRPr>
          </a:p>
        </p:txBody>
      </p:sp>
      <p:sp>
        <p:nvSpPr>
          <p:cNvPr id="10" name="Rectangle 6"/>
          <p:cNvSpPr>
            <a:spLocks noChangeArrowheads="1"/>
          </p:cNvSpPr>
          <p:nvPr/>
        </p:nvSpPr>
        <p:spPr bwMode="auto">
          <a:xfrm>
            <a:off x="4894024" y="5652275"/>
            <a:ext cx="107080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 million and above</a:t>
            </a:r>
            <a:endParaRPr kumimoji="0" lang="en-US" altLang="en-US" sz="105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4894024" y="5847217"/>
            <a:ext cx="8976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100,000–999,999</a:t>
            </a:r>
            <a:endParaRPr kumimoji="0" lang="en-US" altLang="en-US" sz="105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4894024" y="6042158"/>
            <a:ext cx="7694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10,000–99,999</a:t>
            </a:r>
            <a:endParaRPr kumimoji="0" lang="en-US" altLang="en-US" sz="1050" b="1" i="0" u="none" strike="noStrike" cap="none" normalizeH="0" baseline="0" dirty="0" smtClean="0">
              <a:ln>
                <a:noFill/>
              </a:ln>
              <a:solidFill>
                <a:schemeClr val="tx1"/>
              </a:solidFill>
              <a:effectLst/>
              <a:latin typeface="+mj-lt"/>
            </a:endParaRPr>
          </a:p>
        </p:txBody>
      </p:sp>
      <p:sp>
        <p:nvSpPr>
          <p:cNvPr id="18" name="Rectangle 14"/>
          <p:cNvSpPr>
            <a:spLocks noChangeArrowheads="1"/>
          </p:cNvSpPr>
          <p:nvPr/>
        </p:nvSpPr>
        <p:spPr bwMode="auto">
          <a:xfrm>
            <a:off x="4894024" y="6237099"/>
            <a:ext cx="7117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below 10,000</a:t>
            </a:r>
            <a:endParaRPr kumimoji="0" lang="en-US" altLang="en-US" sz="105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37269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A5E4-A8E6-4C40-B913-39D92996137B}"/>
              </a:ext>
            </a:extLst>
          </p:cNvPr>
          <p:cNvSpPr>
            <a:spLocks noGrp="1"/>
          </p:cNvSpPr>
          <p:nvPr>
            <p:ph type="title"/>
          </p:nvPr>
        </p:nvSpPr>
        <p:spPr/>
        <p:txBody>
          <a:bodyPr/>
          <a:lstStyle/>
          <a:p>
            <a:r>
              <a:rPr lang="en-US" dirty="0"/>
              <a:t>3.4.2 Quotas</a:t>
            </a:r>
            <a:endParaRPr lang="en-US" sz="2000" b="0" dirty="0"/>
          </a:p>
        </p:txBody>
      </p:sp>
      <p:sp>
        <p:nvSpPr>
          <p:cNvPr id="3" name="Content Placeholder 2">
            <a:extLst>
              <a:ext uri="{FF2B5EF4-FFF2-40B4-BE49-F238E27FC236}">
                <a16:creationId xmlns:a16="http://schemas.microsoft.com/office/drawing/2014/main" id="{CA8BBDCC-1D53-4BF7-976C-9FC606582A05}"/>
              </a:ext>
            </a:extLst>
          </p:cNvPr>
          <p:cNvSpPr>
            <a:spLocks noGrp="1"/>
          </p:cNvSpPr>
          <p:nvPr>
            <p:ph sz="quarter" idx="13"/>
          </p:nvPr>
        </p:nvSpPr>
        <p:spPr/>
        <p:txBody>
          <a:bodyPr/>
          <a:lstStyle/>
          <a:p>
            <a:r>
              <a:rPr lang="en-US" dirty="0"/>
              <a:t>1924: 2% of U.S. base population by country</a:t>
            </a:r>
          </a:p>
          <a:p>
            <a:r>
              <a:rPr lang="en-US" dirty="0"/>
              <a:t>1965: quotas by hemisphere (Eastern and Western) totaling 290,000 per year</a:t>
            </a:r>
          </a:p>
          <a:p>
            <a:r>
              <a:rPr lang="en-US" dirty="0"/>
              <a:t>1978: global quota of 290,000 per year</a:t>
            </a:r>
          </a:p>
          <a:p>
            <a:r>
              <a:rPr lang="en-US" dirty="0"/>
              <a:t>1990: quota raised to 700,000 per year</a:t>
            </a:r>
          </a:p>
          <a:p>
            <a:r>
              <a:rPr lang="en-US" dirty="0"/>
              <a:t>Preferences for family reunification, skilled workers, and diversity criterion</a:t>
            </a:r>
          </a:p>
          <a:p>
            <a:r>
              <a:rPr lang="en-US" dirty="0"/>
              <a:t>Skilled worker preference criticized for </a:t>
            </a:r>
            <a:r>
              <a:rPr lang="en-US" b="1" dirty="0"/>
              <a:t>“brain drain”</a:t>
            </a:r>
          </a:p>
        </p:txBody>
      </p:sp>
    </p:spTree>
    <p:extLst>
      <p:ext uri="{BB962C8B-B14F-4D97-AF65-F5344CB8AC3E}">
        <p14:creationId xmlns:p14="http://schemas.microsoft.com/office/powerpoint/2010/main" val="371545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A723-DA3D-4EEA-A1CD-80299E2383D7}"/>
              </a:ext>
            </a:extLst>
          </p:cNvPr>
          <p:cNvSpPr>
            <a:spLocks noGrp="1"/>
          </p:cNvSpPr>
          <p:nvPr>
            <p:ph type="title"/>
          </p:nvPr>
        </p:nvSpPr>
        <p:spPr/>
        <p:txBody>
          <a:bodyPr/>
          <a:lstStyle/>
          <a:p>
            <a:r>
              <a:rPr lang="en-US" dirty="0"/>
              <a:t>3.1.1 Migration </a:t>
            </a:r>
            <a:r>
              <a:rPr lang="en-US" dirty="0" smtClean="0"/>
              <a:t>and </a:t>
            </a:r>
            <a:r>
              <a:rPr lang="en-US" dirty="0"/>
              <a:t>Geography </a:t>
            </a:r>
            <a:r>
              <a:rPr lang="en-US" sz="2000" b="0" dirty="0"/>
              <a:t>(3 of 4)</a:t>
            </a:r>
          </a:p>
        </p:txBody>
      </p:sp>
      <p:sp>
        <p:nvSpPr>
          <p:cNvPr id="3" name="Content Placeholder 2">
            <a:extLst>
              <a:ext uri="{FF2B5EF4-FFF2-40B4-BE49-F238E27FC236}">
                <a16:creationId xmlns:a16="http://schemas.microsoft.com/office/drawing/2014/main" id="{D4992668-2F13-4312-9AE4-CA961FFC27FA}"/>
              </a:ext>
            </a:extLst>
          </p:cNvPr>
          <p:cNvSpPr>
            <a:spLocks noGrp="1"/>
          </p:cNvSpPr>
          <p:nvPr>
            <p:ph sz="quarter" idx="13"/>
          </p:nvPr>
        </p:nvSpPr>
        <p:spPr>
          <a:xfrm>
            <a:off x="457200" y="1556327"/>
            <a:ext cx="8229600" cy="845230"/>
          </a:xfrm>
        </p:spPr>
        <p:txBody>
          <a:bodyPr/>
          <a:lstStyle/>
          <a:p>
            <a:pPr marL="432" indent="0">
              <a:buNone/>
            </a:pPr>
            <a:r>
              <a:rPr lang="en-IN" b="1" dirty="0"/>
              <a:t>Table 3-1:</a:t>
            </a:r>
            <a:r>
              <a:rPr lang="en-IN" dirty="0"/>
              <a:t> </a:t>
            </a:r>
            <a:r>
              <a:rPr lang="en-US" dirty="0"/>
              <a:t>Changes in the demographic transition happen in tandem with changes in the migration transition. </a:t>
            </a:r>
          </a:p>
        </p:txBody>
      </p:sp>
      <p:graphicFrame>
        <p:nvGraphicFramePr>
          <p:cNvPr id="4" name="Table 3">
            <a:extLst>
              <a:ext uri="{FF2B5EF4-FFF2-40B4-BE49-F238E27FC236}">
                <a16:creationId xmlns:a16="http://schemas.microsoft.com/office/drawing/2014/main" id="{F4A53173-588F-48C7-8D3E-C2E7A42AB3FA}"/>
              </a:ext>
            </a:extLst>
          </p:cNvPr>
          <p:cNvGraphicFramePr>
            <a:graphicFrameLocks noGrp="1"/>
          </p:cNvGraphicFramePr>
          <p:nvPr>
            <p:extLst>
              <p:ext uri="{D42A27DB-BD31-4B8C-83A1-F6EECF244321}">
                <p14:modId xmlns:p14="http://schemas.microsoft.com/office/powerpoint/2010/main" val="168943407"/>
              </p:ext>
            </p:extLst>
          </p:nvPr>
        </p:nvGraphicFramePr>
        <p:xfrm>
          <a:off x="484968" y="2715560"/>
          <a:ext cx="8113776" cy="2722880"/>
        </p:xfrm>
        <a:graphic>
          <a:graphicData uri="http://schemas.openxmlformats.org/drawingml/2006/table">
            <a:tbl>
              <a:tblPr firstRow="1" bandRow="1">
                <a:tableStyleId>{2D5ABB26-0587-4C30-8999-92F81FD0307C}</a:tableStyleId>
              </a:tblPr>
              <a:tblGrid>
                <a:gridCol w="1213203">
                  <a:extLst>
                    <a:ext uri="{9D8B030D-6E8A-4147-A177-3AD203B41FA5}">
                      <a16:colId xmlns:a16="http://schemas.microsoft.com/office/drawing/2014/main" val="1106561073"/>
                    </a:ext>
                  </a:extLst>
                </a:gridCol>
                <a:gridCol w="3798277">
                  <a:extLst>
                    <a:ext uri="{9D8B030D-6E8A-4147-A177-3AD203B41FA5}">
                      <a16:colId xmlns:a16="http://schemas.microsoft.com/office/drawing/2014/main" val="366213351"/>
                    </a:ext>
                  </a:extLst>
                </a:gridCol>
                <a:gridCol w="3102296">
                  <a:extLst>
                    <a:ext uri="{9D8B030D-6E8A-4147-A177-3AD203B41FA5}">
                      <a16:colId xmlns:a16="http://schemas.microsoft.com/office/drawing/2014/main" val="1707817723"/>
                    </a:ext>
                  </a:extLst>
                </a:gridCol>
              </a:tblGrid>
              <a:tr h="370840">
                <a:tc>
                  <a:txBody>
                    <a:bodyPr/>
                    <a:lstStyle/>
                    <a:p>
                      <a:r>
                        <a:rPr lang="en-IN" sz="1400" b="1" baseline="0" dirty="0"/>
                        <a:t>Stage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baseline="0" dirty="0"/>
                        <a:t>Demographic Transition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baseline="0" dirty="0"/>
                        <a:t>Migration Transition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090011"/>
                  </a:ext>
                </a:extLst>
              </a:tr>
              <a:tr h="370840">
                <a:tc>
                  <a:txBody>
                    <a:bodyPr/>
                    <a:lstStyle/>
                    <a:p>
                      <a:r>
                        <a:rPr lang="en-US" sz="1400" baseline="0" dirty="0"/>
                        <a:t>1</a:t>
                      </a:r>
                      <a:endParaRPr lang="en-IN" sz="14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Low N</a:t>
                      </a:r>
                      <a:r>
                        <a:rPr lang="en-IN" sz="100" baseline="0" dirty="0"/>
                        <a:t> </a:t>
                      </a:r>
                      <a:r>
                        <a:rPr lang="en-IN" sz="1400" baseline="0" dirty="0"/>
                        <a:t>I</a:t>
                      </a:r>
                      <a:r>
                        <a:rPr lang="en-IN" sz="100" baseline="0" dirty="0"/>
                        <a:t> </a:t>
                      </a:r>
                      <a:r>
                        <a:rPr lang="en-IN" sz="1400" baseline="0" dirty="0"/>
                        <a:t>R, high C</a:t>
                      </a:r>
                      <a:r>
                        <a:rPr lang="en-IN" sz="100" baseline="0" dirty="0"/>
                        <a:t> </a:t>
                      </a:r>
                      <a:r>
                        <a:rPr lang="en-IN" sz="1400" baseline="0" dirty="0"/>
                        <a:t>B</a:t>
                      </a:r>
                      <a:r>
                        <a:rPr lang="en-IN" sz="100" baseline="0" dirty="0"/>
                        <a:t> </a:t>
                      </a:r>
                      <a:r>
                        <a:rPr lang="en-IN" sz="1400" baseline="0" dirty="0"/>
                        <a:t>R, high C</a:t>
                      </a:r>
                      <a:r>
                        <a:rPr lang="en-IN" sz="100" baseline="0" dirty="0"/>
                        <a:t> </a:t>
                      </a:r>
                      <a:r>
                        <a:rPr lang="en-IN" sz="1400" baseline="0" dirty="0"/>
                        <a:t>D</a:t>
                      </a:r>
                      <a:r>
                        <a:rPr lang="en-IN" sz="100" baseline="0" dirty="0"/>
                        <a:t> </a:t>
                      </a:r>
                      <a:r>
                        <a:rPr lang="en-IN" sz="1400" baseline="0" dirty="0"/>
                        <a:t>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High daily or seasonal mobility in search of food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1110779"/>
                  </a:ext>
                </a:extLst>
              </a:tr>
              <a:tr h="370840">
                <a:tc>
                  <a:txBody>
                    <a:bodyPr/>
                    <a:lstStyle/>
                    <a:p>
                      <a:r>
                        <a:rPr lang="en-US" sz="1400" baseline="0" dirty="0"/>
                        <a:t>2</a:t>
                      </a:r>
                      <a:endParaRPr lang="en-IN" sz="14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High N</a:t>
                      </a:r>
                      <a:r>
                        <a:rPr lang="en-IN" sz="100" baseline="0" dirty="0"/>
                        <a:t> </a:t>
                      </a:r>
                      <a:r>
                        <a:rPr lang="en-IN" sz="1400" baseline="0" dirty="0"/>
                        <a:t>I</a:t>
                      </a:r>
                      <a:r>
                        <a:rPr lang="en-IN" sz="100" baseline="0" dirty="0"/>
                        <a:t> </a:t>
                      </a:r>
                      <a:r>
                        <a:rPr lang="en-IN" sz="1400" baseline="0" dirty="0"/>
                        <a:t>R, high C</a:t>
                      </a:r>
                      <a:r>
                        <a:rPr lang="en-IN" sz="100" baseline="0" dirty="0"/>
                        <a:t> </a:t>
                      </a:r>
                      <a:r>
                        <a:rPr lang="en-IN" sz="1400" baseline="0" dirty="0"/>
                        <a:t>B</a:t>
                      </a:r>
                      <a:r>
                        <a:rPr lang="en-IN" sz="100" baseline="0" dirty="0"/>
                        <a:t> </a:t>
                      </a:r>
                      <a:r>
                        <a:rPr lang="en-IN" sz="1400" baseline="0" dirty="0"/>
                        <a:t>R, rapidly falling C</a:t>
                      </a:r>
                      <a:r>
                        <a:rPr lang="en-IN" sz="100" baseline="0" dirty="0"/>
                        <a:t> </a:t>
                      </a:r>
                      <a:r>
                        <a:rPr lang="en-IN" sz="1400" baseline="0" dirty="0"/>
                        <a:t>D</a:t>
                      </a:r>
                      <a:r>
                        <a:rPr lang="en-IN" sz="100" baseline="0" dirty="0"/>
                        <a:t> </a:t>
                      </a:r>
                      <a:r>
                        <a:rPr lang="en-IN" sz="1400" baseline="0" dirty="0"/>
                        <a:t>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High international emigration and interregional migration from rural to urban areas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3573816"/>
                  </a:ext>
                </a:extLst>
              </a:tr>
              <a:tr h="370840">
                <a:tc>
                  <a:txBody>
                    <a:bodyPr/>
                    <a:lstStyle/>
                    <a:p>
                      <a:r>
                        <a:rPr lang="en-US" sz="1400" baseline="0" dirty="0"/>
                        <a:t>3</a:t>
                      </a:r>
                      <a:endParaRPr lang="en-IN" sz="14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Declining N</a:t>
                      </a:r>
                      <a:r>
                        <a:rPr lang="en-IN" sz="100" baseline="0" dirty="0"/>
                        <a:t> </a:t>
                      </a:r>
                      <a:r>
                        <a:rPr lang="en-IN" sz="1400" baseline="0" dirty="0"/>
                        <a:t>I</a:t>
                      </a:r>
                      <a:r>
                        <a:rPr lang="en-IN" sz="100" baseline="0" dirty="0"/>
                        <a:t> </a:t>
                      </a:r>
                      <a:r>
                        <a:rPr lang="en-IN" sz="1400" baseline="0" dirty="0"/>
                        <a:t>R, rapidly declining C</a:t>
                      </a:r>
                      <a:r>
                        <a:rPr lang="en-IN" sz="100" baseline="0" dirty="0"/>
                        <a:t> </a:t>
                      </a:r>
                      <a:r>
                        <a:rPr lang="en-IN" sz="1400" baseline="0" dirty="0"/>
                        <a:t>B</a:t>
                      </a:r>
                      <a:r>
                        <a:rPr lang="en-IN" sz="100" baseline="0" dirty="0"/>
                        <a:t> </a:t>
                      </a:r>
                      <a:r>
                        <a:rPr lang="en-IN" sz="1400" baseline="0" dirty="0"/>
                        <a:t>R, declining C</a:t>
                      </a:r>
                      <a:r>
                        <a:rPr lang="en-IN" sz="100" baseline="0" dirty="0"/>
                        <a:t> </a:t>
                      </a:r>
                      <a:r>
                        <a:rPr lang="en-IN" sz="1400" baseline="0" dirty="0"/>
                        <a:t>D</a:t>
                      </a:r>
                      <a:r>
                        <a:rPr lang="en-IN" sz="100" baseline="0" dirty="0"/>
                        <a:t> </a:t>
                      </a:r>
                      <a:r>
                        <a:rPr lang="en-IN" sz="1400" baseline="0" dirty="0"/>
                        <a:t>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High international immigration and intraregional migration from cities to suburbs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302570"/>
                  </a:ext>
                </a:extLst>
              </a:tr>
              <a:tr h="370840">
                <a:tc>
                  <a:txBody>
                    <a:bodyPr/>
                    <a:lstStyle/>
                    <a:p>
                      <a:r>
                        <a:rPr lang="en-US" sz="1400" baseline="0" dirty="0"/>
                        <a:t>4</a:t>
                      </a:r>
                      <a:endParaRPr lang="en-IN" sz="14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Low N</a:t>
                      </a:r>
                      <a:r>
                        <a:rPr lang="en-IN" sz="100" baseline="0" dirty="0"/>
                        <a:t> </a:t>
                      </a:r>
                      <a:r>
                        <a:rPr lang="en-IN" sz="1400" baseline="0" dirty="0"/>
                        <a:t>I</a:t>
                      </a:r>
                      <a:r>
                        <a:rPr lang="en-IN" sz="100" baseline="0" dirty="0"/>
                        <a:t> </a:t>
                      </a:r>
                      <a:r>
                        <a:rPr lang="en-IN" sz="1400" baseline="0" dirty="0"/>
                        <a:t>R, low C</a:t>
                      </a:r>
                      <a:r>
                        <a:rPr lang="en-IN" sz="100" baseline="0" dirty="0"/>
                        <a:t> </a:t>
                      </a:r>
                      <a:r>
                        <a:rPr lang="en-IN" sz="1400" baseline="0" dirty="0"/>
                        <a:t>B</a:t>
                      </a:r>
                      <a:r>
                        <a:rPr lang="en-IN" sz="100" baseline="0" dirty="0"/>
                        <a:t> </a:t>
                      </a:r>
                      <a:r>
                        <a:rPr lang="en-IN" sz="1400" baseline="0" dirty="0"/>
                        <a:t>R, low C</a:t>
                      </a:r>
                      <a:r>
                        <a:rPr lang="en-IN" sz="100" baseline="0" dirty="0"/>
                        <a:t> </a:t>
                      </a:r>
                      <a:r>
                        <a:rPr lang="en-IN" sz="1400" baseline="0" dirty="0"/>
                        <a:t>D</a:t>
                      </a:r>
                      <a:r>
                        <a:rPr lang="en-IN" sz="100" baseline="0" dirty="0"/>
                        <a:t> </a:t>
                      </a:r>
                      <a:r>
                        <a:rPr lang="en-IN" sz="1400" baseline="0" dirty="0"/>
                        <a:t>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aseline="0" dirty="0"/>
                        <a:t>Same as stage 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486536"/>
                  </a:ext>
                </a:extLst>
              </a:tr>
            </a:tbl>
          </a:graphicData>
        </a:graphic>
      </p:graphicFrame>
    </p:spTree>
    <p:extLst>
      <p:ext uri="{BB962C8B-B14F-4D97-AF65-F5344CB8AC3E}">
        <p14:creationId xmlns:p14="http://schemas.microsoft.com/office/powerpoint/2010/main" val="30545214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00A9-6CA1-4AE9-92DF-C4D281C21F29}"/>
              </a:ext>
            </a:extLst>
          </p:cNvPr>
          <p:cNvSpPr>
            <a:spLocks noGrp="1"/>
          </p:cNvSpPr>
          <p:nvPr>
            <p:ph type="title"/>
          </p:nvPr>
        </p:nvSpPr>
        <p:spPr/>
        <p:txBody>
          <a:bodyPr/>
          <a:lstStyle/>
          <a:p>
            <a:r>
              <a:rPr lang="en-US" dirty="0"/>
              <a:t>3.4.3 U.S.–Mexico Border Issues </a:t>
            </a:r>
            <a:r>
              <a:rPr lang="en-US" sz="2000" b="0" dirty="0"/>
              <a:t>(1 of 6)</a:t>
            </a:r>
          </a:p>
        </p:txBody>
      </p:sp>
      <p:sp>
        <p:nvSpPr>
          <p:cNvPr id="3" name="Content Placeholder 2">
            <a:extLst>
              <a:ext uri="{FF2B5EF4-FFF2-40B4-BE49-F238E27FC236}">
                <a16:creationId xmlns:a16="http://schemas.microsoft.com/office/drawing/2014/main" id="{448A4A12-8FEE-408F-9FBB-8F699D9F7E29}"/>
              </a:ext>
            </a:extLst>
          </p:cNvPr>
          <p:cNvSpPr>
            <a:spLocks noGrp="1"/>
          </p:cNvSpPr>
          <p:nvPr>
            <p:ph sz="quarter" idx="13"/>
          </p:nvPr>
        </p:nvSpPr>
        <p:spPr/>
        <p:txBody>
          <a:bodyPr/>
          <a:lstStyle/>
          <a:p>
            <a:r>
              <a:rPr lang="en-US" dirty="0"/>
              <a:t>Americans are divided concerning whether unauthorized migration helps or hurts the country</a:t>
            </a:r>
          </a:p>
          <a:p>
            <a:r>
              <a:rPr lang="en-US" dirty="0"/>
              <a:t>Most Americans would like more effective border patrols</a:t>
            </a:r>
          </a:p>
          <a:p>
            <a:r>
              <a:rPr lang="en-US" dirty="0"/>
              <a:t>Most Americans support work-related programs to make them legal</a:t>
            </a:r>
          </a:p>
          <a:p>
            <a:r>
              <a:rPr lang="en-US" dirty="0"/>
              <a:t>Most Americans believe that enforcement of unauthorized immigration is a federal responsibility</a:t>
            </a:r>
          </a:p>
        </p:txBody>
      </p:sp>
    </p:spTree>
    <p:extLst>
      <p:ext uri="{BB962C8B-B14F-4D97-AF65-F5344CB8AC3E}">
        <p14:creationId xmlns:p14="http://schemas.microsoft.com/office/powerpoint/2010/main" val="38101913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00A9-6CA1-4AE9-92DF-C4D281C21F29}"/>
              </a:ext>
            </a:extLst>
          </p:cNvPr>
          <p:cNvSpPr>
            <a:spLocks noGrp="1"/>
          </p:cNvSpPr>
          <p:nvPr>
            <p:ph type="title"/>
          </p:nvPr>
        </p:nvSpPr>
        <p:spPr/>
        <p:txBody>
          <a:bodyPr/>
          <a:lstStyle/>
          <a:p>
            <a:r>
              <a:rPr lang="en-US" dirty="0"/>
              <a:t>3.4.3 U.S.–Mexico Border Issues </a:t>
            </a:r>
            <a:r>
              <a:rPr lang="en-US" sz="2000" b="0" dirty="0"/>
              <a:t>(2 of 6)</a:t>
            </a:r>
          </a:p>
        </p:txBody>
      </p:sp>
      <p:sp>
        <p:nvSpPr>
          <p:cNvPr id="3" name="Content Placeholder 2">
            <a:extLst>
              <a:ext uri="{FF2B5EF4-FFF2-40B4-BE49-F238E27FC236}">
                <a16:creationId xmlns:a16="http://schemas.microsoft.com/office/drawing/2014/main" id="{448A4A12-8FEE-408F-9FBB-8F699D9F7E29}"/>
              </a:ext>
            </a:extLst>
          </p:cNvPr>
          <p:cNvSpPr>
            <a:spLocks noGrp="1"/>
          </p:cNvSpPr>
          <p:nvPr>
            <p:ph sz="quarter" idx="13"/>
          </p:nvPr>
        </p:nvSpPr>
        <p:spPr>
          <a:xfrm>
            <a:off x="457200" y="1556327"/>
            <a:ext cx="8229600" cy="1549730"/>
          </a:xfrm>
        </p:spPr>
        <p:txBody>
          <a:bodyPr/>
          <a:lstStyle/>
          <a:p>
            <a:pPr marL="432" indent="0">
              <a:buNone/>
            </a:pPr>
            <a:r>
              <a:rPr lang="en-US" b="1" dirty="0"/>
              <a:t>Figure 3-54:</a:t>
            </a:r>
            <a:r>
              <a:rPr lang="en-US" dirty="0"/>
              <a:t> Policy concerning unauthorized migration from Mexico is a contentious topic. Debate includes the level of border enforcement, the role of unauthorized workers in the economy, and protecting the civil rights of U.S. citizens.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571" y="3068329"/>
            <a:ext cx="5747108" cy="3419978"/>
          </a:xfrm>
          <a:prstGeom prst="rect">
            <a:avLst/>
          </a:prstGeom>
        </p:spPr>
      </p:pic>
      <p:sp>
        <p:nvSpPr>
          <p:cNvPr id="730" name="Rectangle 724"/>
          <p:cNvSpPr>
            <a:spLocks noChangeArrowheads="1"/>
          </p:cNvSpPr>
          <p:nvPr/>
        </p:nvSpPr>
        <p:spPr bwMode="auto">
          <a:xfrm>
            <a:off x="1929605" y="4009232"/>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731" name="Rectangle 725"/>
          <p:cNvSpPr>
            <a:spLocks noChangeArrowheads="1"/>
          </p:cNvSpPr>
          <p:nvPr/>
        </p:nvSpPr>
        <p:spPr bwMode="auto">
          <a:xfrm>
            <a:off x="2248693" y="3871119"/>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732" name="Rectangle 726"/>
          <p:cNvSpPr>
            <a:spLocks noChangeArrowheads="1"/>
          </p:cNvSpPr>
          <p:nvPr/>
        </p:nvSpPr>
        <p:spPr bwMode="auto">
          <a:xfrm>
            <a:off x="2623343" y="3831432"/>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733" name="Rectangle 727"/>
          <p:cNvSpPr>
            <a:spLocks noChangeArrowheads="1"/>
          </p:cNvSpPr>
          <p:nvPr/>
        </p:nvSpPr>
        <p:spPr bwMode="auto">
          <a:xfrm>
            <a:off x="2924967" y="4171157"/>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734" name="Rectangle 728"/>
          <p:cNvSpPr>
            <a:spLocks noChangeArrowheads="1"/>
          </p:cNvSpPr>
          <p:nvPr/>
        </p:nvSpPr>
        <p:spPr bwMode="auto">
          <a:xfrm>
            <a:off x="4112418" y="4315619"/>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735" name="Rectangle 729"/>
          <p:cNvSpPr>
            <a:spLocks noChangeArrowheads="1"/>
          </p:cNvSpPr>
          <p:nvPr/>
        </p:nvSpPr>
        <p:spPr bwMode="auto">
          <a:xfrm>
            <a:off x="6349206" y="600789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54</a:t>
            </a:r>
            <a:endParaRPr kumimoji="0" lang="en-US" altLang="en-US" sz="1600" b="1" i="0" u="none" strike="noStrike" cap="none" normalizeH="0" baseline="0" smtClean="0">
              <a:ln>
                <a:noFill/>
              </a:ln>
              <a:solidFill>
                <a:schemeClr val="tx1"/>
              </a:solidFill>
              <a:effectLst/>
              <a:latin typeface="+mj-lt"/>
            </a:endParaRPr>
          </a:p>
        </p:txBody>
      </p:sp>
      <p:sp>
        <p:nvSpPr>
          <p:cNvPr id="736" name="Rectangle 730"/>
          <p:cNvSpPr>
            <a:spLocks noChangeArrowheads="1"/>
          </p:cNvSpPr>
          <p:nvPr/>
        </p:nvSpPr>
        <p:spPr bwMode="auto">
          <a:xfrm>
            <a:off x="6782593" y="620633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97</a:t>
            </a:r>
            <a:endParaRPr kumimoji="0" lang="en-US" altLang="en-US" sz="1600" b="1" i="0" u="none" strike="noStrike" cap="none" normalizeH="0" baseline="0" smtClean="0">
              <a:ln>
                <a:noFill/>
              </a:ln>
              <a:solidFill>
                <a:schemeClr val="tx1"/>
              </a:solidFill>
              <a:effectLst/>
              <a:latin typeface="+mj-lt"/>
            </a:endParaRPr>
          </a:p>
        </p:txBody>
      </p:sp>
      <p:sp>
        <p:nvSpPr>
          <p:cNvPr id="737" name="Rectangle 731"/>
          <p:cNvSpPr>
            <a:spLocks noChangeArrowheads="1"/>
          </p:cNvSpPr>
          <p:nvPr/>
        </p:nvSpPr>
        <p:spPr bwMode="auto">
          <a:xfrm>
            <a:off x="3612355" y="453151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17</a:t>
            </a:r>
            <a:endParaRPr kumimoji="0" lang="en-US" altLang="en-US" sz="1600" b="1" i="0" u="none" strike="noStrike" cap="none" normalizeH="0" baseline="0" smtClean="0">
              <a:ln>
                <a:noFill/>
              </a:ln>
              <a:solidFill>
                <a:schemeClr val="tx1"/>
              </a:solidFill>
              <a:effectLst/>
              <a:latin typeface="+mj-lt"/>
            </a:endParaRPr>
          </a:p>
        </p:txBody>
      </p:sp>
      <p:sp>
        <p:nvSpPr>
          <p:cNvPr id="738" name="Rectangle 732"/>
          <p:cNvSpPr>
            <a:spLocks noChangeArrowheads="1"/>
          </p:cNvSpPr>
          <p:nvPr/>
        </p:nvSpPr>
        <p:spPr bwMode="auto">
          <a:xfrm>
            <a:off x="4144168" y="457596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739" name="Rectangle 733"/>
          <p:cNvSpPr>
            <a:spLocks noChangeArrowheads="1"/>
          </p:cNvSpPr>
          <p:nvPr/>
        </p:nvSpPr>
        <p:spPr bwMode="auto">
          <a:xfrm>
            <a:off x="4542631" y="501888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45</a:t>
            </a:r>
            <a:endParaRPr kumimoji="0" lang="en-US" altLang="en-US" sz="1600" b="1" i="0" u="none" strike="noStrike" cap="none" normalizeH="0" baseline="0" smtClean="0">
              <a:ln>
                <a:noFill/>
              </a:ln>
              <a:solidFill>
                <a:schemeClr val="tx1"/>
              </a:solidFill>
              <a:effectLst/>
              <a:latin typeface="+mj-lt"/>
            </a:endParaRPr>
          </a:p>
        </p:txBody>
      </p:sp>
      <p:sp>
        <p:nvSpPr>
          <p:cNvPr id="740" name="Rectangle 734"/>
          <p:cNvSpPr>
            <a:spLocks noChangeArrowheads="1"/>
          </p:cNvSpPr>
          <p:nvPr/>
        </p:nvSpPr>
        <p:spPr bwMode="auto">
          <a:xfrm>
            <a:off x="4792662" y="492204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16</a:t>
            </a:r>
            <a:endParaRPr kumimoji="0" lang="en-US" altLang="en-US" sz="1600" b="1" i="0" u="none" strike="noStrike" cap="none" normalizeH="0" baseline="0" dirty="0" smtClean="0">
              <a:ln>
                <a:noFill/>
              </a:ln>
              <a:solidFill>
                <a:schemeClr val="tx1"/>
              </a:solidFill>
              <a:effectLst/>
              <a:latin typeface="+mj-lt"/>
            </a:endParaRPr>
          </a:p>
        </p:txBody>
      </p:sp>
      <p:sp>
        <p:nvSpPr>
          <p:cNvPr id="741" name="Rectangle 735"/>
          <p:cNvSpPr>
            <a:spLocks noChangeArrowheads="1"/>
          </p:cNvSpPr>
          <p:nvPr/>
        </p:nvSpPr>
        <p:spPr bwMode="auto">
          <a:xfrm>
            <a:off x="6300787" y="625236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85</a:t>
            </a:r>
            <a:endParaRPr kumimoji="0" lang="en-US" altLang="en-US" sz="1600" b="1" i="0" u="none" strike="noStrike" cap="none" normalizeH="0" baseline="0" dirty="0" smtClean="0">
              <a:ln>
                <a:noFill/>
              </a:ln>
              <a:solidFill>
                <a:schemeClr val="tx1"/>
              </a:solidFill>
              <a:effectLst/>
              <a:latin typeface="+mj-lt"/>
            </a:endParaRPr>
          </a:p>
        </p:txBody>
      </p:sp>
      <p:sp>
        <p:nvSpPr>
          <p:cNvPr id="742" name="Rectangle 736"/>
          <p:cNvSpPr>
            <a:spLocks noChangeArrowheads="1"/>
          </p:cNvSpPr>
          <p:nvPr/>
        </p:nvSpPr>
        <p:spPr bwMode="auto">
          <a:xfrm>
            <a:off x="6072981" y="593169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53</a:t>
            </a:r>
            <a:endParaRPr kumimoji="0" lang="en-US" altLang="en-US" sz="1600" b="1" i="0" u="none" strike="noStrike" cap="none" normalizeH="0" baseline="0" smtClean="0">
              <a:ln>
                <a:noFill/>
              </a:ln>
              <a:solidFill>
                <a:schemeClr val="tx1"/>
              </a:solidFill>
              <a:effectLst/>
              <a:latin typeface="+mj-lt"/>
            </a:endParaRPr>
          </a:p>
        </p:txBody>
      </p:sp>
      <p:sp>
        <p:nvSpPr>
          <p:cNvPr id="743" name="Rectangle 737"/>
          <p:cNvSpPr>
            <a:spLocks noChangeArrowheads="1"/>
          </p:cNvSpPr>
          <p:nvPr/>
        </p:nvSpPr>
        <p:spPr bwMode="auto">
          <a:xfrm>
            <a:off x="2697955" y="4009232"/>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8</a:t>
            </a:r>
            <a:endParaRPr kumimoji="0" lang="en-US" altLang="en-US" sz="1600" b="1" i="0" u="none" strike="noStrike" cap="none" normalizeH="0" baseline="0" smtClean="0">
              <a:ln>
                <a:noFill/>
              </a:ln>
              <a:solidFill>
                <a:schemeClr val="tx1"/>
              </a:solidFill>
              <a:effectLst/>
              <a:latin typeface="+mj-lt"/>
            </a:endParaRPr>
          </a:p>
        </p:txBody>
      </p:sp>
      <p:sp>
        <p:nvSpPr>
          <p:cNvPr id="744" name="Rectangle 738"/>
          <p:cNvSpPr>
            <a:spLocks noChangeArrowheads="1"/>
          </p:cNvSpPr>
          <p:nvPr/>
        </p:nvSpPr>
        <p:spPr bwMode="auto">
          <a:xfrm>
            <a:off x="3431380" y="4282282"/>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745" name="Rectangle 739"/>
          <p:cNvSpPr>
            <a:spLocks noChangeArrowheads="1"/>
          </p:cNvSpPr>
          <p:nvPr/>
        </p:nvSpPr>
        <p:spPr bwMode="auto">
          <a:xfrm>
            <a:off x="6888956" y="6220619"/>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101</a:t>
            </a:r>
            <a:endParaRPr kumimoji="0" lang="en-US" altLang="en-US" sz="1600" b="1" i="0" u="none" strike="noStrike" cap="none" normalizeH="0" baseline="0" smtClean="0">
              <a:ln>
                <a:noFill/>
              </a:ln>
              <a:solidFill>
                <a:schemeClr val="tx1"/>
              </a:solidFill>
              <a:effectLst/>
              <a:latin typeface="+mj-lt"/>
            </a:endParaRPr>
          </a:p>
        </p:txBody>
      </p:sp>
      <p:sp>
        <p:nvSpPr>
          <p:cNvPr id="746" name="Rectangle 740"/>
          <p:cNvSpPr>
            <a:spLocks noChangeArrowheads="1"/>
          </p:cNvSpPr>
          <p:nvPr/>
        </p:nvSpPr>
        <p:spPr bwMode="auto">
          <a:xfrm>
            <a:off x="3244849" y="451008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15</a:t>
            </a:r>
            <a:endParaRPr kumimoji="0" lang="en-US" altLang="en-US" sz="1600" b="1" i="0" u="none" strike="noStrike" cap="none" normalizeH="0" baseline="0" dirty="0" smtClean="0">
              <a:ln>
                <a:noFill/>
              </a:ln>
              <a:solidFill>
                <a:schemeClr val="tx1"/>
              </a:solidFill>
              <a:effectLst/>
              <a:latin typeface="+mj-lt"/>
            </a:endParaRPr>
          </a:p>
        </p:txBody>
      </p:sp>
      <p:sp>
        <p:nvSpPr>
          <p:cNvPr id="747" name="Rectangle 741"/>
          <p:cNvSpPr>
            <a:spLocks noChangeArrowheads="1"/>
          </p:cNvSpPr>
          <p:nvPr/>
        </p:nvSpPr>
        <p:spPr bwMode="auto">
          <a:xfrm>
            <a:off x="3255962" y="4548189"/>
            <a:ext cx="272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D</a:t>
            </a:r>
            <a:endParaRPr kumimoji="0" lang="en-US" altLang="en-US" sz="1600" b="1" i="0" u="none" strike="noStrike" cap="none" normalizeH="0" baseline="0" smtClean="0">
              <a:ln>
                <a:noFill/>
              </a:ln>
              <a:solidFill>
                <a:schemeClr val="tx1"/>
              </a:solidFill>
              <a:effectLst/>
              <a:latin typeface="+mj-lt"/>
            </a:endParaRPr>
          </a:p>
        </p:txBody>
      </p:sp>
      <p:sp>
        <p:nvSpPr>
          <p:cNvPr id="748" name="Rectangle 742"/>
          <p:cNvSpPr>
            <a:spLocks noChangeArrowheads="1"/>
          </p:cNvSpPr>
          <p:nvPr/>
        </p:nvSpPr>
        <p:spPr bwMode="auto">
          <a:xfrm>
            <a:off x="4492625" y="4442620"/>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45</a:t>
            </a:r>
            <a:endParaRPr kumimoji="0" lang="en-US" altLang="en-US" sz="1600" b="1" i="0" u="none" strike="noStrike" cap="none" normalizeH="0" baseline="0" dirty="0" smtClean="0">
              <a:ln>
                <a:noFill/>
              </a:ln>
              <a:solidFill>
                <a:schemeClr val="tx1"/>
              </a:solidFill>
              <a:effectLst/>
              <a:latin typeface="+mj-lt"/>
            </a:endParaRPr>
          </a:p>
        </p:txBody>
      </p:sp>
      <p:sp>
        <p:nvSpPr>
          <p:cNvPr id="749" name="Rectangle 743"/>
          <p:cNvSpPr>
            <a:spLocks noChangeArrowheads="1"/>
          </p:cNvSpPr>
          <p:nvPr/>
        </p:nvSpPr>
        <p:spPr bwMode="auto">
          <a:xfrm>
            <a:off x="4503737" y="4480720"/>
            <a:ext cx="272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D</a:t>
            </a:r>
            <a:endParaRPr kumimoji="0" lang="en-US" altLang="en-US" sz="1600" b="1" i="0" u="none" strike="noStrike" cap="none" normalizeH="0" baseline="0" smtClean="0">
              <a:ln>
                <a:noFill/>
              </a:ln>
              <a:solidFill>
                <a:schemeClr val="tx1"/>
              </a:solidFill>
              <a:effectLst/>
              <a:latin typeface="+mj-lt"/>
            </a:endParaRPr>
          </a:p>
        </p:txBody>
      </p:sp>
      <p:sp>
        <p:nvSpPr>
          <p:cNvPr id="750" name="Rectangle 744"/>
          <p:cNvSpPr>
            <a:spLocks noChangeArrowheads="1"/>
          </p:cNvSpPr>
          <p:nvPr/>
        </p:nvSpPr>
        <p:spPr bwMode="auto">
          <a:xfrm>
            <a:off x="5980112" y="5309395"/>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57</a:t>
            </a:r>
            <a:endParaRPr kumimoji="0" lang="en-US" altLang="en-US" sz="1600" b="1" i="0" u="none" strike="noStrike" cap="none" normalizeH="0" baseline="0" dirty="0" smtClean="0">
              <a:ln>
                <a:noFill/>
              </a:ln>
              <a:solidFill>
                <a:schemeClr val="tx1"/>
              </a:solidFill>
              <a:effectLst/>
              <a:latin typeface="+mj-lt"/>
            </a:endParaRPr>
          </a:p>
        </p:txBody>
      </p:sp>
      <p:sp>
        <p:nvSpPr>
          <p:cNvPr id="751" name="Rectangle 745"/>
          <p:cNvSpPr>
            <a:spLocks noChangeArrowheads="1"/>
          </p:cNvSpPr>
          <p:nvPr/>
        </p:nvSpPr>
        <p:spPr bwMode="auto">
          <a:xfrm>
            <a:off x="5989637" y="5344320"/>
            <a:ext cx="272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D</a:t>
            </a:r>
            <a:endParaRPr kumimoji="0" lang="en-US" altLang="en-US" sz="1600" b="1" i="0" u="none" strike="noStrike" cap="none" normalizeH="0" baseline="0" smtClean="0">
              <a:ln>
                <a:noFill/>
              </a:ln>
              <a:solidFill>
                <a:schemeClr val="tx1"/>
              </a:solidFill>
              <a:effectLst/>
              <a:latin typeface="+mj-lt"/>
            </a:endParaRPr>
          </a:p>
        </p:txBody>
      </p:sp>
      <p:sp>
        <p:nvSpPr>
          <p:cNvPr id="752" name="Rectangle 746"/>
          <p:cNvSpPr>
            <a:spLocks noChangeArrowheads="1"/>
          </p:cNvSpPr>
          <p:nvPr/>
        </p:nvSpPr>
        <p:spPr bwMode="auto">
          <a:xfrm>
            <a:off x="6297612" y="574357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85</a:t>
            </a:r>
            <a:endParaRPr kumimoji="0" lang="en-US" altLang="en-US" sz="1600" b="1" i="0" u="none" strike="noStrike" cap="none" normalizeH="0" baseline="0" dirty="0" smtClean="0">
              <a:ln>
                <a:noFill/>
              </a:ln>
              <a:solidFill>
                <a:schemeClr val="tx1"/>
              </a:solidFill>
              <a:effectLst/>
              <a:latin typeface="+mj-lt"/>
            </a:endParaRPr>
          </a:p>
        </p:txBody>
      </p:sp>
      <p:sp>
        <p:nvSpPr>
          <p:cNvPr id="753" name="Rectangle 747"/>
          <p:cNvSpPr>
            <a:spLocks noChangeArrowheads="1"/>
          </p:cNvSpPr>
          <p:nvPr/>
        </p:nvSpPr>
        <p:spPr bwMode="auto">
          <a:xfrm>
            <a:off x="6307137" y="5781676"/>
            <a:ext cx="272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D</a:t>
            </a:r>
            <a:endParaRPr kumimoji="0" lang="en-US" altLang="en-US" sz="1600" b="1" i="0" u="none" strike="noStrike" cap="none" normalizeH="0" baseline="0" smtClean="0">
              <a:ln>
                <a:noFill/>
              </a:ln>
              <a:solidFill>
                <a:schemeClr val="tx1"/>
              </a:solidFill>
              <a:effectLst/>
              <a:latin typeface="+mj-lt"/>
            </a:endParaRPr>
          </a:p>
        </p:txBody>
      </p:sp>
      <p:sp>
        <p:nvSpPr>
          <p:cNvPr id="754" name="Rectangle 748"/>
          <p:cNvSpPr>
            <a:spLocks noChangeArrowheads="1"/>
          </p:cNvSpPr>
          <p:nvPr/>
        </p:nvSpPr>
        <p:spPr bwMode="auto">
          <a:xfrm>
            <a:off x="6438106" y="606266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40</a:t>
            </a:r>
            <a:endParaRPr kumimoji="0" lang="en-US" altLang="en-US" sz="1600" b="1" i="0" u="none" strike="noStrike" cap="none" normalizeH="0" baseline="0" dirty="0" smtClean="0">
              <a:ln>
                <a:noFill/>
              </a:ln>
              <a:solidFill>
                <a:schemeClr val="tx1"/>
              </a:solidFill>
              <a:effectLst/>
              <a:latin typeface="+mj-lt"/>
            </a:endParaRPr>
          </a:p>
        </p:txBody>
      </p:sp>
      <p:sp>
        <p:nvSpPr>
          <p:cNvPr id="755" name="Rectangle 749"/>
          <p:cNvSpPr>
            <a:spLocks noChangeArrowheads="1"/>
          </p:cNvSpPr>
          <p:nvPr/>
        </p:nvSpPr>
        <p:spPr bwMode="auto">
          <a:xfrm>
            <a:off x="6449218" y="6100764"/>
            <a:ext cx="272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D</a:t>
            </a:r>
            <a:endParaRPr kumimoji="0" lang="en-US" altLang="en-US" sz="1600" b="1" i="0" u="none" strike="noStrike" cap="none" normalizeH="0" baseline="0" smtClean="0">
              <a:ln>
                <a:noFill/>
              </a:ln>
              <a:solidFill>
                <a:schemeClr val="tx1"/>
              </a:solidFill>
              <a:effectLst/>
              <a:latin typeface="+mj-lt"/>
            </a:endParaRPr>
          </a:p>
        </p:txBody>
      </p:sp>
      <p:sp>
        <p:nvSpPr>
          <p:cNvPr id="756" name="Rectangle 750"/>
          <p:cNvSpPr>
            <a:spLocks noChangeArrowheads="1"/>
          </p:cNvSpPr>
          <p:nvPr/>
        </p:nvSpPr>
        <p:spPr bwMode="auto">
          <a:xfrm>
            <a:off x="2890837" y="3639345"/>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85</a:t>
            </a:r>
            <a:endParaRPr kumimoji="0" lang="en-US" altLang="en-US" sz="1600" b="1" i="0" u="none" strike="noStrike" cap="none" normalizeH="0" baseline="0" dirty="0" smtClean="0">
              <a:ln>
                <a:noFill/>
              </a:ln>
              <a:solidFill>
                <a:schemeClr val="tx1"/>
              </a:solidFill>
              <a:effectLst/>
              <a:latin typeface="+mj-lt"/>
            </a:endParaRPr>
          </a:p>
        </p:txBody>
      </p:sp>
      <p:sp>
        <p:nvSpPr>
          <p:cNvPr id="757" name="Rectangle 751"/>
          <p:cNvSpPr>
            <a:spLocks noChangeArrowheads="1"/>
          </p:cNvSpPr>
          <p:nvPr/>
        </p:nvSpPr>
        <p:spPr bwMode="auto">
          <a:xfrm>
            <a:off x="3085305" y="3931445"/>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86</a:t>
            </a:r>
            <a:endParaRPr kumimoji="0" lang="en-US" altLang="en-US" sz="1600" b="1" i="0" u="none" strike="noStrike" cap="none" normalizeH="0" baseline="0" dirty="0" smtClean="0">
              <a:ln>
                <a:noFill/>
              </a:ln>
              <a:solidFill>
                <a:schemeClr val="tx1"/>
              </a:solidFill>
              <a:effectLst/>
              <a:latin typeface="+mj-lt"/>
            </a:endParaRPr>
          </a:p>
        </p:txBody>
      </p:sp>
      <p:sp>
        <p:nvSpPr>
          <p:cNvPr id="758" name="Rectangle 752"/>
          <p:cNvSpPr>
            <a:spLocks noChangeArrowheads="1"/>
          </p:cNvSpPr>
          <p:nvPr/>
        </p:nvSpPr>
        <p:spPr bwMode="auto">
          <a:xfrm>
            <a:off x="2802730" y="4253707"/>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37</a:t>
            </a:r>
            <a:endParaRPr kumimoji="0" lang="en-US" altLang="en-US" sz="1600" b="1" i="0" u="none" strike="noStrike" cap="none" normalizeH="0" baseline="0" dirty="0" smtClean="0">
              <a:ln>
                <a:noFill/>
              </a:ln>
              <a:solidFill>
                <a:schemeClr val="tx1"/>
              </a:solidFill>
              <a:effectLst/>
              <a:latin typeface="+mj-lt"/>
            </a:endParaRPr>
          </a:p>
        </p:txBody>
      </p:sp>
      <p:sp>
        <p:nvSpPr>
          <p:cNvPr id="759" name="Rectangle 753"/>
          <p:cNvSpPr>
            <a:spLocks noChangeArrowheads="1"/>
          </p:cNvSpPr>
          <p:nvPr/>
        </p:nvSpPr>
        <p:spPr bwMode="auto">
          <a:xfrm>
            <a:off x="5023644" y="5125245"/>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18</a:t>
            </a:r>
            <a:endParaRPr kumimoji="0" lang="en-US" altLang="en-US" sz="1600" b="1" i="0" u="none" strike="noStrike" cap="none" normalizeH="0" baseline="0" dirty="0" smtClean="0">
              <a:ln>
                <a:noFill/>
              </a:ln>
              <a:solidFill>
                <a:schemeClr val="tx1"/>
              </a:solidFill>
              <a:effectLst/>
              <a:latin typeface="+mj-lt"/>
            </a:endParaRPr>
          </a:p>
        </p:txBody>
      </p:sp>
      <p:sp>
        <p:nvSpPr>
          <p:cNvPr id="760" name="Rectangle 754"/>
          <p:cNvSpPr>
            <a:spLocks noChangeArrowheads="1"/>
          </p:cNvSpPr>
          <p:nvPr/>
        </p:nvSpPr>
        <p:spPr bwMode="auto">
          <a:xfrm>
            <a:off x="2070099" y="332263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86</a:t>
            </a:r>
            <a:endParaRPr kumimoji="0" lang="en-US" altLang="en-US" sz="1600" b="1" i="0" u="none" strike="noStrike" cap="none" normalizeH="0" baseline="0" dirty="0" smtClean="0">
              <a:ln>
                <a:noFill/>
              </a:ln>
              <a:solidFill>
                <a:schemeClr val="tx1"/>
              </a:solidFill>
              <a:effectLst/>
              <a:latin typeface="+mj-lt"/>
            </a:endParaRPr>
          </a:p>
        </p:txBody>
      </p:sp>
      <p:sp>
        <p:nvSpPr>
          <p:cNvPr id="761" name="Rectangle 755"/>
          <p:cNvSpPr>
            <a:spLocks noChangeArrowheads="1"/>
          </p:cNvSpPr>
          <p:nvPr/>
        </p:nvSpPr>
        <p:spPr bwMode="auto">
          <a:xfrm>
            <a:off x="3194843" y="3980657"/>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286</a:t>
            </a:r>
            <a:endParaRPr kumimoji="0" lang="en-US" altLang="en-US" sz="1600" b="1" i="0" u="none" strike="noStrike" cap="none" normalizeH="0" baseline="0" smtClean="0">
              <a:ln>
                <a:noFill/>
              </a:ln>
              <a:solidFill>
                <a:schemeClr val="tx1"/>
              </a:solidFill>
              <a:effectLst/>
              <a:latin typeface="+mj-lt"/>
            </a:endParaRPr>
          </a:p>
        </p:txBody>
      </p:sp>
      <p:sp>
        <p:nvSpPr>
          <p:cNvPr id="762" name="Rectangle 756"/>
          <p:cNvSpPr>
            <a:spLocks noChangeArrowheads="1"/>
          </p:cNvSpPr>
          <p:nvPr/>
        </p:nvSpPr>
        <p:spPr bwMode="auto">
          <a:xfrm>
            <a:off x="3364705" y="3529807"/>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60</a:t>
            </a:r>
            <a:endParaRPr kumimoji="0" lang="en-US" altLang="en-US" sz="1600" b="1" i="0" u="none" strike="noStrike" cap="none" normalizeH="0" baseline="0" smtClean="0">
              <a:ln>
                <a:noFill/>
              </a:ln>
              <a:solidFill>
                <a:schemeClr val="tx1"/>
              </a:solidFill>
              <a:effectLst/>
              <a:latin typeface="+mj-lt"/>
            </a:endParaRPr>
          </a:p>
        </p:txBody>
      </p:sp>
      <p:sp>
        <p:nvSpPr>
          <p:cNvPr id="763" name="Rectangle 757"/>
          <p:cNvSpPr>
            <a:spLocks noChangeArrowheads="1"/>
          </p:cNvSpPr>
          <p:nvPr/>
        </p:nvSpPr>
        <p:spPr bwMode="auto">
          <a:xfrm>
            <a:off x="5107781" y="4723607"/>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67</a:t>
            </a:r>
            <a:endParaRPr kumimoji="0" lang="en-US" altLang="en-US" sz="1600" b="1" i="0" u="none" strike="noStrike" cap="none" normalizeH="0" baseline="0" smtClean="0">
              <a:ln>
                <a:noFill/>
              </a:ln>
              <a:solidFill>
                <a:schemeClr val="tx1"/>
              </a:solidFill>
              <a:effectLst/>
              <a:latin typeface="+mj-lt"/>
            </a:endParaRPr>
          </a:p>
        </p:txBody>
      </p:sp>
      <p:sp>
        <p:nvSpPr>
          <p:cNvPr id="764" name="Rectangle 758"/>
          <p:cNvSpPr>
            <a:spLocks noChangeArrowheads="1"/>
          </p:cNvSpPr>
          <p:nvPr/>
        </p:nvSpPr>
        <p:spPr bwMode="auto">
          <a:xfrm>
            <a:off x="6436518" y="4958557"/>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765" name="Rectangle 759"/>
          <p:cNvSpPr>
            <a:spLocks noChangeArrowheads="1"/>
          </p:cNvSpPr>
          <p:nvPr/>
        </p:nvSpPr>
        <p:spPr bwMode="auto">
          <a:xfrm>
            <a:off x="5523706" y="468391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766" name="Rectangle 760"/>
          <p:cNvSpPr>
            <a:spLocks noChangeArrowheads="1"/>
          </p:cNvSpPr>
          <p:nvPr/>
        </p:nvSpPr>
        <p:spPr bwMode="auto">
          <a:xfrm>
            <a:off x="5069681" y="455374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767" name="Rectangle 761"/>
          <p:cNvSpPr>
            <a:spLocks noChangeArrowheads="1"/>
          </p:cNvSpPr>
          <p:nvPr/>
        </p:nvSpPr>
        <p:spPr bwMode="auto">
          <a:xfrm>
            <a:off x="4926806" y="415528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62</a:t>
            </a:r>
            <a:endParaRPr kumimoji="0" lang="en-US" altLang="en-US" sz="1600" b="1" i="0" u="none" strike="noStrike" cap="none" normalizeH="0" baseline="0" smtClean="0">
              <a:ln>
                <a:noFill/>
              </a:ln>
              <a:solidFill>
                <a:schemeClr val="tx1"/>
              </a:solidFill>
              <a:effectLst/>
              <a:latin typeface="+mj-lt"/>
            </a:endParaRPr>
          </a:p>
        </p:txBody>
      </p:sp>
      <p:sp>
        <p:nvSpPr>
          <p:cNvPr id="768" name="Rectangle 762"/>
          <p:cNvSpPr>
            <a:spLocks noChangeArrowheads="1"/>
          </p:cNvSpPr>
          <p:nvPr/>
        </p:nvSpPr>
        <p:spPr bwMode="auto">
          <a:xfrm>
            <a:off x="6380956" y="533161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83</a:t>
            </a:r>
            <a:endParaRPr kumimoji="0" lang="en-US" altLang="en-US" sz="1600" b="1" i="0" u="none" strike="noStrike" cap="none" normalizeH="0" baseline="0" smtClean="0">
              <a:ln>
                <a:noFill/>
              </a:ln>
              <a:solidFill>
                <a:schemeClr val="tx1"/>
              </a:solidFill>
              <a:effectLst/>
              <a:latin typeface="+mj-lt"/>
            </a:endParaRPr>
          </a:p>
        </p:txBody>
      </p:sp>
      <p:sp>
        <p:nvSpPr>
          <p:cNvPr id="769" name="Rectangle 763"/>
          <p:cNvSpPr>
            <a:spLocks noChangeArrowheads="1"/>
          </p:cNvSpPr>
          <p:nvPr/>
        </p:nvSpPr>
        <p:spPr bwMode="auto">
          <a:xfrm>
            <a:off x="6347618" y="475694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83</a:t>
            </a:r>
            <a:endParaRPr kumimoji="0" lang="en-US" altLang="en-US" sz="1600" b="1" i="0" u="none" strike="noStrike" cap="none" normalizeH="0" baseline="0" smtClean="0">
              <a:ln>
                <a:noFill/>
              </a:ln>
              <a:solidFill>
                <a:schemeClr val="tx1"/>
              </a:solidFill>
              <a:effectLst/>
              <a:latin typeface="+mj-lt"/>
            </a:endParaRPr>
          </a:p>
        </p:txBody>
      </p:sp>
      <p:sp>
        <p:nvSpPr>
          <p:cNvPr id="770" name="Rectangle 764"/>
          <p:cNvSpPr>
            <a:spLocks noChangeArrowheads="1"/>
          </p:cNvSpPr>
          <p:nvPr/>
        </p:nvSpPr>
        <p:spPr bwMode="auto">
          <a:xfrm>
            <a:off x="6668293" y="539194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59</a:t>
            </a:r>
            <a:endParaRPr kumimoji="0" lang="en-US" altLang="en-US" sz="1600" b="1" i="0" u="none" strike="noStrike" cap="none" normalizeH="0" baseline="0" smtClean="0">
              <a:ln>
                <a:noFill/>
              </a:ln>
              <a:solidFill>
                <a:schemeClr val="tx1"/>
              </a:solidFill>
              <a:effectLst/>
              <a:latin typeface="+mj-lt"/>
            </a:endParaRPr>
          </a:p>
        </p:txBody>
      </p:sp>
      <p:sp>
        <p:nvSpPr>
          <p:cNvPr id="771" name="Rectangle 765"/>
          <p:cNvSpPr>
            <a:spLocks noChangeArrowheads="1"/>
          </p:cNvSpPr>
          <p:nvPr/>
        </p:nvSpPr>
        <p:spPr bwMode="auto">
          <a:xfrm>
            <a:off x="6876256" y="555704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77</a:t>
            </a:r>
            <a:endParaRPr kumimoji="0" lang="en-US" altLang="en-US" sz="1600" b="1" i="0" u="none" strike="noStrike" cap="none" normalizeH="0" baseline="0" smtClean="0">
              <a:ln>
                <a:noFill/>
              </a:ln>
              <a:solidFill>
                <a:schemeClr val="tx1"/>
              </a:solidFill>
              <a:effectLst/>
              <a:latin typeface="+mj-lt"/>
            </a:endParaRPr>
          </a:p>
        </p:txBody>
      </p:sp>
      <p:sp>
        <p:nvSpPr>
          <p:cNvPr id="772" name="Rectangle 766"/>
          <p:cNvSpPr>
            <a:spLocks noChangeArrowheads="1"/>
          </p:cNvSpPr>
          <p:nvPr/>
        </p:nvSpPr>
        <p:spPr bwMode="auto">
          <a:xfrm>
            <a:off x="3659980" y="4013994"/>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191</a:t>
            </a:r>
            <a:endParaRPr kumimoji="0" lang="en-US" altLang="en-US" sz="1600" b="1" i="0" u="none" strike="noStrike" cap="none" normalizeH="0" baseline="0" smtClean="0">
              <a:ln>
                <a:noFill/>
              </a:ln>
              <a:solidFill>
                <a:schemeClr val="tx1"/>
              </a:solidFill>
              <a:effectLst/>
              <a:latin typeface="+mj-lt"/>
            </a:endParaRPr>
          </a:p>
        </p:txBody>
      </p:sp>
      <p:sp>
        <p:nvSpPr>
          <p:cNvPr id="773" name="Rectangle 767"/>
          <p:cNvSpPr>
            <a:spLocks noChangeArrowheads="1"/>
          </p:cNvSpPr>
          <p:nvPr/>
        </p:nvSpPr>
        <p:spPr bwMode="auto">
          <a:xfrm>
            <a:off x="6067424" y="4682331"/>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277</a:t>
            </a:r>
            <a:endParaRPr kumimoji="0" lang="en-US" altLang="en-US" sz="1600" b="1" i="0" u="none" strike="noStrike" cap="none" normalizeH="0" baseline="0" dirty="0" smtClean="0">
              <a:ln>
                <a:noFill/>
              </a:ln>
              <a:solidFill>
                <a:schemeClr val="tx1"/>
              </a:solidFill>
              <a:effectLst/>
              <a:latin typeface="+mj-lt"/>
            </a:endParaRPr>
          </a:p>
        </p:txBody>
      </p:sp>
      <p:sp>
        <p:nvSpPr>
          <p:cNvPr id="774" name="Rectangle 768"/>
          <p:cNvSpPr>
            <a:spLocks noChangeArrowheads="1"/>
          </p:cNvSpPr>
          <p:nvPr/>
        </p:nvSpPr>
        <p:spPr bwMode="auto">
          <a:xfrm>
            <a:off x="5237956" y="4172744"/>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285</a:t>
            </a:r>
            <a:endParaRPr kumimoji="0" lang="en-US" altLang="en-US" sz="1600" b="1" i="0" u="none" strike="noStrike" cap="none" normalizeH="0" baseline="0" smtClean="0">
              <a:ln>
                <a:noFill/>
              </a:ln>
              <a:solidFill>
                <a:schemeClr val="tx1"/>
              </a:solidFill>
              <a:effectLst/>
              <a:latin typeface="+mj-lt"/>
            </a:endParaRPr>
          </a:p>
        </p:txBody>
      </p:sp>
      <p:sp>
        <p:nvSpPr>
          <p:cNvPr id="775" name="Rectangle 769"/>
          <p:cNvSpPr>
            <a:spLocks noChangeArrowheads="1"/>
          </p:cNvSpPr>
          <p:nvPr/>
        </p:nvSpPr>
        <p:spPr bwMode="auto">
          <a:xfrm>
            <a:off x="6795293" y="5437982"/>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281</a:t>
            </a:r>
            <a:endParaRPr kumimoji="0" lang="en-US" altLang="en-US" sz="1600" b="1" i="0" u="none" strike="noStrike" cap="none" normalizeH="0" baseline="0" smtClean="0">
              <a:ln>
                <a:noFill/>
              </a:ln>
              <a:solidFill>
                <a:schemeClr val="tx1"/>
              </a:solidFill>
              <a:effectLst/>
              <a:latin typeface="+mj-lt"/>
            </a:endParaRPr>
          </a:p>
        </p:txBody>
      </p:sp>
      <p:sp>
        <p:nvSpPr>
          <p:cNvPr id="776" name="Rectangle 770"/>
          <p:cNvSpPr>
            <a:spLocks noChangeArrowheads="1"/>
          </p:cNvSpPr>
          <p:nvPr/>
        </p:nvSpPr>
        <p:spPr bwMode="auto">
          <a:xfrm>
            <a:off x="2172493" y="326628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777" name="Rectangle 771"/>
          <p:cNvSpPr>
            <a:spLocks noChangeArrowheads="1"/>
          </p:cNvSpPr>
          <p:nvPr/>
        </p:nvSpPr>
        <p:spPr bwMode="auto">
          <a:xfrm>
            <a:off x="3255168" y="374729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778" name="Rectangle 772"/>
          <p:cNvSpPr>
            <a:spLocks noChangeArrowheads="1"/>
          </p:cNvSpPr>
          <p:nvPr/>
        </p:nvSpPr>
        <p:spPr bwMode="auto">
          <a:xfrm>
            <a:off x="3794918" y="3918744"/>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779" name="Rectangle 773"/>
          <p:cNvSpPr>
            <a:spLocks noChangeArrowheads="1"/>
          </p:cNvSpPr>
          <p:nvPr/>
        </p:nvSpPr>
        <p:spPr bwMode="auto">
          <a:xfrm>
            <a:off x="3332955" y="397271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19</a:t>
            </a:r>
            <a:endParaRPr kumimoji="0" lang="en-US" altLang="en-US" sz="1600" b="1" i="0" u="none" strike="noStrike" cap="none" normalizeH="0" baseline="0" smtClean="0">
              <a:ln>
                <a:noFill/>
              </a:ln>
              <a:solidFill>
                <a:schemeClr val="tx1"/>
              </a:solidFill>
              <a:effectLst/>
              <a:latin typeface="+mj-lt"/>
            </a:endParaRPr>
          </a:p>
        </p:txBody>
      </p:sp>
      <p:sp>
        <p:nvSpPr>
          <p:cNvPr id="780" name="Rectangle 774"/>
          <p:cNvSpPr>
            <a:spLocks noChangeArrowheads="1"/>
          </p:cNvSpPr>
          <p:nvPr/>
        </p:nvSpPr>
        <p:spPr bwMode="auto">
          <a:xfrm>
            <a:off x="2788443" y="3617119"/>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8</a:t>
            </a:r>
            <a:endParaRPr kumimoji="0" lang="en-US" altLang="en-US" sz="1600" b="1" i="0" u="none" strike="noStrike" cap="none" normalizeH="0" baseline="0" smtClean="0">
              <a:ln>
                <a:noFill/>
              </a:ln>
              <a:solidFill>
                <a:schemeClr val="tx1"/>
              </a:solidFill>
              <a:effectLst/>
              <a:latin typeface="+mj-lt"/>
            </a:endParaRPr>
          </a:p>
        </p:txBody>
      </p:sp>
      <p:sp>
        <p:nvSpPr>
          <p:cNvPr id="781" name="Rectangle 775"/>
          <p:cNvSpPr>
            <a:spLocks noChangeArrowheads="1"/>
          </p:cNvSpPr>
          <p:nvPr/>
        </p:nvSpPr>
        <p:spPr bwMode="auto">
          <a:xfrm>
            <a:off x="5520531" y="4226719"/>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782" name="Rectangle 776"/>
          <p:cNvSpPr>
            <a:spLocks noChangeArrowheads="1"/>
          </p:cNvSpPr>
          <p:nvPr/>
        </p:nvSpPr>
        <p:spPr bwMode="auto">
          <a:xfrm>
            <a:off x="6222206" y="4602957"/>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783" name="Rectangle 777"/>
          <p:cNvSpPr>
            <a:spLocks noChangeArrowheads="1"/>
          </p:cNvSpPr>
          <p:nvPr/>
        </p:nvSpPr>
        <p:spPr bwMode="auto">
          <a:xfrm>
            <a:off x="4852193" y="435213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784" name="Rectangle 778"/>
          <p:cNvSpPr>
            <a:spLocks noChangeArrowheads="1"/>
          </p:cNvSpPr>
          <p:nvPr/>
        </p:nvSpPr>
        <p:spPr bwMode="auto">
          <a:xfrm>
            <a:off x="4347368" y="365998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25</a:t>
            </a:r>
            <a:endParaRPr kumimoji="0" lang="en-US" altLang="en-US" sz="1600" b="1" i="0" u="none" strike="noStrike" cap="none" normalizeH="0" baseline="0" smtClean="0">
              <a:ln>
                <a:noFill/>
              </a:ln>
              <a:solidFill>
                <a:schemeClr val="tx1"/>
              </a:solidFill>
              <a:effectLst/>
              <a:latin typeface="+mj-lt"/>
            </a:endParaRPr>
          </a:p>
        </p:txBody>
      </p:sp>
      <p:sp>
        <p:nvSpPr>
          <p:cNvPr id="785" name="Rectangle 779"/>
          <p:cNvSpPr>
            <a:spLocks noChangeArrowheads="1"/>
          </p:cNvSpPr>
          <p:nvPr/>
        </p:nvSpPr>
        <p:spPr bwMode="auto">
          <a:xfrm>
            <a:off x="6504781" y="5136357"/>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35</a:t>
            </a:r>
            <a:endParaRPr kumimoji="0" lang="en-US" altLang="en-US" sz="1600" b="1" i="0" u="none" strike="noStrike" cap="none" normalizeH="0" baseline="0" smtClean="0">
              <a:ln>
                <a:noFill/>
              </a:ln>
              <a:solidFill>
                <a:schemeClr val="tx1"/>
              </a:solidFill>
              <a:effectLst/>
              <a:latin typeface="+mj-lt"/>
            </a:endParaRPr>
          </a:p>
        </p:txBody>
      </p:sp>
      <p:sp>
        <p:nvSpPr>
          <p:cNvPr id="786" name="Rectangle 780"/>
          <p:cNvSpPr>
            <a:spLocks noChangeArrowheads="1"/>
          </p:cNvSpPr>
          <p:nvPr/>
        </p:nvSpPr>
        <p:spPr bwMode="auto">
          <a:xfrm>
            <a:off x="6768306" y="5152232"/>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37</a:t>
            </a:r>
            <a:endParaRPr kumimoji="0" lang="en-US" altLang="en-US" sz="1600" b="1" i="0" u="none" strike="noStrike" cap="none" normalizeH="0" baseline="0" smtClean="0">
              <a:ln>
                <a:noFill/>
              </a:ln>
              <a:solidFill>
                <a:schemeClr val="tx1"/>
              </a:solidFill>
              <a:effectLst/>
              <a:latin typeface="+mj-lt"/>
            </a:endParaRPr>
          </a:p>
        </p:txBody>
      </p:sp>
      <p:sp>
        <p:nvSpPr>
          <p:cNvPr id="814" name="Rectangle 808"/>
          <p:cNvSpPr>
            <a:spLocks noChangeArrowheads="1"/>
          </p:cNvSpPr>
          <p:nvPr/>
        </p:nvSpPr>
        <p:spPr bwMode="auto">
          <a:xfrm>
            <a:off x="7068343" y="5658644"/>
            <a:ext cx="1763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EEF"/>
                </a:solidFill>
                <a:effectLst/>
                <a:latin typeface="+mj-lt"/>
              </a:rPr>
              <a:t>Gulf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EEF"/>
                </a:solidFill>
                <a:effectLst/>
                <a:latin typeface="+mj-lt"/>
              </a:rPr>
              <a:t>Mexico</a:t>
            </a:r>
            <a:endParaRPr kumimoji="0" lang="en-US" altLang="en-US" sz="1600" b="1" i="0" u="none" strike="noStrike" cap="none" normalizeH="0" baseline="0" dirty="0" smtClean="0">
              <a:ln>
                <a:noFill/>
              </a:ln>
              <a:solidFill>
                <a:schemeClr val="tx1"/>
              </a:solidFill>
              <a:effectLst/>
              <a:latin typeface="+mj-lt"/>
            </a:endParaRPr>
          </a:p>
        </p:txBody>
      </p:sp>
      <p:sp>
        <p:nvSpPr>
          <p:cNvPr id="816" name="Rectangle 810"/>
          <p:cNvSpPr>
            <a:spLocks noChangeArrowheads="1"/>
          </p:cNvSpPr>
          <p:nvPr/>
        </p:nvSpPr>
        <p:spPr bwMode="auto">
          <a:xfrm>
            <a:off x="2382837" y="4150519"/>
            <a:ext cx="2388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EEF"/>
                </a:solidFill>
                <a:effectLst/>
                <a:latin typeface="+mj-lt"/>
              </a:rPr>
              <a:t>Gulf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EEF"/>
                </a:solidFill>
                <a:effectLst/>
                <a:latin typeface="+mj-lt"/>
              </a:rPr>
              <a:t>California</a:t>
            </a:r>
            <a:endParaRPr kumimoji="0" lang="en-US" altLang="en-US" sz="1600" b="1" i="0" u="none" strike="noStrike" cap="none" normalizeH="0" baseline="0" dirty="0" smtClean="0">
              <a:ln>
                <a:noFill/>
              </a:ln>
              <a:solidFill>
                <a:schemeClr val="tx1"/>
              </a:solidFill>
              <a:effectLst/>
              <a:latin typeface="+mj-lt"/>
            </a:endParaRPr>
          </a:p>
        </p:txBody>
      </p:sp>
      <p:sp>
        <p:nvSpPr>
          <p:cNvPr id="818" name="Rectangle 812"/>
          <p:cNvSpPr>
            <a:spLocks noChangeArrowheads="1"/>
          </p:cNvSpPr>
          <p:nvPr/>
        </p:nvSpPr>
        <p:spPr bwMode="auto">
          <a:xfrm>
            <a:off x="1634330" y="3974307"/>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820" name="Rectangle 814"/>
          <p:cNvSpPr>
            <a:spLocks noChangeArrowheads="1"/>
          </p:cNvSpPr>
          <p:nvPr/>
        </p:nvSpPr>
        <p:spPr bwMode="auto">
          <a:xfrm>
            <a:off x="3585368" y="4394994"/>
            <a:ext cx="2532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MEXICO</a:t>
            </a:r>
            <a:endParaRPr kumimoji="0" lang="en-US" altLang="en-US" sz="1600" b="1" i="0" u="none" strike="noStrike" cap="none" normalizeH="0" baseline="0" smtClean="0">
              <a:ln>
                <a:noFill/>
              </a:ln>
              <a:solidFill>
                <a:schemeClr val="tx1"/>
              </a:solidFill>
              <a:effectLst/>
              <a:latin typeface="+mj-lt"/>
            </a:endParaRPr>
          </a:p>
        </p:txBody>
      </p:sp>
      <p:sp>
        <p:nvSpPr>
          <p:cNvPr id="821" name="Rectangle 815"/>
          <p:cNvSpPr>
            <a:spLocks noChangeArrowheads="1"/>
          </p:cNvSpPr>
          <p:nvPr/>
        </p:nvSpPr>
        <p:spPr bwMode="auto">
          <a:xfrm>
            <a:off x="3555205" y="3734594"/>
            <a:ext cx="50975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UNITED STATES</a:t>
            </a:r>
            <a:endParaRPr kumimoji="0" lang="en-US" altLang="en-US" sz="1600" b="1" i="0" u="none" strike="noStrike" cap="none" normalizeH="0" baseline="0" dirty="0" smtClean="0">
              <a:ln>
                <a:noFill/>
              </a:ln>
              <a:solidFill>
                <a:schemeClr val="tx1"/>
              </a:solidFill>
              <a:effectLst/>
              <a:latin typeface="+mj-lt"/>
            </a:endParaRPr>
          </a:p>
        </p:txBody>
      </p:sp>
      <p:sp>
        <p:nvSpPr>
          <p:cNvPr id="822" name="Rectangle 816"/>
          <p:cNvSpPr>
            <a:spLocks noChangeArrowheads="1"/>
          </p:cNvSpPr>
          <p:nvPr/>
        </p:nvSpPr>
        <p:spPr bwMode="auto">
          <a:xfrm>
            <a:off x="2821780" y="3709194"/>
            <a:ext cx="29174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ARIZONA</a:t>
            </a:r>
            <a:endParaRPr kumimoji="0" lang="en-US" altLang="en-US" sz="1600" b="1" i="0" u="none" strike="noStrike" cap="none" normalizeH="0" baseline="0" smtClean="0">
              <a:ln>
                <a:noFill/>
              </a:ln>
              <a:solidFill>
                <a:schemeClr val="tx1"/>
              </a:solidFill>
              <a:effectLst/>
              <a:latin typeface="+mj-lt"/>
            </a:endParaRPr>
          </a:p>
        </p:txBody>
      </p:sp>
      <p:sp>
        <p:nvSpPr>
          <p:cNvPr id="823" name="Rectangle 817"/>
          <p:cNvSpPr>
            <a:spLocks noChangeArrowheads="1"/>
          </p:cNvSpPr>
          <p:nvPr/>
        </p:nvSpPr>
        <p:spPr bwMode="auto">
          <a:xfrm>
            <a:off x="2096293" y="3174207"/>
            <a:ext cx="39433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CALIFORNIA</a:t>
            </a:r>
            <a:endParaRPr kumimoji="0" lang="en-US" altLang="en-US" sz="1600" b="1" i="0" u="none" strike="noStrike" cap="none" normalizeH="0" baseline="0" dirty="0" smtClean="0">
              <a:ln>
                <a:noFill/>
              </a:ln>
              <a:solidFill>
                <a:schemeClr val="tx1"/>
              </a:solidFill>
              <a:effectLst/>
              <a:latin typeface="+mj-lt"/>
            </a:endParaRPr>
          </a:p>
        </p:txBody>
      </p:sp>
      <p:sp>
        <p:nvSpPr>
          <p:cNvPr id="824" name="Rectangle 818"/>
          <p:cNvSpPr>
            <a:spLocks noChangeArrowheads="1"/>
          </p:cNvSpPr>
          <p:nvPr/>
        </p:nvSpPr>
        <p:spPr bwMode="auto">
          <a:xfrm>
            <a:off x="5779293" y="4604544"/>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TEXAS</a:t>
            </a:r>
            <a:endParaRPr kumimoji="0" lang="en-US" altLang="en-US" sz="1600" b="1" i="0" u="none" strike="noStrike" cap="none" normalizeH="0" baseline="0" dirty="0" smtClean="0">
              <a:ln>
                <a:noFill/>
              </a:ln>
              <a:solidFill>
                <a:schemeClr val="tx1"/>
              </a:solidFill>
              <a:effectLst/>
              <a:latin typeface="+mj-lt"/>
            </a:endParaRPr>
          </a:p>
        </p:txBody>
      </p:sp>
      <p:sp>
        <p:nvSpPr>
          <p:cNvPr id="825" name="Rectangle 819"/>
          <p:cNvSpPr>
            <a:spLocks noChangeArrowheads="1"/>
          </p:cNvSpPr>
          <p:nvPr/>
        </p:nvSpPr>
        <p:spPr bwMode="auto">
          <a:xfrm>
            <a:off x="5534818" y="5276057"/>
            <a:ext cx="34144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COAHUILA</a:t>
            </a:r>
            <a:endParaRPr kumimoji="0" lang="en-US" altLang="en-US" sz="1600" b="1" i="0" u="none" strike="noStrike" cap="none" normalizeH="0" baseline="0" dirty="0" smtClean="0">
              <a:ln>
                <a:noFill/>
              </a:ln>
              <a:solidFill>
                <a:schemeClr val="tx1"/>
              </a:solidFill>
              <a:effectLst/>
              <a:latin typeface="+mj-lt"/>
            </a:endParaRPr>
          </a:p>
        </p:txBody>
      </p:sp>
      <p:sp>
        <p:nvSpPr>
          <p:cNvPr id="826" name="Rectangle 820"/>
          <p:cNvSpPr>
            <a:spLocks noChangeArrowheads="1"/>
          </p:cNvSpPr>
          <p:nvPr/>
        </p:nvSpPr>
        <p:spPr bwMode="auto">
          <a:xfrm>
            <a:off x="4483893" y="4747419"/>
            <a:ext cx="39754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CHIHUAHUA</a:t>
            </a:r>
            <a:endParaRPr kumimoji="0" lang="en-US" altLang="en-US" sz="1600" b="1" i="0" u="none" strike="noStrike" cap="none" normalizeH="0" baseline="0" smtClean="0">
              <a:ln>
                <a:noFill/>
              </a:ln>
              <a:solidFill>
                <a:schemeClr val="tx1"/>
              </a:solidFill>
              <a:effectLst/>
              <a:latin typeface="+mj-lt"/>
            </a:endParaRPr>
          </a:p>
        </p:txBody>
      </p:sp>
      <p:sp>
        <p:nvSpPr>
          <p:cNvPr id="827" name="Rectangle 821"/>
          <p:cNvSpPr>
            <a:spLocks noChangeArrowheads="1"/>
          </p:cNvSpPr>
          <p:nvPr/>
        </p:nvSpPr>
        <p:spPr bwMode="auto">
          <a:xfrm>
            <a:off x="2942430" y="4396582"/>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SONORA</a:t>
            </a:r>
            <a:endParaRPr kumimoji="0" lang="en-US" altLang="en-US" sz="1600" b="1" i="0" u="none" strike="noStrike" cap="none" normalizeH="0" baseline="0" smtClean="0">
              <a:ln>
                <a:noFill/>
              </a:ln>
              <a:solidFill>
                <a:schemeClr val="tx1"/>
              </a:solidFill>
              <a:effectLst/>
              <a:latin typeface="+mj-lt"/>
            </a:endParaRPr>
          </a:p>
        </p:txBody>
      </p:sp>
      <p:sp>
        <p:nvSpPr>
          <p:cNvPr id="828" name="Rectangle 822"/>
          <p:cNvSpPr>
            <a:spLocks noChangeArrowheads="1"/>
          </p:cNvSpPr>
          <p:nvPr/>
        </p:nvSpPr>
        <p:spPr bwMode="auto">
          <a:xfrm>
            <a:off x="2137568" y="3969544"/>
            <a:ext cx="1747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BAJA</a:t>
            </a:r>
            <a:endParaRPr kumimoji="0" lang="en-US" altLang="en-US" sz="1600" b="1" i="0" u="none" strike="noStrike" cap="none" normalizeH="0" baseline="0" smtClean="0">
              <a:ln>
                <a:noFill/>
              </a:ln>
              <a:solidFill>
                <a:schemeClr val="tx1"/>
              </a:solidFill>
              <a:effectLst/>
              <a:latin typeface="+mj-lt"/>
            </a:endParaRPr>
          </a:p>
        </p:txBody>
      </p:sp>
      <p:sp>
        <p:nvSpPr>
          <p:cNvPr id="829" name="Rectangle 823"/>
          <p:cNvSpPr>
            <a:spLocks noChangeArrowheads="1"/>
          </p:cNvSpPr>
          <p:nvPr/>
        </p:nvSpPr>
        <p:spPr bwMode="auto">
          <a:xfrm>
            <a:off x="2137568" y="4045744"/>
            <a:ext cx="39433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CALIFORNIA</a:t>
            </a:r>
            <a:endParaRPr kumimoji="0" lang="en-US" altLang="en-US" sz="1600" b="1" i="0" u="none" strike="noStrike" cap="none" normalizeH="0" baseline="0" smtClean="0">
              <a:ln>
                <a:noFill/>
              </a:ln>
              <a:solidFill>
                <a:schemeClr val="tx1"/>
              </a:solidFill>
              <a:effectLst/>
              <a:latin typeface="+mj-lt"/>
            </a:endParaRPr>
          </a:p>
        </p:txBody>
      </p:sp>
      <p:sp>
        <p:nvSpPr>
          <p:cNvPr id="830" name="Rectangle 824"/>
          <p:cNvSpPr>
            <a:spLocks noChangeArrowheads="1"/>
          </p:cNvSpPr>
          <p:nvPr/>
        </p:nvSpPr>
        <p:spPr bwMode="auto">
          <a:xfrm>
            <a:off x="6415881" y="6147594"/>
            <a:ext cx="2292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NUEVO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LEÓN</a:t>
            </a:r>
            <a:endParaRPr kumimoji="0" lang="en-US" altLang="en-US" sz="1600" b="1" i="0" u="none" strike="noStrike" cap="none" normalizeH="0" baseline="0" dirty="0" smtClean="0">
              <a:ln>
                <a:noFill/>
              </a:ln>
              <a:solidFill>
                <a:schemeClr val="tx1"/>
              </a:solidFill>
              <a:effectLst/>
              <a:latin typeface="+mj-lt"/>
            </a:endParaRPr>
          </a:p>
        </p:txBody>
      </p:sp>
      <p:sp>
        <p:nvSpPr>
          <p:cNvPr id="832" name="Rectangle 826"/>
          <p:cNvSpPr>
            <a:spLocks noChangeArrowheads="1"/>
          </p:cNvSpPr>
          <p:nvPr/>
        </p:nvSpPr>
        <p:spPr bwMode="auto">
          <a:xfrm>
            <a:off x="6607968" y="6317457"/>
            <a:ext cx="41998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TAMAULIPAS</a:t>
            </a:r>
            <a:endParaRPr kumimoji="0" lang="en-US" altLang="en-US" sz="1600" b="1" i="0" u="none" strike="noStrike" cap="none" normalizeH="0" baseline="0" smtClean="0">
              <a:ln>
                <a:noFill/>
              </a:ln>
              <a:solidFill>
                <a:schemeClr val="tx1"/>
              </a:solidFill>
              <a:effectLst/>
              <a:latin typeface="+mj-lt"/>
            </a:endParaRPr>
          </a:p>
        </p:txBody>
      </p:sp>
      <p:sp>
        <p:nvSpPr>
          <p:cNvPr id="833" name="Rectangle 827"/>
          <p:cNvSpPr>
            <a:spLocks noChangeArrowheads="1"/>
          </p:cNvSpPr>
          <p:nvPr/>
        </p:nvSpPr>
        <p:spPr bwMode="auto">
          <a:xfrm>
            <a:off x="4672806" y="3863182"/>
            <a:ext cx="43120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NEW MEXICO</a:t>
            </a:r>
            <a:endParaRPr kumimoji="0" lang="en-US" altLang="en-US" sz="1600" b="1" i="0" u="none" strike="noStrike" cap="none" normalizeH="0" baseline="0" smtClean="0">
              <a:ln>
                <a:noFill/>
              </a:ln>
              <a:solidFill>
                <a:schemeClr val="tx1"/>
              </a:solidFill>
              <a:effectLst/>
              <a:latin typeface="+mj-lt"/>
            </a:endParaRPr>
          </a:p>
        </p:txBody>
      </p:sp>
      <p:sp>
        <p:nvSpPr>
          <p:cNvPr id="834" name="Rectangle 828"/>
          <p:cNvSpPr>
            <a:spLocks noChangeArrowheads="1"/>
          </p:cNvSpPr>
          <p:nvPr/>
        </p:nvSpPr>
        <p:spPr bwMode="auto">
          <a:xfrm>
            <a:off x="1813711" y="3198020"/>
            <a:ext cx="1923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Palm</a:t>
            </a:r>
            <a:br>
              <a:rPr kumimoji="0" lang="en-US" altLang="en-US" sz="400" b="1" i="0" u="none" strike="noStrike" cap="none" normalizeH="0" baseline="0" dirty="0" smtClean="0">
                <a:ln>
                  <a:noFill/>
                </a:ln>
                <a:solidFill>
                  <a:srgbClr val="636466"/>
                </a:solidFill>
                <a:effectLst/>
                <a:latin typeface="+mj-lt"/>
              </a:rPr>
            </a:br>
            <a:r>
              <a:rPr kumimoji="0" lang="en-US" altLang="en-US" sz="400" b="1" i="0" u="none" strike="noStrike" cap="none" normalizeH="0" baseline="0" dirty="0" smtClean="0">
                <a:ln>
                  <a:noFill/>
                </a:ln>
                <a:solidFill>
                  <a:srgbClr val="636466"/>
                </a:solidFill>
                <a:effectLst/>
                <a:latin typeface="+mj-lt"/>
              </a:rPr>
              <a:t>Springs</a:t>
            </a:r>
            <a:endParaRPr kumimoji="0" lang="en-US" altLang="en-US" sz="1600" b="1" i="0" u="none" strike="noStrike" cap="none" normalizeH="0" baseline="0" dirty="0" smtClean="0">
              <a:ln>
                <a:noFill/>
              </a:ln>
              <a:solidFill>
                <a:schemeClr val="tx1"/>
              </a:solidFill>
              <a:effectLst/>
              <a:latin typeface="+mj-lt"/>
            </a:endParaRPr>
          </a:p>
        </p:txBody>
      </p:sp>
      <p:sp>
        <p:nvSpPr>
          <p:cNvPr id="836" name="Rectangle 830"/>
          <p:cNvSpPr>
            <a:spLocks noChangeArrowheads="1"/>
          </p:cNvSpPr>
          <p:nvPr/>
        </p:nvSpPr>
        <p:spPr bwMode="auto">
          <a:xfrm>
            <a:off x="2451893" y="3574257"/>
            <a:ext cx="1394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Yuma</a:t>
            </a:r>
            <a:endParaRPr kumimoji="0" lang="en-US" altLang="en-US" sz="1600" b="1" i="0" u="none" strike="noStrike" cap="none" normalizeH="0" baseline="0" smtClean="0">
              <a:ln>
                <a:noFill/>
              </a:ln>
              <a:solidFill>
                <a:schemeClr val="tx1"/>
              </a:solidFill>
              <a:effectLst/>
              <a:latin typeface="+mj-lt"/>
            </a:endParaRPr>
          </a:p>
        </p:txBody>
      </p:sp>
      <p:sp>
        <p:nvSpPr>
          <p:cNvPr id="837" name="Rectangle 831"/>
          <p:cNvSpPr>
            <a:spLocks noChangeArrowheads="1"/>
          </p:cNvSpPr>
          <p:nvPr/>
        </p:nvSpPr>
        <p:spPr bwMode="auto">
          <a:xfrm>
            <a:off x="3223418" y="3566319"/>
            <a:ext cx="1811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Casa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Grande</a:t>
            </a:r>
            <a:endParaRPr kumimoji="0" lang="en-US" altLang="en-US" sz="1600" b="1" i="0" u="none" strike="noStrike" cap="none" normalizeH="0" baseline="0" dirty="0" smtClean="0">
              <a:ln>
                <a:noFill/>
              </a:ln>
              <a:solidFill>
                <a:schemeClr val="tx1"/>
              </a:solidFill>
              <a:effectLst/>
              <a:latin typeface="+mj-lt"/>
            </a:endParaRPr>
          </a:p>
        </p:txBody>
      </p:sp>
      <p:sp>
        <p:nvSpPr>
          <p:cNvPr id="839" name="Rectangle 833"/>
          <p:cNvSpPr>
            <a:spLocks noChangeArrowheads="1"/>
          </p:cNvSpPr>
          <p:nvPr/>
        </p:nvSpPr>
        <p:spPr bwMode="auto">
          <a:xfrm>
            <a:off x="4742656" y="3748882"/>
            <a:ext cx="30457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Alamogordo</a:t>
            </a:r>
            <a:endParaRPr kumimoji="0" lang="en-US" altLang="en-US" sz="1600" b="1" i="0" u="none" strike="noStrike" cap="none" normalizeH="0" baseline="0" smtClean="0">
              <a:ln>
                <a:noFill/>
              </a:ln>
              <a:solidFill>
                <a:schemeClr val="tx1"/>
              </a:solidFill>
              <a:effectLst/>
              <a:latin typeface="+mj-lt"/>
            </a:endParaRPr>
          </a:p>
        </p:txBody>
      </p:sp>
      <p:sp>
        <p:nvSpPr>
          <p:cNvPr id="840" name="Rectangle 834"/>
          <p:cNvSpPr>
            <a:spLocks noChangeArrowheads="1"/>
          </p:cNvSpPr>
          <p:nvPr/>
        </p:nvSpPr>
        <p:spPr bwMode="auto">
          <a:xfrm>
            <a:off x="4517231" y="3945732"/>
            <a:ext cx="27892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Las Cruces</a:t>
            </a:r>
            <a:endParaRPr kumimoji="0" lang="en-US" altLang="en-US" sz="1600" b="1" i="0" u="none" strike="noStrike" cap="none" normalizeH="0" baseline="0" smtClean="0">
              <a:ln>
                <a:noFill/>
              </a:ln>
              <a:solidFill>
                <a:schemeClr val="tx1"/>
              </a:solidFill>
              <a:effectLst/>
              <a:latin typeface="+mj-lt"/>
            </a:endParaRPr>
          </a:p>
        </p:txBody>
      </p:sp>
      <p:sp>
        <p:nvSpPr>
          <p:cNvPr id="841" name="Rectangle 835"/>
          <p:cNvSpPr>
            <a:spLocks noChangeArrowheads="1"/>
          </p:cNvSpPr>
          <p:nvPr/>
        </p:nvSpPr>
        <p:spPr bwMode="auto">
          <a:xfrm>
            <a:off x="4915693" y="3953669"/>
            <a:ext cx="22121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Carlsbad</a:t>
            </a:r>
            <a:endParaRPr kumimoji="0" lang="en-US" altLang="en-US" sz="1600" b="1" i="0" u="none" strike="noStrike" cap="none" normalizeH="0" baseline="0" smtClean="0">
              <a:ln>
                <a:noFill/>
              </a:ln>
              <a:solidFill>
                <a:schemeClr val="tx1"/>
              </a:solidFill>
              <a:effectLst/>
              <a:latin typeface="+mj-lt"/>
            </a:endParaRPr>
          </a:p>
        </p:txBody>
      </p:sp>
      <p:sp>
        <p:nvSpPr>
          <p:cNvPr id="842" name="Rectangle 836"/>
          <p:cNvSpPr>
            <a:spLocks noChangeArrowheads="1"/>
          </p:cNvSpPr>
          <p:nvPr/>
        </p:nvSpPr>
        <p:spPr bwMode="auto">
          <a:xfrm>
            <a:off x="5996781" y="5388769"/>
            <a:ext cx="19877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Sabinas</a:t>
            </a:r>
            <a:endParaRPr kumimoji="0" lang="en-US" altLang="en-US" sz="1600" b="1" i="0" u="none" strike="noStrike" cap="none" normalizeH="0" baseline="0" smtClean="0">
              <a:ln>
                <a:noFill/>
              </a:ln>
              <a:solidFill>
                <a:schemeClr val="tx1"/>
              </a:solidFill>
              <a:effectLst/>
              <a:latin typeface="+mj-lt"/>
            </a:endParaRPr>
          </a:p>
        </p:txBody>
      </p:sp>
      <p:sp>
        <p:nvSpPr>
          <p:cNvPr id="843" name="Rectangle 837"/>
          <p:cNvSpPr>
            <a:spLocks noChangeArrowheads="1"/>
          </p:cNvSpPr>
          <p:nvPr/>
        </p:nvSpPr>
        <p:spPr bwMode="auto">
          <a:xfrm>
            <a:off x="3945730" y="4528344"/>
            <a:ext cx="15869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Nuevo</a:t>
            </a:r>
            <a:endParaRPr kumimoji="0" lang="en-US" altLang="en-US" sz="1600" b="1" i="0" u="none" strike="noStrike" cap="none" normalizeH="0" baseline="0" smtClean="0">
              <a:ln>
                <a:noFill/>
              </a:ln>
              <a:solidFill>
                <a:schemeClr val="tx1"/>
              </a:solidFill>
              <a:effectLst/>
              <a:latin typeface="+mj-lt"/>
            </a:endParaRPr>
          </a:p>
        </p:txBody>
      </p:sp>
      <p:sp>
        <p:nvSpPr>
          <p:cNvPr id="844" name="Rectangle 838"/>
          <p:cNvSpPr>
            <a:spLocks noChangeArrowheads="1"/>
          </p:cNvSpPr>
          <p:nvPr/>
        </p:nvSpPr>
        <p:spPr bwMode="auto">
          <a:xfrm>
            <a:off x="3728243" y="4599782"/>
            <a:ext cx="3767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Casas Grandes</a:t>
            </a:r>
            <a:endParaRPr kumimoji="0" lang="en-US" altLang="en-US" sz="1600" b="1" i="0" u="none" strike="noStrike" cap="none" normalizeH="0" baseline="0" smtClean="0">
              <a:ln>
                <a:noFill/>
              </a:ln>
              <a:solidFill>
                <a:schemeClr val="tx1"/>
              </a:solidFill>
              <a:effectLst/>
              <a:latin typeface="+mj-lt"/>
            </a:endParaRPr>
          </a:p>
        </p:txBody>
      </p:sp>
      <p:sp>
        <p:nvSpPr>
          <p:cNvPr id="845" name="Rectangle 839"/>
          <p:cNvSpPr>
            <a:spLocks noChangeArrowheads="1"/>
          </p:cNvSpPr>
          <p:nvPr/>
        </p:nvSpPr>
        <p:spPr bwMode="auto">
          <a:xfrm>
            <a:off x="2664618" y="4107657"/>
            <a:ext cx="21320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Puerto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636466"/>
                </a:solidFill>
                <a:effectLst/>
                <a:latin typeface="+mj-lt"/>
              </a:rPr>
              <a:t>Peñasco</a:t>
            </a:r>
            <a:endParaRPr kumimoji="0" lang="en-US" altLang="en-US" sz="1600" b="1" i="0" u="none" strike="noStrike" cap="none" normalizeH="0" baseline="0" dirty="0" smtClean="0">
              <a:ln>
                <a:noFill/>
              </a:ln>
              <a:solidFill>
                <a:schemeClr val="tx1"/>
              </a:solidFill>
              <a:effectLst/>
              <a:latin typeface="+mj-lt"/>
            </a:endParaRPr>
          </a:p>
        </p:txBody>
      </p:sp>
      <p:sp>
        <p:nvSpPr>
          <p:cNvPr id="847" name="Rectangle 841"/>
          <p:cNvSpPr>
            <a:spLocks noChangeArrowheads="1"/>
          </p:cNvSpPr>
          <p:nvPr/>
        </p:nvSpPr>
        <p:spPr bwMode="auto">
          <a:xfrm>
            <a:off x="7046118" y="5431632"/>
            <a:ext cx="1811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Corpus</a:t>
            </a:r>
            <a:br>
              <a:rPr kumimoji="0" lang="en-US" altLang="en-US" sz="400" b="1" i="0" u="none" strike="noStrike" cap="none" normalizeH="0" baseline="0" dirty="0" smtClean="0">
                <a:ln>
                  <a:noFill/>
                </a:ln>
                <a:solidFill>
                  <a:srgbClr val="636466"/>
                </a:solidFill>
                <a:effectLst/>
                <a:latin typeface="+mj-lt"/>
              </a:rPr>
            </a:br>
            <a:r>
              <a:rPr kumimoji="0" lang="en-US" altLang="en-US" sz="400" b="1" i="0" u="none" strike="noStrike" cap="none" normalizeH="0" baseline="0" dirty="0" smtClean="0">
                <a:ln>
                  <a:noFill/>
                </a:ln>
                <a:solidFill>
                  <a:srgbClr val="636466"/>
                </a:solidFill>
                <a:effectLst/>
                <a:latin typeface="+mj-lt"/>
              </a:rPr>
              <a:t>Christi</a:t>
            </a:r>
            <a:endParaRPr kumimoji="0" lang="en-US" altLang="en-US" sz="1600" b="1" i="0" u="none" strike="noStrike" cap="none" normalizeH="0" baseline="0" dirty="0" smtClean="0">
              <a:ln>
                <a:noFill/>
              </a:ln>
              <a:solidFill>
                <a:schemeClr val="tx1"/>
              </a:solidFill>
              <a:effectLst/>
              <a:latin typeface="+mj-lt"/>
            </a:endParaRPr>
          </a:p>
        </p:txBody>
      </p:sp>
      <p:sp>
        <p:nvSpPr>
          <p:cNvPr id="849" name="Rectangle 843"/>
          <p:cNvSpPr>
            <a:spLocks noChangeArrowheads="1"/>
          </p:cNvSpPr>
          <p:nvPr/>
        </p:nvSpPr>
        <p:spPr bwMode="auto">
          <a:xfrm>
            <a:off x="1599405" y="3793332"/>
            <a:ext cx="24526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Ensenada</a:t>
            </a:r>
            <a:endParaRPr kumimoji="0" lang="en-US" altLang="en-US" sz="1600" b="1" i="0" u="none" strike="noStrike" cap="none" normalizeH="0" baseline="0" smtClean="0">
              <a:ln>
                <a:noFill/>
              </a:ln>
              <a:solidFill>
                <a:schemeClr val="tx1"/>
              </a:solidFill>
              <a:effectLst/>
              <a:latin typeface="+mj-lt"/>
            </a:endParaRPr>
          </a:p>
        </p:txBody>
      </p:sp>
      <p:sp>
        <p:nvSpPr>
          <p:cNvPr id="850" name="Rectangle 844"/>
          <p:cNvSpPr>
            <a:spLocks noChangeArrowheads="1"/>
          </p:cNvSpPr>
          <p:nvPr/>
        </p:nvSpPr>
        <p:spPr bwMode="auto">
          <a:xfrm>
            <a:off x="1600992" y="3342482"/>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San</a:t>
            </a:r>
            <a:br>
              <a:rPr kumimoji="0" lang="en-US" altLang="en-US" sz="400" b="1" i="0" u="none" strike="noStrike" cap="none" normalizeH="0" baseline="0" dirty="0" smtClean="0">
                <a:ln>
                  <a:noFill/>
                </a:ln>
                <a:solidFill>
                  <a:srgbClr val="636466"/>
                </a:solidFill>
                <a:effectLst/>
                <a:latin typeface="+mj-lt"/>
              </a:rPr>
            </a:br>
            <a:r>
              <a:rPr kumimoji="0" lang="en-US" altLang="en-US" sz="400" b="1" i="0" u="none" strike="noStrike" cap="none" normalizeH="0" baseline="0" dirty="0" smtClean="0">
                <a:ln>
                  <a:noFill/>
                </a:ln>
                <a:solidFill>
                  <a:srgbClr val="636466"/>
                </a:solidFill>
                <a:effectLst/>
                <a:latin typeface="+mj-lt"/>
              </a:rPr>
              <a:t>Diego</a:t>
            </a:r>
            <a:endParaRPr kumimoji="0" lang="en-US" altLang="en-US" sz="1600" b="1" i="0" u="none" strike="noStrike" cap="none" normalizeH="0" baseline="0" dirty="0" smtClean="0">
              <a:ln>
                <a:noFill/>
              </a:ln>
              <a:solidFill>
                <a:schemeClr val="tx1"/>
              </a:solidFill>
              <a:effectLst/>
              <a:latin typeface="+mj-lt"/>
            </a:endParaRPr>
          </a:p>
        </p:txBody>
      </p:sp>
      <p:sp>
        <p:nvSpPr>
          <p:cNvPr id="852" name="Rectangle 846"/>
          <p:cNvSpPr>
            <a:spLocks noChangeArrowheads="1"/>
          </p:cNvSpPr>
          <p:nvPr/>
        </p:nvSpPr>
        <p:spPr bwMode="auto">
          <a:xfrm>
            <a:off x="2907505" y="3472657"/>
            <a:ext cx="2019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Phoenix</a:t>
            </a:r>
            <a:endParaRPr kumimoji="0" lang="en-US" altLang="en-US" sz="1600" b="1" i="0" u="none" strike="noStrike" cap="none" normalizeH="0" baseline="0" smtClean="0">
              <a:ln>
                <a:noFill/>
              </a:ln>
              <a:solidFill>
                <a:schemeClr val="tx1"/>
              </a:solidFill>
              <a:effectLst/>
              <a:latin typeface="+mj-lt"/>
            </a:endParaRPr>
          </a:p>
        </p:txBody>
      </p:sp>
      <p:sp>
        <p:nvSpPr>
          <p:cNvPr id="853" name="Rectangle 847"/>
          <p:cNvSpPr>
            <a:spLocks noChangeArrowheads="1"/>
          </p:cNvSpPr>
          <p:nvPr/>
        </p:nvSpPr>
        <p:spPr bwMode="auto">
          <a:xfrm>
            <a:off x="3401218" y="3847307"/>
            <a:ext cx="18594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Tucson</a:t>
            </a:r>
            <a:endParaRPr kumimoji="0" lang="en-US" altLang="en-US" sz="1600" b="1" i="0" u="none" strike="noStrike" cap="none" normalizeH="0" baseline="0" smtClean="0">
              <a:ln>
                <a:noFill/>
              </a:ln>
              <a:solidFill>
                <a:schemeClr val="tx1"/>
              </a:solidFill>
              <a:effectLst/>
              <a:latin typeface="+mj-lt"/>
            </a:endParaRPr>
          </a:p>
        </p:txBody>
      </p:sp>
      <p:sp>
        <p:nvSpPr>
          <p:cNvPr id="854" name="Rectangle 848"/>
          <p:cNvSpPr>
            <a:spLocks noChangeArrowheads="1"/>
          </p:cNvSpPr>
          <p:nvPr/>
        </p:nvSpPr>
        <p:spPr bwMode="auto">
          <a:xfrm>
            <a:off x="6342856" y="4872832"/>
            <a:ext cx="30617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San Antonio</a:t>
            </a:r>
            <a:endParaRPr kumimoji="0" lang="en-US" altLang="en-US" sz="1600" b="1" i="0" u="none" strike="noStrike" cap="none" normalizeH="0" baseline="0" dirty="0" smtClean="0">
              <a:ln>
                <a:noFill/>
              </a:ln>
              <a:solidFill>
                <a:schemeClr val="tx1"/>
              </a:solidFill>
              <a:effectLst/>
              <a:latin typeface="+mj-lt"/>
            </a:endParaRPr>
          </a:p>
        </p:txBody>
      </p:sp>
      <p:sp>
        <p:nvSpPr>
          <p:cNvPr id="855" name="Rectangle 849"/>
          <p:cNvSpPr>
            <a:spLocks noChangeArrowheads="1"/>
          </p:cNvSpPr>
          <p:nvPr/>
        </p:nvSpPr>
        <p:spPr bwMode="auto">
          <a:xfrm>
            <a:off x="4628356" y="5098257"/>
            <a:ext cx="26930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636466"/>
                </a:solidFill>
                <a:effectLst/>
                <a:latin typeface="+mj-lt"/>
              </a:rPr>
              <a:t>Chihuahua</a:t>
            </a:r>
            <a:endParaRPr kumimoji="0" lang="en-US" altLang="en-US" sz="1600" b="1" i="0" u="none" strike="noStrike" cap="none" normalizeH="0" baseline="0" smtClean="0">
              <a:ln>
                <a:noFill/>
              </a:ln>
              <a:solidFill>
                <a:schemeClr val="tx1"/>
              </a:solidFill>
              <a:effectLst/>
              <a:latin typeface="+mj-lt"/>
            </a:endParaRPr>
          </a:p>
        </p:txBody>
      </p:sp>
      <p:sp>
        <p:nvSpPr>
          <p:cNvPr id="856" name="Rectangle 850"/>
          <p:cNvSpPr>
            <a:spLocks noChangeArrowheads="1"/>
          </p:cNvSpPr>
          <p:nvPr/>
        </p:nvSpPr>
        <p:spPr bwMode="auto">
          <a:xfrm>
            <a:off x="6076157" y="6138862"/>
            <a:ext cx="2500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36466"/>
                </a:solidFill>
                <a:effectLst/>
                <a:latin typeface="+mj-lt"/>
              </a:rPr>
              <a:t>Monterrey</a:t>
            </a:r>
            <a:endParaRPr kumimoji="0" lang="en-US" altLang="en-US" sz="1600" b="1" i="0" u="none" strike="noStrike" cap="none" normalizeH="0" baseline="0" dirty="0" smtClean="0">
              <a:ln>
                <a:noFill/>
              </a:ln>
              <a:solidFill>
                <a:schemeClr val="tx1"/>
              </a:solidFill>
              <a:effectLst/>
              <a:latin typeface="+mj-lt"/>
            </a:endParaRPr>
          </a:p>
        </p:txBody>
      </p:sp>
      <p:sp>
        <p:nvSpPr>
          <p:cNvPr id="857" name="Rectangle 851"/>
          <p:cNvSpPr>
            <a:spLocks noChangeArrowheads="1"/>
          </p:cNvSpPr>
          <p:nvPr/>
        </p:nvSpPr>
        <p:spPr bwMode="auto">
          <a:xfrm>
            <a:off x="4579143" y="4087019"/>
            <a:ext cx="18594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El Paso</a:t>
            </a:r>
            <a:endParaRPr kumimoji="0" lang="en-US" altLang="en-US" sz="1600" b="1" i="0" u="none" strike="noStrike" cap="none" normalizeH="0" baseline="0" smtClean="0">
              <a:ln>
                <a:noFill/>
              </a:ln>
              <a:solidFill>
                <a:schemeClr val="tx1"/>
              </a:solidFill>
              <a:effectLst/>
              <a:latin typeface="+mj-lt"/>
            </a:endParaRPr>
          </a:p>
        </p:txBody>
      </p:sp>
      <p:sp>
        <p:nvSpPr>
          <p:cNvPr id="858" name="Rectangle 852"/>
          <p:cNvSpPr>
            <a:spLocks noChangeArrowheads="1"/>
          </p:cNvSpPr>
          <p:nvPr/>
        </p:nvSpPr>
        <p:spPr bwMode="auto">
          <a:xfrm>
            <a:off x="4333080" y="4306094"/>
            <a:ext cx="1763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Ciudad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latin typeface="+mj-lt"/>
              </a:rPr>
              <a:t>Juárez</a:t>
            </a:r>
            <a:endParaRPr kumimoji="0" lang="en-US" altLang="en-US" sz="1600" b="1" i="0" u="none" strike="noStrike" cap="none" normalizeH="0" baseline="0" dirty="0" smtClean="0">
              <a:ln>
                <a:noFill/>
              </a:ln>
              <a:solidFill>
                <a:schemeClr val="tx1"/>
              </a:solidFill>
              <a:effectLst/>
              <a:latin typeface="+mj-lt"/>
            </a:endParaRPr>
          </a:p>
        </p:txBody>
      </p:sp>
      <p:sp>
        <p:nvSpPr>
          <p:cNvPr id="860" name="Rectangle 854"/>
          <p:cNvSpPr>
            <a:spLocks noChangeArrowheads="1"/>
          </p:cNvSpPr>
          <p:nvPr/>
        </p:nvSpPr>
        <p:spPr bwMode="auto">
          <a:xfrm>
            <a:off x="6546056" y="5999957"/>
            <a:ext cx="2164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Reynosa</a:t>
            </a:r>
            <a:endParaRPr kumimoji="0" lang="en-US" altLang="en-US" sz="1600" b="1" i="0" u="none" strike="noStrike" cap="none" normalizeH="0" baseline="0" smtClean="0">
              <a:ln>
                <a:noFill/>
              </a:ln>
              <a:solidFill>
                <a:schemeClr val="tx1"/>
              </a:solidFill>
              <a:effectLst/>
              <a:latin typeface="+mj-lt"/>
            </a:endParaRPr>
          </a:p>
        </p:txBody>
      </p:sp>
      <p:sp>
        <p:nvSpPr>
          <p:cNvPr id="861" name="Rectangle 855"/>
          <p:cNvSpPr>
            <a:spLocks noChangeArrowheads="1"/>
          </p:cNvSpPr>
          <p:nvPr/>
        </p:nvSpPr>
        <p:spPr bwMode="auto">
          <a:xfrm>
            <a:off x="1991518" y="3628232"/>
            <a:ext cx="2019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Mexicali</a:t>
            </a:r>
            <a:endParaRPr kumimoji="0" lang="en-US" altLang="en-US" sz="1600" b="1" i="0" u="none" strike="noStrike" cap="none" normalizeH="0" baseline="0" smtClean="0">
              <a:ln>
                <a:noFill/>
              </a:ln>
              <a:solidFill>
                <a:schemeClr val="tx1"/>
              </a:solidFill>
              <a:effectLst/>
              <a:latin typeface="+mj-lt"/>
            </a:endParaRPr>
          </a:p>
        </p:txBody>
      </p:sp>
      <p:sp>
        <p:nvSpPr>
          <p:cNvPr id="862" name="Rectangle 856"/>
          <p:cNvSpPr>
            <a:spLocks noChangeArrowheads="1"/>
          </p:cNvSpPr>
          <p:nvPr/>
        </p:nvSpPr>
        <p:spPr bwMode="auto">
          <a:xfrm>
            <a:off x="6465093" y="5537994"/>
            <a:ext cx="1731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Laredo</a:t>
            </a:r>
            <a:endParaRPr kumimoji="0" lang="en-US" altLang="en-US" sz="1600" b="1" i="0" u="none" strike="noStrike" cap="none" normalizeH="0" baseline="0" smtClean="0">
              <a:ln>
                <a:noFill/>
              </a:ln>
              <a:solidFill>
                <a:schemeClr val="tx1"/>
              </a:solidFill>
              <a:effectLst/>
              <a:latin typeface="+mj-lt"/>
            </a:endParaRPr>
          </a:p>
        </p:txBody>
      </p:sp>
      <p:sp>
        <p:nvSpPr>
          <p:cNvPr id="863" name="Rectangle 857"/>
          <p:cNvSpPr>
            <a:spLocks noChangeArrowheads="1"/>
          </p:cNvSpPr>
          <p:nvPr/>
        </p:nvSpPr>
        <p:spPr bwMode="auto">
          <a:xfrm>
            <a:off x="7025481" y="5974557"/>
            <a:ext cx="2901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Brownsville</a:t>
            </a:r>
            <a:endParaRPr kumimoji="0" lang="en-US" altLang="en-US" sz="1600" b="1" i="0" u="none" strike="noStrike" cap="none" normalizeH="0" baseline="0" smtClean="0">
              <a:ln>
                <a:noFill/>
              </a:ln>
              <a:solidFill>
                <a:schemeClr val="tx1"/>
              </a:solidFill>
              <a:effectLst/>
              <a:latin typeface="+mj-lt"/>
            </a:endParaRPr>
          </a:p>
        </p:txBody>
      </p:sp>
      <p:sp>
        <p:nvSpPr>
          <p:cNvPr id="864" name="Rectangle 858"/>
          <p:cNvSpPr>
            <a:spLocks noChangeArrowheads="1"/>
          </p:cNvSpPr>
          <p:nvPr/>
        </p:nvSpPr>
        <p:spPr bwMode="auto">
          <a:xfrm>
            <a:off x="5704681" y="5160169"/>
            <a:ext cx="37510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latin typeface="+mj-lt"/>
              </a:rPr>
              <a:t>Piedras</a:t>
            </a:r>
            <a:r>
              <a:rPr kumimoji="0" lang="en-US" altLang="en-US" sz="400" b="1" i="0" u="none" strike="noStrike" cap="none" normalizeH="0" baseline="0" dirty="0" smtClean="0">
                <a:ln>
                  <a:noFill/>
                </a:ln>
                <a:solidFill>
                  <a:srgbClr val="000000"/>
                </a:solidFill>
                <a:effectLst/>
                <a:latin typeface="+mj-lt"/>
              </a:rPr>
              <a:t> </a:t>
            </a:r>
            <a:r>
              <a:rPr kumimoji="0" lang="en-US" altLang="en-US" sz="400" b="1" i="0" u="none" strike="noStrike" cap="none" normalizeH="0" baseline="0" dirty="0" err="1" smtClean="0">
                <a:ln>
                  <a:noFill/>
                </a:ln>
                <a:solidFill>
                  <a:srgbClr val="000000"/>
                </a:solidFill>
                <a:effectLst/>
                <a:latin typeface="+mj-lt"/>
              </a:rPr>
              <a:t>Negras</a:t>
            </a:r>
            <a:endParaRPr kumimoji="0" lang="en-US" altLang="en-US" sz="1600" b="1" i="0" u="none" strike="noStrike" cap="none" normalizeH="0" baseline="0" dirty="0" smtClean="0">
              <a:ln>
                <a:noFill/>
              </a:ln>
              <a:solidFill>
                <a:schemeClr val="tx1"/>
              </a:solidFill>
              <a:effectLst/>
              <a:latin typeface="+mj-lt"/>
            </a:endParaRPr>
          </a:p>
        </p:txBody>
      </p:sp>
      <p:sp>
        <p:nvSpPr>
          <p:cNvPr id="865" name="Rectangle 859"/>
          <p:cNvSpPr>
            <a:spLocks noChangeArrowheads="1"/>
          </p:cNvSpPr>
          <p:nvPr/>
        </p:nvSpPr>
        <p:spPr bwMode="auto">
          <a:xfrm>
            <a:off x="6990556" y="6061869"/>
            <a:ext cx="27571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Matamoros</a:t>
            </a:r>
            <a:endParaRPr kumimoji="0" lang="en-US" altLang="en-US" sz="1600" b="1" i="0" u="none" strike="noStrike" cap="none" normalizeH="0" baseline="0" smtClean="0">
              <a:ln>
                <a:noFill/>
              </a:ln>
              <a:solidFill>
                <a:schemeClr val="tx1"/>
              </a:solidFill>
              <a:effectLst/>
              <a:latin typeface="+mj-lt"/>
            </a:endParaRPr>
          </a:p>
        </p:txBody>
      </p:sp>
      <p:sp>
        <p:nvSpPr>
          <p:cNvPr id="866" name="Rectangle 860"/>
          <p:cNvSpPr>
            <a:spLocks noChangeArrowheads="1"/>
          </p:cNvSpPr>
          <p:nvPr/>
        </p:nvSpPr>
        <p:spPr bwMode="auto">
          <a:xfrm>
            <a:off x="6023768" y="5547519"/>
            <a:ext cx="34624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Nuevo Laredo</a:t>
            </a:r>
            <a:endParaRPr kumimoji="0" lang="en-US" altLang="en-US" sz="1600" b="1" i="0" u="none" strike="noStrike" cap="none" normalizeH="0" baseline="0" smtClean="0">
              <a:ln>
                <a:noFill/>
              </a:ln>
              <a:solidFill>
                <a:schemeClr val="tx1"/>
              </a:solidFill>
              <a:effectLst/>
              <a:latin typeface="+mj-lt"/>
            </a:endParaRPr>
          </a:p>
        </p:txBody>
      </p:sp>
      <p:sp>
        <p:nvSpPr>
          <p:cNvPr id="867" name="Rectangle 861"/>
          <p:cNvSpPr>
            <a:spLocks noChangeArrowheads="1"/>
          </p:cNvSpPr>
          <p:nvPr/>
        </p:nvSpPr>
        <p:spPr bwMode="auto">
          <a:xfrm>
            <a:off x="5634831" y="4971257"/>
            <a:ext cx="34945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Ciudad </a:t>
            </a:r>
            <a:r>
              <a:rPr kumimoji="0" lang="en-US" altLang="en-US" sz="400" b="1" i="0" u="none" strike="noStrike" cap="none" normalizeH="0" baseline="0" dirty="0" err="1" smtClean="0">
                <a:ln>
                  <a:noFill/>
                </a:ln>
                <a:solidFill>
                  <a:srgbClr val="000000"/>
                </a:solidFill>
                <a:effectLst/>
                <a:latin typeface="+mj-lt"/>
              </a:rPr>
              <a:t>Acuña</a:t>
            </a:r>
            <a:endParaRPr kumimoji="0" lang="en-US" altLang="en-US" sz="1600" b="1" i="0" u="none" strike="noStrike" cap="none" normalizeH="0" baseline="0" dirty="0" smtClean="0">
              <a:ln>
                <a:noFill/>
              </a:ln>
              <a:solidFill>
                <a:schemeClr val="tx1"/>
              </a:solidFill>
              <a:effectLst/>
              <a:latin typeface="+mj-lt"/>
            </a:endParaRPr>
          </a:p>
        </p:txBody>
      </p:sp>
      <p:sp>
        <p:nvSpPr>
          <p:cNvPr id="868" name="Rectangle 862"/>
          <p:cNvSpPr>
            <a:spLocks noChangeArrowheads="1"/>
          </p:cNvSpPr>
          <p:nvPr/>
        </p:nvSpPr>
        <p:spPr bwMode="auto">
          <a:xfrm>
            <a:off x="3353593" y="4106069"/>
            <a:ext cx="2019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Nogales</a:t>
            </a:r>
            <a:endParaRPr kumimoji="0" lang="en-US" altLang="en-US" sz="1600" b="1" i="0" u="none" strike="noStrike" cap="none" normalizeH="0" baseline="0" smtClean="0">
              <a:ln>
                <a:noFill/>
              </a:ln>
              <a:solidFill>
                <a:schemeClr val="tx1"/>
              </a:solidFill>
              <a:effectLst/>
              <a:latin typeface="+mj-lt"/>
            </a:endParaRPr>
          </a:p>
        </p:txBody>
      </p:sp>
      <p:sp>
        <p:nvSpPr>
          <p:cNvPr id="869" name="Rectangle 863"/>
          <p:cNvSpPr>
            <a:spLocks noChangeArrowheads="1"/>
          </p:cNvSpPr>
          <p:nvPr/>
        </p:nvSpPr>
        <p:spPr bwMode="auto">
          <a:xfrm>
            <a:off x="2304255" y="3744119"/>
            <a:ext cx="2164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San Luis</a:t>
            </a:r>
            <a:endParaRPr kumimoji="0" lang="en-US" altLang="en-US" sz="1600" b="1" i="0" u="none" strike="noStrike" cap="none" normalizeH="0" baseline="0" dirty="0" smtClean="0">
              <a:ln>
                <a:noFill/>
              </a:ln>
              <a:solidFill>
                <a:schemeClr val="tx1"/>
              </a:solidFill>
              <a:effectLst/>
              <a:latin typeface="+mj-lt"/>
            </a:endParaRPr>
          </a:p>
        </p:txBody>
      </p:sp>
      <p:sp>
        <p:nvSpPr>
          <p:cNvPr id="870" name="Rectangle 864"/>
          <p:cNvSpPr>
            <a:spLocks noChangeArrowheads="1"/>
          </p:cNvSpPr>
          <p:nvPr/>
        </p:nvSpPr>
        <p:spPr bwMode="auto">
          <a:xfrm>
            <a:off x="2242343" y="3809207"/>
            <a:ext cx="32541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Río Colorado</a:t>
            </a:r>
            <a:endParaRPr kumimoji="0" lang="en-US" altLang="en-US" sz="1600" b="1" i="0" u="none" strike="noStrike" cap="none" normalizeH="0" baseline="0" dirty="0" smtClean="0">
              <a:ln>
                <a:noFill/>
              </a:ln>
              <a:solidFill>
                <a:schemeClr val="tx1"/>
              </a:solidFill>
              <a:effectLst/>
              <a:latin typeface="+mj-lt"/>
            </a:endParaRPr>
          </a:p>
        </p:txBody>
      </p:sp>
      <p:sp>
        <p:nvSpPr>
          <p:cNvPr id="871" name="Rectangle 865"/>
          <p:cNvSpPr>
            <a:spLocks noChangeArrowheads="1"/>
          </p:cNvSpPr>
          <p:nvPr/>
        </p:nvSpPr>
        <p:spPr bwMode="auto">
          <a:xfrm>
            <a:off x="1999455" y="3413919"/>
            <a:ext cx="21320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Calexico</a:t>
            </a:r>
            <a:br>
              <a:rPr kumimoji="0" lang="en-US" altLang="en-US" sz="400" b="1" i="0" u="none" strike="noStrike" cap="none" normalizeH="0" baseline="0" dirty="0" smtClean="0">
                <a:ln>
                  <a:noFill/>
                </a:ln>
                <a:solidFill>
                  <a:srgbClr val="000000"/>
                </a:solidFill>
                <a:effectLst/>
                <a:latin typeface="+mj-lt"/>
              </a:rPr>
            </a:br>
            <a:r>
              <a:rPr kumimoji="0" lang="en-US" altLang="en-US" sz="400" b="1" i="0" u="none" strike="noStrike" cap="none" normalizeH="0" baseline="0" dirty="0" smtClean="0">
                <a:ln>
                  <a:noFill/>
                </a:ln>
                <a:solidFill>
                  <a:srgbClr val="000000"/>
                </a:solidFill>
                <a:effectLst/>
                <a:latin typeface="+mj-lt"/>
              </a:rPr>
              <a:t>West</a:t>
            </a:r>
            <a:endParaRPr kumimoji="0" lang="en-US" altLang="en-US" sz="1600" b="1" i="0" u="none" strike="noStrike" cap="none" normalizeH="0" baseline="0" dirty="0" smtClean="0">
              <a:ln>
                <a:noFill/>
              </a:ln>
              <a:solidFill>
                <a:schemeClr val="tx1"/>
              </a:solidFill>
              <a:effectLst/>
              <a:latin typeface="+mj-lt"/>
            </a:endParaRPr>
          </a:p>
        </p:txBody>
      </p:sp>
      <p:sp>
        <p:nvSpPr>
          <p:cNvPr id="873" name="Rectangle 867"/>
          <p:cNvSpPr>
            <a:spLocks noChangeArrowheads="1"/>
          </p:cNvSpPr>
          <p:nvPr/>
        </p:nvSpPr>
        <p:spPr bwMode="auto">
          <a:xfrm>
            <a:off x="6058693" y="4898232"/>
            <a:ext cx="17793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Del Rio</a:t>
            </a:r>
            <a:endParaRPr kumimoji="0" lang="en-US" altLang="en-US" sz="1600" b="1" i="0" u="none" strike="noStrike" cap="none" normalizeH="0" baseline="0" dirty="0" smtClean="0">
              <a:ln>
                <a:noFill/>
              </a:ln>
              <a:solidFill>
                <a:schemeClr val="tx1"/>
              </a:solidFill>
              <a:effectLst/>
              <a:latin typeface="+mj-lt"/>
            </a:endParaRPr>
          </a:p>
        </p:txBody>
      </p:sp>
      <p:sp>
        <p:nvSpPr>
          <p:cNvPr id="874" name="Rectangle 868"/>
          <p:cNvSpPr>
            <a:spLocks noChangeArrowheads="1"/>
          </p:cNvSpPr>
          <p:nvPr/>
        </p:nvSpPr>
        <p:spPr bwMode="auto">
          <a:xfrm>
            <a:off x="6168231" y="5042694"/>
            <a:ext cx="13785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Eagle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Pass</a:t>
            </a:r>
            <a:endParaRPr kumimoji="0" lang="en-US" altLang="en-US" sz="1600" b="1" i="0" u="none" strike="noStrike" cap="none" normalizeH="0" baseline="0" dirty="0" smtClean="0">
              <a:ln>
                <a:noFill/>
              </a:ln>
              <a:solidFill>
                <a:schemeClr val="tx1"/>
              </a:solidFill>
              <a:effectLst/>
              <a:latin typeface="+mj-lt"/>
            </a:endParaRPr>
          </a:p>
        </p:txBody>
      </p:sp>
      <p:sp>
        <p:nvSpPr>
          <p:cNvPr id="876" name="Rectangle 870"/>
          <p:cNvSpPr>
            <a:spLocks noChangeArrowheads="1"/>
          </p:cNvSpPr>
          <p:nvPr/>
        </p:nvSpPr>
        <p:spPr bwMode="auto">
          <a:xfrm>
            <a:off x="1829593" y="3596482"/>
            <a:ext cx="16511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Tecate</a:t>
            </a:r>
            <a:endParaRPr kumimoji="0" lang="en-US" altLang="en-US" sz="1600" b="1" i="0" u="none" strike="noStrike" cap="none" normalizeH="0" baseline="0" smtClean="0">
              <a:ln>
                <a:noFill/>
              </a:ln>
              <a:solidFill>
                <a:schemeClr val="tx1"/>
              </a:solidFill>
              <a:effectLst/>
              <a:latin typeface="+mj-lt"/>
            </a:endParaRPr>
          </a:p>
        </p:txBody>
      </p:sp>
      <p:sp>
        <p:nvSpPr>
          <p:cNvPr id="877" name="Rectangle 871"/>
          <p:cNvSpPr>
            <a:spLocks noChangeArrowheads="1"/>
          </p:cNvSpPr>
          <p:nvPr/>
        </p:nvSpPr>
        <p:spPr bwMode="auto">
          <a:xfrm>
            <a:off x="3723480" y="4236244"/>
            <a:ext cx="1426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Agua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latin typeface="+mj-lt"/>
              </a:rPr>
              <a:t>Prieta</a:t>
            </a:r>
            <a:endParaRPr kumimoji="0" lang="en-US" altLang="en-US" sz="1600" b="1" i="0" u="none" strike="noStrike" cap="none" normalizeH="0" baseline="0" dirty="0" smtClean="0">
              <a:ln>
                <a:noFill/>
              </a:ln>
              <a:solidFill>
                <a:schemeClr val="tx1"/>
              </a:solidFill>
              <a:effectLst/>
              <a:latin typeface="+mj-lt"/>
            </a:endParaRPr>
          </a:p>
        </p:txBody>
      </p:sp>
      <p:sp>
        <p:nvSpPr>
          <p:cNvPr id="879" name="Rectangle 873"/>
          <p:cNvSpPr>
            <a:spLocks noChangeArrowheads="1"/>
          </p:cNvSpPr>
          <p:nvPr/>
        </p:nvSpPr>
        <p:spPr bwMode="auto">
          <a:xfrm>
            <a:off x="2407443" y="3640932"/>
            <a:ext cx="2164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San Luis</a:t>
            </a:r>
            <a:endParaRPr kumimoji="0" lang="en-US" altLang="en-US" sz="1600" b="1" i="0" u="none" strike="noStrike" cap="none" normalizeH="0" baseline="0" dirty="0" smtClean="0">
              <a:ln>
                <a:noFill/>
              </a:ln>
              <a:solidFill>
                <a:schemeClr val="tx1"/>
              </a:solidFill>
              <a:effectLst/>
              <a:latin typeface="+mj-lt"/>
            </a:endParaRPr>
          </a:p>
        </p:txBody>
      </p:sp>
      <p:sp>
        <p:nvSpPr>
          <p:cNvPr id="880" name="Rectangle 874"/>
          <p:cNvSpPr>
            <a:spLocks noChangeArrowheads="1"/>
          </p:cNvSpPr>
          <p:nvPr/>
        </p:nvSpPr>
        <p:spPr bwMode="auto">
          <a:xfrm>
            <a:off x="3117055" y="4169569"/>
            <a:ext cx="2019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Nogales</a:t>
            </a:r>
            <a:endParaRPr kumimoji="0" lang="en-US" altLang="en-US" sz="1600" b="1" i="0" u="none" strike="noStrike" cap="none" normalizeH="0" baseline="0" smtClean="0">
              <a:ln>
                <a:noFill/>
              </a:ln>
              <a:solidFill>
                <a:schemeClr val="tx1"/>
              </a:solidFill>
              <a:effectLst/>
              <a:latin typeface="+mj-lt"/>
            </a:endParaRPr>
          </a:p>
        </p:txBody>
      </p:sp>
      <p:sp>
        <p:nvSpPr>
          <p:cNvPr id="881" name="Rectangle 875"/>
          <p:cNvSpPr>
            <a:spLocks noChangeArrowheads="1"/>
          </p:cNvSpPr>
          <p:nvPr/>
        </p:nvSpPr>
        <p:spPr bwMode="auto">
          <a:xfrm>
            <a:off x="3733005" y="4140994"/>
            <a:ext cx="20518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Douglas</a:t>
            </a:r>
            <a:endParaRPr kumimoji="0" lang="en-US" altLang="en-US" sz="1600" b="1" i="0" u="none" strike="noStrike" cap="none" normalizeH="0" baseline="0" smtClean="0">
              <a:ln>
                <a:noFill/>
              </a:ln>
              <a:solidFill>
                <a:schemeClr val="tx1"/>
              </a:solidFill>
              <a:effectLst/>
              <a:latin typeface="+mj-lt"/>
            </a:endParaRPr>
          </a:p>
        </p:txBody>
      </p:sp>
      <p:sp>
        <p:nvSpPr>
          <p:cNvPr id="882" name="Rectangle 876"/>
          <p:cNvSpPr>
            <a:spLocks noChangeArrowheads="1"/>
          </p:cNvSpPr>
          <p:nvPr/>
        </p:nvSpPr>
        <p:spPr bwMode="auto">
          <a:xfrm>
            <a:off x="6639718" y="5745957"/>
            <a:ext cx="27892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Rio Grande</a:t>
            </a:r>
            <a:endParaRPr kumimoji="0" lang="en-US" altLang="en-US" sz="1600" b="1" i="0" u="none" strike="noStrike" cap="none" normalizeH="0" baseline="0" smtClean="0">
              <a:ln>
                <a:noFill/>
              </a:ln>
              <a:solidFill>
                <a:schemeClr val="tx1"/>
              </a:solidFill>
              <a:effectLst/>
              <a:latin typeface="+mj-lt"/>
            </a:endParaRPr>
          </a:p>
        </p:txBody>
      </p:sp>
      <p:sp>
        <p:nvSpPr>
          <p:cNvPr id="883" name="Rectangle 877"/>
          <p:cNvSpPr>
            <a:spLocks noChangeArrowheads="1"/>
          </p:cNvSpPr>
          <p:nvPr/>
        </p:nvSpPr>
        <p:spPr bwMode="auto">
          <a:xfrm>
            <a:off x="6639718" y="5807869"/>
            <a:ext cx="9778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City</a:t>
            </a:r>
            <a:endParaRPr kumimoji="0" lang="en-US" altLang="en-US" sz="1600" b="1" i="0" u="none" strike="noStrike" cap="none" normalizeH="0" baseline="0" smtClean="0">
              <a:ln>
                <a:noFill/>
              </a:ln>
              <a:solidFill>
                <a:schemeClr val="tx1"/>
              </a:solidFill>
              <a:effectLst/>
              <a:latin typeface="+mj-lt"/>
            </a:endParaRPr>
          </a:p>
        </p:txBody>
      </p:sp>
      <p:sp>
        <p:nvSpPr>
          <p:cNvPr id="884" name="Rectangle 878"/>
          <p:cNvSpPr>
            <a:spLocks noChangeArrowheads="1"/>
          </p:cNvSpPr>
          <p:nvPr/>
        </p:nvSpPr>
        <p:spPr bwMode="auto">
          <a:xfrm>
            <a:off x="6712743" y="5877719"/>
            <a:ext cx="1907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Hidalgo</a:t>
            </a:r>
            <a:endParaRPr kumimoji="0" lang="en-US" altLang="en-US" sz="1600" b="1" i="0" u="none" strike="noStrike" cap="none" normalizeH="0" baseline="0" smtClean="0">
              <a:ln>
                <a:noFill/>
              </a:ln>
              <a:solidFill>
                <a:schemeClr val="tx1"/>
              </a:solidFill>
              <a:effectLst/>
              <a:latin typeface="+mj-lt"/>
            </a:endParaRPr>
          </a:p>
        </p:txBody>
      </p:sp>
      <p:sp>
        <p:nvSpPr>
          <p:cNvPr id="885" name="Rectangle 879"/>
          <p:cNvSpPr>
            <a:spLocks noChangeArrowheads="1"/>
          </p:cNvSpPr>
          <p:nvPr/>
        </p:nvSpPr>
        <p:spPr bwMode="auto">
          <a:xfrm>
            <a:off x="6931818" y="5896769"/>
            <a:ext cx="2260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Progreso</a:t>
            </a:r>
            <a:endParaRPr kumimoji="0" lang="en-US" altLang="en-US" sz="1600" b="1" i="0" u="none" strike="noStrike" cap="none" normalizeH="0" baseline="0" smtClean="0">
              <a:ln>
                <a:noFill/>
              </a:ln>
              <a:solidFill>
                <a:schemeClr val="tx1"/>
              </a:solidFill>
              <a:effectLst/>
              <a:latin typeface="+mj-lt"/>
            </a:endParaRPr>
          </a:p>
        </p:txBody>
      </p:sp>
      <p:sp>
        <p:nvSpPr>
          <p:cNvPr id="886" name="Rectangle 880"/>
          <p:cNvSpPr>
            <a:spLocks noChangeArrowheads="1"/>
          </p:cNvSpPr>
          <p:nvPr/>
        </p:nvSpPr>
        <p:spPr bwMode="auto">
          <a:xfrm>
            <a:off x="6517481" y="5685632"/>
            <a:ext cx="1426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Roma</a:t>
            </a:r>
            <a:endParaRPr kumimoji="0" lang="en-US" altLang="en-US" sz="1600" b="1" i="0" u="none" strike="noStrike" cap="none" normalizeH="0" baseline="0" smtClean="0">
              <a:ln>
                <a:noFill/>
              </a:ln>
              <a:solidFill>
                <a:schemeClr val="tx1"/>
              </a:solidFill>
              <a:effectLst/>
              <a:latin typeface="+mj-lt"/>
            </a:endParaRPr>
          </a:p>
        </p:txBody>
      </p:sp>
      <p:sp>
        <p:nvSpPr>
          <p:cNvPr id="887" name="Rectangle 881"/>
          <p:cNvSpPr>
            <a:spLocks noChangeArrowheads="1"/>
          </p:cNvSpPr>
          <p:nvPr/>
        </p:nvSpPr>
        <p:spPr bwMode="auto">
          <a:xfrm>
            <a:off x="6374606" y="5917407"/>
            <a:ext cx="22281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Camargo</a:t>
            </a:r>
            <a:endParaRPr kumimoji="0" lang="en-US" altLang="en-US" sz="1600" b="1" i="0" u="none" strike="noStrike" cap="none" normalizeH="0" baseline="0" smtClean="0">
              <a:ln>
                <a:noFill/>
              </a:ln>
              <a:solidFill>
                <a:schemeClr val="tx1"/>
              </a:solidFill>
              <a:effectLst/>
              <a:latin typeface="+mj-lt"/>
            </a:endParaRPr>
          </a:p>
        </p:txBody>
      </p:sp>
      <p:sp>
        <p:nvSpPr>
          <p:cNvPr id="888" name="Rectangle 882"/>
          <p:cNvSpPr>
            <a:spLocks noChangeArrowheads="1"/>
          </p:cNvSpPr>
          <p:nvPr/>
        </p:nvSpPr>
        <p:spPr bwMode="auto">
          <a:xfrm>
            <a:off x="5892006" y="5852319"/>
            <a:ext cx="55624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Ciudad Miguel Alemán</a:t>
            </a:r>
            <a:endParaRPr kumimoji="0" lang="en-US" altLang="en-US" sz="1600" b="1" i="0" u="none" strike="noStrike" cap="none" normalizeH="0" baseline="0" smtClean="0">
              <a:ln>
                <a:noFill/>
              </a:ln>
              <a:solidFill>
                <a:schemeClr val="tx1"/>
              </a:solidFill>
              <a:effectLst/>
              <a:latin typeface="+mj-lt"/>
            </a:endParaRPr>
          </a:p>
        </p:txBody>
      </p:sp>
      <p:sp>
        <p:nvSpPr>
          <p:cNvPr id="889" name="Rectangle 883"/>
          <p:cNvSpPr>
            <a:spLocks noChangeArrowheads="1"/>
          </p:cNvSpPr>
          <p:nvPr/>
        </p:nvSpPr>
        <p:spPr bwMode="auto">
          <a:xfrm>
            <a:off x="4842668" y="4885532"/>
            <a:ext cx="1907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Ojinaga</a:t>
            </a:r>
            <a:endParaRPr kumimoji="0" lang="en-US" altLang="en-US" sz="1600" b="1" i="0" u="none" strike="noStrike" cap="none" normalizeH="0" baseline="0" smtClean="0">
              <a:ln>
                <a:noFill/>
              </a:ln>
              <a:solidFill>
                <a:schemeClr val="tx1"/>
              </a:solidFill>
              <a:effectLst/>
              <a:latin typeface="+mj-lt"/>
            </a:endParaRPr>
          </a:p>
        </p:txBody>
      </p:sp>
      <p:sp>
        <p:nvSpPr>
          <p:cNvPr id="890" name="Rectangle 884"/>
          <p:cNvSpPr>
            <a:spLocks noChangeArrowheads="1"/>
          </p:cNvSpPr>
          <p:nvPr/>
        </p:nvSpPr>
        <p:spPr bwMode="auto">
          <a:xfrm>
            <a:off x="3467893" y="4207669"/>
            <a:ext cx="1266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Naco</a:t>
            </a:r>
            <a:endParaRPr kumimoji="0" lang="en-US" altLang="en-US" sz="1600" b="1" i="0" u="none" strike="noStrike" cap="none" normalizeH="0" baseline="0" smtClean="0">
              <a:ln>
                <a:noFill/>
              </a:ln>
              <a:solidFill>
                <a:schemeClr val="tx1"/>
              </a:solidFill>
              <a:effectLst/>
              <a:latin typeface="+mj-lt"/>
            </a:endParaRPr>
          </a:p>
        </p:txBody>
      </p:sp>
      <p:sp>
        <p:nvSpPr>
          <p:cNvPr id="891" name="Rectangle 885"/>
          <p:cNvSpPr>
            <a:spLocks noChangeArrowheads="1"/>
          </p:cNvSpPr>
          <p:nvPr/>
        </p:nvSpPr>
        <p:spPr bwMode="auto">
          <a:xfrm>
            <a:off x="5117306" y="4812507"/>
            <a:ext cx="20358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Presidio</a:t>
            </a:r>
            <a:endParaRPr kumimoji="0" lang="en-US" altLang="en-US" sz="1600" b="1" i="0" u="none" strike="noStrike" cap="none" normalizeH="0" baseline="0" smtClean="0">
              <a:ln>
                <a:noFill/>
              </a:ln>
              <a:solidFill>
                <a:schemeClr val="tx1"/>
              </a:solidFill>
              <a:effectLst/>
              <a:latin typeface="+mj-lt"/>
            </a:endParaRPr>
          </a:p>
        </p:txBody>
      </p:sp>
      <p:sp>
        <p:nvSpPr>
          <p:cNvPr id="892" name="Rectangle 886"/>
          <p:cNvSpPr>
            <a:spLocks noChangeArrowheads="1"/>
          </p:cNvSpPr>
          <p:nvPr/>
        </p:nvSpPr>
        <p:spPr bwMode="auto">
          <a:xfrm>
            <a:off x="3577430" y="4129882"/>
            <a:ext cx="1266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Naco</a:t>
            </a:r>
            <a:endParaRPr kumimoji="0" lang="en-US" altLang="en-US" sz="1600" b="1" i="0" u="none" strike="noStrike" cap="none" normalizeH="0" baseline="0" smtClean="0">
              <a:ln>
                <a:noFill/>
              </a:ln>
              <a:solidFill>
                <a:schemeClr val="tx1"/>
              </a:solidFill>
              <a:effectLst/>
              <a:latin typeface="+mj-lt"/>
            </a:endParaRPr>
          </a:p>
        </p:txBody>
      </p:sp>
      <p:sp>
        <p:nvSpPr>
          <p:cNvPr id="893" name="Rectangle 887"/>
          <p:cNvSpPr>
            <a:spLocks noChangeArrowheads="1"/>
          </p:cNvSpPr>
          <p:nvPr/>
        </p:nvSpPr>
        <p:spPr bwMode="auto">
          <a:xfrm>
            <a:off x="3967954" y="4054476"/>
            <a:ext cx="25327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Columbus</a:t>
            </a:r>
            <a:endParaRPr kumimoji="0" lang="en-US" altLang="en-US" sz="1600" b="1" i="0" u="none" strike="noStrike" cap="none" normalizeH="0" baseline="0" smtClean="0">
              <a:ln>
                <a:noFill/>
              </a:ln>
              <a:solidFill>
                <a:schemeClr val="tx1"/>
              </a:solidFill>
              <a:effectLst/>
              <a:latin typeface="+mj-lt"/>
            </a:endParaRPr>
          </a:p>
        </p:txBody>
      </p:sp>
      <p:sp>
        <p:nvSpPr>
          <p:cNvPr id="894" name="Rectangle 888"/>
          <p:cNvSpPr>
            <a:spLocks noChangeArrowheads="1"/>
          </p:cNvSpPr>
          <p:nvPr/>
        </p:nvSpPr>
        <p:spPr bwMode="auto">
          <a:xfrm>
            <a:off x="2890043" y="3860007"/>
            <a:ext cx="22281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Lukeville</a:t>
            </a:r>
            <a:endParaRPr kumimoji="0" lang="en-US" altLang="en-US" sz="1600" b="1" i="0" u="none" strike="noStrike" cap="none" normalizeH="0" baseline="0" smtClean="0">
              <a:ln>
                <a:noFill/>
              </a:ln>
              <a:solidFill>
                <a:schemeClr val="tx1"/>
              </a:solidFill>
              <a:effectLst/>
              <a:latin typeface="+mj-lt"/>
            </a:endParaRPr>
          </a:p>
        </p:txBody>
      </p:sp>
      <p:sp>
        <p:nvSpPr>
          <p:cNvPr id="895" name="Rectangle 889"/>
          <p:cNvSpPr>
            <a:spLocks noChangeArrowheads="1"/>
          </p:cNvSpPr>
          <p:nvPr/>
        </p:nvSpPr>
        <p:spPr bwMode="auto">
          <a:xfrm>
            <a:off x="3215480" y="4040982"/>
            <a:ext cx="18114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Sasabe</a:t>
            </a:r>
            <a:endParaRPr kumimoji="0" lang="en-US" altLang="en-US" sz="1600" b="1" i="0" u="none" strike="noStrike" cap="none" normalizeH="0" baseline="0" smtClean="0">
              <a:ln>
                <a:noFill/>
              </a:ln>
              <a:solidFill>
                <a:schemeClr val="tx1"/>
              </a:solidFill>
              <a:effectLst/>
              <a:latin typeface="+mj-lt"/>
            </a:endParaRPr>
          </a:p>
        </p:txBody>
      </p:sp>
      <p:sp>
        <p:nvSpPr>
          <p:cNvPr id="896" name="Rectangle 890"/>
          <p:cNvSpPr>
            <a:spLocks noChangeArrowheads="1"/>
          </p:cNvSpPr>
          <p:nvPr/>
        </p:nvSpPr>
        <p:spPr bwMode="auto">
          <a:xfrm>
            <a:off x="2974180" y="4096544"/>
            <a:ext cx="18114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Sásabe</a:t>
            </a:r>
            <a:endParaRPr kumimoji="0" lang="en-US" altLang="en-US" sz="1600" b="1" i="0" u="none" strike="noStrike" cap="none" normalizeH="0" baseline="0" smtClean="0">
              <a:ln>
                <a:noFill/>
              </a:ln>
              <a:solidFill>
                <a:schemeClr val="tx1"/>
              </a:solidFill>
              <a:effectLst/>
              <a:latin typeface="+mj-lt"/>
            </a:endParaRPr>
          </a:p>
        </p:txBody>
      </p:sp>
      <p:sp>
        <p:nvSpPr>
          <p:cNvPr id="897" name="Rectangle 891"/>
          <p:cNvSpPr>
            <a:spLocks noChangeArrowheads="1"/>
          </p:cNvSpPr>
          <p:nvPr/>
        </p:nvSpPr>
        <p:spPr bwMode="auto">
          <a:xfrm>
            <a:off x="2404268" y="3520282"/>
            <a:ext cx="20999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Andrade</a:t>
            </a:r>
            <a:endParaRPr kumimoji="0" lang="en-US" altLang="en-US" sz="1600" b="1" i="0" u="none" strike="noStrike" cap="none" normalizeH="0" baseline="0" dirty="0" smtClean="0">
              <a:ln>
                <a:noFill/>
              </a:ln>
              <a:solidFill>
                <a:schemeClr val="tx1"/>
              </a:solidFill>
              <a:effectLst/>
              <a:latin typeface="+mj-lt"/>
            </a:endParaRPr>
          </a:p>
        </p:txBody>
      </p:sp>
      <p:sp>
        <p:nvSpPr>
          <p:cNvPr id="898" name="Rectangle 892"/>
          <p:cNvSpPr>
            <a:spLocks noChangeArrowheads="1"/>
          </p:cNvSpPr>
          <p:nvPr/>
        </p:nvSpPr>
        <p:spPr bwMode="auto">
          <a:xfrm>
            <a:off x="2282030" y="3447257"/>
            <a:ext cx="33663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Calexico East</a:t>
            </a:r>
            <a:endParaRPr kumimoji="0" lang="en-US" altLang="en-US" sz="1600" b="1" i="0" u="none" strike="noStrike" cap="none" normalizeH="0" baseline="0" dirty="0" smtClean="0">
              <a:ln>
                <a:noFill/>
              </a:ln>
              <a:solidFill>
                <a:schemeClr val="tx1"/>
              </a:solidFill>
              <a:effectLst/>
              <a:latin typeface="+mj-lt"/>
            </a:endParaRPr>
          </a:p>
        </p:txBody>
      </p:sp>
      <p:sp>
        <p:nvSpPr>
          <p:cNvPr id="899" name="Rectangle 893"/>
          <p:cNvSpPr>
            <a:spLocks noChangeArrowheads="1"/>
          </p:cNvSpPr>
          <p:nvPr/>
        </p:nvSpPr>
        <p:spPr bwMode="auto">
          <a:xfrm>
            <a:off x="1902618" y="3690144"/>
            <a:ext cx="3767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Los </a:t>
            </a:r>
            <a:r>
              <a:rPr kumimoji="0" lang="en-US" altLang="en-US" sz="400" b="1" i="0" u="none" strike="noStrike" cap="none" normalizeH="0" baseline="0" dirty="0" err="1" smtClean="0">
                <a:ln>
                  <a:noFill/>
                </a:ln>
                <a:solidFill>
                  <a:srgbClr val="000000"/>
                </a:solidFill>
                <a:effectLst/>
                <a:latin typeface="+mj-lt"/>
              </a:rPr>
              <a:t>Algodones</a:t>
            </a:r>
            <a:endParaRPr kumimoji="0" lang="en-US" altLang="en-US" sz="1600" b="1" i="0" u="none" strike="noStrike" cap="none" normalizeH="0" baseline="0" dirty="0" smtClean="0">
              <a:ln>
                <a:noFill/>
              </a:ln>
              <a:solidFill>
                <a:schemeClr val="tx1"/>
              </a:solidFill>
              <a:effectLst/>
              <a:latin typeface="+mj-lt"/>
            </a:endParaRPr>
          </a:p>
        </p:txBody>
      </p:sp>
      <p:sp>
        <p:nvSpPr>
          <p:cNvPr id="900" name="Rectangle 894"/>
          <p:cNvSpPr>
            <a:spLocks noChangeArrowheads="1"/>
          </p:cNvSpPr>
          <p:nvPr/>
        </p:nvSpPr>
        <p:spPr bwMode="auto">
          <a:xfrm>
            <a:off x="1843880" y="3331369"/>
            <a:ext cx="1298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latin typeface="+mj-lt"/>
              </a:rPr>
              <a:t>Otay</a:t>
            </a:r>
            <a:r>
              <a:rPr kumimoji="0" lang="en-US" altLang="en-US" sz="400" b="1" i="0" u="none" strike="noStrike" cap="none" normalizeH="0" baseline="0" dirty="0" smtClean="0">
                <a:ln>
                  <a:noFill/>
                </a:ln>
                <a:solidFill>
                  <a:srgbClr val="000000"/>
                </a:solidFill>
                <a:effectLst/>
                <a:latin typeface="+mj-lt"/>
              </a:rPr>
              <a:t/>
            </a:r>
            <a:br>
              <a:rPr kumimoji="0" lang="en-US" altLang="en-US" sz="400" b="1" i="0" u="none" strike="noStrike" cap="none" normalizeH="0" baseline="0" dirty="0" smtClean="0">
                <a:ln>
                  <a:noFill/>
                </a:ln>
                <a:solidFill>
                  <a:srgbClr val="000000"/>
                </a:solidFill>
                <a:effectLst/>
                <a:latin typeface="+mj-lt"/>
              </a:rPr>
            </a:br>
            <a:r>
              <a:rPr kumimoji="0" lang="en-US" altLang="en-US" sz="400" b="1" i="0" u="none" strike="noStrike" cap="none" normalizeH="0" baseline="0" dirty="0" smtClean="0">
                <a:ln>
                  <a:noFill/>
                </a:ln>
                <a:solidFill>
                  <a:srgbClr val="000000"/>
                </a:solidFill>
                <a:effectLst/>
                <a:latin typeface="+mj-lt"/>
              </a:rPr>
              <a:t>Mesa</a:t>
            </a:r>
            <a:endParaRPr kumimoji="0" lang="en-US" altLang="en-US" sz="1600" b="1" i="0" u="none" strike="noStrike" cap="none" normalizeH="0" baseline="0" dirty="0" smtClean="0">
              <a:ln>
                <a:noFill/>
              </a:ln>
              <a:solidFill>
                <a:schemeClr val="tx1"/>
              </a:solidFill>
              <a:effectLst/>
              <a:latin typeface="+mj-lt"/>
            </a:endParaRPr>
          </a:p>
        </p:txBody>
      </p:sp>
      <p:sp>
        <p:nvSpPr>
          <p:cNvPr id="902" name="Rectangle 896"/>
          <p:cNvSpPr>
            <a:spLocks noChangeArrowheads="1"/>
          </p:cNvSpPr>
          <p:nvPr/>
        </p:nvSpPr>
        <p:spPr bwMode="auto">
          <a:xfrm>
            <a:off x="1667668" y="3534569"/>
            <a:ext cx="945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San</a:t>
            </a:r>
            <a:endParaRPr kumimoji="0" lang="en-US" altLang="en-US" sz="1600" b="1" i="0" u="none" strike="noStrike" cap="none" normalizeH="0" baseline="0" smtClean="0">
              <a:ln>
                <a:noFill/>
              </a:ln>
              <a:solidFill>
                <a:schemeClr val="tx1"/>
              </a:solidFill>
              <a:effectLst/>
              <a:latin typeface="+mj-lt"/>
            </a:endParaRPr>
          </a:p>
        </p:txBody>
      </p:sp>
      <p:sp>
        <p:nvSpPr>
          <p:cNvPr id="903" name="Rectangle 897"/>
          <p:cNvSpPr>
            <a:spLocks noChangeArrowheads="1"/>
          </p:cNvSpPr>
          <p:nvPr/>
        </p:nvSpPr>
        <p:spPr bwMode="auto">
          <a:xfrm>
            <a:off x="1594643" y="3596482"/>
            <a:ext cx="16030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Ysidro</a:t>
            </a:r>
            <a:endParaRPr kumimoji="0" lang="en-US" altLang="en-US" sz="1600" b="1" i="0" u="none" strike="noStrike" cap="none" normalizeH="0" baseline="0" smtClean="0">
              <a:ln>
                <a:noFill/>
              </a:ln>
              <a:solidFill>
                <a:schemeClr val="tx1"/>
              </a:solidFill>
              <a:effectLst/>
              <a:latin typeface="+mj-lt"/>
            </a:endParaRPr>
          </a:p>
        </p:txBody>
      </p:sp>
      <p:sp>
        <p:nvSpPr>
          <p:cNvPr id="904" name="Rectangle 898"/>
          <p:cNvSpPr>
            <a:spLocks noChangeArrowheads="1"/>
          </p:cNvSpPr>
          <p:nvPr/>
        </p:nvSpPr>
        <p:spPr bwMode="auto">
          <a:xfrm>
            <a:off x="1856580" y="3490119"/>
            <a:ext cx="16511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Tecate</a:t>
            </a:r>
            <a:endParaRPr kumimoji="0" lang="en-US" altLang="en-US" sz="1600" b="1" i="0" u="none" strike="noStrike" cap="none" normalizeH="0" baseline="0" smtClean="0">
              <a:ln>
                <a:noFill/>
              </a:ln>
              <a:solidFill>
                <a:schemeClr val="tx1"/>
              </a:solidFill>
              <a:effectLst/>
              <a:latin typeface="+mj-lt"/>
            </a:endParaRPr>
          </a:p>
        </p:txBody>
      </p:sp>
      <p:sp>
        <p:nvSpPr>
          <p:cNvPr id="905" name="Rectangle 899"/>
          <p:cNvSpPr>
            <a:spLocks noChangeArrowheads="1"/>
          </p:cNvSpPr>
          <p:nvPr/>
        </p:nvSpPr>
        <p:spPr bwMode="auto">
          <a:xfrm>
            <a:off x="2615405" y="3926682"/>
            <a:ext cx="20518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Sonoyta</a:t>
            </a:r>
            <a:endParaRPr kumimoji="0" lang="en-US" altLang="en-US" sz="1600" b="1" i="0" u="none" strike="noStrike" cap="none" normalizeH="0" baseline="0" smtClean="0">
              <a:ln>
                <a:noFill/>
              </a:ln>
              <a:solidFill>
                <a:schemeClr val="tx1"/>
              </a:solidFill>
              <a:effectLst/>
              <a:latin typeface="+mj-lt"/>
            </a:endParaRPr>
          </a:p>
        </p:txBody>
      </p:sp>
      <p:sp>
        <p:nvSpPr>
          <p:cNvPr id="906" name="Rectangle 900"/>
          <p:cNvSpPr>
            <a:spLocks noChangeArrowheads="1"/>
          </p:cNvSpPr>
          <p:nvPr/>
        </p:nvSpPr>
        <p:spPr bwMode="auto">
          <a:xfrm>
            <a:off x="4331493" y="4018757"/>
            <a:ext cx="166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Santa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Teresa</a:t>
            </a:r>
            <a:endParaRPr kumimoji="0" lang="en-US" altLang="en-US" sz="1600" b="1" i="0" u="none" strike="noStrike" cap="none" normalizeH="0" baseline="0" dirty="0" smtClean="0">
              <a:ln>
                <a:noFill/>
              </a:ln>
              <a:solidFill>
                <a:schemeClr val="tx1"/>
              </a:solidFill>
              <a:effectLst/>
              <a:latin typeface="+mj-lt"/>
            </a:endParaRPr>
          </a:p>
        </p:txBody>
      </p:sp>
      <p:sp>
        <p:nvSpPr>
          <p:cNvPr id="908" name="Rectangle 902"/>
          <p:cNvSpPr>
            <a:spLocks noChangeArrowheads="1"/>
          </p:cNvSpPr>
          <p:nvPr/>
        </p:nvSpPr>
        <p:spPr bwMode="auto">
          <a:xfrm>
            <a:off x="4325143" y="4156869"/>
            <a:ext cx="166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Santa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Teresa</a:t>
            </a:r>
            <a:endParaRPr kumimoji="0" lang="en-US" altLang="en-US" sz="1600" b="1" i="0" u="none" strike="noStrike" cap="none" normalizeH="0" baseline="0" dirty="0" smtClean="0">
              <a:ln>
                <a:noFill/>
              </a:ln>
              <a:solidFill>
                <a:schemeClr val="tx1"/>
              </a:solidFill>
              <a:effectLst/>
              <a:latin typeface="+mj-lt"/>
            </a:endParaRPr>
          </a:p>
        </p:txBody>
      </p:sp>
      <p:sp>
        <p:nvSpPr>
          <p:cNvPr id="910" name="Rectangle 904"/>
          <p:cNvSpPr>
            <a:spLocks noChangeArrowheads="1"/>
          </p:cNvSpPr>
          <p:nvPr/>
        </p:nvSpPr>
        <p:spPr bwMode="auto">
          <a:xfrm>
            <a:off x="4648993" y="4172744"/>
            <a:ext cx="1907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Tornillo</a:t>
            </a:r>
            <a:endParaRPr kumimoji="0" lang="en-US" altLang="en-US" sz="1600" b="1" i="0" u="none" strike="noStrike" cap="none" normalizeH="0" baseline="0" smtClean="0">
              <a:ln>
                <a:noFill/>
              </a:ln>
              <a:solidFill>
                <a:schemeClr val="tx1"/>
              </a:solidFill>
              <a:effectLst/>
              <a:latin typeface="+mj-lt"/>
            </a:endParaRPr>
          </a:p>
        </p:txBody>
      </p:sp>
      <p:sp>
        <p:nvSpPr>
          <p:cNvPr id="911" name="Rectangle 905"/>
          <p:cNvSpPr>
            <a:spLocks noChangeArrowheads="1"/>
          </p:cNvSpPr>
          <p:nvPr/>
        </p:nvSpPr>
        <p:spPr bwMode="auto">
          <a:xfrm>
            <a:off x="1648618" y="3663157"/>
            <a:ext cx="18274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Tijuana</a:t>
            </a:r>
            <a:endParaRPr kumimoji="0" lang="en-US" altLang="en-US" sz="1600" b="1" i="0" u="none" strike="noStrike" cap="none" normalizeH="0" baseline="0" smtClean="0">
              <a:ln>
                <a:noFill/>
              </a:ln>
              <a:solidFill>
                <a:schemeClr val="tx1"/>
              </a:solidFill>
              <a:effectLst/>
              <a:latin typeface="+mj-lt"/>
            </a:endParaRPr>
          </a:p>
        </p:txBody>
      </p:sp>
      <p:sp>
        <p:nvSpPr>
          <p:cNvPr id="912" name="Rectangle 906"/>
          <p:cNvSpPr>
            <a:spLocks noChangeArrowheads="1"/>
          </p:cNvSpPr>
          <p:nvPr/>
        </p:nvSpPr>
        <p:spPr bwMode="auto">
          <a:xfrm>
            <a:off x="4023516" y="4140201"/>
            <a:ext cx="21159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latin typeface="+mj-lt"/>
              </a:rPr>
              <a:t>Palomas</a:t>
            </a:r>
            <a:endParaRPr kumimoji="0" lang="en-US" altLang="en-US" sz="1600" b="1" i="0" u="none" strike="noStrike" cap="none" normalizeH="0" baseline="0" dirty="0" smtClean="0">
              <a:ln>
                <a:noFill/>
              </a:ln>
              <a:solidFill>
                <a:schemeClr val="tx1"/>
              </a:solidFill>
              <a:effectLst/>
              <a:latin typeface="+mj-lt"/>
            </a:endParaRPr>
          </a:p>
        </p:txBody>
      </p:sp>
      <p:sp>
        <p:nvSpPr>
          <p:cNvPr id="913" name="Rectangle 907"/>
          <p:cNvSpPr>
            <a:spLocks noChangeArrowheads="1"/>
          </p:cNvSpPr>
          <p:nvPr/>
        </p:nvSpPr>
        <p:spPr bwMode="auto">
          <a:xfrm>
            <a:off x="6790531" y="6034882"/>
            <a:ext cx="15869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Nuevo</a:t>
            </a:r>
            <a:endParaRPr kumimoji="0" lang="en-US" altLang="en-US" sz="1600" b="1" i="0" u="none" strike="noStrike" cap="none" normalizeH="0" baseline="0" dirty="0" smtClean="0">
              <a:ln>
                <a:noFill/>
              </a:ln>
              <a:solidFill>
                <a:schemeClr val="tx1"/>
              </a:solidFill>
              <a:effectLst/>
              <a:latin typeface="+mj-lt"/>
            </a:endParaRPr>
          </a:p>
        </p:txBody>
      </p:sp>
      <p:sp>
        <p:nvSpPr>
          <p:cNvPr id="914" name="Rectangle 908"/>
          <p:cNvSpPr>
            <a:spLocks noChangeArrowheads="1"/>
          </p:cNvSpPr>
          <p:nvPr/>
        </p:nvSpPr>
        <p:spPr bwMode="auto">
          <a:xfrm>
            <a:off x="6722268" y="6092032"/>
            <a:ext cx="2260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latin typeface="+mj-lt"/>
              </a:rPr>
              <a:t>Progreso</a:t>
            </a:r>
            <a:endParaRPr kumimoji="0" lang="en-US" altLang="en-US" sz="1600" b="1" i="0" u="none" strike="noStrike" cap="none" normalizeH="0" baseline="0" dirty="0" smtClean="0">
              <a:ln>
                <a:noFill/>
              </a:ln>
              <a:solidFill>
                <a:schemeClr val="tx1"/>
              </a:solidFill>
              <a:effectLst/>
              <a:latin typeface="+mj-lt"/>
            </a:endParaRPr>
          </a:p>
        </p:txBody>
      </p:sp>
      <p:sp>
        <p:nvSpPr>
          <p:cNvPr id="915" name="Line 909"/>
          <p:cNvSpPr>
            <a:spLocks noChangeShapeType="1"/>
          </p:cNvSpPr>
          <p:nvPr/>
        </p:nvSpPr>
        <p:spPr bwMode="auto">
          <a:xfrm flipH="1">
            <a:off x="1826418" y="3458369"/>
            <a:ext cx="22225" cy="1031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16" name="Line 910"/>
          <p:cNvSpPr>
            <a:spLocks noChangeShapeType="1"/>
          </p:cNvSpPr>
          <p:nvPr/>
        </p:nvSpPr>
        <p:spPr bwMode="auto">
          <a:xfrm flipH="1">
            <a:off x="1775618" y="3594894"/>
            <a:ext cx="22225" cy="777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17" name="Line 911"/>
          <p:cNvSpPr>
            <a:spLocks noChangeShapeType="1"/>
          </p:cNvSpPr>
          <p:nvPr/>
        </p:nvSpPr>
        <p:spPr bwMode="auto">
          <a:xfrm>
            <a:off x="2189955" y="3544094"/>
            <a:ext cx="14288" cy="396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18" name="Line 912"/>
          <p:cNvSpPr>
            <a:spLocks noChangeShapeType="1"/>
          </p:cNvSpPr>
          <p:nvPr/>
        </p:nvSpPr>
        <p:spPr bwMode="auto">
          <a:xfrm flipV="1">
            <a:off x="2304255" y="3626644"/>
            <a:ext cx="85725" cy="8255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19" name="Line 913"/>
          <p:cNvSpPr>
            <a:spLocks noChangeShapeType="1"/>
          </p:cNvSpPr>
          <p:nvPr/>
        </p:nvSpPr>
        <p:spPr bwMode="auto">
          <a:xfrm flipV="1">
            <a:off x="2239168" y="3513932"/>
            <a:ext cx="58738" cy="7937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0" name="Line 914"/>
          <p:cNvSpPr>
            <a:spLocks noChangeShapeType="1"/>
          </p:cNvSpPr>
          <p:nvPr/>
        </p:nvSpPr>
        <p:spPr bwMode="auto">
          <a:xfrm flipV="1">
            <a:off x="2358230" y="3699669"/>
            <a:ext cx="12700" cy="5873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1" name="Line 915"/>
          <p:cNvSpPr>
            <a:spLocks noChangeShapeType="1"/>
          </p:cNvSpPr>
          <p:nvPr/>
        </p:nvSpPr>
        <p:spPr bwMode="auto">
          <a:xfrm flipV="1">
            <a:off x="4491831" y="4183857"/>
            <a:ext cx="63500" cy="1317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2" name="Line 916"/>
          <p:cNvSpPr>
            <a:spLocks noChangeShapeType="1"/>
          </p:cNvSpPr>
          <p:nvPr/>
        </p:nvSpPr>
        <p:spPr bwMode="auto">
          <a:xfrm flipH="1">
            <a:off x="6896893" y="5938044"/>
            <a:ext cx="30163" cy="508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3" name="Line 917"/>
          <p:cNvSpPr>
            <a:spLocks noChangeShapeType="1"/>
          </p:cNvSpPr>
          <p:nvPr/>
        </p:nvSpPr>
        <p:spPr bwMode="auto">
          <a:xfrm flipH="1">
            <a:off x="6634956" y="5872957"/>
            <a:ext cx="12700" cy="3333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4" name="Line 918"/>
          <p:cNvSpPr>
            <a:spLocks noChangeShapeType="1"/>
          </p:cNvSpPr>
          <p:nvPr/>
        </p:nvSpPr>
        <p:spPr bwMode="auto">
          <a:xfrm flipH="1" flipV="1">
            <a:off x="6788943" y="5942807"/>
            <a:ext cx="4763" cy="396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5" name="Line 919"/>
          <p:cNvSpPr>
            <a:spLocks noChangeShapeType="1"/>
          </p:cNvSpPr>
          <p:nvPr/>
        </p:nvSpPr>
        <p:spPr bwMode="auto">
          <a:xfrm flipH="1" flipV="1">
            <a:off x="6528593" y="5892007"/>
            <a:ext cx="44450" cy="22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6" name="Line 920"/>
          <p:cNvSpPr>
            <a:spLocks noChangeShapeType="1"/>
          </p:cNvSpPr>
          <p:nvPr/>
        </p:nvSpPr>
        <p:spPr bwMode="auto">
          <a:xfrm flipH="1" flipV="1">
            <a:off x="6557168" y="5750719"/>
            <a:ext cx="23813" cy="14287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7" name="Line 921"/>
          <p:cNvSpPr>
            <a:spLocks noChangeShapeType="1"/>
          </p:cNvSpPr>
          <p:nvPr/>
        </p:nvSpPr>
        <p:spPr bwMode="auto">
          <a:xfrm flipH="1">
            <a:off x="1775618" y="3594894"/>
            <a:ext cx="22225" cy="777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8" name="Line 922"/>
          <p:cNvSpPr>
            <a:spLocks noChangeShapeType="1"/>
          </p:cNvSpPr>
          <p:nvPr/>
        </p:nvSpPr>
        <p:spPr bwMode="auto">
          <a:xfrm flipH="1">
            <a:off x="6876256" y="6026944"/>
            <a:ext cx="12700" cy="269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29" name="Line 923"/>
          <p:cNvSpPr>
            <a:spLocks noChangeShapeType="1"/>
          </p:cNvSpPr>
          <p:nvPr/>
        </p:nvSpPr>
        <p:spPr bwMode="auto">
          <a:xfrm>
            <a:off x="1748630" y="3461544"/>
            <a:ext cx="20638" cy="39687"/>
          </a:xfrm>
          <a:prstGeom prst="line">
            <a:avLst/>
          </a:prstGeom>
          <a:noFill/>
          <a:ln w="4763">
            <a:solidFill>
              <a:srgbClr val="6D6E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931" name="Rectangle 810"/>
          <p:cNvSpPr>
            <a:spLocks noChangeArrowheads="1"/>
          </p:cNvSpPr>
          <p:nvPr/>
        </p:nvSpPr>
        <p:spPr bwMode="auto">
          <a:xfrm rot="20614726">
            <a:off x="2623924" y="3525064"/>
            <a:ext cx="273659" cy="4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Gila</a:t>
            </a:r>
            <a:endParaRPr kumimoji="0" lang="en-US" altLang="en-US" sz="1800" b="1" i="0" u="none" strike="noStrike" cap="none" normalizeH="0" baseline="0" dirty="0" smtClean="0">
              <a:ln>
                <a:noFill/>
              </a:ln>
              <a:solidFill>
                <a:schemeClr val="tx1"/>
              </a:solidFill>
              <a:effectLst/>
              <a:latin typeface="+mj-lt"/>
            </a:endParaRPr>
          </a:p>
        </p:txBody>
      </p:sp>
      <p:sp>
        <p:nvSpPr>
          <p:cNvPr id="932" name="Rectangle 808"/>
          <p:cNvSpPr>
            <a:spLocks noChangeArrowheads="1"/>
          </p:cNvSpPr>
          <p:nvPr/>
        </p:nvSpPr>
        <p:spPr bwMode="auto">
          <a:xfrm rot="1600419">
            <a:off x="5423088" y="4337200"/>
            <a:ext cx="18755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Pecos</a:t>
            </a:r>
            <a:endParaRPr kumimoji="0" lang="en-US" altLang="en-US" sz="1800" b="1" i="0" u="none" strike="noStrike" cap="none" normalizeH="0" baseline="0" dirty="0" smtClean="0">
              <a:ln>
                <a:noFill/>
              </a:ln>
              <a:solidFill>
                <a:schemeClr val="tx1"/>
              </a:solidFill>
              <a:effectLst/>
              <a:latin typeface="+mj-lt"/>
            </a:endParaRPr>
          </a:p>
        </p:txBody>
      </p:sp>
      <p:sp>
        <p:nvSpPr>
          <p:cNvPr id="933" name="Rectangle 808"/>
          <p:cNvSpPr>
            <a:spLocks noChangeArrowheads="1"/>
          </p:cNvSpPr>
          <p:nvPr/>
        </p:nvSpPr>
        <p:spPr bwMode="auto">
          <a:xfrm rot="4477613">
            <a:off x="4830579" y="4630772"/>
            <a:ext cx="34304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Rio Grande</a:t>
            </a:r>
            <a:endParaRPr kumimoji="0" lang="en-US" altLang="en-US" sz="1800" b="1" i="0" u="none" strike="noStrike" cap="none" normalizeH="0" baseline="0" dirty="0" smtClean="0">
              <a:ln>
                <a:noFill/>
              </a:ln>
              <a:solidFill>
                <a:schemeClr val="tx1"/>
              </a:solidFill>
              <a:effectLst/>
              <a:latin typeface="+mj-lt"/>
            </a:endParaRPr>
          </a:p>
        </p:txBody>
      </p:sp>
      <p:sp>
        <p:nvSpPr>
          <p:cNvPr id="935" name="Rectangle 808"/>
          <p:cNvSpPr>
            <a:spLocks noChangeArrowheads="1"/>
          </p:cNvSpPr>
          <p:nvPr/>
        </p:nvSpPr>
        <p:spPr bwMode="auto">
          <a:xfrm rot="3203376">
            <a:off x="6145140" y="5309463"/>
            <a:ext cx="34304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i="1" dirty="0">
                <a:solidFill>
                  <a:srgbClr val="00AEEF"/>
                </a:solidFill>
              </a:rPr>
              <a:t>Rio Grande</a:t>
            </a:r>
            <a:endParaRPr lang="en-US" altLang="en-US" sz="1800" b="1" dirty="0"/>
          </a:p>
        </p:txBody>
      </p:sp>
    </p:spTree>
    <p:extLst>
      <p:ext uri="{BB962C8B-B14F-4D97-AF65-F5344CB8AC3E}">
        <p14:creationId xmlns:p14="http://schemas.microsoft.com/office/powerpoint/2010/main" val="40991257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00A9-6CA1-4AE9-92DF-C4D281C21F29}"/>
              </a:ext>
            </a:extLst>
          </p:cNvPr>
          <p:cNvSpPr>
            <a:spLocks noGrp="1"/>
          </p:cNvSpPr>
          <p:nvPr>
            <p:ph type="title"/>
          </p:nvPr>
        </p:nvSpPr>
        <p:spPr/>
        <p:txBody>
          <a:bodyPr/>
          <a:lstStyle/>
          <a:p>
            <a:r>
              <a:rPr lang="en-US" dirty="0"/>
              <a:t>3.4.3 U.S.–Mexico Border Issues </a:t>
            </a:r>
            <a:r>
              <a:rPr lang="en-US" sz="2000" b="0" dirty="0"/>
              <a:t>(3 of 6)</a:t>
            </a:r>
          </a:p>
        </p:txBody>
      </p:sp>
      <p:sp>
        <p:nvSpPr>
          <p:cNvPr id="3" name="Content Placeholder 2">
            <a:extLst>
              <a:ext uri="{FF2B5EF4-FFF2-40B4-BE49-F238E27FC236}">
                <a16:creationId xmlns:a16="http://schemas.microsoft.com/office/drawing/2014/main" id="{448A4A12-8FEE-408F-9FBB-8F699D9F7E29}"/>
              </a:ext>
            </a:extLst>
          </p:cNvPr>
          <p:cNvSpPr>
            <a:spLocks noGrp="1"/>
          </p:cNvSpPr>
          <p:nvPr>
            <p:ph sz="quarter" idx="13"/>
          </p:nvPr>
        </p:nvSpPr>
        <p:spPr>
          <a:xfrm>
            <a:off x="457200" y="1556327"/>
            <a:ext cx="8229600" cy="828285"/>
          </a:xfrm>
        </p:spPr>
        <p:txBody>
          <a:bodyPr/>
          <a:lstStyle/>
          <a:p>
            <a:r>
              <a:rPr lang="en-US" dirty="0"/>
              <a:t>The U.S.–Mexico border is quite diverse, with both urban and rural crossings</a:t>
            </a:r>
          </a:p>
        </p:txBody>
      </p:sp>
      <p:sp>
        <p:nvSpPr>
          <p:cNvPr id="4" name="Content Placeholder 3">
            <a:extLst>
              <a:ext uri="{FF2B5EF4-FFF2-40B4-BE49-F238E27FC236}">
                <a16:creationId xmlns:a16="http://schemas.microsoft.com/office/drawing/2014/main" id="{66F2374A-6061-418C-8C3B-4E218E55D240}"/>
              </a:ext>
            </a:extLst>
          </p:cNvPr>
          <p:cNvSpPr>
            <a:spLocks noGrp="1"/>
          </p:cNvSpPr>
          <p:nvPr>
            <p:ph sz="quarter" idx="14"/>
          </p:nvPr>
        </p:nvSpPr>
        <p:spPr>
          <a:xfrm>
            <a:off x="457200" y="2592430"/>
            <a:ext cx="8229600" cy="452106"/>
          </a:xfrm>
        </p:spPr>
        <p:txBody>
          <a:bodyPr/>
          <a:lstStyle/>
          <a:p>
            <a:pPr marL="432" indent="0">
              <a:buNone/>
            </a:pPr>
            <a:r>
              <a:rPr lang="en-IN" b="1" dirty="0"/>
              <a:t>Figure 3-55:</a:t>
            </a:r>
            <a:r>
              <a:rPr lang="en-IN" dirty="0"/>
              <a:t> </a:t>
            </a:r>
            <a:r>
              <a:rPr lang="en-US" dirty="0"/>
              <a:t>: Images of the U.S.–Mexico Border.</a:t>
            </a:r>
            <a:endParaRPr lang="en-IN" dirty="0"/>
          </a:p>
        </p:txBody>
      </p:sp>
      <p:pic>
        <p:nvPicPr>
          <p:cNvPr id="7" name="Picture 6" descr="Hundreds of cars wait in line at the border.">
            <a:extLst>
              <a:ext uri="{FF2B5EF4-FFF2-40B4-BE49-F238E27FC236}">
                <a16:creationId xmlns:a16="http://schemas.microsoft.com/office/drawing/2014/main" id="{E4E29D78-DF7B-4735-8689-554BBBE5F389}"/>
              </a:ext>
            </a:extLst>
          </p:cNvPr>
          <p:cNvPicPr>
            <a:picLocks noChangeAspect="1"/>
          </p:cNvPicPr>
          <p:nvPr/>
        </p:nvPicPr>
        <p:blipFill>
          <a:blip r:embed="rId2"/>
          <a:stretch>
            <a:fillRect/>
          </a:stretch>
        </p:blipFill>
        <p:spPr>
          <a:xfrm>
            <a:off x="2163067" y="3161379"/>
            <a:ext cx="4817864" cy="3221086"/>
          </a:xfrm>
          <a:prstGeom prst="rect">
            <a:avLst/>
          </a:prstGeom>
        </p:spPr>
      </p:pic>
    </p:spTree>
    <p:extLst>
      <p:ext uri="{BB962C8B-B14F-4D97-AF65-F5344CB8AC3E}">
        <p14:creationId xmlns:p14="http://schemas.microsoft.com/office/powerpoint/2010/main" val="2207713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B9BC-EA4E-4470-A2E7-B32A92741097}"/>
              </a:ext>
            </a:extLst>
          </p:cNvPr>
          <p:cNvSpPr>
            <a:spLocks noGrp="1"/>
          </p:cNvSpPr>
          <p:nvPr>
            <p:ph type="title"/>
          </p:nvPr>
        </p:nvSpPr>
        <p:spPr/>
        <p:txBody>
          <a:bodyPr/>
          <a:lstStyle/>
          <a:p>
            <a:r>
              <a:rPr lang="en-US" dirty="0"/>
              <a:t>3.4.3 U.S.–Mexico Border Issues </a:t>
            </a:r>
            <a:r>
              <a:rPr lang="en-US" sz="2000" b="0" dirty="0"/>
              <a:t>(4 of 6)</a:t>
            </a:r>
            <a:endParaRPr lang="en-IN" dirty="0"/>
          </a:p>
        </p:txBody>
      </p:sp>
      <p:sp>
        <p:nvSpPr>
          <p:cNvPr id="3" name="Content Placeholder 2">
            <a:extLst>
              <a:ext uri="{FF2B5EF4-FFF2-40B4-BE49-F238E27FC236}">
                <a16:creationId xmlns:a16="http://schemas.microsoft.com/office/drawing/2014/main" id="{A8764132-8C5E-4936-B0D8-1DA52BA3B3CE}"/>
              </a:ext>
            </a:extLst>
          </p:cNvPr>
          <p:cNvSpPr>
            <a:spLocks noGrp="1"/>
          </p:cNvSpPr>
          <p:nvPr>
            <p:ph sz="quarter" idx="13"/>
          </p:nvPr>
        </p:nvSpPr>
        <p:spPr>
          <a:xfrm>
            <a:off x="457200" y="1556327"/>
            <a:ext cx="8229600" cy="828286"/>
          </a:xfrm>
        </p:spPr>
        <p:txBody>
          <a:bodyPr/>
          <a:lstStyle/>
          <a:p>
            <a:pPr marL="432" indent="0">
              <a:buNone/>
            </a:pPr>
            <a:r>
              <a:rPr lang="en-IN" b="1" dirty="0"/>
              <a:t>Figure 3-56:</a:t>
            </a:r>
            <a:r>
              <a:rPr lang="en-IN" dirty="0"/>
              <a:t> </a:t>
            </a:r>
            <a:r>
              <a:rPr lang="en-US" dirty="0"/>
              <a:t>: Images of the U.S.–Mexico Border.</a:t>
            </a:r>
            <a:endParaRPr lang="en-IN" dirty="0"/>
          </a:p>
        </p:txBody>
      </p:sp>
      <p:pic>
        <p:nvPicPr>
          <p:cNvPr id="6" name="Picture 5" descr="People walk across the bridge at the border.">
            <a:extLst>
              <a:ext uri="{FF2B5EF4-FFF2-40B4-BE49-F238E27FC236}">
                <a16:creationId xmlns:a16="http://schemas.microsoft.com/office/drawing/2014/main" id="{F1C21016-8343-4450-8C6B-B6214C3FFAEE}"/>
              </a:ext>
            </a:extLst>
          </p:cNvPr>
          <p:cNvPicPr>
            <a:picLocks noChangeAspect="1"/>
          </p:cNvPicPr>
          <p:nvPr/>
        </p:nvPicPr>
        <p:blipFill>
          <a:blip r:embed="rId2"/>
          <a:stretch>
            <a:fillRect/>
          </a:stretch>
        </p:blipFill>
        <p:spPr>
          <a:xfrm>
            <a:off x="2351825" y="2453275"/>
            <a:ext cx="4440350" cy="3959596"/>
          </a:xfrm>
          <a:prstGeom prst="rect">
            <a:avLst/>
          </a:prstGeom>
        </p:spPr>
      </p:pic>
    </p:spTree>
    <p:extLst>
      <p:ext uri="{BB962C8B-B14F-4D97-AF65-F5344CB8AC3E}">
        <p14:creationId xmlns:p14="http://schemas.microsoft.com/office/powerpoint/2010/main" val="18853335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B9BC-EA4E-4470-A2E7-B32A92741097}"/>
              </a:ext>
            </a:extLst>
          </p:cNvPr>
          <p:cNvSpPr>
            <a:spLocks noGrp="1"/>
          </p:cNvSpPr>
          <p:nvPr>
            <p:ph type="title"/>
          </p:nvPr>
        </p:nvSpPr>
        <p:spPr/>
        <p:txBody>
          <a:bodyPr/>
          <a:lstStyle/>
          <a:p>
            <a:r>
              <a:rPr lang="en-US" dirty="0"/>
              <a:t>3.4.3 U.S.–Mexico Border Issues </a:t>
            </a:r>
            <a:r>
              <a:rPr lang="en-US" sz="2000" b="0" dirty="0"/>
              <a:t>(5 of 6)</a:t>
            </a:r>
            <a:endParaRPr lang="en-IN" dirty="0"/>
          </a:p>
        </p:txBody>
      </p:sp>
      <p:sp>
        <p:nvSpPr>
          <p:cNvPr id="3" name="Content Placeholder 2">
            <a:extLst>
              <a:ext uri="{FF2B5EF4-FFF2-40B4-BE49-F238E27FC236}">
                <a16:creationId xmlns:a16="http://schemas.microsoft.com/office/drawing/2014/main" id="{A8764132-8C5E-4936-B0D8-1DA52BA3B3CE}"/>
              </a:ext>
            </a:extLst>
          </p:cNvPr>
          <p:cNvSpPr>
            <a:spLocks noGrp="1"/>
          </p:cNvSpPr>
          <p:nvPr>
            <p:ph sz="quarter" idx="13"/>
          </p:nvPr>
        </p:nvSpPr>
        <p:spPr>
          <a:xfrm>
            <a:off x="457200" y="1556327"/>
            <a:ext cx="8229600" cy="828286"/>
          </a:xfrm>
        </p:spPr>
        <p:txBody>
          <a:bodyPr/>
          <a:lstStyle/>
          <a:p>
            <a:pPr marL="432" indent="0">
              <a:buNone/>
            </a:pPr>
            <a:r>
              <a:rPr lang="en-IN" b="1" dirty="0"/>
              <a:t>Figure 3-57:</a:t>
            </a:r>
            <a:r>
              <a:rPr lang="en-IN" dirty="0"/>
              <a:t> </a:t>
            </a:r>
            <a:r>
              <a:rPr lang="en-US" dirty="0"/>
              <a:t>: Images of the U.S.–Mexico Border.</a:t>
            </a:r>
            <a:endParaRPr lang="en-IN" dirty="0"/>
          </a:p>
        </p:txBody>
      </p:sp>
      <p:pic>
        <p:nvPicPr>
          <p:cNvPr id="7" name="Picture 6" descr="A wall is built along a dirt road at the border.">
            <a:extLst>
              <a:ext uri="{FF2B5EF4-FFF2-40B4-BE49-F238E27FC236}">
                <a16:creationId xmlns:a16="http://schemas.microsoft.com/office/drawing/2014/main" id="{9BFFA2B7-7912-43A9-95EF-EB77DCDD26B1}"/>
              </a:ext>
            </a:extLst>
          </p:cNvPr>
          <p:cNvPicPr>
            <a:picLocks noChangeAspect="1"/>
          </p:cNvPicPr>
          <p:nvPr/>
        </p:nvPicPr>
        <p:blipFill>
          <a:blip r:embed="rId2"/>
          <a:stretch>
            <a:fillRect/>
          </a:stretch>
        </p:blipFill>
        <p:spPr>
          <a:xfrm>
            <a:off x="2001670" y="2516303"/>
            <a:ext cx="5140661" cy="3914169"/>
          </a:xfrm>
          <a:prstGeom prst="rect">
            <a:avLst/>
          </a:prstGeom>
        </p:spPr>
      </p:pic>
    </p:spTree>
    <p:extLst>
      <p:ext uri="{BB962C8B-B14F-4D97-AF65-F5344CB8AC3E}">
        <p14:creationId xmlns:p14="http://schemas.microsoft.com/office/powerpoint/2010/main" val="21968036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B9BC-EA4E-4470-A2E7-B32A92741097}"/>
              </a:ext>
            </a:extLst>
          </p:cNvPr>
          <p:cNvSpPr>
            <a:spLocks noGrp="1"/>
          </p:cNvSpPr>
          <p:nvPr>
            <p:ph type="title"/>
          </p:nvPr>
        </p:nvSpPr>
        <p:spPr/>
        <p:txBody>
          <a:bodyPr/>
          <a:lstStyle/>
          <a:p>
            <a:r>
              <a:rPr lang="en-US" dirty="0"/>
              <a:t>3.4.3 U.S.–Mexico Border Issues </a:t>
            </a:r>
            <a:r>
              <a:rPr lang="en-US" sz="2000" b="0" dirty="0"/>
              <a:t>(6 of 6)</a:t>
            </a:r>
            <a:endParaRPr lang="en-IN" dirty="0"/>
          </a:p>
        </p:txBody>
      </p:sp>
      <p:sp>
        <p:nvSpPr>
          <p:cNvPr id="3" name="Content Placeholder 2">
            <a:extLst>
              <a:ext uri="{FF2B5EF4-FFF2-40B4-BE49-F238E27FC236}">
                <a16:creationId xmlns:a16="http://schemas.microsoft.com/office/drawing/2014/main" id="{A8764132-8C5E-4936-B0D8-1DA52BA3B3CE}"/>
              </a:ext>
            </a:extLst>
          </p:cNvPr>
          <p:cNvSpPr>
            <a:spLocks noGrp="1"/>
          </p:cNvSpPr>
          <p:nvPr>
            <p:ph sz="quarter" idx="13"/>
          </p:nvPr>
        </p:nvSpPr>
        <p:spPr>
          <a:xfrm>
            <a:off x="457200" y="1556327"/>
            <a:ext cx="8229600" cy="828286"/>
          </a:xfrm>
        </p:spPr>
        <p:txBody>
          <a:bodyPr/>
          <a:lstStyle/>
          <a:p>
            <a:pPr marL="432" indent="0">
              <a:buNone/>
            </a:pPr>
            <a:r>
              <a:rPr lang="en-IN" b="1" dirty="0"/>
              <a:t>Figure 3-58:</a:t>
            </a:r>
            <a:r>
              <a:rPr lang="en-IN" dirty="0"/>
              <a:t> </a:t>
            </a:r>
            <a:r>
              <a:rPr lang="en-US" dirty="0"/>
              <a:t>: Images of the U.S.–Mexico Border.</a:t>
            </a:r>
            <a:endParaRPr lang="en-IN" dirty="0"/>
          </a:p>
        </p:txBody>
      </p:sp>
      <p:pic>
        <p:nvPicPr>
          <p:cNvPr id="6" name="Picture 5" descr="A border checkpoint. ">
            <a:extLst>
              <a:ext uri="{FF2B5EF4-FFF2-40B4-BE49-F238E27FC236}">
                <a16:creationId xmlns:a16="http://schemas.microsoft.com/office/drawing/2014/main" id="{874B606A-C2F2-4DD2-9C53-C81C07AEE7F4}"/>
              </a:ext>
            </a:extLst>
          </p:cNvPr>
          <p:cNvPicPr>
            <a:picLocks noChangeAspect="1"/>
          </p:cNvPicPr>
          <p:nvPr/>
        </p:nvPicPr>
        <p:blipFill>
          <a:blip r:embed="rId2"/>
          <a:stretch>
            <a:fillRect/>
          </a:stretch>
        </p:blipFill>
        <p:spPr>
          <a:xfrm>
            <a:off x="2060344" y="2527658"/>
            <a:ext cx="5023311" cy="3891458"/>
          </a:xfrm>
          <a:prstGeom prst="rect">
            <a:avLst/>
          </a:prstGeom>
        </p:spPr>
      </p:pic>
    </p:spTree>
    <p:extLst>
      <p:ext uri="{BB962C8B-B14F-4D97-AF65-F5344CB8AC3E}">
        <p14:creationId xmlns:p14="http://schemas.microsoft.com/office/powerpoint/2010/main" val="23020645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271-7988-4EF1-8173-26661F8E33E8}"/>
              </a:ext>
            </a:extLst>
          </p:cNvPr>
          <p:cNvSpPr>
            <a:spLocks noGrp="1"/>
          </p:cNvSpPr>
          <p:nvPr>
            <p:ph type="title"/>
          </p:nvPr>
        </p:nvSpPr>
        <p:spPr/>
        <p:txBody>
          <a:bodyPr/>
          <a:lstStyle/>
          <a:p>
            <a:r>
              <a:rPr lang="en-US" dirty="0"/>
              <a:t>3.4.4 Europe Immigration Issues </a:t>
            </a:r>
            <a:r>
              <a:rPr lang="en-US" sz="2000" b="0" dirty="0"/>
              <a:t>(1 of 2)</a:t>
            </a:r>
          </a:p>
        </p:txBody>
      </p:sp>
      <p:sp>
        <p:nvSpPr>
          <p:cNvPr id="3" name="Content Placeholder 2">
            <a:extLst>
              <a:ext uri="{FF2B5EF4-FFF2-40B4-BE49-F238E27FC236}">
                <a16:creationId xmlns:a16="http://schemas.microsoft.com/office/drawing/2014/main" id="{B8F83DA2-165D-4AE7-867A-DAB6D2F56EDE}"/>
              </a:ext>
            </a:extLst>
          </p:cNvPr>
          <p:cNvSpPr>
            <a:spLocks noGrp="1"/>
          </p:cNvSpPr>
          <p:nvPr>
            <p:ph sz="quarter" idx="13"/>
          </p:nvPr>
        </p:nvSpPr>
        <p:spPr/>
        <p:txBody>
          <a:bodyPr/>
          <a:lstStyle/>
          <a:p>
            <a:r>
              <a:rPr lang="en-US" dirty="0"/>
              <a:t>Europe is home to many migrants from North Africa and Eastern Europe</a:t>
            </a:r>
          </a:p>
          <a:p>
            <a:r>
              <a:rPr lang="en-US" dirty="0"/>
              <a:t>Germany and other wealthy European countries operated </a:t>
            </a:r>
            <a:r>
              <a:rPr lang="en-US" b="1" dirty="0"/>
              <a:t>guest worker</a:t>
            </a:r>
            <a:r>
              <a:rPr lang="en-US" dirty="0"/>
              <a:t> programs, in which people from poorer countries were allowed to immigrate temporarily via </a:t>
            </a:r>
            <a:r>
              <a:rPr lang="en-US" b="1" dirty="0"/>
              <a:t>circular migration</a:t>
            </a:r>
          </a:p>
          <a:p>
            <a:r>
              <a:rPr lang="en-US" dirty="0"/>
              <a:t>Increased hostility to immigrants in many European countries with the arrival of more than 1 million refugees from Southwest Asia beginning in 2015</a:t>
            </a:r>
          </a:p>
        </p:txBody>
      </p:sp>
    </p:spTree>
    <p:extLst>
      <p:ext uri="{BB962C8B-B14F-4D97-AF65-F5344CB8AC3E}">
        <p14:creationId xmlns:p14="http://schemas.microsoft.com/office/powerpoint/2010/main" val="26060735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271-7988-4EF1-8173-26661F8E33E8}"/>
              </a:ext>
            </a:extLst>
          </p:cNvPr>
          <p:cNvSpPr>
            <a:spLocks noGrp="1"/>
          </p:cNvSpPr>
          <p:nvPr>
            <p:ph type="title"/>
          </p:nvPr>
        </p:nvSpPr>
        <p:spPr/>
        <p:txBody>
          <a:bodyPr/>
          <a:lstStyle/>
          <a:p>
            <a:r>
              <a:rPr lang="en-US" dirty="0"/>
              <a:t>3.4.4 Europe Immigration Issues </a:t>
            </a:r>
            <a:r>
              <a:rPr lang="en-US" sz="2000" b="0" dirty="0"/>
              <a:t>(2 of 2)</a:t>
            </a:r>
          </a:p>
        </p:txBody>
      </p:sp>
      <p:sp>
        <p:nvSpPr>
          <p:cNvPr id="3" name="Content Placeholder 2">
            <a:extLst>
              <a:ext uri="{FF2B5EF4-FFF2-40B4-BE49-F238E27FC236}">
                <a16:creationId xmlns:a16="http://schemas.microsoft.com/office/drawing/2014/main" id="{B8F83DA2-165D-4AE7-867A-DAB6D2F56EDE}"/>
              </a:ext>
            </a:extLst>
          </p:cNvPr>
          <p:cNvSpPr>
            <a:spLocks noGrp="1"/>
          </p:cNvSpPr>
          <p:nvPr>
            <p:ph sz="quarter" idx="13"/>
          </p:nvPr>
        </p:nvSpPr>
        <p:spPr>
          <a:xfrm>
            <a:off x="457200" y="1556326"/>
            <a:ext cx="8229600" cy="1172359"/>
          </a:xfrm>
        </p:spPr>
        <p:txBody>
          <a:bodyPr/>
          <a:lstStyle/>
          <a:p>
            <a:pPr marL="432" indent="0">
              <a:buNone/>
            </a:pPr>
            <a:r>
              <a:rPr lang="en-US" b="1" dirty="0"/>
              <a:t>Figure 3-59:</a:t>
            </a:r>
            <a:r>
              <a:rPr lang="en-US" dirty="0"/>
              <a:t> Western European nations (most notably Germany) and Scandinavia receive the largest share of immigrants.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740" y="2777063"/>
            <a:ext cx="4922520" cy="3606032"/>
          </a:xfrm>
          <a:prstGeom prst="rect">
            <a:avLst/>
          </a:prstGeom>
        </p:spPr>
      </p:pic>
      <p:sp>
        <p:nvSpPr>
          <p:cNvPr id="11" name="Rectangle 5"/>
          <p:cNvSpPr>
            <a:spLocks noChangeArrowheads="1"/>
          </p:cNvSpPr>
          <p:nvPr/>
        </p:nvSpPr>
        <p:spPr bwMode="auto">
          <a:xfrm>
            <a:off x="2272481" y="4908550"/>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3783013" y="4138613"/>
            <a:ext cx="2725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North</a:t>
            </a:r>
            <a:br>
              <a:rPr kumimoji="0" lang="en-US" altLang="en-US" sz="800" b="1" i="1" u="none" strike="noStrike" cap="none" normalizeH="0" baseline="0" dirty="0" smtClean="0">
                <a:ln>
                  <a:noFill/>
                </a:ln>
                <a:solidFill>
                  <a:srgbClr val="00AEEF"/>
                </a:solidFill>
                <a:effectLst/>
                <a:latin typeface="+mj-lt"/>
              </a:rPr>
            </a:br>
            <a:r>
              <a:rPr kumimoji="0" lang="en-US" altLang="en-US" sz="800" b="1" i="1" u="none" strike="noStrike" cap="none" normalizeH="0" baseline="0" dirty="0" smtClean="0">
                <a:ln>
                  <a:noFill/>
                </a:ln>
                <a:solidFill>
                  <a:srgbClr val="00AEEF"/>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4505325" y="6191250"/>
            <a:ext cx="9169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Mediterranean Sea</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0"/>
          <p:cNvSpPr>
            <a:spLocks noChangeArrowheads="1"/>
          </p:cNvSpPr>
          <p:nvPr/>
        </p:nvSpPr>
        <p:spPr bwMode="auto">
          <a:xfrm>
            <a:off x="5937250" y="5451475"/>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Black Sea</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6091238" y="2863851"/>
            <a:ext cx="5963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Barents Sea</a:t>
            </a:r>
            <a:endParaRPr kumimoji="0" lang="en-US" altLang="en-US" sz="1600" b="1" i="0" u="none" strike="noStrike" cap="none" normalizeH="0" baseline="0" dirty="0" smtClean="0">
              <a:ln>
                <a:noFill/>
              </a:ln>
              <a:solidFill>
                <a:schemeClr val="tx1"/>
              </a:solidFill>
              <a:effectLst/>
              <a:latin typeface="+mj-lt"/>
            </a:endParaRPr>
          </a:p>
        </p:txBody>
      </p:sp>
      <p:sp>
        <p:nvSpPr>
          <p:cNvPr id="27" name="Rectangle 21"/>
          <p:cNvSpPr>
            <a:spLocks noChangeArrowheads="1"/>
          </p:cNvSpPr>
          <p:nvPr/>
        </p:nvSpPr>
        <p:spPr bwMode="auto">
          <a:xfrm>
            <a:off x="2655888" y="5880100"/>
            <a:ext cx="4312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PORTUGAL</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8" name="Rectangle 22"/>
          <p:cNvSpPr>
            <a:spLocks noChangeArrowheads="1"/>
          </p:cNvSpPr>
          <p:nvPr/>
        </p:nvSpPr>
        <p:spPr bwMode="auto">
          <a:xfrm>
            <a:off x="2868613" y="6261100"/>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MOROCCO</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9" name="Rectangle 23"/>
          <p:cNvSpPr>
            <a:spLocks noChangeArrowheads="1"/>
          </p:cNvSpPr>
          <p:nvPr/>
        </p:nvSpPr>
        <p:spPr bwMode="auto">
          <a:xfrm>
            <a:off x="3717925" y="6238875"/>
            <a:ext cx="3462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ALGERIA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0" name="Rectangle 24"/>
          <p:cNvSpPr>
            <a:spLocks noChangeArrowheads="1"/>
          </p:cNvSpPr>
          <p:nvPr/>
        </p:nvSpPr>
        <p:spPr bwMode="auto">
          <a:xfrm>
            <a:off x="5664200" y="4873625"/>
            <a:ext cx="35266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UKRAINE</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1" name="Rectangle 25"/>
          <p:cNvSpPr>
            <a:spLocks noChangeArrowheads="1"/>
          </p:cNvSpPr>
          <p:nvPr/>
        </p:nvSpPr>
        <p:spPr bwMode="auto">
          <a:xfrm>
            <a:off x="6550025" y="3675063"/>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RUSSIA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2" name="Rectangle 26"/>
          <p:cNvSpPr>
            <a:spLocks noChangeArrowheads="1"/>
          </p:cNvSpPr>
          <p:nvPr/>
        </p:nvSpPr>
        <p:spPr bwMode="auto">
          <a:xfrm>
            <a:off x="5459413" y="4508500"/>
            <a:ext cx="3735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BELARUS</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3" name="Rectangle 27"/>
          <p:cNvSpPr>
            <a:spLocks noChangeArrowheads="1"/>
          </p:cNvSpPr>
          <p:nvPr/>
        </p:nvSpPr>
        <p:spPr bwMode="auto">
          <a:xfrm>
            <a:off x="5554663" y="5070475"/>
            <a:ext cx="3927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MOLDOVA</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4" name="Rectangle 28"/>
          <p:cNvSpPr>
            <a:spLocks noChangeArrowheads="1"/>
          </p:cNvSpPr>
          <p:nvPr/>
        </p:nvSpPr>
        <p:spPr bwMode="auto">
          <a:xfrm>
            <a:off x="5299075" y="3546475"/>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FINLAND</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5" name="Rectangle 29"/>
          <p:cNvSpPr>
            <a:spLocks noChangeArrowheads="1"/>
          </p:cNvSpPr>
          <p:nvPr/>
        </p:nvSpPr>
        <p:spPr bwMode="auto">
          <a:xfrm>
            <a:off x="5138738" y="4283075"/>
            <a:ext cx="4151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LITHUANIA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6" name="Rectangle 30"/>
          <p:cNvSpPr>
            <a:spLocks noChangeArrowheads="1"/>
          </p:cNvSpPr>
          <p:nvPr/>
        </p:nvSpPr>
        <p:spPr bwMode="auto">
          <a:xfrm>
            <a:off x="5257800" y="5218113"/>
            <a:ext cx="36869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ROMANIA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7" name="Rectangle 31"/>
          <p:cNvSpPr>
            <a:spLocks noChangeArrowheads="1"/>
          </p:cNvSpPr>
          <p:nvPr/>
        </p:nvSpPr>
        <p:spPr bwMode="auto">
          <a:xfrm>
            <a:off x="5373688" y="5519738"/>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BULGARIA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8" name="Rectangle 32"/>
          <p:cNvSpPr>
            <a:spLocks noChangeArrowheads="1"/>
          </p:cNvSpPr>
          <p:nvPr/>
        </p:nvSpPr>
        <p:spPr bwMode="auto">
          <a:xfrm>
            <a:off x="5160963" y="5927725"/>
            <a:ext cx="3254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GREECE</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9" name="Rectangle 33"/>
          <p:cNvSpPr>
            <a:spLocks noChangeArrowheads="1"/>
          </p:cNvSpPr>
          <p:nvPr/>
        </p:nvSpPr>
        <p:spPr bwMode="auto">
          <a:xfrm>
            <a:off x="6067425" y="5870575"/>
            <a:ext cx="31739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TURKEY</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0" name="Rectangle 34"/>
          <p:cNvSpPr>
            <a:spLocks noChangeArrowheads="1"/>
          </p:cNvSpPr>
          <p:nvPr/>
        </p:nvSpPr>
        <p:spPr bwMode="auto">
          <a:xfrm>
            <a:off x="5059363" y="5394325"/>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SERBIA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1" name="Rectangle 35"/>
          <p:cNvSpPr>
            <a:spLocks noChangeArrowheads="1"/>
          </p:cNvSpPr>
          <p:nvPr/>
        </p:nvSpPr>
        <p:spPr bwMode="auto">
          <a:xfrm>
            <a:off x="4762500" y="5603875"/>
            <a:ext cx="2468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MONT.</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42" name="Rectangle 36"/>
          <p:cNvSpPr>
            <a:spLocks noChangeArrowheads="1"/>
          </p:cNvSpPr>
          <p:nvPr/>
        </p:nvSpPr>
        <p:spPr bwMode="auto">
          <a:xfrm>
            <a:off x="4592638" y="5189538"/>
            <a:ext cx="2292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SLOV.</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3" name="Rectangle 37"/>
          <p:cNvSpPr>
            <a:spLocks noChangeArrowheads="1"/>
          </p:cNvSpPr>
          <p:nvPr/>
        </p:nvSpPr>
        <p:spPr bwMode="auto">
          <a:xfrm>
            <a:off x="4667250" y="5278438"/>
            <a:ext cx="3510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CROATIA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4" name="Rectangle 38"/>
          <p:cNvSpPr>
            <a:spLocks noChangeArrowheads="1"/>
          </p:cNvSpPr>
          <p:nvPr/>
        </p:nvSpPr>
        <p:spPr bwMode="auto">
          <a:xfrm>
            <a:off x="5013325" y="5697538"/>
            <a:ext cx="1795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ALB.</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45" name="Rectangle 39"/>
          <p:cNvSpPr>
            <a:spLocks noChangeArrowheads="1"/>
          </p:cNvSpPr>
          <p:nvPr/>
        </p:nvSpPr>
        <p:spPr bwMode="auto">
          <a:xfrm>
            <a:off x="5199063" y="5627688"/>
            <a:ext cx="1971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MAC.</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6" name="Rectangle 40"/>
          <p:cNvSpPr>
            <a:spLocks noChangeArrowheads="1"/>
          </p:cNvSpPr>
          <p:nvPr/>
        </p:nvSpPr>
        <p:spPr bwMode="auto">
          <a:xfrm>
            <a:off x="4765675" y="5368925"/>
            <a:ext cx="2644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BOS. &amp;</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7" name="Rectangle 41"/>
          <p:cNvSpPr>
            <a:spLocks noChangeArrowheads="1"/>
          </p:cNvSpPr>
          <p:nvPr/>
        </p:nvSpPr>
        <p:spPr bwMode="auto">
          <a:xfrm>
            <a:off x="4784725" y="5465763"/>
            <a:ext cx="2308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HERZ.</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8" name="Rectangle 42"/>
          <p:cNvSpPr>
            <a:spLocks noChangeArrowheads="1"/>
          </p:cNvSpPr>
          <p:nvPr/>
        </p:nvSpPr>
        <p:spPr bwMode="auto">
          <a:xfrm>
            <a:off x="3708400" y="5141913"/>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FRANCE</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9" name="Rectangle 43"/>
          <p:cNvSpPr>
            <a:spLocks noChangeArrowheads="1"/>
          </p:cNvSpPr>
          <p:nvPr/>
        </p:nvSpPr>
        <p:spPr bwMode="auto">
          <a:xfrm>
            <a:off x="4437063" y="5489575"/>
            <a:ext cx="2212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ITALY</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0" name="Rectangle 44"/>
          <p:cNvSpPr>
            <a:spLocks noChangeArrowheads="1"/>
          </p:cNvSpPr>
          <p:nvPr/>
        </p:nvSpPr>
        <p:spPr bwMode="auto">
          <a:xfrm>
            <a:off x="3419475" y="4451351"/>
            <a:ext cx="3718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smtClean="0">
                <a:solidFill>
                  <a:srgbClr val="000000"/>
                </a:solidFill>
                <a:effectLst>
                  <a:glow rad="63500">
                    <a:schemeClr val="bg1">
                      <a:alpha val="60000"/>
                    </a:schemeClr>
                  </a:glow>
                </a:effectLst>
                <a:latin typeface="+mj-lt"/>
              </a:rPr>
              <a:t>UNITED</a:t>
            </a:r>
          </a:p>
          <a:p>
            <a:pPr lvl="0" algn="ctr"/>
            <a:r>
              <a:rPr lang="en-US" altLang="en-US" sz="600" b="1" dirty="0" smtClean="0">
                <a:solidFill>
                  <a:srgbClr val="000000"/>
                </a:solidFill>
                <a:effectLst>
                  <a:glow rad="63500">
                    <a:schemeClr val="bg1">
                      <a:alpha val="60000"/>
                    </a:schemeClr>
                  </a:glow>
                </a:effectLst>
                <a:latin typeface="+mj-lt"/>
              </a:rPr>
              <a:t>KINGDOM</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52" name="Rectangle 46"/>
          <p:cNvSpPr>
            <a:spLocks noChangeArrowheads="1"/>
          </p:cNvSpPr>
          <p:nvPr/>
        </p:nvSpPr>
        <p:spPr bwMode="auto">
          <a:xfrm>
            <a:off x="3249613" y="5719763"/>
            <a:ext cx="2356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SPAIN</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3" name="Rectangle 47"/>
          <p:cNvSpPr>
            <a:spLocks noChangeArrowheads="1"/>
          </p:cNvSpPr>
          <p:nvPr/>
        </p:nvSpPr>
        <p:spPr bwMode="auto">
          <a:xfrm>
            <a:off x="4211638" y="4645025"/>
            <a:ext cx="39433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GERMANY</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4" name="Rectangle 48"/>
          <p:cNvSpPr>
            <a:spLocks noChangeArrowheads="1"/>
          </p:cNvSpPr>
          <p:nvPr/>
        </p:nvSpPr>
        <p:spPr bwMode="auto">
          <a:xfrm>
            <a:off x="4108450" y="4252913"/>
            <a:ext cx="3959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DENMARK</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5" name="Rectangle 49"/>
          <p:cNvSpPr>
            <a:spLocks noChangeArrowheads="1"/>
          </p:cNvSpPr>
          <p:nvPr/>
        </p:nvSpPr>
        <p:spPr bwMode="auto">
          <a:xfrm>
            <a:off x="3906838" y="4741863"/>
            <a:ext cx="2340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BELG.</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6" name="Rectangle 50"/>
          <p:cNvSpPr>
            <a:spLocks noChangeArrowheads="1"/>
          </p:cNvSpPr>
          <p:nvPr/>
        </p:nvSpPr>
        <p:spPr bwMode="auto">
          <a:xfrm>
            <a:off x="4125913" y="5126038"/>
            <a:ext cx="2580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SWITZ.</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7" name="Rectangle 51"/>
          <p:cNvSpPr>
            <a:spLocks noChangeArrowheads="1"/>
          </p:cNvSpPr>
          <p:nvPr/>
        </p:nvSpPr>
        <p:spPr bwMode="auto">
          <a:xfrm>
            <a:off x="2868613" y="4522788"/>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IRELAND</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8" name="Rectangle 52"/>
          <p:cNvSpPr>
            <a:spLocks noChangeArrowheads="1"/>
          </p:cNvSpPr>
          <p:nvPr/>
        </p:nvSpPr>
        <p:spPr bwMode="auto">
          <a:xfrm>
            <a:off x="4610100" y="4818063"/>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CZECHIA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9" name="Rectangle 53"/>
          <p:cNvSpPr>
            <a:spLocks noChangeArrowheads="1"/>
          </p:cNvSpPr>
          <p:nvPr/>
        </p:nvSpPr>
        <p:spPr bwMode="auto">
          <a:xfrm>
            <a:off x="4883150" y="4937125"/>
            <a:ext cx="39754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SLOVAKIA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0" name="Rectangle 54"/>
          <p:cNvSpPr>
            <a:spLocks noChangeArrowheads="1"/>
          </p:cNvSpPr>
          <p:nvPr/>
        </p:nvSpPr>
        <p:spPr bwMode="auto">
          <a:xfrm>
            <a:off x="5259388" y="4132263"/>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LATVIA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1" name="Rectangle 55"/>
          <p:cNvSpPr>
            <a:spLocks noChangeArrowheads="1"/>
          </p:cNvSpPr>
          <p:nvPr/>
        </p:nvSpPr>
        <p:spPr bwMode="auto">
          <a:xfrm>
            <a:off x="5200650" y="3963988"/>
            <a:ext cx="34144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ESTONIA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2" name="Rectangle 56"/>
          <p:cNvSpPr>
            <a:spLocks noChangeArrowheads="1"/>
          </p:cNvSpPr>
          <p:nvPr/>
        </p:nvSpPr>
        <p:spPr bwMode="auto">
          <a:xfrm>
            <a:off x="4125913" y="3729038"/>
            <a:ext cx="3510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NORWAY</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3" name="Rectangle 57"/>
          <p:cNvSpPr>
            <a:spLocks noChangeArrowheads="1"/>
          </p:cNvSpPr>
          <p:nvPr/>
        </p:nvSpPr>
        <p:spPr bwMode="auto">
          <a:xfrm>
            <a:off x="2400300" y="3370263"/>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ICELAND</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4" name="Rectangle 58"/>
          <p:cNvSpPr>
            <a:spLocks noChangeArrowheads="1"/>
          </p:cNvSpPr>
          <p:nvPr/>
        </p:nvSpPr>
        <p:spPr bwMode="auto">
          <a:xfrm>
            <a:off x="4613275" y="3806825"/>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SWEDEN</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5" name="Rectangle 59"/>
          <p:cNvSpPr>
            <a:spLocks noChangeArrowheads="1"/>
          </p:cNvSpPr>
          <p:nvPr/>
        </p:nvSpPr>
        <p:spPr bwMode="auto">
          <a:xfrm>
            <a:off x="4879975" y="5091113"/>
            <a:ext cx="3911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HUNGARY</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6" name="Rectangle 60"/>
          <p:cNvSpPr>
            <a:spLocks noChangeArrowheads="1"/>
          </p:cNvSpPr>
          <p:nvPr/>
        </p:nvSpPr>
        <p:spPr bwMode="auto">
          <a:xfrm>
            <a:off x="4451350" y="5060950"/>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AUSTRIA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7" name="Rectangle 61"/>
          <p:cNvSpPr>
            <a:spLocks noChangeArrowheads="1"/>
          </p:cNvSpPr>
          <p:nvPr/>
        </p:nvSpPr>
        <p:spPr bwMode="auto">
          <a:xfrm>
            <a:off x="3914775" y="4564063"/>
            <a:ext cx="2308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NETH.</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8" name="Rectangle 62"/>
          <p:cNvSpPr>
            <a:spLocks noChangeArrowheads="1"/>
          </p:cNvSpPr>
          <p:nvPr/>
        </p:nvSpPr>
        <p:spPr bwMode="auto">
          <a:xfrm>
            <a:off x="4862513" y="4635500"/>
            <a:ext cx="3254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60000"/>
                    </a:schemeClr>
                  </a:glow>
                </a:effectLst>
                <a:latin typeface="+mj-lt"/>
              </a:rPr>
              <a:t>POLAND</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9" name="Rectangle 63"/>
          <p:cNvSpPr>
            <a:spLocks noChangeArrowheads="1"/>
          </p:cNvSpPr>
          <p:nvPr/>
        </p:nvSpPr>
        <p:spPr bwMode="auto">
          <a:xfrm>
            <a:off x="6502394" y="4119563"/>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63500">
                    <a:schemeClr val="bg1">
                      <a:alpha val="60000"/>
                    </a:schemeClr>
                  </a:glow>
                </a:effectLst>
                <a:latin typeface="+mj-lt"/>
              </a:rPr>
              <a:t>From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63500">
                    <a:schemeClr val="bg1">
                      <a:alpha val="60000"/>
                    </a:schemeClr>
                  </a:glow>
                </a:effectLst>
                <a:latin typeface="+mj-lt"/>
              </a:rPr>
              <a:t>Kazakhstan</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71" name="Rectangle 65"/>
          <p:cNvSpPr>
            <a:spLocks noChangeArrowheads="1"/>
          </p:cNvSpPr>
          <p:nvPr/>
        </p:nvSpPr>
        <p:spPr bwMode="auto">
          <a:xfrm>
            <a:off x="2186503" y="5362576"/>
            <a:ext cx="5530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63500">
                    <a:schemeClr val="bg1">
                      <a:alpha val="60000"/>
                    </a:schemeClr>
                  </a:glow>
                </a:effectLst>
                <a:latin typeface="+mj-lt"/>
              </a:rPr>
              <a:t>from India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63500">
                    <a:schemeClr val="bg1">
                      <a:alpha val="60000"/>
                    </a:schemeClr>
                  </a:glow>
                </a:effectLst>
                <a:latin typeface="+mj-lt"/>
              </a:rPr>
              <a:t>and Pakistan</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73" name="Line 67"/>
          <p:cNvSpPr>
            <a:spLocks noChangeShapeType="1"/>
          </p:cNvSpPr>
          <p:nvPr/>
        </p:nvSpPr>
        <p:spPr bwMode="auto">
          <a:xfrm flipH="1">
            <a:off x="5022850" y="5568950"/>
            <a:ext cx="60325"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74" name="Rectangle 68"/>
          <p:cNvSpPr>
            <a:spLocks noChangeArrowheads="1"/>
          </p:cNvSpPr>
          <p:nvPr/>
        </p:nvSpPr>
        <p:spPr bwMode="auto">
          <a:xfrm>
            <a:off x="3367088" y="3560763"/>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75" name="Rectangle 69"/>
          <p:cNvSpPr>
            <a:spLocks noChangeArrowheads="1"/>
          </p:cNvSpPr>
          <p:nvPr/>
        </p:nvSpPr>
        <p:spPr bwMode="auto">
          <a:xfrm>
            <a:off x="3568700" y="3560763"/>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76" name="Rectangle 70"/>
          <p:cNvSpPr>
            <a:spLocks noChangeArrowheads="1"/>
          </p:cNvSpPr>
          <p:nvPr/>
        </p:nvSpPr>
        <p:spPr bwMode="auto">
          <a:xfrm>
            <a:off x="3367088" y="3678238"/>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77" name="Rectangle 71"/>
          <p:cNvSpPr>
            <a:spLocks noChangeArrowheads="1"/>
          </p:cNvSpPr>
          <p:nvPr/>
        </p:nvSpPr>
        <p:spPr bwMode="auto">
          <a:xfrm>
            <a:off x="3481388" y="3678238"/>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78" name="Rectangle 72"/>
          <p:cNvSpPr>
            <a:spLocks noChangeArrowheads="1"/>
          </p:cNvSpPr>
          <p:nvPr/>
        </p:nvSpPr>
        <p:spPr bwMode="auto">
          <a:xfrm>
            <a:off x="3795713" y="3560763"/>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79" name="Rectangle 73"/>
          <p:cNvSpPr>
            <a:spLocks noChangeArrowheads="1"/>
          </p:cNvSpPr>
          <p:nvPr/>
        </p:nvSpPr>
        <p:spPr bwMode="auto">
          <a:xfrm>
            <a:off x="3632200" y="3676650"/>
            <a:ext cx="3670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80" name="Rectangle 74"/>
          <p:cNvSpPr>
            <a:spLocks noChangeArrowheads="1"/>
          </p:cNvSpPr>
          <p:nvPr/>
        </p:nvSpPr>
        <p:spPr bwMode="auto">
          <a:xfrm>
            <a:off x="3001963" y="2922588"/>
            <a:ext cx="862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Percent foreign </a:t>
            </a:r>
            <a:r>
              <a:rPr kumimoji="0" lang="en-US" altLang="en-US" sz="600" b="1" i="0" u="none" strike="noStrike" cap="none" normalizeH="0" baseline="0" dirty="0" smtClean="0">
                <a:ln>
                  <a:noFill/>
                </a:ln>
                <a:solidFill>
                  <a:srgbClr val="000000"/>
                </a:solidFill>
                <a:effectLst/>
                <a:latin typeface="Arial Black" panose="020B0A04020102020204" pitchFamily="34" charset="0"/>
              </a:rPr>
              <a:t>born</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81" name="Rectangle 75"/>
          <p:cNvSpPr>
            <a:spLocks noChangeArrowheads="1"/>
          </p:cNvSpPr>
          <p:nvPr/>
        </p:nvSpPr>
        <p:spPr bwMode="auto">
          <a:xfrm>
            <a:off x="3195638" y="3043238"/>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 and above</a:t>
            </a:r>
            <a:endParaRPr kumimoji="0" lang="en-US" altLang="en-US" sz="1600" b="1" i="0" u="none" strike="noStrike" cap="none" normalizeH="0" baseline="0" smtClean="0">
              <a:ln>
                <a:noFill/>
              </a:ln>
              <a:solidFill>
                <a:schemeClr val="tx1"/>
              </a:solidFill>
              <a:effectLst/>
              <a:latin typeface="+mj-lt"/>
            </a:endParaRPr>
          </a:p>
        </p:txBody>
      </p:sp>
      <p:sp>
        <p:nvSpPr>
          <p:cNvPr id="82" name="Rectangle 76"/>
          <p:cNvSpPr>
            <a:spLocks noChangeArrowheads="1"/>
          </p:cNvSpPr>
          <p:nvPr/>
        </p:nvSpPr>
        <p:spPr bwMode="auto">
          <a:xfrm>
            <a:off x="3195638" y="3182938"/>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5–15</a:t>
            </a:r>
            <a:endParaRPr kumimoji="0" lang="en-US" altLang="en-US" sz="1600" b="1" i="0" u="none" strike="noStrike" cap="none" normalizeH="0" baseline="0" smtClean="0">
              <a:ln>
                <a:noFill/>
              </a:ln>
              <a:solidFill>
                <a:schemeClr val="tx1"/>
              </a:solidFill>
              <a:effectLst/>
              <a:latin typeface="+mj-lt"/>
            </a:endParaRPr>
          </a:p>
        </p:txBody>
      </p:sp>
      <p:sp>
        <p:nvSpPr>
          <p:cNvPr id="83" name="Rectangle 77"/>
          <p:cNvSpPr>
            <a:spLocks noChangeArrowheads="1"/>
          </p:cNvSpPr>
          <p:nvPr/>
        </p:nvSpPr>
        <p:spPr bwMode="auto">
          <a:xfrm>
            <a:off x="3195638" y="3319463"/>
            <a:ext cx="3302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below 5</a:t>
            </a:r>
            <a:endParaRPr kumimoji="0" lang="en-US" altLang="en-US" sz="1600" b="1" i="0" u="none" strike="noStrike" cap="none" normalizeH="0" baseline="0" smtClean="0">
              <a:ln>
                <a:noFill/>
              </a:ln>
              <a:solidFill>
                <a:schemeClr val="tx1"/>
              </a:solidFill>
              <a:effectLst/>
              <a:latin typeface="+mj-lt"/>
            </a:endParaRPr>
          </a:p>
        </p:txBody>
      </p:sp>
      <p:sp>
        <p:nvSpPr>
          <p:cNvPr id="85" name="Rectangle 79"/>
          <p:cNvSpPr>
            <a:spLocks noChangeArrowheads="1"/>
          </p:cNvSpPr>
          <p:nvPr/>
        </p:nvSpPr>
        <p:spPr bwMode="auto">
          <a:xfrm>
            <a:off x="4095750" y="3052763"/>
            <a:ext cx="83003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10" normalizeH="0" dirty="0" smtClean="0">
                <a:ln>
                  <a:noFill/>
                </a:ln>
                <a:solidFill>
                  <a:srgbClr val="000000"/>
                </a:solidFill>
                <a:effectLst/>
                <a:latin typeface="+mj-lt"/>
              </a:rPr>
              <a:t>More than 1,000,000</a:t>
            </a:r>
            <a:endParaRPr kumimoji="0" lang="en-US" altLang="en-US" sz="1600" b="1" i="0" u="none" strike="noStrike" cap="none" spc="-10" normalizeH="0" dirty="0" smtClean="0">
              <a:ln>
                <a:noFill/>
              </a:ln>
              <a:solidFill>
                <a:schemeClr val="tx1"/>
              </a:solidFill>
              <a:effectLst/>
              <a:latin typeface="+mj-lt"/>
            </a:endParaRPr>
          </a:p>
        </p:txBody>
      </p:sp>
      <p:sp>
        <p:nvSpPr>
          <p:cNvPr id="86" name="Rectangle 80"/>
          <p:cNvSpPr>
            <a:spLocks noChangeArrowheads="1"/>
          </p:cNvSpPr>
          <p:nvPr/>
        </p:nvSpPr>
        <p:spPr bwMode="auto">
          <a:xfrm>
            <a:off x="4095750" y="3190875"/>
            <a:ext cx="75084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10" normalizeH="0" dirty="0" smtClean="0">
                <a:ln>
                  <a:noFill/>
                </a:ln>
                <a:solidFill>
                  <a:srgbClr val="000000"/>
                </a:solidFill>
                <a:effectLst/>
                <a:latin typeface="+mj-lt"/>
              </a:rPr>
              <a:t>500,000–1,000,000</a:t>
            </a:r>
            <a:endParaRPr kumimoji="0" lang="en-US" altLang="en-US" sz="1600" b="1" i="0" u="none" strike="noStrike" cap="none" spc="-10" normalizeH="0" dirty="0" smtClean="0">
              <a:ln>
                <a:noFill/>
              </a:ln>
              <a:solidFill>
                <a:schemeClr val="tx1"/>
              </a:solidFill>
              <a:effectLst/>
              <a:latin typeface="+mj-lt"/>
            </a:endParaRPr>
          </a:p>
        </p:txBody>
      </p:sp>
      <p:sp>
        <p:nvSpPr>
          <p:cNvPr id="87" name="Rectangle 10"/>
          <p:cNvSpPr>
            <a:spLocks noChangeArrowheads="1"/>
          </p:cNvSpPr>
          <p:nvPr/>
        </p:nvSpPr>
        <p:spPr bwMode="auto">
          <a:xfrm rot="18414556">
            <a:off x="4743051" y="4119254"/>
            <a:ext cx="493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i="1" dirty="0">
                <a:solidFill>
                  <a:srgbClr val="00AEEF"/>
                </a:solidFill>
                <a:latin typeface="+mj-lt"/>
              </a:rPr>
              <a:t>Baltic Sea</a:t>
            </a:r>
            <a:endParaRPr kumimoji="0" lang="en-US" altLang="en-US" sz="1600" b="1" i="0" u="none" strike="noStrike" cap="none" normalizeH="0" baseline="0" dirty="0" smtClean="0">
              <a:ln>
                <a:noFill/>
              </a:ln>
              <a:solidFill>
                <a:schemeClr val="tx1"/>
              </a:solidFill>
              <a:effectLst/>
              <a:latin typeface="+mj-lt"/>
            </a:endParaRPr>
          </a:p>
        </p:txBody>
      </p:sp>
      <p:sp>
        <p:nvSpPr>
          <p:cNvPr id="70" name="Rectangle 74"/>
          <p:cNvSpPr>
            <a:spLocks noChangeArrowheads="1"/>
          </p:cNvSpPr>
          <p:nvPr/>
        </p:nvSpPr>
        <p:spPr bwMode="auto">
          <a:xfrm>
            <a:off x="3939290" y="2927836"/>
            <a:ext cx="6476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Migration </a:t>
            </a:r>
            <a:r>
              <a:rPr kumimoji="0" lang="en-US" altLang="en-US" sz="600" b="1" i="0" u="none" strike="noStrike" cap="none" normalizeH="0" baseline="0" dirty="0" smtClean="0">
                <a:ln>
                  <a:noFill/>
                </a:ln>
                <a:solidFill>
                  <a:srgbClr val="000000"/>
                </a:solidFill>
                <a:effectLst/>
                <a:latin typeface="Arial Black" panose="020B0A04020102020204" pitchFamily="34" charset="0"/>
              </a:rPr>
              <a:t>flows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2569763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A723-DA3D-4EEA-A1CD-80299E2383D7}"/>
              </a:ext>
            </a:extLst>
          </p:cNvPr>
          <p:cNvSpPr>
            <a:spLocks noGrp="1"/>
          </p:cNvSpPr>
          <p:nvPr>
            <p:ph type="title"/>
          </p:nvPr>
        </p:nvSpPr>
        <p:spPr/>
        <p:txBody>
          <a:bodyPr/>
          <a:lstStyle/>
          <a:p>
            <a:r>
              <a:rPr lang="en-US" dirty="0"/>
              <a:t>3.1.1 Migration </a:t>
            </a:r>
            <a:r>
              <a:rPr lang="en-US" dirty="0" smtClean="0"/>
              <a:t>and </a:t>
            </a:r>
            <a:r>
              <a:rPr lang="en-US" dirty="0"/>
              <a:t>Geography </a:t>
            </a:r>
            <a:r>
              <a:rPr lang="en-US" sz="2000" b="0" dirty="0"/>
              <a:t>(4 of 4)</a:t>
            </a:r>
          </a:p>
        </p:txBody>
      </p:sp>
      <p:sp>
        <p:nvSpPr>
          <p:cNvPr id="3" name="Content Placeholder 2">
            <a:extLst>
              <a:ext uri="{FF2B5EF4-FFF2-40B4-BE49-F238E27FC236}">
                <a16:creationId xmlns:a16="http://schemas.microsoft.com/office/drawing/2014/main" id="{D4992668-2F13-4312-9AE4-CA961FFC27FA}"/>
              </a:ext>
            </a:extLst>
          </p:cNvPr>
          <p:cNvSpPr>
            <a:spLocks noGrp="1"/>
          </p:cNvSpPr>
          <p:nvPr>
            <p:ph sz="quarter" idx="13"/>
          </p:nvPr>
        </p:nvSpPr>
        <p:spPr>
          <a:xfrm>
            <a:off x="457200" y="1556326"/>
            <a:ext cx="8229600" cy="825133"/>
          </a:xfrm>
        </p:spPr>
        <p:txBody>
          <a:bodyPr/>
          <a:lstStyle/>
          <a:p>
            <a:pPr marL="432" indent="0">
              <a:buNone/>
            </a:pPr>
            <a:r>
              <a:rPr lang="en-IN" b="1" dirty="0"/>
              <a:t>Figure 3-3:</a:t>
            </a:r>
            <a:r>
              <a:rPr lang="en-IN" dirty="0"/>
              <a:t> </a:t>
            </a:r>
            <a:r>
              <a:rPr lang="en-US" dirty="0"/>
              <a:t>California, New York, Florida, and Texas are the leading destinations for immigrants</a:t>
            </a:r>
            <a:r>
              <a:rPr lang="en-US" dirty="0" smtClean="0"/>
              <a:t>.</a:t>
            </a:r>
            <a:endParaRPr lang="en-US" dirty="0"/>
          </a:p>
        </p:txBody>
      </p:sp>
      <p:pic>
        <p:nvPicPr>
          <p:cNvPr id="6" name="Picture 5">
            <a:extLst>
              <a:ext uri="{FF2B5EF4-FFF2-40B4-BE49-F238E27FC236}">
                <a16:creationId xmlns:a16="http://schemas.microsoft.com/office/drawing/2014/main" id="{3B8BEE8F-D710-4A00-9929-7E83B5221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995" y="2625135"/>
            <a:ext cx="4350008" cy="3623723"/>
          </a:xfrm>
          <a:prstGeom prst="rect">
            <a:avLst/>
          </a:prstGeom>
        </p:spPr>
      </p:pic>
      <p:sp>
        <p:nvSpPr>
          <p:cNvPr id="9" name="Rectangle 5"/>
          <p:cNvSpPr>
            <a:spLocks noChangeArrowheads="1"/>
          </p:cNvSpPr>
          <p:nvPr/>
        </p:nvSpPr>
        <p:spPr bwMode="auto">
          <a:xfrm>
            <a:off x="2383943" y="5400684"/>
            <a:ext cx="981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Immigrants, 2016</a:t>
            </a:r>
            <a:endParaRPr kumimoji="0" lang="en-US" altLang="en-US" sz="900" b="1" i="0" u="none" strike="noStrike" cap="none" normalizeH="0" baseline="0" dirty="0" smtClean="0">
              <a:ln>
                <a:noFill/>
              </a:ln>
              <a:solidFill>
                <a:schemeClr val="tx1"/>
              </a:solidFill>
              <a:effectLst/>
              <a:latin typeface="Arial Black" panose="020B0A04020102020204" pitchFamily="34" charset="0"/>
            </a:endParaRPr>
          </a:p>
        </p:txBody>
      </p:sp>
      <p:sp>
        <p:nvSpPr>
          <p:cNvPr id="10" name="Rectangle 6"/>
          <p:cNvSpPr>
            <a:spLocks noChangeArrowheads="1"/>
          </p:cNvSpPr>
          <p:nvPr/>
        </p:nvSpPr>
        <p:spPr bwMode="auto">
          <a:xfrm>
            <a:off x="2630521" y="5603159"/>
            <a:ext cx="913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100,000 and above</a:t>
            </a:r>
            <a:endParaRPr kumimoji="0" lang="en-US" altLang="en-US" sz="900"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2630521" y="5779573"/>
            <a:ext cx="6924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10,000–99,999</a:t>
            </a:r>
            <a:endParaRPr kumimoji="0" lang="en-US" altLang="en-US" sz="900"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2630521" y="5955986"/>
            <a:ext cx="5770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5,000–9,999</a:t>
            </a:r>
            <a:endParaRPr kumimoji="0" lang="en-US" altLang="en-US" sz="900" b="1" i="0" u="none" strike="noStrike" cap="none" normalizeH="0" baseline="0" smtClean="0">
              <a:ln>
                <a:noFill/>
              </a:ln>
              <a:solidFill>
                <a:schemeClr val="tx1"/>
              </a:solidFill>
              <a:effectLst/>
              <a:latin typeface="+mj-lt"/>
            </a:endParaRPr>
          </a:p>
        </p:txBody>
      </p:sp>
      <p:sp>
        <p:nvSpPr>
          <p:cNvPr id="18" name="Rectangle 14"/>
          <p:cNvSpPr>
            <a:spLocks noChangeArrowheads="1"/>
          </p:cNvSpPr>
          <p:nvPr/>
        </p:nvSpPr>
        <p:spPr bwMode="auto">
          <a:xfrm>
            <a:off x="2630521" y="6132400"/>
            <a:ext cx="5802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below 5,000</a:t>
            </a:r>
            <a:endParaRPr kumimoji="0" lang="en-US" altLang="en-US" sz="9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3412709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24B9-B15E-4F42-AF85-67D78958ED16}"/>
              </a:ext>
            </a:extLst>
          </p:cNvPr>
          <p:cNvSpPr>
            <a:spLocks noGrp="1"/>
          </p:cNvSpPr>
          <p:nvPr>
            <p:ph type="title"/>
          </p:nvPr>
        </p:nvSpPr>
        <p:spPr>
          <a:xfrm>
            <a:off x="457200" y="215371"/>
            <a:ext cx="7589520" cy="1097279"/>
          </a:xfrm>
        </p:spPr>
        <p:txBody>
          <a:bodyPr/>
          <a:lstStyle/>
          <a:p>
            <a:r>
              <a:rPr lang="en-US" sz="3400" dirty="0"/>
              <a:t>3.1.2 International </a:t>
            </a:r>
            <a:r>
              <a:rPr lang="en-US" sz="3400" dirty="0" smtClean="0"/>
              <a:t>and </a:t>
            </a:r>
            <a:r>
              <a:rPr lang="en-US" sz="3400" dirty="0"/>
              <a:t>Internal Migration </a:t>
            </a:r>
            <a:r>
              <a:rPr lang="en-US" sz="2000" b="0" dirty="0"/>
              <a:t>(1 of 5)</a:t>
            </a:r>
          </a:p>
        </p:txBody>
      </p:sp>
      <p:sp>
        <p:nvSpPr>
          <p:cNvPr id="3" name="Content Placeholder 2">
            <a:extLst>
              <a:ext uri="{FF2B5EF4-FFF2-40B4-BE49-F238E27FC236}">
                <a16:creationId xmlns:a16="http://schemas.microsoft.com/office/drawing/2014/main" id="{7CAD9F4A-48A1-4DE7-AC3D-7707556670A3}"/>
              </a:ext>
            </a:extLst>
          </p:cNvPr>
          <p:cNvSpPr>
            <a:spLocks noGrp="1"/>
          </p:cNvSpPr>
          <p:nvPr>
            <p:ph sz="quarter" idx="13"/>
          </p:nvPr>
        </p:nvSpPr>
        <p:spPr>
          <a:xfrm>
            <a:off x="457200" y="1556326"/>
            <a:ext cx="8146473" cy="4434275"/>
          </a:xfrm>
        </p:spPr>
        <p:txBody>
          <a:bodyPr/>
          <a:lstStyle/>
          <a:p>
            <a:r>
              <a:rPr lang="en-US" dirty="0"/>
              <a:t>A permanent move from one country to another is </a:t>
            </a:r>
            <a:r>
              <a:rPr lang="en-US" b="1" dirty="0"/>
              <a:t>international migration</a:t>
            </a:r>
            <a:r>
              <a:rPr lang="en-US" dirty="0"/>
              <a:t>. International migration is further divided into two types:</a:t>
            </a:r>
          </a:p>
          <a:p>
            <a:pPr marL="429768" indent="-429768">
              <a:buFont typeface="+mj-lt"/>
              <a:buAutoNum type="arabicPeriod"/>
            </a:pPr>
            <a:r>
              <a:rPr lang="en-US" b="1" dirty="0"/>
              <a:t>Voluntary migration </a:t>
            </a:r>
            <a:r>
              <a:rPr lang="en-US" dirty="0"/>
              <a:t>means that the migrant has chosen to move, usually for economic reasons, though sometimes for environmental reasons</a:t>
            </a:r>
          </a:p>
          <a:p>
            <a:pPr marL="429768" indent="-429768">
              <a:buFont typeface="+mj-lt"/>
              <a:buAutoNum type="arabicPeriod"/>
            </a:pPr>
            <a:r>
              <a:rPr lang="en-US" b="1" dirty="0"/>
              <a:t>Forced migration </a:t>
            </a:r>
            <a:r>
              <a:rPr lang="en-US" dirty="0"/>
              <a:t>means that the migrant has been compelled to move by political or environmental factors</a:t>
            </a:r>
            <a:endParaRPr lang="en-US" b="1" dirty="0"/>
          </a:p>
        </p:txBody>
      </p:sp>
    </p:spTree>
    <p:extLst>
      <p:ext uri="{BB962C8B-B14F-4D97-AF65-F5344CB8AC3E}">
        <p14:creationId xmlns:p14="http://schemas.microsoft.com/office/powerpoint/2010/main" val="4169155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24B9-B15E-4F42-AF85-67D78958ED16}"/>
              </a:ext>
            </a:extLst>
          </p:cNvPr>
          <p:cNvSpPr>
            <a:spLocks noGrp="1"/>
          </p:cNvSpPr>
          <p:nvPr>
            <p:ph type="title"/>
          </p:nvPr>
        </p:nvSpPr>
        <p:spPr>
          <a:xfrm>
            <a:off x="457200" y="215371"/>
            <a:ext cx="7589520" cy="1097279"/>
          </a:xfrm>
        </p:spPr>
        <p:txBody>
          <a:bodyPr/>
          <a:lstStyle/>
          <a:p>
            <a:r>
              <a:rPr lang="en-US" sz="3400" dirty="0"/>
              <a:t>3.1.2 International </a:t>
            </a:r>
            <a:r>
              <a:rPr lang="en-US" sz="3400" dirty="0" smtClean="0"/>
              <a:t>and </a:t>
            </a:r>
            <a:r>
              <a:rPr lang="en-US" sz="3400" dirty="0"/>
              <a:t>Internal Migration </a:t>
            </a:r>
            <a:r>
              <a:rPr lang="en-US" sz="2000" b="0" dirty="0"/>
              <a:t>(2 of 5)</a:t>
            </a:r>
          </a:p>
        </p:txBody>
      </p:sp>
      <p:sp>
        <p:nvSpPr>
          <p:cNvPr id="3" name="Content Placeholder 2">
            <a:extLst>
              <a:ext uri="{FF2B5EF4-FFF2-40B4-BE49-F238E27FC236}">
                <a16:creationId xmlns:a16="http://schemas.microsoft.com/office/drawing/2014/main" id="{7CAD9F4A-48A1-4DE7-AC3D-7707556670A3}"/>
              </a:ext>
            </a:extLst>
          </p:cNvPr>
          <p:cNvSpPr>
            <a:spLocks noGrp="1"/>
          </p:cNvSpPr>
          <p:nvPr>
            <p:ph sz="quarter" idx="13"/>
          </p:nvPr>
        </p:nvSpPr>
        <p:spPr>
          <a:xfrm>
            <a:off x="457200" y="1556326"/>
            <a:ext cx="8229600" cy="1128817"/>
          </a:xfrm>
        </p:spPr>
        <p:txBody>
          <a:bodyPr/>
          <a:lstStyle/>
          <a:p>
            <a:pPr marL="432" indent="0">
              <a:buNone/>
            </a:pPr>
            <a:r>
              <a:rPr lang="en-US" b="1" dirty="0"/>
              <a:t>Figure 3-5:</a:t>
            </a:r>
            <a:r>
              <a:rPr lang="en-US" dirty="0"/>
              <a:t> Major international flows in 2014 were out of South Asia, East Asia, and Latin America and into North America, Europe, and Southwest Asia.</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7700" y="2716290"/>
            <a:ext cx="7848600" cy="3625136"/>
          </a:xfrm>
          <a:prstGeom prst="rect">
            <a:avLst/>
          </a:prstGeom>
        </p:spPr>
      </p:pic>
      <p:sp>
        <p:nvSpPr>
          <p:cNvPr id="116" name="Freeform 31"/>
          <p:cNvSpPr>
            <a:spLocks/>
          </p:cNvSpPr>
          <p:nvPr/>
        </p:nvSpPr>
        <p:spPr bwMode="auto">
          <a:xfrm>
            <a:off x="1772420" y="5295689"/>
            <a:ext cx="32850" cy="49276"/>
          </a:xfrm>
          <a:custGeom>
            <a:avLst/>
            <a:gdLst>
              <a:gd name="T0" fmla="*/ 6 w 18"/>
              <a:gd name="T1" fmla="*/ 24 h 27"/>
              <a:gd name="T2" fmla="*/ 6 w 18"/>
              <a:gd name="T3" fmla="*/ 24 h 27"/>
              <a:gd name="T4" fmla="*/ 14 w 18"/>
              <a:gd name="T5" fmla="*/ 14 h 27"/>
              <a:gd name="T6" fmla="*/ 16 w 18"/>
              <a:gd name="T7" fmla="*/ 10 h 27"/>
              <a:gd name="T8" fmla="*/ 18 w 18"/>
              <a:gd name="T9" fmla="*/ 6 h 27"/>
              <a:gd name="T10" fmla="*/ 18 w 18"/>
              <a:gd name="T11" fmla="*/ 6 h 27"/>
              <a:gd name="T12" fmla="*/ 16 w 18"/>
              <a:gd name="T13" fmla="*/ 5 h 27"/>
              <a:gd name="T14" fmla="*/ 14 w 18"/>
              <a:gd name="T15" fmla="*/ 2 h 27"/>
              <a:gd name="T16" fmla="*/ 13 w 18"/>
              <a:gd name="T17" fmla="*/ 2 h 27"/>
              <a:gd name="T18" fmla="*/ 11 w 18"/>
              <a:gd name="T19" fmla="*/ 0 h 27"/>
              <a:gd name="T20" fmla="*/ 11 w 18"/>
              <a:gd name="T21" fmla="*/ 0 h 27"/>
              <a:gd name="T22" fmla="*/ 5 w 18"/>
              <a:gd name="T23" fmla="*/ 2 h 27"/>
              <a:gd name="T24" fmla="*/ 5 w 18"/>
              <a:gd name="T25" fmla="*/ 5 h 27"/>
              <a:gd name="T26" fmla="*/ 5 w 18"/>
              <a:gd name="T27" fmla="*/ 5 h 27"/>
              <a:gd name="T28" fmla="*/ 10 w 18"/>
              <a:gd name="T29" fmla="*/ 3 h 27"/>
              <a:gd name="T30" fmla="*/ 10 w 18"/>
              <a:gd name="T31" fmla="*/ 3 h 27"/>
              <a:gd name="T32" fmla="*/ 13 w 18"/>
              <a:gd name="T33" fmla="*/ 5 h 27"/>
              <a:gd name="T34" fmla="*/ 14 w 18"/>
              <a:gd name="T35" fmla="*/ 6 h 27"/>
              <a:gd name="T36" fmla="*/ 14 w 18"/>
              <a:gd name="T37" fmla="*/ 6 h 27"/>
              <a:gd name="T38" fmla="*/ 13 w 18"/>
              <a:gd name="T39" fmla="*/ 11 h 27"/>
              <a:gd name="T40" fmla="*/ 11 w 18"/>
              <a:gd name="T41" fmla="*/ 14 h 27"/>
              <a:gd name="T42" fmla="*/ 1 w 18"/>
              <a:gd name="T43" fmla="*/ 24 h 27"/>
              <a:gd name="T44" fmla="*/ 0 w 18"/>
              <a:gd name="T45" fmla="*/ 27 h 27"/>
              <a:gd name="T46" fmla="*/ 14 w 18"/>
              <a:gd name="T47" fmla="*/ 27 h 27"/>
              <a:gd name="T48" fmla="*/ 14 w 18"/>
              <a:gd name="T49" fmla="*/ 26 h 27"/>
              <a:gd name="T50" fmla="*/ 10 w 18"/>
              <a:gd name="T51" fmla="*/ 26 h 27"/>
              <a:gd name="T52" fmla="*/ 10 w 18"/>
              <a:gd name="T53" fmla="*/ 26 h 27"/>
              <a:gd name="T54" fmla="*/ 3 w 18"/>
              <a:gd name="T55" fmla="*/ 26 h 27"/>
              <a:gd name="T56" fmla="*/ 3 w 18"/>
              <a:gd name="T57" fmla="*/ 26 h 27"/>
              <a:gd name="T58" fmla="*/ 3 w 18"/>
              <a:gd name="T59" fmla="*/ 26 h 27"/>
              <a:gd name="T60" fmla="*/ 6 w 18"/>
              <a:gd name="T61" fmla="*/ 24 h 27"/>
              <a:gd name="T62" fmla="*/ 6 w 18"/>
              <a:gd name="T6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27">
                <a:moveTo>
                  <a:pt x="6" y="24"/>
                </a:moveTo>
                <a:lnTo>
                  <a:pt x="6" y="24"/>
                </a:lnTo>
                <a:lnTo>
                  <a:pt x="14" y="14"/>
                </a:lnTo>
                <a:lnTo>
                  <a:pt x="16" y="10"/>
                </a:lnTo>
                <a:lnTo>
                  <a:pt x="18" y="6"/>
                </a:lnTo>
                <a:lnTo>
                  <a:pt x="18" y="6"/>
                </a:lnTo>
                <a:lnTo>
                  <a:pt x="16" y="5"/>
                </a:lnTo>
                <a:lnTo>
                  <a:pt x="14" y="2"/>
                </a:lnTo>
                <a:lnTo>
                  <a:pt x="13" y="2"/>
                </a:lnTo>
                <a:lnTo>
                  <a:pt x="11" y="0"/>
                </a:lnTo>
                <a:lnTo>
                  <a:pt x="11" y="0"/>
                </a:lnTo>
                <a:lnTo>
                  <a:pt x="5" y="2"/>
                </a:lnTo>
                <a:lnTo>
                  <a:pt x="5" y="5"/>
                </a:lnTo>
                <a:lnTo>
                  <a:pt x="5" y="5"/>
                </a:lnTo>
                <a:lnTo>
                  <a:pt x="10" y="3"/>
                </a:lnTo>
                <a:lnTo>
                  <a:pt x="10" y="3"/>
                </a:lnTo>
                <a:lnTo>
                  <a:pt x="13" y="5"/>
                </a:lnTo>
                <a:lnTo>
                  <a:pt x="14" y="6"/>
                </a:lnTo>
                <a:lnTo>
                  <a:pt x="14" y="6"/>
                </a:lnTo>
                <a:lnTo>
                  <a:pt x="13" y="11"/>
                </a:lnTo>
                <a:lnTo>
                  <a:pt x="11" y="14"/>
                </a:lnTo>
                <a:lnTo>
                  <a:pt x="1" y="24"/>
                </a:lnTo>
                <a:lnTo>
                  <a:pt x="0" y="27"/>
                </a:lnTo>
                <a:lnTo>
                  <a:pt x="14" y="27"/>
                </a:lnTo>
                <a:lnTo>
                  <a:pt x="14" y="26"/>
                </a:lnTo>
                <a:lnTo>
                  <a:pt x="10" y="26"/>
                </a:lnTo>
                <a:lnTo>
                  <a:pt x="10" y="26"/>
                </a:lnTo>
                <a:lnTo>
                  <a:pt x="3" y="26"/>
                </a:lnTo>
                <a:lnTo>
                  <a:pt x="3" y="26"/>
                </a:lnTo>
                <a:lnTo>
                  <a:pt x="3" y="26"/>
                </a:lnTo>
                <a:lnTo>
                  <a:pt x="6" y="24"/>
                </a:lnTo>
                <a:lnTo>
                  <a:pt x="6" y="24"/>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7" name="Freeform 32"/>
          <p:cNvSpPr>
            <a:spLocks noEditPoints="1"/>
          </p:cNvSpPr>
          <p:nvPr/>
        </p:nvSpPr>
        <p:spPr bwMode="auto">
          <a:xfrm>
            <a:off x="1807094" y="5295689"/>
            <a:ext cx="29200" cy="52926"/>
          </a:xfrm>
          <a:custGeom>
            <a:avLst/>
            <a:gdLst>
              <a:gd name="T0" fmla="*/ 16 w 16"/>
              <a:gd name="T1" fmla="*/ 8 h 29"/>
              <a:gd name="T2" fmla="*/ 16 w 16"/>
              <a:gd name="T3" fmla="*/ 8 h 29"/>
              <a:gd name="T4" fmla="*/ 15 w 16"/>
              <a:gd name="T5" fmla="*/ 3 h 29"/>
              <a:gd name="T6" fmla="*/ 13 w 16"/>
              <a:gd name="T7" fmla="*/ 2 h 29"/>
              <a:gd name="T8" fmla="*/ 11 w 16"/>
              <a:gd name="T9" fmla="*/ 0 h 29"/>
              <a:gd name="T10" fmla="*/ 11 w 16"/>
              <a:gd name="T11" fmla="*/ 0 h 29"/>
              <a:gd name="T12" fmla="*/ 8 w 16"/>
              <a:gd name="T13" fmla="*/ 2 h 29"/>
              <a:gd name="T14" fmla="*/ 7 w 16"/>
              <a:gd name="T15" fmla="*/ 2 h 29"/>
              <a:gd name="T16" fmla="*/ 3 w 16"/>
              <a:gd name="T17" fmla="*/ 6 h 29"/>
              <a:gd name="T18" fmla="*/ 2 w 16"/>
              <a:gd name="T19" fmla="*/ 13 h 29"/>
              <a:gd name="T20" fmla="*/ 0 w 16"/>
              <a:gd name="T21" fmla="*/ 19 h 29"/>
              <a:gd name="T22" fmla="*/ 0 w 16"/>
              <a:gd name="T23" fmla="*/ 19 h 29"/>
              <a:gd name="T24" fmla="*/ 2 w 16"/>
              <a:gd name="T25" fmla="*/ 26 h 29"/>
              <a:gd name="T26" fmla="*/ 5 w 16"/>
              <a:gd name="T27" fmla="*/ 27 h 29"/>
              <a:gd name="T28" fmla="*/ 7 w 16"/>
              <a:gd name="T29" fmla="*/ 29 h 29"/>
              <a:gd name="T30" fmla="*/ 7 w 16"/>
              <a:gd name="T31" fmla="*/ 29 h 29"/>
              <a:gd name="T32" fmla="*/ 10 w 16"/>
              <a:gd name="T33" fmla="*/ 27 h 29"/>
              <a:gd name="T34" fmla="*/ 11 w 16"/>
              <a:gd name="T35" fmla="*/ 26 h 29"/>
              <a:gd name="T36" fmla="*/ 15 w 16"/>
              <a:gd name="T37" fmla="*/ 21 h 29"/>
              <a:gd name="T38" fmla="*/ 16 w 16"/>
              <a:gd name="T39" fmla="*/ 14 h 29"/>
              <a:gd name="T40" fmla="*/ 16 w 16"/>
              <a:gd name="T41" fmla="*/ 8 h 29"/>
              <a:gd name="T42" fmla="*/ 16 w 16"/>
              <a:gd name="T43" fmla="*/ 8 h 29"/>
              <a:gd name="T44" fmla="*/ 15 w 16"/>
              <a:gd name="T45" fmla="*/ 10 h 29"/>
              <a:gd name="T46" fmla="*/ 15 w 16"/>
              <a:gd name="T47" fmla="*/ 10 h 29"/>
              <a:gd name="T48" fmla="*/ 11 w 16"/>
              <a:gd name="T49" fmla="*/ 19 h 29"/>
              <a:gd name="T50" fmla="*/ 10 w 16"/>
              <a:gd name="T51" fmla="*/ 24 h 29"/>
              <a:gd name="T52" fmla="*/ 7 w 16"/>
              <a:gd name="T53" fmla="*/ 26 h 29"/>
              <a:gd name="T54" fmla="*/ 7 w 16"/>
              <a:gd name="T55" fmla="*/ 26 h 29"/>
              <a:gd name="T56" fmla="*/ 5 w 16"/>
              <a:gd name="T57" fmla="*/ 24 h 29"/>
              <a:gd name="T58" fmla="*/ 3 w 16"/>
              <a:gd name="T59" fmla="*/ 19 h 29"/>
              <a:gd name="T60" fmla="*/ 3 w 16"/>
              <a:gd name="T61" fmla="*/ 19 h 29"/>
              <a:gd name="T62" fmla="*/ 5 w 16"/>
              <a:gd name="T63" fmla="*/ 10 h 29"/>
              <a:gd name="T64" fmla="*/ 8 w 16"/>
              <a:gd name="T65" fmla="*/ 5 h 29"/>
              <a:gd name="T66" fmla="*/ 11 w 16"/>
              <a:gd name="T67" fmla="*/ 3 h 29"/>
              <a:gd name="T68" fmla="*/ 11 w 16"/>
              <a:gd name="T69" fmla="*/ 3 h 29"/>
              <a:gd name="T70" fmla="*/ 13 w 16"/>
              <a:gd name="T71" fmla="*/ 5 h 29"/>
              <a:gd name="T72" fmla="*/ 15 w 16"/>
              <a:gd name="T73" fmla="*/ 10 h 29"/>
              <a:gd name="T74" fmla="*/ 15 w 16"/>
              <a:gd name="T7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29">
                <a:moveTo>
                  <a:pt x="16" y="8"/>
                </a:moveTo>
                <a:lnTo>
                  <a:pt x="16" y="8"/>
                </a:lnTo>
                <a:lnTo>
                  <a:pt x="15" y="3"/>
                </a:lnTo>
                <a:lnTo>
                  <a:pt x="13" y="2"/>
                </a:lnTo>
                <a:lnTo>
                  <a:pt x="11" y="0"/>
                </a:lnTo>
                <a:lnTo>
                  <a:pt x="11" y="0"/>
                </a:lnTo>
                <a:lnTo>
                  <a:pt x="8" y="2"/>
                </a:lnTo>
                <a:lnTo>
                  <a:pt x="7" y="2"/>
                </a:lnTo>
                <a:lnTo>
                  <a:pt x="3" y="6"/>
                </a:lnTo>
                <a:lnTo>
                  <a:pt x="2" y="13"/>
                </a:lnTo>
                <a:lnTo>
                  <a:pt x="0" y="19"/>
                </a:lnTo>
                <a:lnTo>
                  <a:pt x="0" y="19"/>
                </a:lnTo>
                <a:lnTo>
                  <a:pt x="2" y="26"/>
                </a:lnTo>
                <a:lnTo>
                  <a:pt x="5" y="27"/>
                </a:lnTo>
                <a:lnTo>
                  <a:pt x="7" y="29"/>
                </a:lnTo>
                <a:lnTo>
                  <a:pt x="7" y="29"/>
                </a:lnTo>
                <a:lnTo>
                  <a:pt x="10" y="27"/>
                </a:lnTo>
                <a:lnTo>
                  <a:pt x="11" y="26"/>
                </a:lnTo>
                <a:lnTo>
                  <a:pt x="15" y="21"/>
                </a:lnTo>
                <a:lnTo>
                  <a:pt x="16" y="14"/>
                </a:lnTo>
                <a:lnTo>
                  <a:pt x="16" y="8"/>
                </a:lnTo>
                <a:lnTo>
                  <a:pt x="16" y="8"/>
                </a:lnTo>
                <a:close/>
                <a:moveTo>
                  <a:pt x="15" y="10"/>
                </a:moveTo>
                <a:lnTo>
                  <a:pt x="15" y="10"/>
                </a:lnTo>
                <a:lnTo>
                  <a:pt x="11" y="19"/>
                </a:lnTo>
                <a:lnTo>
                  <a:pt x="10" y="24"/>
                </a:lnTo>
                <a:lnTo>
                  <a:pt x="7" y="26"/>
                </a:lnTo>
                <a:lnTo>
                  <a:pt x="7" y="26"/>
                </a:lnTo>
                <a:lnTo>
                  <a:pt x="5" y="24"/>
                </a:lnTo>
                <a:lnTo>
                  <a:pt x="3" y="19"/>
                </a:lnTo>
                <a:lnTo>
                  <a:pt x="3" y="19"/>
                </a:lnTo>
                <a:lnTo>
                  <a:pt x="5" y="10"/>
                </a:lnTo>
                <a:lnTo>
                  <a:pt x="8" y="5"/>
                </a:lnTo>
                <a:lnTo>
                  <a:pt x="11" y="3"/>
                </a:lnTo>
                <a:lnTo>
                  <a:pt x="11" y="3"/>
                </a:lnTo>
                <a:lnTo>
                  <a:pt x="13" y="5"/>
                </a:lnTo>
                <a:lnTo>
                  <a:pt x="15" y="10"/>
                </a:lnTo>
                <a:lnTo>
                  <a:pt x="15" y="10"/>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8" name="Freeform 33"/>
          <p:cNvSpPr>
            <a:spLocks noEditPoints="1"/>
          </p:cNvSpPr>
          <p:nvPr/>
        </p:nvSpPr>
        <p:spPr bwMode="auto">
          <a:xfrm>
            <a:off x="1845420" y="5295689"/>
            <a:ext cx="20076" cy="20076"/>
          </a:xfrm>
          <a:custGeom>
            <a:avLst/>
            <a:gdLst>
              <a:gd name="T0" fmla="*/ 6 w 11"/>
              <a:gd name="T1" fmla="*/ 0 h 11"/>
              <a:gd name="T2" fmla="*/ 6 w 11"/>
              <a:gd name="T3" fmla="*/ 0 h 11"/>
              <a:gd name="T4" fmla="*/ 2 w 11"/>
              <a:gd name="T5" fmla="*/ 2 h 11"/>
              <a:gd name="T6" fmla="*/ 0 w 11"/>
              <a:gd name="T7" fmla="*/ 6 h 11"/>
              <a:gd name="T8" fmla="*/ 0 w 11"/>
              <a:gd name="T9" fmla="*/ 6 h 11"/>
              <a:gd name="T10" fmla="*/ 2 w 11"/>
              <a:gd name="T11" fmla="*/ 10 h 11"/>
              <a:gd name="T12" fmla="*/ 5 w 11"/>
              <a:gd name="T13" fmla="*/ 11 h 11"/>
              <a:gd name="T14" fmla="*/ 5 w 11"/>
              <a:gd name="T15" fmla="*/ 11 h 11"/>
              <a:gd name="T16" fmla="*/ 10 w 11"/>
              <a:gd name="T17" fmla="*/ 10 h 11"/>
              <a:gd name="T18" fmla="*/ 11 w 11"/>
              <a:gd name="T19" fmla="*/ 6 h 11"/>
              <a:gd name="T20" fmla="*/ 11 w 11"/>
              <a:gd name="T21" fmla="*/ 6 h 11"/>
              <a:gd name="T22" fmla="*/ 10 w 11"/>
              <a:gd name="T23" fmla="*/ 2 h 11"/>
              <a:gd name="T24" fmla="*/ 6 w 11"/>
              <a:gd name="T25" fmla="*/ 0 h 11"/>
              <a:gd name="T26" fmla="*/ 6 w 11"/>
              <a:gd name="T27" fmla="*/ 0 h 11"/>
              <a:gd name="T28" fmla="*/ 5 w 11"/>
              <a:gd name="T29" fmla="*/ 3 h 11"/>
              <a:gd name="T30" fmla="*/ 5 w 11"/>
              <a:gd name="T31" fmla="*/ 3 h 11"/>
              <a:gd name="T32" fmla="*/ 8 w 11"/>
              <a:gd name="T33" fmla="*/ 3 h 11"/>
              <a:gd name="T34" fmla="*/ 10 w 11"/>
              <a:gd name="T35" fmla="*/ 6 h 11"/>
              <a:gd name="T36" fmla="*/ 10 w 11"/>
              <a:gd name="T37" fmla="*/ 6 h 11"/>
              <a:gd name="T38" fmla="*/ 8 w 11"/>
              <a:gd name="T39" fmla="*/ 10 h 11"/>
              <a:gd name="T40" fmla="*/ 5 w 11"/>
              <a:gd name="T41" fmla="*/ 10 h 11"/>
              <a:gd name="T42" fmla="*/ 5 w 11"/>
              <a:gd name="T43" fmla="*/ 10 h 11"/>
              <a:gd name="T44" fmla="*/ 3 w 11"/>
              <a:gd name="T45" fmla="*/ 10 h 11"/>
              <a:gd name="T46" fmla="*/ 2 w 11"/>
              <a:gd name="T47" fmla="*/ 6 h 11"/>
              <a:gd name="T48" fmla="*/ 2 w 11"/>
              <a:gd name="T49" fmla="*/ 6 h 11"/>
              <a:gd name="T50" fmla="*/ 3 w 11"/>
              <a:gd name="T51" fmla="*/ 3 h 11"/>
              <a:gd name="T52" fmla="*/ 5 w 11"/>
              <a:gd name="T53" fmla="*/ 3 h 11"/>
              <a:gd name="T54" fmla="*/ 5 w 11"/>
              <a:gd name="T5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11">
                <a:moveTo>
                  <a:pt x="6" y="0"/>
                </a:moveTo>
                <a:lnTo>
                  <a:pt x="6" y="0"/>
                </a:lnTo>
                <a:lnTo>
                  <a:pt x="2" y="2"/>
                </a:lnTo>
                <a:lnTo>
                  <a:pt x="0" y="6"/>
                </a:lnTo>
                <a:lnTo>
                  <a:pt x="0" y="6"/>
                </a:lnTo>
                <a:lnTo>
                  <a:pt x="2" y="10"/>
                </a:lnTo>
                <a:lnTo>
                  <a:pt x="5" y="11"/>
                </a:lnTo>
                <a:lnTo>
                  <a:pt x="5" y="11"/>
                </a:lnTo>
                <a:lnTo>
                  <a:pt x="10" y="10"/>
                </a:lnTo>
                <a:lnTo>
                  <a:pt x="11" y="6"/>
                </a:lnTo>
                <a:lnTo>
                  <a:pt x="11" y="6"/>
                </a:lnTo>
                <a:lnTo>
                  <a:pt x="10" y="2"/>
                </a:lnTo>
                <a:lnTo>
                  <a:pt x="6" y="0"/>
                </a:lnTo>
                <a:lnTo>
                  <a:pt x="6" y="0"/>
                </a:lnTo>
                <a:close/>
                <a:moveTo>
                  <a:pt x="5" y="3"/>
                </a:moveTo>
                <a:lnTo>
                  <a:pt x="5" y="3"/>
                </a:lnTo>
                <a:lnTo>
                  <a:pt x="8" y="3"/>
                </a:lnTo>
                <a:lnTo>
                  <a:pt x="10" y="6"/>
                </a:lnTo>
                <a:lnTo>
                  <a:pt x="10" y="6"/>
                </a:lnTo>
                <a:lnTo>
                  <a:pt x="8" y="10"/>
                </a:lnTo>
                <a:lnTo>
                  <a:pt x="5" y="10"/>
                </a:lnTo>
                <a:lnTo>
                  <a:pt x="5" y="10"/>
                </a:lnTo>
                <a:lnTo>
                  <a:pt x="3" y="10"/>
                </a:lnTo>
                <a:lnTo>
                  <a:pt x="2" y="6"/>
                </a:lnTo>
                <a:lnTo>
                  <a:pt x="2" y="6"/>
                </a:lnTo>
                <a:lnTo>
                  <a:pt x="3" y="3"/>
                </a:lnTo>
                <a:lnTo>
                  <a:pt x="5" y="3"/>
                </a:lnTo>
                <a:lnTo>
                  <a:pt x="5" y="3"/>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9" name="Freeform 34"/>
          <p:cNvSpPr>
            <a:spLocks noEditPoints="1"/>
          </p:cNvSpPr>
          <p:nvPr/>
        </p:nvSpPr>
        <p:spPr bwMode="auto">
          <a:xfrm>
            <a:off x="1918421" y="5751945"/>
            <a:ext cx="32850" cy="51101"/>
          </a:xfrm>
          <a:custGeom>
            <a:avLst/>
            <a:gdLst>
              <a:gd name="T0" fmla="*/ 18 w 18"/>
              <a:gd name="T1" fmla="*/ 0 h 28"/>
              <a:gd name="T2" fmla="*/ 13 w 18"/>
              <a:gd name="T3" fmla="*/ 0 h 28"/>
              <a:gd name="T4" fmla="*/ 2 w 18"/>
              <a:gd name="T5" fmla="*/ 18 h 28"/>
              <a:gd name="T6" fmla="*/ 0 w 18"/>
              <a:gd name="T7" fmla="*/ 21 h 28"/>
              <a:gd name="T8" fmla="*/ 11 w 18"/>
              <a:gd name="T9" fmla="*/ 21 h 28"/>
              <a:gd name="T10" fmla="*/ 10 w 18"/>
              <a:gd name="T11" fmla="*/ 28 h 28"/>
              <a:gd name="T12" fmla="*/ 13 w 18"/>
              <a:gd name="T13" fmla="*/ 28 h 28"/>
              <a:gd name="T14" fmla="*/ 13 w 18"/>
              <a:gd name="T15" fmla="*/ 21 h 28"/>
              <a:gd name="T16" fmla="*/ 16 w 18"/>
              <a:gd name="T17" fmla="*/ 21 h 28"/>
              <a:gd name="T18" fmla="*/ 16 w 18"/>
              <a:gd name="T19" fmla="*/ 20 h 28"/>
              <a:gd name="T20" fmla="*/ 15 w 18"/>
              <a:gd name="T21" fmla="*/ 20 h 28"/>
              <a:gd name="T22" fmla="*/ 18 w 18"/>
              <a:gd name="T23" fmla="*/ 0 h 28"/>
              <a:gd name="T24" fmla="*/ 11 w 18"/>
              <a:gd name="T25" fmla="*/ 20 h 28"/>
              <a:gd name="T26" fmla="*/ 3 w 18"/>
              <a:gd name="T27" fmla="*/ 20 h 28"/>
              <a:gd name="T28" fmla="*/ 3 w 18"/>
              <a:gd name="T29" fmla="*/ 20 h 28"/>
              <a:gd name="T30" fmla="*/ 15 w 18"/>
              <a:gd name="T31" fmla="*/ 3 h 28"/>
              <a:gd name="T32" fmla="*/ 15 w 18"/>
              <a:gd name="T33" fmla="*/ 3 h 28"/>
              <a:gd name="T34" fmla="*/ 15 w 18"/>
              <a:gd name="T35" fmla="*/ 3 h 28"/>
              <a:gd name="T36" fmla="*/ 11 w 18"/>
              <a:gd name="T37" fmla="*/ 20 h 28"/>
              <a:gd name="T38" fmla="*/ 11 w 18"/>
              <a:gd name="T3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8">
                <a:moveTo>
                  <a:pt x="18" y="0"/>
                </a:moveTo>
                <a:lnTo>
                  <a:pt x="13" y="0"/>
                </a:lnTo>
                <a:lnTo>
                  <a:pt x="2" y="18"/>
                </a:lnTo>
                <a:lnTo>
                  <a:pt x="0" y="21"/>
                </a:lnTo>
                <a:lnTo>
                  <a:pt x="11" y="21"/>
                </a:lnTo>
                <a:lnTo>
                  <a:pt x="10" y="28"/>
                </a:lnTo>
                <a:lnTo>
                  <a:pt x="13" y="28"/>
                </a:lnTo>
                <a:lnTo>
                  <a:pt x="13" y="21"/>
                </a:lnTo>
                <a:lnTo>
                  <a:pt x="16" y="21"/>
                </a:lnTo>
                <a:lnTo>
                  <a:pt x="16" y="20"/>
                </a:lnTo>
                <a:lnTo>
                  <a:pt x="15" y="20"/>
                </a:lnTo>
                <a:lnTo>
                  <a:pt x="18" y="0"/>
                </a:lnTo>
                <a:close/>
                <a:moveTo>
                  <a:pt x="11" y="20"/>
                </a:moveTo>
                <a:lnTo>
                  <a:pt x="3" y="20"/>
                </a:lnTo>
                <a:lnTo>
                  <a:pt x="3" y="20"/>
                </a:lnTo>
                <a:lnTo>
                  <a:pt x="15" y="3"/>
                </a:lnTo>
                <a:lnTo>
                  <a:pt x="15" y="3"/>
                </a:lnTo>
                <a:lnTo>
                  <a:pt x="15" y="3"/>
                </a:lnTo>
                <a:lnTo>
                  <a:pt x="11" y="20"/>
                </a:lnTo>
                <a:lnTo>
                  <a:pt x="11" y="20"/>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0" name="Freeform 35"/>
          <p:cNvSpPr>
            <a:spLocks noEditPoints="1"/>
          </p:cNvSpPr>
          <p:nvPr/>
        </p:nvSpPr>
        <p:spPr bwMode="auto">
          <a:xfrm>
            <a:off x="1953096" y="5751945"/>
            <a:ext cx="29200" cy="51101"/>
          </a:xfrm>
          <a:custGeom>
            <a:avLst/>
            <a:gdLst>
              <a:gd name="T0" fmla="*/ 16 w 16"/>
              <a:gd name="T1" fmla="*/ 8 h 28"/>
              <a:gd name="T2" fmla="*/ 16 w 16"/>
              <a:gd name="T3" fmla="*/ 8 h 28"/>
              <a:gd name="T4" fmla="*/ 15 w 16"/>
              <a:gd name="T5" fmla="*/ 3 h 28"/>
              <a:gd name="T6" fmla="*/ 13 w 16"/>
              <a:gd name="T7" fmla="*/ 0 h 28"/>
              <a:gd name="T8" fmla="*/ 12 w 16"/>
              <a:gd name="T9" fmla="*/ 0 h 28"/>
              <a:gd name="T10" fmla="*/ 12 w 16"/>
              <a:gd name="T11" fmla="*/ 0 h 28"/>
              <a:gd name="T12" fmla="*/ 8 w 16"/>
              <a:gd name="T13" fmla="*/ 0 h 28"/>
              <a:gd name="T14" fmla="*/ 7 w 16"/>
              <a:gd name="T15" fmla="*/ 2 h 28"/>
              <a:gd name="T16" fmla="*/ 4 w 16"/>
              <a:gd name="T17" fmla="*/ 7 h 28"/>
              <a:gd name="T18" fmla="*/ 2 w 16"/>
              <a:gd name="T19" fmla="*/ 13 h 28"/>
              <a:gd name="T20" fmla="*/ 0 w 16"/>
              <a:gd name="T21" fmla="*/ 20 h 28"/>
              <a:gd name="T22" fmla="*/ 0 w 16"/>
              <a:gd name="T23" fmla="*/ 20 h 28"/>
              <a:gd name="T24" fmla="*/ 2 w 16"/>
              <a:gd name="T25" fmla="*/ 26 h 28"/>
              <a:gd name="T26" fmla="*/ 4 w 16"/>
              <a:gd name="T27" fmla="*/ 28 h 28"/>
              <a:gd name="T28" fmla="*/ 7 w 16"/>
              <a:gd name="T29" fmla="*/ 28 h 28"/>
              <a:gd name="T30" fmla="*/ 7 w 16"/>
              <a:gd name="T31" fmla="*/ 28 h 28"/>
              <a:gd name="T32" fmla="*/ 8 w 16"/>
              <a:gd name="T33" fmla="*/ 28 h 28"/>
              <a:gd name="T34" fmla="*/ 12 w 16"/>
              <a:gd name="T35" fmla="*/ 26 h 28"/>
              <a:gd name="T36" fmla="*/ 15 w 16"/>
              <a:gd name="T37" fmla="*/ 21 h 28"/>
              <a:gd name="T38" fmla="*/ 16 w 16"/>
              <a:gd name="T39" fmla="*/ 15 h 28"/>
              <a:gd name="T40" fmla="*/ 16 w 16"/>
              <a:gd name="T41" fmla="*/ 8 h 28"/>
              <a:gd name="T42" fmla="*/ 16 w 16"/>
              <a:gd name="T43" fmla="*/ 8 h 28"/>
              <a:gd name="T44" fmla="*/ 13 w 16"/>
              <a:gd name="T45" fmla="*/ 8 h 28"/>
              <a:gd name="T46" fmla="*/ 13 w 16"/>
              <a:gd name="T47" fmla="*/ 8 h 28"/>
              <a:gd name="T48" fmla="*/ 12 w 16"/>
              <a:gd name="T49" fmla="*/ 20 h 28"/>
              <a:gd name="T50" fmla="*/ 10 w 16"/>
              <a:gd name="T51" fmla="*/ 24 h 28"/>
              <a:gd name="T52" fmla="*/ 7 w 16"/>
              <a:gd name="T53" fmla="*/ 26 h 28"/>
              <a:gd name="T54" fmla="*/ 7 w 16"/>
              <a:gd name="T55" fmla="*/ 26 h 28"/>
              <a:gd name="T56" fmla="*/ 5 w 16"/>
              <a:gd name="T57" fmla="*/ 24 h 28"/>
              <a:gd name="T58" fmla="*/ 4 w 16"/>
              <a:gd name="T59" fmla="*/ 20 h 28"/>
              <a:gd name="T60" fmla="*/ 4 w 16"/>
              <a:gd name="T61" fmla="*/ 20 h 28"/>
              <a:gd name="T62" fmla="*/ 5 w 16"/>
              <a:gd name="T63" fmla="*/ 10 h 28"/>
              <a:gd name="T64" fmla="*/ 7 w 16"/>
              <a:gd name="T65" fmla="*/ 5 h 28"/>
              <a:gd name="T66" fmla="*/ 10 w 16"/>
              <a:gd name="T67" fmla="*/ 3 h 28"/>
              <a:gd name="T68" fmla="*/ 10 w 16"/>
              <a:gd name="T69" fmla="*/ 3 h 28"/>
              <a:gd name="T70" fmla="*/ 13 w 16"/>
              <a:gd name="T71" fmla="*/ 5 h 28"/>
              <a:gd name="T72" fmla="*/ 13 w 16"/>
              <a:gd name="T73" fmla="*/ 8 h 28"/>
              <a:gd name="T74" fmla="*/ 13 w 16"/>
              <a:gd name="T75"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28">
                <a:moveTo>
                  <a:pt x="16" y="8"/>
                </a:moveTo>
                <a:lnTo>
                  <a:pt x="16" y="8"/>
                </a:lnTo>
                <a:lnTo>
                  <a:pt x="15" y="3"/>
                </a:lnTo>
                <a:lnTo>
                  <a:pt x="13" y="0"/>
                </a:lnTo>
                <a:lnTo>
                  <a:pt x="12" y="0"/>
                </a:lnTo>
                <a:lnTo>
                  <a:pt x="12" y="0"/>
                </a:lnTo>
                <a:lnTo>
                  <a:pt x="8" y="0"/>
                </a:lnTo>
                <a:lnTo>
                  <a:pt x="7" y="2"/>
                </a:lnTo>
                <a:lnTo>
                  <a:pt x="4" y="7"/>
                </a:lnTo>
                <a:lnTo>
                  <a:pt x="2" y="13"/>
                </a:lnTo>
                <a:lnTo>
                  <a:pt x="0" y="20"/>
                </a:lnTo>
                <a:lnTo>
                  <a:pt x="0" y="20"/>
                </a:lnTo>
                <a:lnTo>
                  <a:pt x="2" y="26"/>
                </a:lnTo>
                <a:lnTo>
                  <a:pt x="4" y="28"/>
                </a:lnTo>
                <a:lnTo>
                  <a:pt x="7" y="28"/>
                </a:lnTo>
                <a:lnTo>
                  <a:pt x="7" y="28"/>
                </a:lnTo>
                <a:lnTo>
                  <a:pt x="8" y="28"/>
                </a:lnTo>
                <a:lnTo>
                  <a:pt x="12" y="26"/>
                </a:lnTo>
                <a:lnTo>
                  <a:pt x="15" y="21"/>
                </a:lnTo>
                <a:lnTo>
                  <a:pt x="16" y="15"/>
                </a:lnTo>
                <a:lnTo>
                  <a:pt x="16" y="8"/>
                </a:lnTo>
                <a:lnTo>
                  <a:pt x="16" y="8"/>
                </a:lnTo>
                <a:close/>
                <a:moveTo>
                  <a:pt x="13" y="8"/>
                </a:moveTo>
                <a:lnTo>
                  <a:pt x="13" y="8"/>
                </a:lnTo>
                <a:lnTo>
                  <a:pt x="12" y="20"/>
                </a:lnTo>
                <a:lnTo>
                  <a:pt x="10" y="24"/>
                </a:lnTo>
                <a:lnTo>
                  <a:pt x="7" y="26"/>
                </a:lnTo>
                <a:lnTo>
                  <a:pt x="7" y="26"/>
                </a:lnTo>
                <a:lnTo>
                  <a:pt x="5" y="24"/>
                </a:lnTo>
                <a:lnTo>
                  <a:pt x="4" y="20"/>
                </a:lnTo>
                <a:lnTo>
                  <a:pt x="4" y="20"/>
                </a:lnTo>
                <a:lnTo>
                  <a:pt x="5" y="10"/>
                </a:lnTo>
                <a:lnTo>
                  <a:pt x="7" y="5"/>
                </a:lnTo>
                <a:lnTo>
                  <a:pt x="10" y="3"/>
                </a:lnTo>
                <a:lnTo>
                  <a:pt x="10" y="3"/>
                </a:lnTo>
                <a:lnTo>
                  <a:pt x="13" y="5"/>
                </a:lnTo>
                <a:lnTo>
                  <a:pt x="13" y="8"/>
                </a:lnTo>
                <a:lnTo>
                  <a:pt x="13" y="8"/>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1" name="Freeform 36"/>
          <p:cNvSpPr>
            <a:spLocks noEditPoints="1"/>
          </p:cNvSpPr>
          <p:nvPr/>
        </p:nvSpPr>
        <p:spPr bwMode="auto">
          <a:xfrm>
            <a:off x="1991422" y="5751945"/>
            <a:ext cx="20076" cy="20076"/>
          </a:xfrm>
          <a:custGeom>
            <a:avLst/>
            <a:gdLst>
              <a:gd name="T0" fmla="*/ 5 w 11"/>
              <a:gd name="T1" fmla="*/ 0 h 11"/>
              <a:gd name="T2" fmla="*/ 5 w 11"/>
              <a:gd name="T3" fmla="*/ 0 h 11"/>
              <a:gd name="T4" fmla="*/ 2 w 11"/>
              <a:gd name="T5" fmla="*/ 2 h 11"/>
              <a:gd name="T6" fmla="*/ 0 w 11"/>
              <a:gd name="T7" fmla="*/ 7 h 11"/>
              <a:gd name="T8" fmla="*/ 0 w 11"/>
              <a:gd name="T9" fmla="*/ 7 h 11"/>
              <a:gd name="T10" fmla="*/ 2 w 11"/>
              <a:gd name="T11" fmla="*/ 10 h 11"/>
              <a:gd name="T12" fmla="*/ 5 w 11"/>
              <a:gd name="T13" fmla="*/ 11 h 11"/>
              <a:gd name="T14" fmla="*/ 5 w 11"/>
              <a:gd name="T15" fmla="*/ 11 h 11"/>
              <a:gd name="T16" fmla="*/ 10 w 11"/>
              <a:gd name="T17" fmla="*/ 10 h 11"/>
              <a:gd name="T18" fmla="*/ 11 w 11"/>
              <a:gd name="T19" fmla="*/ 7 h 11"/>
              <a:gd name="T20" fmla="*/ 11 w 11"/>
              <a:gd name="T21" fmla="*/ 7 h 11"/>
              <a:gd name="T22" fmla="*/ 10 w 11"/>
              <a:gd name="T23" fmla="*/ 2 h 11"/>
              <a:gd name="T24" fmla="*/ 5 w 11"/>
              <a:gd name="T25" fmla="*/ 0 h 11"/>
              <a:gd name="T26" fmla="*/ 5 w 11"/>
              <a:gd name="T27" fmla="*/ 0 h 11"/>
              <a:gd name="T28" fmla="*/ 5 w 11"/>
              <a:gd name="T29" fmla="*/ 2 h 11"/>
              <a:gd name="T30" fmla="*/ 5 w 11"/>
              <a:gd name="T31" fmla="*/ 2 h 11"/>
              <a:gd name="T32" fmla="*/ 8 w 11"/>
              <a:gd name="T33" fmla="*/ 3 h 11"/>
              <a:gd name="T34" fmla="*/ 8 w 11"/>
              <a:gd name="T35" fmla="*/ 7 h 11"/>
              <a:gd name="T36" fmla="*/ 8 w 11"/>
              <a:gd name="T37" fmla="*/ 7 h 11"/>
              <a:gd name="T38" fmla="*/ 8 w 11"/>
              <a:gd name="T39" fmla="*/ 8 h 11"/>
              <a:gd name="T40" fmla="*/ 5 w 11"/>
              <a:gd name="T41" fmla="*/ 10 h 11"/>
              <a:gd name="T42" fmla="*/ 5 w 11"/>
              <a:gd name="T43" fmla="*/ 10 h 11"/>
              <a:gd name="T44" fmla="*/ 3 w 11"/>
              <a:gd name="T45" fmla="*/ 8 h 11"/>
              <a:gd name="T46" fmla="*/ 2 w 11"/>
              <a:gd name="T47" fmla="*/ 7 h 11"/>
              <a:gd name="T48" fmla="*/ 2 w 11"/>
              <a:gd name="T49" fmla="*/ 7 h 11"/>
              <a:gd name="T50" fmla="*/ 3 w 11"/>
              <a:gd name="T51" fmla="*/ 3 h 11"/>
              <a:gd name="T52" fmla="*/ 5 w 11"/>
              <a:gd name="T53" fmla="*/ 2 h 11"/>
              <a:gd name="T54" fmla="*/ 5 w 11"/>
              <a:gd name="T5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11">
                <a:moveTo>
                  <a:pt x="5" y="0"/>
                </a:moveTo>
                <a:lnTo>
                  <a:pt x="5" y="0"/>
                </a:lnTo>
                <a:lnTo>
                  <a:pt x="2" y="2"/>
                </a:lnTo>
                <a:lnTo>
                  <a:pt x="0" y="7"/>
                </a:lnTo>
                <a:lnTo>
                  <a:pt x="0" y="7"/>
                </a:lnTo>
                <a:lnTo>
                  <a:pt x="2" y="10"/>
                </a:lnTo>
                <a:lnTo>
                  <a:pt x="5" y="11"/>
                </a:lnTo>
                <a:lnTo>
                  <a:pt x="5" y="11"/>
                </a:lnTo>
                <a:lnTo>
                  <a:pt x="10" y="10"/>
                </a:lnTo>
                <a:lnTo>
                  <a:pt x="11" y="7"/>
                </a:lnTo>
                <a:lnTo>
                  <a:pt x="11" y="7"/>
                </a:lnTo>
                <a:lnTo>
                  <a:pt x="10" y="2"/>
                </a:lnTo>
                <a:lnTo>
                  <a:pt x="5" y="0"/>
                </a:lnTo>
                <a:lnTo>
                  <a:pt x="5" y="0"/>
                </a:lnTo>
                <a:close/>
                <a:moveTo>
                  <a:pt x="5" y="2"/>
                </a:moveTo>
                <a:lnTo>
                  <a:pt x="5" y="2"/>
                </a:lnTo>
                <a:lnTo>
                  <a:pt x="8" y="3"/>
                </a:lnTo>
                <a:lnTo>
                  <a:pt x="8" y="7"/>
                </a:lnTo>
                <a:lnTo>
                  <a:pt x="8" y="7"/>
                </a:lnTo>
                <a:lnTo>
                  <a:pt x="8" y="8"/>
                </a:lnTo>
                <a:lnTo>
                  <a:pt x="5" y="10"/>
                </a:lnTo>
                <a:lnTo>
                  <a:pt x="5" y="10"/>
                </a:lnTo>
                <a:lnTo>
                  <a:pt x="3" y="8"/>
                </a:lnTo>
                <a:lnTo>
                  <a:pt x="2" y="7"/>
                </a:lnTo>
                <a:lnTo>
                  <a:pt x="2" y="7"/>
                </a:lnTo>
                <a:lnTo>
                  <a:pt x="3" y="3"/>
                </a:lnTo>
                <a:lnTo>
                  <a:pt x="5" y="2"/>
                </a:lnTo>
                <a:lnTo>
                  <a:pt x="5" y="2"/>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8" name="Freeform 43"/>
          <p:cNvSpPr>
            <a:spLocks noEditPoints="1"/>
          </p:cNvSpPr>
          <p:nvPr/>
        </p:nvSpPr>
        <p:spPr bwMode="auto">
          <a:xfrm>
            <a:off x="7360633" y="3047263"/>
            <a:ext cx="29200" cy="51101"/>
          </a:xfrm>
          <a:custGeom>
            <a:avLst/>
            <a:gdLst>
              <a:gd name="T0" fmla="*/ 14 w 16"/>
              <a:gd name="T1" fmla="*/ 19 h 28"/>
              <a:gd name="T2" fmla="*/ 14 w 16"/>
              <a:gd name="T3" fmla="*/ 19 h 28"/>
              <a:gd name="T4" fmla="*/ 13 w 16"/>
              <a:gd name="T5" fmla="*/ 16 h 28"/>
              <a:gd name="T6" fmla="*/ 11 w 16"/>
              <a:gd name="T7" fmla="*/ 13 h 28"/>
              <a:gd name="T8" fmla="*/ 11 w 16"/>
              <a:gd name="T9" fmla="*/ 13 h 28"/>
              <a:gd name="T10" fmla="*/ 14 w 16"/>
              <a:gd name="T11" fmla="*/ 11 h 28"/>
              <a:gd name="T12" fmla="*/ 16 w 16"/>
              <a:gd name="T13" fmla="*/ 7 h 28"/>
              <a:gd name="T14" fmla="*/ 16 w 16"/>
              <a:gd name="T15" fmla="*/ 7 h 28"/>
              <a:gd name="T16" fmla="*/ 16 w 16"/>
              <a:gd name="T17" fmla="*/ 3 h 28"/>
              <a:gd name="T18" fmla="*/ 14 w 16"/>
              <a:gd name="T19" fmla="*/ 2 h 28"/>
              <a:gd name="T20" fmla="*/ 13 w 16"/>
              <a:gd name="T21" fmla="*/ 0 h 28"/>
              <a:gd name="T22" fmla="*/ 9 w 16"/>
              <a:gd name="T23" fmla="*/ 0 h 28"/>
              <a:gd name="T24" fmla="*/ 9 w 16"/>
              <a:gd name="T25" fmla="*/ 0 h 28"/>
              <a:gd name="T26" fmla="*/ 8 w 16"/>
              <a:gd name="T27" fmla="*/ 0 h 28"/>
              <a:gd name="T28" fmla="*/ 5 w 16"/>
              <a:gd name="T29" fmla="*/ 2 h 28"/>
              <a:gd name="T30" fmla="*/ 3 w 16"/>
              <a:gd name="T31" fmla="*/ 5 h 28"/>
              <a:gd name="T32" fmla="*/ 3 w 16"/>
              <a:gd name="T33" fmla="*/ 7 h 28"/>
              <a:gd name="T34" fmla="*/ 3 w 16"/>
              <a:gd name="T35" fmla="*/ 7 h 28"/>
              <a:gd name="T36" fmla="*/ 3 w 16"/>
              <a:gd name="T37" fmla="*/ 11 h 28"/>
              <a:gd name="T38" fmla="*/ 6 w 16"/>
              <a:gd name="T39" fmla="*/ 13 h 28"/>
              <a:gd name="T40" fmla="*/ 6 w 16"/>
              <a:gd name="T41" fmla="*/ 13 h 28"/>
              <a:gd name="T42" fmla="*/ 1 w 16"/>
              <a:gd name="T43" fmla="*/ 16 h 28"/>
              <a:gd name="T44" fmla="*/ 0 w 16"/>
              <a:gd name="T45" fmla="*/ 18 h 28"/>
              <a:gd name="T46" fmla="*/ 0 w 16"/>
              <a:gd name="T47" fmla="*/ 21 h 28"/>
              <a:gd name="T48" fmla="*/ 0 w 16"/>
              <a:gd name="T49" fmla="*/ 21 h 28"/>
              <a:gd name="T50" fmla="*/ 0 w 16"/>
              <a:gd name="T51" fmla="*/ 24 h 28"/>
              <a:gd name="T52" fmla="*/ 1 w 16"/>
              <a:gd name="T53" fmla="*/ 26 h 28"/>
              <a:gd name="T54" fmla="*/ 5 w 16"/>
              <a:gd name="T55" fmla="*/ 28 h 28"/>
              <a:gd name="T56" fmla="*/ 6 w 16"/>
              <a:gd name="T57" fmla="*/ 28 h 28"/>
              <a:gd name="T58" fmla="*/ 6 w 16"/>
              <a:gd name="T59" fmla="*/ 28 h 28"/>
              <a:gd name="T60" fmla="*/ 9 w 16"/>
              <a:gd name="T61" fmla="*/ 28 h 28"/>
              <a:gd name="T62" fmla="*/ 13 w 16"/>
              <a:gd name="T63" fmla="*/ 26 h 28"/>
              <a:gd name="T64" fmla="*/ 14 w 16"/>
              <a:gd name="T65" fmla="*/ 23 h 28"/>
              <a:gd name="T66" fmla="*/ 14 w 16"/>
              <a:gd name="T67" fmla="*/ 19 h 28"/>
              <a:gd name="T68" fmla="*/ 14 w 16"/>
              <a:gd name="T69" fmla="*/ 19 h 28"/>
              <a:gd name="T70" fmla="*/ 11 w 16"/>
              <a:gd name="T71" fmla="*/ 19 h 28"/>
              <a:gd name="T72" fmla="*/ 11 w 16"/>
              <a:gd name="T73" fmla="*/ 19 h 28"/>
              <a:gd name="T74" fmla="*/ 11 w 16"/>
              <a:gd name="T75" fmla="*/ 24 h 28"/>
              <a:gd name="T76" fmla="*/ 6 w 16"/>
              <a:gd name="T77" fmla="*/ 26 h 28"/>
              <a:gd name="T78" fmla="*/ 6 w 16"/>
              <a:gd name="T79" fmla="*/ 26 h 28"/>
              <a:gd name="T80" fmla="*/ 3 w 16"/>
              <a:gd name="T81" fmla="*/ 24 h 28"/>
              <a:gd name="T82" fmla="*/ 3 w 16"/>
              <a:gd name="T83" fmla="*/ 21 h 28"/>
              <a:gd name="T84" fmla="*/ 3 w 16"/>
              <a:gd name="T85" fmla="*/ 21 h 28"/>
              <a:gd name="T86" fmla="*/ 5 w 16"/>
              <a:gd name="T87" fmla="*/ 18 h 28"/>
              <a:gd name="T88" fmla="*/ 8 w 16"/>
              <a:gd name="T89" fmla="*/ 15 h 28"/>
              <a:gd name="T90" fmla="*/ 8 w 16"/>
              <a:gd name="T91" fmla="*/ 15 h 28"/>
              <a:gd name="T92" fmla="*/ 11 w 16"/>
              <a:gd name="T93" fmla="*/ 18 h 28"/>
              <a:gd name="T94" fmla="*/ 11 w 16"/>
              <a:gd name="T95" fmla="*/ 19 h 28"/>
              <a:gd name="T96" fmla="*/ 11 w 16"/>
              <a:gd name="T97" fmla="*/ 19 h 28"/>
              <a:gd name="T98" fmla="*/ 14 w 16"/>
              <a:gd name="T99" fmla="*/ 7 h 28"/>
              <a:gd name="T100" fmla="*/ 14 w 16"/>
              <a:gd name="T101" fmla="*/ 7 h 28"/>
              <a:gd name="T102" fmla="*/ 13 w 16"/>
              <a:gd name="T103" fmla="*/ 10 h 28"/>
              <a:gd name="T104" fmla="*/ 9 w 16"/>
              <a:gd name="T105" fmla="*/ 13 h 28"/>
              <a:gd name="T106" fmla="*/ 9 w 16"/>
              <a:gd name="T107" fmla="*/ 13 h 28"/>
              <a:gd name="T108" fmla="*/ 6 w 16"/>
              <a:gd name="T109" fmla="*/ 10 h 28"/>
              <a:gd name="T110" fmla="*/ 6 w 16"/>
              <a:gd name="T111" fmla="*/ 7 h 28"/>
              <a:gd name="T112" fmla="*/ 6 w 16"/>
              <a:gd name="T113" fmla="*/ 7 h 28"/>
              <a:gd name="T114" fmla="*/ 6 w 16"/>
              <a:gd name="T115" fmla="*/ 3 h 28"/>
              <a:gd name="T116" fmla="*/ 9 w 16"/>
              <a:gd name="T117" fmla="*/ 3 h 28"/>
              <a:gd name="T118" fmla="*/ 9 w 16"/>
              <a:gd name="T119" fmla="*/ 3 h 28"/>
              <a:gd name="T120" fmla="*/ 13 w 16"/>
              <a:gd name="T121" fmla="*/ 3 h 28"/>
              <a:gd name="T122" fmla="*/ 14 w 16"/>
              <a:gd name="T123" fmla="*/ 7 h 28"/>
              <a:gd name="T124" fmla="*/ 14 w 16"/>
              <a:gd name="T125"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 h="28">
                <a:moveTo>
                  <a:pt x="14" y="19"/>
                </a:moveTo>
                <a:lnTo>
                  <a:pt x="14" y="19"/>
                </a:lnTo>
                <a:lnTo>
                  <a:pt x="13" y="16"/>
                </a:lnTo>
                <a:lnTo>
                  <a:pt x="11" y="13"/>
                </a:lnTo>
                <a:lnTo>
                  <a:pt x="11" y="13"/>
                </a:lnTo>
                <a:lnTo>
                  <a:pt x="14" y="11"/>
                </a:lnTo>
                <a:lnTo>
                  <a:pt x="16" y="7"/>
                </a:lnTo>
                <a:lnTo>
                  <a:pt x="16" y="7"/>
                </a:lnTo>
                <a:lnTo>
                  <a:pt x="16" y="3"/>
                </a:lnTo>
                <a:lnTo>
                  <a:pt x="14" y="2"/>
                </a:lnTo>
                <a:lnTo>
                  <a:pt x="13" y="0"/>
                </a:lnTo>
                <a:lnTo>
                  <a:pt x="9" y="0"/>
                </a:lnTo>
                <a:lnTo>
                  <a:pt x="9" y="0"/>
                </a:lnTo>
                <a:lnTo>
                  <a:pt x="8" y="0"/>
                </a:lnTo>
                <a:lnTo>
                  <a:pt x="5" y="2"/>
                </a:lnTo>
                <a:lnTo>
                  <a:pt x="3" y="5"/>
                </a:lnTo>
                <a:lnTo>
                  <a:pt x="3" y="7"/>
                </a:lnTo>
                <a:lnTo>
                  <a:pt x="3" y="7"/>
                </a:lnTo>
                <a:lnTo>
                  <a:pt x="3" y="11"/>
                </a:lnTo>
                <a:lnTo>
                  <a:pt x="6" y="13"/>
                </a:lnTo>
                <a:lnTo>
                  <a:pt x="6" y="13"/>
                </a:lnTo>
                <a:lnTo>
                  <a:pt x="1" y="16"/>
                </a:lnTo>
                <a:lnTo>
                  <a:pt x="0" y="18"/>
                </a:lnTo>
                <a:lnTo>
                  <a:pt x="0" y="21"/>
                </a:lnTo>
                <a:lnTo>
                  <a:pt x="0" y="21"/>
                </a:lnTo>
                <a:lnTo>
                  <a:pt x="0" y="24"/>
                </a:lnTo>
                <a:lnTo>
                  <a:pt x="1" y="26"/>
                </a:lnTo>
                <a:lnTo>
                  <a:pt x="5" y="28"/>
                </a:lnTo>
                <a:lnTo>
                  <a:pt x="6" y="28"/>
                </a:lnTo>
                <a:lnTo>
                  <a:pt x="6" y="28"/>
                </a:lnTo>
                <a:lnTo>
                  <a:pt x="9" y="28"/>
                </a:lnTo>
                <a:lnTo>
                  <a:pt x="13" y="26"/>
                </a:lnTo>
                <a:lnTo>
                  <a:pt x="14" y="23"/>
                </a:lnTo>
                <a:lnTo>
                  <a:pt x="14" y="19"/>
                </a:lnTo>
                <a:lnTo>
                  <a:pt x="14" y="19"/>
                </a:lnTo>
                <a:close/>
                <a:moveTo>
                  <a:pt x="11" y="19"/>
                </a:moveTo>
                <a:lnTo>
                  <a:pt x="11" y="19"/>
                </a:lnTo>
                <a:lnTo>
                  <a:pt x="11" y="24"/>
                </a:lnTo>
                <a:lnTo>
                  <a:pt x="6" y="26"/>
                </a:lnTo>
                <a:lnTo>
                  <a:pt x="6" y="26"/>
                </a:lnTo>
                <a:lnTo>
                  <a:pt x="3" y="24"/>
                </a:lnTo>
                <a:lnTo>
                  <a:pt x="3" y="21"/>
                </a:lnTo>
                <a:lnTo>
                  <a:pt x="3" y="21"/>
                </a:lnTo>
                <a:lnTo>
                  <a:pt x="5" y="18"/>
                </a:lnTo>
                <a:lnTo>
                  <a:pt x="8" y="15"/>
                </a:lnTo>
                <a:lnTo>
                  <a:pt x="8" y="15"/>
                </a:lnTo>
                <a:lnTo>
                  <a:pt x="11" y="18"/>
                </a:lnTo>
                <a:lnTo>
                  <a:pt x="11" y="19"/>
                </a:lnTo>
                <a:lnTo>
                  <a:pt x="11" y="19"/>
                </a:lnTo>
                <a:close/>
                <a:moveTo>
                  <a:pt x="14" y="7"/>
                </a:moveTo>
                <a:lnTo>
                  <a:pt x="14" y="7"/>
                </a:lnTo>
                <a:lnTo>
                  <a:pt x="13" y="10"/>
                </a:lnTo>
                <a:lnTo>
                  <a:pt x="9" y="13"/>
                </a:lnTo>
                <a:lnTo>
                  <a:pt x="9" y="13"/>
                </a:lnTo>
                <a:lnTo>
                  <a:pt x="6" y="10"/>
                </a:lnTo>
                <a:lnTo>
                  <a:pt x="6" y="7"/>
                </a:lnTo>
                <a:lnTo>
                  <a:pt x="6" y="7"/>
                </a:lnTo>
                <a:lnTo>
                  <a:pt x="6" y="3"/>
                </a:lnTo>
                <a:lnTo>
                  <a:pt x="9" y="3"/>
                </a:lnTo>
                <a:lnTo>
                  <a:pt x="9" y="3"/>
                </a:lnTo>
                <a:lnTo>
                  <a:pt x="13" y="3"/>
                </a:lnTo>
                <a:lnTo>
                  <a:pt x="14" y="7"/>
                </a:lnTo>
                <a:lnTo>
                  <a:pt x="14" y="7"/>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9" name="Freeform 44"/>
          <p:cNvSpPr>
            <a:spLocks noEditPoints="1"/>
          </p:cNvSpPr>
          <p:nvPr/>
        </p:nvSpPr>
        <p:spPr bwMode="auto">
          <a:xfrm>
            <a:off x="7395307" y="3047263"/>
            <a:ext cx="29200" cy="51101"/>
          </a:xfrm>
          <a:custGeom>
            <a:avLst/>
            <a:gdLst>
              <a:gd name="T0" fmla="*/ 16 w 16"/>
              <a:gd name="T1" fmla="*/ 8 h 28"/>
              <a:gd name="T2" fmla="*/ 16 w 16"/>
              <a:gd name="T3" fmla="*/ 8 h 28"/>
              <a:gd name="T4" fmla="*/ 14 w 16"/>
              <a:gd name="T5" fmla="*/ 2 h 28"/>
              <a:gd name="T6" fmla="*/ 13 w 16"/>
              <a:gd name="T7" fmla="*/ 0 h 28"/>
              <a:gd name="T8" fmla="*/ 10 w 16"/>
              <a:gd name="T9" fmla="*/ 0 h 28"/>
              <a:gd name="T10" fmla="*/ 10 w 16"/>
              <a:gd name="T11" fmla="*/ 0 h 28"/>
              <a:gd name="T12" fmla="*/ 6 w 16"/>
              <a:gd name="T13" fmla="*/ 0 h 28"/>
              <a:gd name="T14" fmla="*/ 5 w 16"/>
              <a:gd name="T15" fmla="*/ 2 h 28"/>
              <a:gd name="T16" fmla="*/ 2 w 16"/>
              <a:gd name="T17" fmla="*/ 7 h 28"/>
              <a:gd name="T18" fmla="*/ 0 w 16"/>
              <a:gd name="T19" fmla="*/ 13 h 28"/>
              <a:gd name="T20" fmla="*/ 0 w 16"/>
              <a:gd name="T21" fmla="*/ 19 h 28"/>
              <a:gd name="T22" fmla="*/ 0 w 16"/>
              <a:gd name="T23" fmla="*/ 19 h 28"/>
              <a:gd name="T24" fmla="*/ 2 w 16"/>
              <a:gd name="T25" fmla="*/ 26 h 28"/>
              <a:gd name="T26" fmla="*/ 3 w 16"/>
              <a:gd name="T27" fmla="*/ 28 h 28"/>
              <a:gd name="T28" fmla="*/ 5 w 16"/>
              <a:gd name="T29" fmla="*/ 28 h 28"/>
              <a:gd name="T30" fmla="*/ 5 w 16"/>
              <a:gd name="T31" fmla="*/ 28 h 28"/>
              <a:gd name="T32" fmla="*/ 8 w 16"/>
              <a:gd name="T33" fmla="*/ 28 h 28"/>
              <a:gd name="T34" fmla="*/ 10 w 16"/>
              <a:gd name="T35" fmla="*/ 26 h 28"/>
              <a:gd name="T36" fmla="*/ 13 w 16"/>
              <a:gd name="T37" fmla="*/ 21 h 28"/>
              <a:gd name="T38" fmla="*/ 14 w 16"/>
              <a:gd name="T39" fmla="*/ 15 h 28"/>
              <a:gd name="T40" fmla="*/ 16 w 16"/>
              <a:gd name="T41" fmla="*/ 8 h 28"/>
              <a:gd name="T42" fmla="*/ 16 w 16"/>
              <a:gd name="T43" fmla="*/ 8 h 28"/>
              <a:gd name="T44" fmla="*/ 13 w 16"/>
              <a:gd name="T45" fmla="*/ 8 h 28"/>
              <a:gd name="T46" fmla="*/ 13 w 16"/>
              <a:gd name="T47" fmla="*/ 8 h 28"/>
              <a:gd name="T48" fmla="*/ 11 w 16"/>
              <a:gd name="T49" fmla="*/ 19 h 28"/>
              <a:gd name="T50" fmla="*/ 8 w 16"/>
              <a:gd name="T51" fmla="*/ 24 h 28"/>
              <a:gd name="T52" fmla="*/ 5 w 16"/>
              <a:gd name="T53" fmla="*/ 26 h 28"/>
              <a:gd name="T54" fmla="*/ 5 w 16"/>
              <a:gd name="T55" fmla="*/ 26 h 28"/>
              <a:gd name="T56" fmla="*/ 3 w 16"/>
              <a:gd name="T57" fmla="*/ 24 h 28"/>
              <a:gd name="T58" fmla="*/ 2 w 16"/>
              <a:gd name="T59" fmla="*/ 19 h 28"/>
              <a:gd name="T60" fmla="*/ 2 w 16"/>
              <a:gd name="T61" fmla="*/ 19 h 28"/>
              <a:gd name="T62" fmla="*/ 5 w 16"/>
              <a:gd name="T63" fmla="*/ 10 h 28"/>
              <a:gd name="T64" fmla="*/ 6 w 16"/>
              <a:gd name="T65" fmla="*/ 5 h 28"/>
              <a:gd name="T66" fmla="*/ 10 w 16"/>
              <a:gd name="T67" fmla="*/ 3 h 28"/>
              <a:gd name="T68" fmla="*/ 10 w 16"/>
              <a:gd name="T69" fmla="*/ 3 h 28"/>
              <a:gd name="T70" fmla="*/ 11 w 16"/>
              <a:gd name="T71" fmla="*/ 5 h 28"/>
              <a:gd name="T72" fmla="*/ 13 w 16"/>
              <a:gd name="T73" fmla="*/ 8 h 28"/>
              <a:gd name="T74" fmla="*/ 13 w 16"/>
              <a:gd name="T75"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28">
                <a:moveTo>
                  <a:pt x="16" y="8"/>
                </a:moveTo>
                <a:lnTo>
                  <a:pt x="16" y="8"/>
                </a:lnTo>
                <a:lnTo>
                  <a:pt x="14" y="2"/>
                </a:lnTo>
                <a:lnTo>
                  <a:pt x="13" y="0"/>
                </a:lnTo>
                <a:lnTo>
                  <a:pt x="10" y="0"/>
                </a:lnTo>
                <a:lnTo>
                  <a:pt x="10" y="0"/>
                </a:lnTo>
                <a:lnTo>
                  <a:pt x="6" y="0"/>
                </a:lnTo>
                <a:lnTo>
                  <a:pt x="5" y="2"/>
                </a:lnTo>
                <a:lnTo>
                  <a:pt x="2" y="7"/>
                </a:lnTo>
                <a:lnTo>
                  <a:pt x="0" y="13"/>
                </a:lnTo>
                <a:lnTo>
                  <a:pt x="0" y="19"/>
                </a:lnTo>
                <a:lnTo>
                  <a:pt x="0" y="19"/>
                </a:lnTo>
                <a:lnTo>
                  <a:pt x="2" y="26"/>
                </a:lnTo>
                <a:lnTo>
                  <a:pt x="3" y="28"/>
                </a:lnTo>
                <a:lnTo>
                  <a:pt x="5" y="28"/>
                </a:lnTo>
                <a:lnTo>
                  <a:pt x="5" y="28"/>
                </a:lnTo>
                <a:lnTo>
                  <a:pt x="8" y="28"/>
                </a:lnTo>
                <a:lnTo>
                  <a:pt x="10" y="26"/>
                </a:lnTo>
                <a:lnTo>
                  <a:pt x="13" y="21"/>
                </a:lnTo>
                <a:lnTo>
                  <a:pt x="14" y="15"/>
                </a:lnTo>
                <a:lnTo>
                  <a:pt x="16" y="8"/>
                </a:lnTo>
                <a:lnTo>
                  <a:pt x="16" y="8"/>
                </a:lnTo>
                <a:close/>
                <a:moveTo>
                  <a:pt x="13" y="8"/>
                </a:moveTo>
                <a:lnTo>
                  <a:pt x="13" y="8"/>
                </a:lnTo>
                <a:lnTo>
                  <a:pt x="11" y="19"/>
                </a:lnTo>
                <a:lnTo>
                  <a:pt x="8" y="24"/>
                </a:lnTo>
                <a:lnTo>
                  <a:pt x="5" y="26"/>
                </a:lnTo>
                <a:lnTo>
                  <a:pt x="5" y="26"/>
                </a:lnTo>
                <a:lnTo>
                  <a:pt x="3" y="24"/>
                </a:lnTo>
                <a:lnTo>
                  <a:pt x="2" y="19"/>
                </a:lnTo>
                <a:lnTo>
                  <a:pt x="2" y="19"/>
                </a:lnTo>
                <a:lnTo>
                  <a:pt x="5" y="10"/>
                </a:lnTo>
                <a:lnTo>
                  <a:pt x="6" y="5"/>
                </a:lnTo>
                <a:lnTo>
                  <a:pt x="10" y="3"/>
                </a:lnTo>
                <a:lnTo>
                  <a:pt x="10" y="3"/>
                </a:lnTo>
                <a:lnTo>
                  <a:pt x="11" y="5"/>
                </a:lnTo>
                <a:lnTo>
                  <a:pt x="13" y="8"/>
                </a:lnTo>
                <a:lnTo>
                  <a:pt x="13" y="8"/>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30" name="Freeform 45"/>
          <p:cNvSpPr>
            <a:spLocks noEditPoints="1"/>
          </p:cNvSpPr>
          <p:nvPr/>
        </p:nvSpPr>
        <p:spPr bwMode="auto">
          <a:xfrm>
            <a:off x="7429983" y="3047263"/>
            <a:ext cx="20076" cy="20076"/>
          </a:xfrm>
          <a:custGeom>
            <a:avLst/>
            <a:gdLst>
              <a:gd name="T0" fmla="*/ 7 w 11"/>
              <a:gd name="T1" fmla="*/ 0 h 11"/>
              <a:gd name="T2" fmla="*/ 7 w 11"/>
              <a:gd name="T3" fmla="*/ 0 h 11"/>
              <a:gd name="T4" fmla="*/ 2 w 11"/>
              <a:gd name="T5" fmla="*/ 2 h 11"/>
              <a:gd name="T6" fmla="*/ 0 w 11"/>
              <a:gd name="T7" fmla="*/ 7 h 11"/>
              <a:gd name="T8" fmla="*/ 0 w 11"/>
              <a:gd name="T9" fmla="*/ 7 h 11"/>
              <a:gd name="T10" fmla="*/ 2 w 11"/>
              <a:gd name="T11" fmla="*/ 10 h 11"/>
              <a:gd name="T12" fmla="*/ 7 w 11"/>
              <a:gd name="T13" fmla="*/ 11 h 11"/>
              <a:gd name="T14" fmla="*/ 7 w 11"/>
              <a:gd name="T15" fmla="*/ 11 h 11"/>
              <a:gd name="T16" fmla="*/ 10 w 11"/>
              <a:gd name="T17" fmla="*/ 10 h 11"/>
              <a:gd name="T18" fmla="*/ 11 w 11"/>
              <a:gd name="T19" fmla="*/ 7 h 11"/>
              <a:gd name="T20" fmla="*/ 11 w 11"/>
              <a:gd name="T21" fmla="*/ 7 h 11"/>
              <a:gd name="T22" fmla="*/ 10 w 11"/>
              <a:gd name="T23" fmla="*/ 2 h 11"/>
              <a:gd name="T24" fmla="*/ 7 w 11"/>
              <a:gd name="T25" fmla="*/ 0 h 11"/>
              <a:gd name="T26" fmla="*/ 7 w 11"/>
              <a:gd name="T27" fmla="*/ 0 h 11"/>
              <a:gd name="T28" fmla="*/ 7 w 11"/>
              <a:gd name="T29" fmla="*/ 2 h 11"/>
              <a:gd name="T30" fmla="*/ 7 w 11"/>
              <a:gd name="T31" fmla="*/ 2 h 11"/>
              <a:gd name="T32" fmla="*/ 8 w 11"/>
              <a:gd name="T33" fmla="*/ 3 h 11"/>
              <a:gd name="T34" fmla="*/ 10 w 11"/>
              <a:gd name="T35" fmla="*/ 7 h 11"/>
              <a:gd name="T36" fmla="*/ 10 w 11"/>
              <a:gd name="T37" fmla="*/ 7 h 11"/>
              <a:gd name="T38" fmla="*/ 8 w 11"/>
              <a:gd name="T39" fmla="*/ 8 h 11"/>
              <a:gd name="T40" fmla="*/ 7 w 11"/>
              <a:gd name="T41" fmla="*/ 10 h 11"/>
              <a:gd name="T42" fmla="*/ 7 w 11"/>
              <a:gd name="T43" fmla="*/ 10 h 11"/>
              <a:gd name="T44" fmla="*/ 3 w 11"/>
              <a:gd name="T45" fmla="*/ 8 h 11"/>
              <a:gd name="T46" fmla="*/ 2 w 11"/>
              <a:gd name="T47" fmla="*/ 7 h 11"/>
              <a:gd name="T48" fmla="*/ 2 w 11"/>
              <a:gd name="T49" fmla="*/ 7 h 11"/>
              <a:gd name="T50" fmla="*/ 3 w 11"/>
              <a:gd name="T51" fmla="*/ 3 h 11"/>
              <a:gd name="T52" fmla="*/ 7 w 11"/>
              <a:gd name="T53" fmla="*/ 2 h 11"/>
              <a:gd name="T54" fmla="*/ 7 w 11"/>
              <a:gd name="T5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11">
                <a:moveTo>
                  <a:pt x="7" y="0"/>
                </a:moveTo>
                <a:lnTo>
                  <a:pt x="7" y="0"/>
                </a:lnTo>
                <a:lnTo>
                  <a:pt x="2" y="2"/>
                </a:lnTo>
                <a:lnTo>
                  <a:pt x="0" y="7"/>
                </a:lnTo>
                <a:lnTo>
                  <a:pt x="0" y="7"/>
                </a:lnTo>
                <a:lnTo>
                  <a:pt x="2" y="10"/>
                </a:lnTo>
                <a:lnTo>
                  <a:pt x="7" y="11"/>
                </a:lnTo>
                <a:lnTo>
                  <a:pt x="7" y="11"/>
                </a:lnTo>
                <a:lnTo>
                  <a:pt x="10" y="10"/>
                </a:lnTo>
                <a:lnTo>
                  <a:pt x="11" y="7"/>
                </a:lnTo>
                <a:lnTo>
                  <a:pt x="11" y="7"/>
                </a:lnTo>
                <a:lnTo>
                  <a:pt x="10" y="2"/>
                </a:lnTo>
                <a:lnTo>
                  <a:pt x="7" y="0"/>
                </a:lnTo>
                <a:lnTo>
                  <a:pt x="7" y="0"/>
                </a:lnTo>
                <a:close/>
                <a:moveTo>
                  <a:pt x="7" y="2"/>
                </a:moveTo>
                <a:lnTo>
                  <a:pt x="7" y="2"/>
                </a:lnTo>
                <a:lnTo>
                  <a:pt x="8" y="3"/>
                </a:lnTo>
                <a:lnTo>
                  <a:pt x="10" y="7"/>
                </a:lnTo>
                <a:lnTo>
                  <a:pt x="10" y="7"/>
                </a:lnTo>
                <a:lnTo>
                  <a:pt x="8" y="8"/>
                </a:lnTo>
                <a:lnTo>
                  <a:pt x="7" y="10"/>
                </a:lnTo>
                <a:lnTo>
                  <a:pt x="7" y="10"/>
                </a:lnTo>
                <a:lnTo>
                  <a:pt x="3" y="8"/>
                </a:lnTo>
                <a:lnTo>
                  <a:pt x="2" y="7"/>
                </a:lnTo>
                <a:lnTo>
                  <a:pt x="2" y="7"/>
                </a:lnTo>
                <a:lnTo>
                  <a:pt x="3" y="3"/>
                </a:lnTo>
                <a:lnTo>
                  <a:pt x="7" y="2"/>
                </a:lnTo>
                <a:lnTo>
                  <a:pt x="7" y="2"/>
                </a:lnTo>
                <a:close/>
              </a:path>
            </a:pathLst>
          </a:custGeom>
          <a:solidFill>
            <a:srgbClr val="FFFFFF"/>
          </a:soli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Rectangle 237"/>
          <p:cNvSpPr>
            <a:spLocks noChangeArrowheads="1"/>
          </p:cNvSpPr>
          <p:nvPr/>
        </p:nvSpPr>
        <p:spPr bwMode="auto">
          <a:xfrm>
            <a:off x="7911640" y="4787783"/>
            <a:ext cx="3206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EQUATOR</a:t>
            </a:r>
            <a:endParaRPr kumimoji="0" lang="en-US" altLang="en-US" sz="1800" b="1" i="0" u="none" strike="noStrike" cap="none" normalizeH="0" baseline="0" dirty="0" smtClean="0">
              <a:ln>
                <a:noFill/>
              </a:ln>
              <a:solidFill>
                <a:schemeClr val="tx1"/>
              </a:solidFill>
              <a:effectLst/>
              <a:latin typeface="+mj-lt"/>
            </a:endParaRPr>
          </a:p>
        </p:txBody>
      </p:sp>
      <p:sp>
        <p:nvSpPr>
          <p:cNvPr id="44" name="Rectangle 238"/>
          <p:cNvSpPr>
            <a:spLocks noChangeArrowheads="1"/>
          </p:cNvSpPr>
          <p:nvPr/>
        </p:nvSpPr>
        <p:spPr bwMode="auto">
          <a:xfrm>
            <a:off x="6401320" y="5402815"/>
            <a:ext cx="56746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EEF"/>
                </a:solidFill>
                <a:effectLst/>
                <a:latin typeface="+mj-lt"/>
              </a:rPr>
              <a:t>TROPIC OF </a:t>
            </a:r>
            <a:r>
              <a:rPr kumimoji="0" lang="en-US" altLang="en-US" sz="400" b="1" i="1" u="none" strike="noStrike" cap="none" normalizeH="0" baseline="0" dirty="0" smtClean="0">
                <a:ln>
                  <a:noFill/>
                </a:ln>
                <a:solidFill>
                  <a:srgbClr val="00AEEF"/>
                </a:solidFill>
                <a:effectLst/>
                <a:latin typeface="+mj-lt"/>
              </a:rPr>
              <a:t>CAPRICON</a:t>
            </a:r>
            <a:endParaRPr kumimoji="0" lang="en-US" altLang="en-US" sz="1600" b="1" i="0" u="none" strike="noStrike" cap="none" normalizeH="0" baseline="0" dirty="0" smtClean="0">
              <a:ln>
                <a:noFill/>
              </a:ln>
              <a:solidFill>
                <a:schemeClr val="tx1"/>
              </a:solidFill>
              <a:effectLst/>
              <a:latin typeface="+mj-lt"/>
            </a:endParaRPr>
          </a:p>
        </p:txBody>
      </p:sp>
      <p:sp>
        <p:nvSpPr>
          <p:cNvPr id="47" name="Rectangle 241"/>
          <p:cNvSpPr>
            <a:spLocks noChangeArrowheads="1"/>
          </p:cNvSpPr>
          <p:nvPr/>
        </p:nvSpPr>
        <p:spPr bwMode="auto">
          <a:xfrm>
            <a:off x="7497258" y="4255827"/>
            <a:ext cx="733451" cy="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latin typeface="+mj-lt"/>
              </a:rPr>
              <a:t>TROPIC OF CANCER</a:t>
            </a:r>
            <a:endParaRPr kumimoji="0" lang="en-US" altLang="en-US" sz="1800" b="1" i="0" u="none" strike="noStrike" cap="none" normalizeH="0" baseline="0" smtClean="0">
              <a:ln>
                <a:noFill/>
              </a:ln>
              <a:solidFill>
                <a:schemeClr val="tx1"/>
              </a:solidFill>
              <a:effectLst/>
              <a:latin typeface="+mj-lt"/>
            </a:endParaRPr>
          </a:p>
        </p:txBody>
      </p:sp>
      <p:sp>
        <p:nvSpPr>
          <p:cNvPr id="66" name="Rectangle 260"/>
          <p:cNvSpPr>
            <a:spLocks noChangeArrowheads="1"/>
          </p:cNvSpPr>
          <p:nvPr/>
        </p:nvSpPr>
        <p:spPr bwMode="auto">
          <a:xfrm>
            <a:off x="4004744" y="4007624"/>
            <a:ext cx="44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ATLANTIC</a:t>
            </a:r>
            <a:br>
              <a:rPr kumimoji="0" lang="en-US" altLang="en-US" sz="700" b="1" i="1" u="none" strike="noStrike" cap="none" normalizeH="0" baseline="0" dirty="0" smtClean="0">
                <a:ln>
                  <a:noFill/>
                </a:ln>
                <a:solidFill>
                  <a:srgbClr val="44C8F5"/>
                </a:solidFill>
                <a:effectLst/>
                <a:latin typeface="+mj-lt"/>
              </a:rPr>
            </a:br>
            <a:r>
              <a:rPr kumimoji="0" lang="en-US" altLang="en-US" sz="7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68" name="Rectangle 262"/>
          <p:cNvSpPr>
            <a:spLocks noChangeArrowheads="1"/>
          </p:cNvSpPr>
          <p:nvPr/>
        </p:nvSpPr>
        <p:spPr bwMode="auto">
          <a:xfrm>
            <a:off x="4819902" y="3139389"/>
            <a:ext cx="2917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latin typeface="+mj-lt"/>
              </a:rPr>
              <a:t>ARCTIC</a:t>
            </a:r>
            <a:br>
              <a:rPr kumimoji="0" lang="en-US" altLang="en-US" sz="600" b="1" i="1" u="none" strike="noStrike" cap="none" normalizeH="0" baseline="0" dirty="0" smtClean="0">
                <a:ln>
                  <a:noFill/>
                </a:ln>
                <a:solidFill>
                  <a:srgbClr val="44C8F5"/>
                </a:solidFill>
                <a:effectLst/>
                <a:latin typeface="+mj-lt"/>
              </a:rPr>
            </a:br>
            <a:r>
              <a:rPr kumimoji="0" lang="en-US" altLang="en-US" sz="6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0" name="Rectangle 264"/>
          <p:cNvSpPr>
            <a:spLocks noChangeArrowheads="1"/>
          </p:cNvSpPr>
          <p:nvPr/>
        </p:nvSpPr>
        <p:spPr bwMode="auto">
          <a:xfrm>
            <a:off x="4391324" y="4985436"/>
            <a:ext cx="44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ATLANTIC</a:t>
            </a:r>
            <a:br>
              <a:rPr kumimoji="0" lang="en-US" altLang="en-US" sz="700" b="1" i="1" u="none" strike="noStrike" cap="none" normalizeH="0" baseline="0" dirty="0" smtClean="0">
                <a:ln>
                  <a:noFill/>
                </a:ln>
                <a:solidFill>
                  <a:srgbClr val="44C8F5"/>
                </a:solidFill>
                <a:effectLst/>
                <a:latin typeface="+mj-lt"/>
              </a:rPr>
            </a:br>
            <a:r>
              <a:rPr kumimoji="0" lang="en-US" altLang="en-US" sz="7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2" name="Rectangle 266"/>
          <p:cNvSpPr>
            <a:spLocks noChangeArrowheads="1"/>
          </p:cNvSpPr>
          <p:nvPr/>
        </p:nvSpPr>
        <p:spPr bwMode="auto">
          <a:xfrm>
            <a:off x="6246194" y="4969410"/>
            <a:ext cx="3222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INDIAN</a:t>
            </a:r>
            <a:br>
              <a:rPr kumimoji="0" lang="en-US" altLang="en-US" sz="700" b="1" i="1" u="none" strike="noStrike" cap="none" normalizeH="0" baseline="0" dirty="0" smtClean="0">
                <a:ln>
                  <a:noFill/>
                </a:ln>
                <a:solidFill>
                  <a:srgbClr val="44C8F5"/>
                </a:solidFill>
                <a:effectLst/>
                <a:latin typeface="+mj-lt"/>
              </a:rPr>
            </a:br>
            <a:r>
              <a:rPr kumimoji="0" lang="en-US" altLang="en-US" sz="7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4" name="Rectangle 268"/>
          <p:cNvSpPr>
            <a:spLocks noChangeArrowheads="1"/>
          </p:cNvSpPr>
          <p:nvPr/>
        </p:nvSpPr>
        <p:spPr bwMode="auto">
          <a:xfrm>
            <a:off x="2184873" y="4538305"/>
            <a:ext cx="357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PACIFIC</a:t>
            </a:r>
            <a:br>
              <a:rPr kumimoji="0" lang="en-US" altLang="en-US" sz="700" b="1" i="1" u="none" strike="noStrike" cap="none" normalizeH="0" baseline="0" dirty="0" smtClean="0">
                <a:ln>
                  <a:noFill/>
                </a:ln>
                <a:solidFill>
                  <a:srgbClr val="44C8F5"/>
                </a:solidFill>
                <a:effectLst/>
                <a:latin typeface="+mj-lt"/>
              </a:rPr>
            </a:br>
            <a:r>
              <a:rPr kumimoji="0" lang="en-US" altLang="en-US" sz="7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6" name="Rectangle 270"/>
          <p:cNvSpPr>
            <a:spLocks noChangeArrowheads="1"/>
          </p:cNvSpPr>
          <p:nvPr/>
        </p:nvSpPr>
        <p:spPr bwMode="auto">
          <a:xfrm>
            <a:off x="7698411" y="4495304"/>
            <a:ext cx="357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latin typeface="+mj-lt"/>
              </a:rPr>
              <a:t>PACIFIC</a:t>
            </a:r>
            <a:br>
              <a:rPr kumimoji="0" lang="en-US" altLang="en-US" sz="700" b="1" i="1" u="none" strike="noStrike" cap="none" normalizeH="0" baseline="0" dirty="0" smtClean="0">
                <a:ln>
                  <a:noFill/>
                </a:ln>
                <a:solidFill>
                  <a:srgbClr val="44C8F5"/>
                </a:solidFill>
                <a:effectLst/>
                <a:latin typeface="+mj-lt"/>
              </a:rPr>
            </a:br>
            <a:r>
              <a:rPr kumimoji="0" lang="en-US" altLang="en-US" sz="7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78" name="Rectangle 272"/>
          <p:cNvSpPr>
            <a:spLocks noChangeArrowheads="1"/>
          </p:cNvSpPr>
          <p:nvPr/>
        </p:nvSpPr>
        <p:spPr bwMode="auto">
          <a:xfrm>
            <a:off x="5831264" y="5532942"/>
            <a:ext cx="33171" cy="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79" name="Rectangle 273"/>
          <p:cNvSpPr>
            <a:spLocks noChangeArrowheads="1"/>
          </p:cNvSpPr>
          <p:nvPr/>
        </p:nvSpPr>
        <p:spPr bwMode="auto">
          <a:xfrm>
            <a:off x="6174368" y="5532942"/>
            <a:ext cx="149271" cy="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80" name="Rectangle 274"/>
          <p:cNvSpPr>
            <a:spLocks noChangeArrowheads="1"/>
          </p:cNvSpPr>
          <p:nvPr/>
        </p:nvSpPr>
        <p:spPr bwMode="auto">
          <a:xfrm>
            <a:off x="5831264" y="5646093"/>
            <a:ext cx="33171" cy="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81" name="Rectangle 275"/>
          <p:cNvSpPr>
            <a:spLocks noChangeArrowheads="1"/>
          </p:cNvSpPr>
          <p:nvPr/>
        </p:nvSpPr>
        <p:spPr bwMode="auto">
          <a:xfrm>
            <a:off x="6028366" y="5646093"/>
            <a:ext cx="149271" cy="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82" name="Rectangle 276"/>
          <p:cNvSpPr>
            <a:spLocks noChangeArrowheads="1"/>
          </p:cNvSpPr>
          <p:nvPr/>
        </p:nvSpPr>
        <p:spPr bwMode="auto">
          <a:xfrm>
            <a:off x="6575873" y="5532942"/>
            <a:ext cx="315127" cy="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3,000 Miles</a:t>
            </a:r>
            <a:endParaRPr kumimoji="0" lang="en-US" altLang="en-US" sz="1800" b="1" i="0" u="none" strike="noStrike" cap="none" normalizeH="0" baseline="0" smtClean="0">
              <a:ln>
                <a:noFill/>
              </a:ln>
              <a:solidFill>
                <a:schemeClr val="tx1"/>
              </a:solidFill>
              <a:effectLst/>
              <a:latin typeface="+mj-lt"/>
            </a:endParaRPr>
          </a:p>
        </p:txBody>
      </p:sp>
      <p:sp>
        <p:nvSpPr>
          <p:cNvPr id="83" name="Rectangle 277"/>
          <p:cNvSpPr>
            <a:spLocks noChangeArrowheads="1"/>
          </p:cNvSpPr>
          <p:nvPr/>
        </p:nvSpPr>
        <p:spPr bwMode="auto">
          <a:xfrm>
            <a:off x="6285695" y="5646093"/>
            <a:ext cx="471768" cy="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3,000 Kilometers</a:t>
            </a:r>
            <a:endParaRPr kumimoji="0" lang="en-US" altLang="en-US" sz="1800" b="1" i="0" u="none" strike="noStrike" cap="none" normalizeH="0" baseline="0" dirty="0" smtClean="0">
              <a:ln>
                <a:noFill/>
              </a:ln>
              <a:solidFill>
                <a:schemeClr val="tx1"/>
              </a:solidFill>
              <a:effectLst/>
              <a:latin typeface="+mj-lt"/>
            </a:endParaRPr>
          </a:p>
        </p:txBody>
      </p:sp>
      <p:sp>
        <p:nvSpPr>
          <p:cNvPr id="84" name="Rectangle 278"/>
          <p:cNvSpPr>
            <a:spLocks noChangeArrowheads="1"/>
          </p:cNvSpPr>
          <p:nvPr/>
        </p:nvSpPr>
        <p:spPr bwMode="auto">
          <a:xfrm>
            <a:off x="733982" y="5248239"/>
            <a:ext cx="912208" cy="1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Net in-migration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85" name="Rectangle 279"/>
          <p:cNvSpPr>
            <a:spLocks noChangeArrowheads="1"/>
          </p:cNvSpPr>
          <p:nvPr/>
        </p:nvSpPr>
        <p:spPr bwMode="auto">
          <a:xfrm>
            <a:off x="940209" y="5407015"/>
            <a:ext cx="960122" cy="1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 million and above</a:t>
            </a:r>
            <a:endParaRPr kumimoji="0" lang="en-US" altLang="en-US" sz="1600" b="1" i="0" u="none" strike="noStrike" cap="none" normalizeH="0" baseline="0" smtClean="0">
              <a:ln>
                <a:noFill/>
              </a:ln>
              <a:solidFill>
                <a:schemeClr val="tx1"/>
              </a:solidFill>
              <a:effectLst/>
              <a:latin typeface="+mj-lt"/>
            </a:endParaRPr>
          </a:p>
        </p:txBody>
      </p:sp>
      <p:sp>
        <p:nvSpPr>
          <p:cNvPr id="86" name="Rectangle 280"/>
          <p:cNvSpPr>
            <a:spLocks noChangeArrowheads="1"/>
          </p:cNvSpPr>
          <p:nvPr/>
        </p:nvSpPr>
        <p:spPr bwMode="auto">
          <a:xfrm>
            <a:off x="940209" y="5562142"/>
            <a:ext cx="899307" cy="1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less than 1 million</a:t>
            </a:r>
            <a:endParaRPr kumimoji="0" lang="en-US" altLang="en-US" sz="1600" b="1" i="0" u="none" strike="noStrike" cap="none" normalizeH="0" baseline="0" smtClean="0">
              <a:ln>
                <a:noFill/>
              </a:ln>
              <a:solidFill>
                <a:schemeClr val="tx1"/>
              </a:solidFill>
              <a:effectLst/>
              <a:latin typeface="+mj-lt"/>
            </a:endParaRPr>
          </a:p>
        </p:txBody>
      </p:sp>
      <p:sp>
        <p:nvSpPr>
          <p:cNvPr id="87" name="Rectangle 281"/>
          <p:cNvSpPr>
            <a:spLocks noChangeArrowheads="1"/>
          </p:cNvSpPr>
          <p:nvPr/>
        </p:nvSpPr>
        <p:spPr bwMode="auto">
          <a:xfrm>
            <a:off x="733982" y="5735519"/>
            <a:ext cx="991450" cy="1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Net out-migration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88" name="Rectangle 282"/>
          <p:cNvSpPr>
            <a:spLocks noChangeArrowheads="1"/>
          </p:cNvSpPr>
          <p:nvPr/>
        </p:nvSpPr>
        <p:spPr bwMode="auto">
          <a:xfrm>
            <a:off x="940209" y="5892471"/>
            <a:ext cx="899307" cy="1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less than 1 million</a:t>
            </a:r>
            <a:endParaRPr kumimoji="0" lang="en-US" altLang="en-US" sz="1600" b="1" i="0" u="none" strike="noStrike" cap="none" normalizeH="0" baseline="0" smtClean="0">
              <a:ln>
                <a:noFill/>
              </a:ln>
              <a:solidFill>
                <a:schemeClr val="tx1"/>
              </a:solidFill>
              <a:effectLst/>
              <a:latin typeface="+mj-lt"/>
            </a:endParaRPr>
          </a:p>
        </p:txBody>
      </p:sp>
      <p:sp>
        <p:nvSpPr>
          <p:cNvPr id="89" name="Rectangle 283"/>
          <p:cNvSpPr>
            <a:spLocks noChangeArrowheads="1"/>
          </p:cNvSpPr>
          <p:nvPr/>
        </p:nvSpPr>
        <p:spPr bwMode="auto">
          <a:xfrm>
            <a:off x="940209" y="6047598"/>
            <a:ext cx="960122" cy="1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 million and above</a:t>
            </a:r>
            <a:endParaRPr kumimoji="0" lang="en-US" altLang="en-US" sz="1600" b="1" i="0" u="none" strike="noStrike" cap="none" normalizeH="0" baseline="0" smtClean="0">
              <a:ln>
                <a:noFill/>
              </a:ln>
              <a:solidFill>
                <a:schemeClr val="tx1"/>
              </a:solidFill>
              <a:effectLst/>
              <a:latin typeface="+mj-lt"/>
            </a:endParaRPr>
          </a:p>
        </p:txBody>
      </p:sp>
      <p:sp>
        <p:nvSpPr>
          <p:cNvPr id="292" name="Rectangle 242"/>
          <p:cNvSpPr>
            <a:spLocks noChangeArrowheads="1"/>
          </p:cNvSpPr>
          <p:nvPr/>
        </p:nvSpPr>
        <p:spPr bwMode="auto">
          <a:xfrm>
            <a:off x="4991755" y="2893961"/>
            <a:ext cx="609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3" name="Rectangle 243"/>
          <p:cNvSpPr>
            <a:spLocks noChangeArrowheads="1"/>
          </p:cNvSpPr>
          <p:nvPr/>
        </p:nvSpPr>
        <p:spPr bwMode="auto">
          <a:xfrm>
            <a:off x="4749028"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4" name="Rectangle 244"/>
          <p:cNvSpPr>
            <a:spLocks noChangeArrowheads="1"/>
          </p:cNvSpPr>
          <p:nvPr/>
        </p:nvSpPr>
        <p:spPr bwMode="auto">
          <a:xfrm>
            <a:off x="5190683"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5" name="Rectangle 245"/>
          <p:cNvSpPr>
            <a:spLocks noChangeArrowheads="1"/>
          </p:cNvSpPr>
          <p:nvPr/>
        </p:nvSpPr>
        <p:spPr bwMode="auto">
          <a:xfrm>
            <a:off x="4540975"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6" name="Rectangle 246"/>
          <p:cNvSpPr>
            <a:spLocks noChangeArrowheads="1"/>
          </p:cNvSpPr>
          <p:nvPr/>
        </p:nvSpPr>
        <p:spPr bwMode="auto">
          <a:xfrm>
            <a:off x="5398735"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7" name="Rectangle 247"/>
          <p:cNvSpPr>
            <a:spLocks noChangeArrowheads="1"/>
          </p:cNvSpPr>
          <p:nvPr/>
        </p:nvSpPr>
        <p:spPr bwMode="auto">
          <a:xfrm>
            <a:off x="4342047"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8" name="Rectangle 248"/>
          <p:cNvSpPr>
            <a:spLocks noChangeArrowheads="1"/>
          </p:cNvSpPr>
          <p:nvPr/>
        </p:nvSpPr>
        <p:spPr bwMode="auto">
          <a:xfrm>
            <a:off x="4123045"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9" name="Rectangle 249"/>
          <p:cNvSpPr>
            <a:spLocks noChangeArrowheads="1"/>
          </p:cNvSpPr>
          <p:nvPr/>
        </p:nvSpPr>
        <p:spPr bwMode="auto">
          <a:xfrm>
            <a:off x="5825790"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0" name="Rectangle 250"/>
          <p:cNvSpPr>
            <a:spLocks noChangeArrowheads="1"/>
          </p:cNvSpPr>
          <p:nvPr/>
        </p:nvSpPr>
        <p:spPr bwMode="auto">
          <a:xfrm>
            <a:off x="3876668" y="2895786"/>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100°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1" name="Rectangle 251"/>
          <p:cNvSpPr>
            <a:spLocks noChangeArrowheads="1"/>
          </p:cNvSpPr>
          <p:nvPr/>
        </p:nvSpPr>
        <p:spPr bwMode="auto">
          <a:xfrm>
            <a:off x="6022892" y="2895786"/>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100°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2" name="Rectangle 252"/>
          <p:cNvSpPr>
            <a:spLocks noChangeArrowheads="1"/>
          </p:cNvSpPr>
          <p:nvPr/>
        </p:nvSpPr>
        <p:spPr bwMode="auto">
          <a:xfrm>
            <a:off x="3663140" y="289396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3" name="Rectangle 253"/>
          <p:cNvSpPr>
            <a:spLocks noChangeArrowheads="1"/>
          </p:cNvSpPr>
          <p:nvPr/>
        </p:nvSpPr>
        <p:spPr bwMode="auto">
          <a:xfrm>
            <a:off x="6260145" y="289396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glow rad="50800">
                    <a:schemeClr val="bg1"/>
                  </a:glow>
                </a:effectLst>
                <a:latin typeface="+mj-lt"/>
              </a:rPr>
              <a:t>120°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304" name="Rectangle 254"/>
          <p:cNvSpPr>
            <a:spLocks noChangeArrowheads="1"/>
          </p:cNvSpPr>
          <p:nvPr/>
        </p:nvSpPr>
        <p:spPr bwMode="auto">
          <a:xfrm>
            <a:off x="3444137" y="289396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5" name="Rectangle 255"/>
          <p:cNvSpPr>
            <a:spLocks noChangeArrowheads="1"/>
          </p:cNvSpPr>
          <p:nvPr/>
        </p:nvSpPr>
        <p:spPr bwMode="auto">
          <a:xfrm>
            <a:off x="3217835" y="289396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6" name="Rectangle 256"/>
          <p:cNvSpPr>
            <a:spLocks noChangeArrowheads="1"/>
          </p:cNvSpPr>
          <p:nvPr/>
        </p:nvSpPr>
        <p:spPr bwMode="auto">
          <a:xfrm>
            <a:off x="6470021" y="289396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glow rad="50800">
                    <a:schemeClr val="bg1"/>
                  </a:glow>
                </a:effectLst>
                <a:latin typeface="+mj-lt"/>
              </a:rPr>
              <a:t>140°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307" name="Rectangle 257"/>
          <p:cNvSpPr>
            <a:spLocks noChangeArrowheads="1"/>
          </p:cNvSpPr>
          <p:nvPr/>
        </p:nvSpPr>
        <p:spPr bwMode="auto">
          <a:xfrm>
            <a:off x="6654349" y="289031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8" name="Rectangle 258"/>
          <p:cNvSpPr>
            <a:spLocks noChangeArrowheads="1"/>
          </p:cNvSpPr>
          <p:nvPr/>
        </p:nvSpPr>
        <p:spPr bwMode="auto">
          <a:xfrm>
            <a:off x="5606787" y="289396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9" name="Rectangle 259"/>
          <p:cNvSpPr>
            <a:spLocks noChangeArrowheads="1"/>
          </p:cNvSpPr>
          <p:nvPr/>
        </p:nvSpPr>
        <p:spPr bwMode="auto">
          <a:xfrm>
            <a:off x="6877002" y="2893961"/>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glow rad="50800">
                    <a:schemeClr val="bg1"/>
                  </a:glow>
                </a:effectLst>
                <a:latin typeface="+mj-lt"/>
              </a:rPr>
              <a:t>180°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11" name="Rectangle 200"/>
          <p:cNvSpPr>
            <a:spLocks noChangeArrowheads="1"/>
          </p:cNvSpPr>
          <p:nvPr/>
        </p:nvSpPr>
        <p:spPr bwMode="auto">
          <a:xfrm>
            <a:off x="3305437" y="6095049"/>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100°</a:t>
            </a:r>
          </a:p>
        </p:txBody>
      </p:sp>
      <p:sp>
        <p:nvSpPr>
          <p:cNvPr id="312" name="Rectangle 201"/>
          <p:cNvSpPr>
            <a:spLocks noChangeArrowheads="1"/>
          </p:cNvSpPr>
          <p:nvPr/>
        </p:nvSpPr>
        <p:spPr bwMode="auto">
          <a:xfrm>
            <a:off x="1918421" y="3914149"/>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40°</a:t>
            </a:r>
          </a:p>
        </p:txBody>
      </p:sp>
      <p:sp>
        <p:nvSpPr>
          <p:cNvPr id="313" name="Rectangle 202"/>
          <p:cNvSpPr>
            <a:spLocks noChangeArrowheads="1"/>
          </p:cNvSpPr>
          <p:nvPr/>
        </p:nvSpPr>
        <p:spPr bwMode="auto">
          <a:xfrm>
            <a:off x="1839945" y="4359454"/>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20°</a:t>
            </a:r>
          </a:p>
        </p:txBody>
      </p:sp>
      <p:sp>
        <p:nvSpPr>
          <p:cNvPr id="314" name="Rectangle 203"/>
          <p:cNvSpPr>
            <a:spLocks noChangeArrowheads="1"/>
          </p:cNvSpPr>
          <p:nvPr/>
        </p:nvSpPr>
        <p:spPr bwMode="auto">
          <a:xfrm>
            <a:off x="4221597" y="5865096"/>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dirty="0">
                <a:solidFill>
                  <a:srgbClr val="00AEEF"/>
                </a:solidFill>
                <a:effectLst>
                  <a:glow rad="50800">
                    <a:schemeClr val="bg1"/>
                  </a:glow>
                </a:effectLst>
                <a:latin typeface="+mj-lt"/>
              </a:rPr>
              <a:t>40°</a:t>
            </a:r>
          </a:p>
        </p:txBody>
      </p:sp>
      <p:sp>
        <p:nvSpPr>
          <p:cNvPr id="315" name="Rectangle 204"/>
          <p:cNvSpPr>
            <a:spLocks noChangeArrowheads="1"/>
          </p:cNvSpPr>
          <p:nvPr/>
        </p:nvSpPr>
        <p:spPr bwMode="auto">
          <a:xfrm>
            <a:off x="5583063" y="5861446"/>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40°</a:t>
            </a:r>
          </a:p>
        </p:txBody>
      </p:sp>
      <p:sp>
        <p:nvSpPr>
          <p:cNvPr id="316" name="Rectangle 206"/>
          <p:cNvSpPr>
            <a:spLocks noChangeArrowheads="1"/>
          </p:cNvSpPr>
          <p:nvPr/>
        </p:nvSpPr>
        <p:spPr bwMode="auto">
          <a:xfrm>
            <a:off x="4564700" y="5865096"/>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20°</a:t>
            </a:r>
          </a:p>
        </p:txBody>
      </p:sp>
      <p:sp>
        <p:nvSpPr>
          <p:cNvPr id="317" name="Rectangle 207"/>
          <p:cNvSpPr>
            <a:spLocks noChangeArrowheads="1"/>
          </p:cNvSpPr>
          <p:nvPr/>
        </p:nvSpPr>
        <p:spPr bwMode="auto">
          <a:xfrm>
            <a:off x="5243608" y="5865096"/>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20°</a:t>
            </a:r>
          </a:p>
        </p:txBody>
      </p:sp>
      <p:sp>
        <p:nvSpPr>
          <p:cNvPr id="318" name="Rectangle 208"/>
          <p:cNvSpPr>
            <a:spLocks noChangeArrowheads="1"/>
          </p:cNvSpPr>
          <p:nvPr/>
        </p:nvSpPr>
        <p:spPr bwMode="auto">
          <a:xfrm>
            <a:off x="8322418" y="4834758"/>
            <a:ext cx="609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0°</a:t>
            </a:r>
          </a:p>
        </p:txBody>
      </p:sp>
      <p:sp>
        <p:nvSpPr>
          <p:cNvPr id="319" name="Rectangle 209"/>
          <p:cNvSpPr>
            <a:spLocks noChangeArrowheads="1"/>
          </p:cNvSpPr>
          <p:nvPr/>
        </p:nvSpPr>
        <p:spPr bwMode="auto">
          <a:xfrm>
            <a:off x="1754168" y="4815708"/>
            <a:ext cx="609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0°</a:t>
            </a:r>
          </a:p>
        </p:txBody>
      </p:sp>
      <p:sp>
        <p:nvSpPr>
          <p:cNvPr id="320" name="Rectangle 210"/>
          <p:cNvSpPr>
            <a:spLocks noChangeArrowheads="1"/>
          </p:cNvSpPr>
          <p:nvPr/>
        </p:nvSpPr>
        <p:spPr bwMode="auto">
          <a:xfrm>
            <a:off x="1772418" y="5270139"/>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20°</a:t>
            </a:r>
          </a:p>
        </p:txBody>
      </p:sp>
      <p:sp>
        <p:nvSpPr>
          <p:cNvPr id="321" name="Rectangle 211"/>
          <p:cNvSpPr>
            <a:spLocks noChangeArrowheads="1"/>
          </p:cNvSpPr>
          <p:nvPr/>
        </p:nvSpPr>
        <p:spPr bwMode="auto">
          <a:xfrm>
            <a:off x="1918420" y="5724569"/>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40°</a:t>
            </a:r>
          </a:p>
        </p:txBody>
      </p:sp>
      <p:sp>
        <p:nvSpPr>
          <p:cNvPr id="322" name="Rectangle 212"/>
          <p:cNvSpPr>
            <a:spLocks noChangeArrowheads="1"/>
          </p:cNvSpPr>
          <p:nvPr/>
        </p:nvSpPr>
        <p:spPr bwMode="auto">
          <a:xfrm>
            <a:off x="7939639" y="3486543"/>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60°</a:t>
            </a:r>
          </a:p>
        </p:txBody>
      </p:sp>
      <p:sp>
        <p:nvSpPr>
          <p:cNvPr id="323" name="Rectangle 213"/>
          <p:cNvSpPr>
            <a:spLocks noChangeArrowheads="1"/>
          </p:cNvSpPr>
          <p:nvPr/>
        </p:nvSpPr>
        <p:spPr bwMode="auto">
          <a:xfrm>
            <a:off x="2232324" y="3463368"/>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dirty="0">
                <a:solidFill>
                  <a:srgbClr val="00AEEF"/>
                </a:solidFill>
                <a:effectLst>
                  <a:glow rad="50800">
                    <a:schemeClr val="bg1"/>
                  </a:glow>
                </a:effectLst>
                <a:latin typeface="+mj-lt"/>
              </a:rPr>
              <a:t>60°</a:t>
            </a:r>
          </a:p>
        </p:txBody>
      </p:sp>
      <p:sp>
        <p:nvSpPr>
          <p:cNvPr id="324" name="Rectangle 214"/>
          <p:cNvSpPr>
            <a:spLocks noChangeArrowheads="1"/>
          </p:cNvSpPr>
          <p:nvPr/>
        </p:nvSpPr>
        <p:spPr bwMode="auto">
          <a:xfrm>
            <a:off x="7356981" y="3021713"/>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80°</a:t>
            </a:r>
          </a:p>
        </p:txBody>
      </p:sp>
      <p:sp>
        <p:nvSpPr>
          <p:cNvPr id="325" name="Rectangle 215"/>
          <p:cNvSpPr>
            <a:spLocks noChangeArrowheads="1"/>
          </p:cNvSpPr>
          <p:nvPr/>
        </p:nvSpPr>
        <p:spPr bwMode="auto">
          <a:xfrm>
            <a:off x="2799906" y="3021713"/>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80°</a:t>
            </a:r>
          </a:p>
        </p:txBody>
      </p:sp>
      <p:sp>
        <p:nvSpPr>
          <p:cNvPr id="326" name="Rectangle 216"/>
          <p:cNvSpPr>
            <a:spLocks noChangeArrowheads="1"/>
          </p:cNvSpPr>
          <p:nvPr/>
        </p:nvSpPr>
        <p:spPr bwMode="auto">
          <a:xfrm>
            <a:off x="8238467" y="3926848"/>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40°</a:t>
            </a:r>
          </a:p>
        </p:txBody>
      </p:sp>
      <p:sp>
        <p:nvSpPr>
          <p:cNvPr id="327" name="Rectangle 217"/>
          <p:cNvSpPr>
            <a:spLocks noChangeArrowheads="1"/>
          </p:cNvSpPr>
          <p:nvPr/>
        </p:nvSpPr>
        <p:spPr bwMode="auto">
          <a:xfrm>
            <a:off x="8240291" y="5726394"/>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40°</a:t>
            </a:r>
          </a:p>
        </p:txBody>
      </p:sp>
      <p:sp>
        <p:nvSpPr>
          <p:cNvPr id="328" name="Rectangle 218"/>
          <p:cNvSpPr>
            <a:spLocks noChangeArrowheads="1"/>
          </p:cNvSpPr>
          <p:nvPr/>
        </p:nvSpPr>
        <p:spPr bwMode="auto">
          <a:xfrm>
            <a:off x="8291392" y="4380804"/>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20°</a:t>
            </a:r>
          </a:p>
        </p:txBody>
      </p:sp>
      <p:sp>
        <p:nvSpPr>
          <p:cNvPr id="329" name="Rectangle 219"/>
          <p:cNvSpPr>
            <a:spLocks noChangeArrowheads="1"/>
          </p:cNvSpPr>
          <p:nvPr/>
        </p:nvSpPr>
        <p:spPr bwMode="auto">
          <a:xfrm>
            <a:off x="8291392" y="5270139"/>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20°</a:t>
            </a:r>
          </a:p>
        </p:txBody>
      </p:sp>
      <p:sp>
        <p:nvSpPr>
          <p:cNvPr id="330" name="Rectangle 220"/>
          <p:cNvSpPr>
            <a:spLocks noChangeArrowheads="1"/>
          </p:cNvSpPr>
          <p:nvPr/>
        </p:nvSpPr>
        <p:spPr bwMode="auto">
          <a:xfrm>
            <a:off x="3958793" y="6093223"/>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60°</a:t>
            </a:r>
          </a:p>
        </p:txBody>
      </p:sp>
      <p:sp>
        <p:nvSpPr>
          <p:cNvPr id="331" name="Rectangle 221"/>
          <p:cNvSpPr>
            <a:spLocks noChangeArrowheads="1"/>
          </p:cNvSpPr>
          <p:nvPr/>
        </p:nvSpPr>
        <p:spPr bwMode="auto">
          <a:xfrm>
            <a:off x="3643065" y="6093223"/>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80°</a:t>
            </a:r>
          </a:p>
        </p:txBody>
      </p:sp>
      <p:sp>
        <p:nvSpPr>
          <p:cNvPr id="332" name="Rectangle 222"/>
          <p:cNvSpPr>
            <a:spLocks noChangeArrowheads="1"/>
          </p:cNvSpPr>
          <p:nvPr/>
        </p:nvSpPr>
        <p:spPr bwMode="auto">
          <a:xfrm>
            <a:off x="2995182" y="6098699"/>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120°</a:t>
            </a:r>
          </a:p>
        </p:txBody>
      </p:sp>
      <p:sp>
        <p:nvSpPr>
          <p:cNvPr id="333" name="Rectangle 223"/>
          <p:cNvSpPr>
            <a:spLocks noChangeArrowheads="1"/>
          </p:cNvSpPr>
          <p:nvPr/>
        </p:nvSpPr>
        <p:spPr bwMode="auto">
          <a:xfrm>
            <a:off x="2675804" y="6098699"/>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140°</a:t>
            </a:r>
          </a:p>
        </p:txBody>
      </p:sp>
      <p:sp>
        <p:nvSpPr>
          <p:cNvPr id="334" name="Rectangle 224"/>
          <p:cNvSpPr>
            <a:spLocks noChangeArrowheads="1"/>
          </p:cNvSpPr>
          <p:nvPr/>
        </p:nvSpPr>
        <p:spPr bwMode="auto">
          <a:xfrm>
            <a:off x="2354601" y="6098699"/>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160°</a:t>
            </a:r>
          </a:p>
        </p:txBody>
      </p:sp>
      <p:sp>
        <p:nvSpPr>
          <p:cNvPr id="335" name="Rectangle 225"/>
          <p:cNvSpPr>
            <a:spLocks noChangeArrowheads="1"/>
          </p:cNvSpPr>
          <p:nvPr/>
        </p:nvSpPr>
        <p:spPr bwMode="auto">
          <a:xfrm>
            <a:off x="4924230" y="5870571"/>
            <a:ext cx="609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0°</a:t>
            </a:r>
          </a:p>
        </p:txBody>
      </p:sp>
      <p:sp>
        <p:nvSpPr>
          <p:cNvPr id="336" name="Rectangle 226"/>
          <p:cNvSpPr>
            <a:spLocks noChangeArrowheads="1"/>
          </p:cNvSpPr>
          <p:nvPr/>
        </p:nvSpPr>
        <p:spPr bwMode="auto">
          <a:xfrm>
            <a:off x="5926165" y="5865096"/>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60°</a:t>
            </a:r>
          </a:p>
        </p:txBody>
      </p:sp>
      <p:sp>
        <p:nvSpPr>
          <p:cNvPr id="337" name="Rectangle 227"/>
          <p:cNvSpPr>
            <a:spLocks noChangeArrowheads="1"/>
          </p:cNvSpPr>
          <p:nvPr/>
        </p:nvSpPr>
        <p:spPr bwMode="auto">
          <a:xfrm>
            <a:off x="6581348" y="5861446"/>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100°</a:t>
            </a:r>
          </a:p>
        </p:txBody>
      </p:sp>
      <p:sp>
        <p:nvSpPr>
          <p:cNvPr id="338" name="Rectangle 228"/>
          <p:cNvSpPr>
            <a:spLocks noChangeArrowheads="1"/>
          </p:cNvSpPr>
          <p:nvPr/>
        </p:nvSpPr>
        <p:spPr bwMode="auto">
          <a:xfrm>
            <a:off x="6920802" y="5861446"/>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120°</a:t>
            </a:r>
          </a:p>
        </p:txBody>
      </p:sp>
      <p:sp>
        <p:nvSpPr>
          <p:cNvPr id="339" name="Rectangle 229"/>
          <p:cNvSpPr>
            <a:spLocks noChangeArrowheads="1"/>
          </p:cNvSpPr>
          <p:nvPr/>
        </p:nvSpPr>
        <p:spPr bwMode="auto">
          <a:xfrm>
            <a:off x="6260145" y="5861446"/>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80°</a:t>
            </a:r>
          </a:p>
        </p:txBody>
      </p:sp>
      <p:sp>
        <p:nvSpPr>
          <p:cNvPr id="340" name="Rectangle 230"/>
          <p:cNvSpPr>
            <a:spLocks noChangeArrowheads="1"/>
          </p:cNvSpPr>
          <p:nvPr/>
        </p:nvSpPr>
        <p:spPr bwMode="auto">
          <a:xfrm>
            <a:off x="7583284" y="5866920"/>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160°</a:t>
            </a:r>
          </a:p>
        </p:txBody>
      </p:sp>
      <p:sp>
        <p:nvSpPr>
          <p:cNvPr id="341" name="Rectangle 231"/>
          <p:cNvSpPr>
            <a:spLocks noChangeArrowheads="1"/>
          </p:cNvSpPr>
          <p:nvPr/>
        </p:nvSpPr>
        <p:spPr bwMode="auto">
          <a:xfrm>
            <a:off x="7254780" y="5866920"/>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140°</a:t>
            </a:r>
          </a:p>
        </p:txBody>
      </p:sp>
      <p:sp>
        <p:nvSpPr>
          <p:cNvPr id="342" name="Rectangle 232"/>
          <p:cNvSpPr>
            <a:spLocks noChangeArrowheads="1"/>
          </p:cNvSpPr>
          <p:nvPr/>
        </p:nvSpPr>
        <p:spPr bwMode="auto">
          <a:xfrm>
            <a:off x="7922738" y="5861446"/>
            <a:ext cx="1314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500" b="1" i="1">
                <a:solidFill>
                  <a:srgbClr val="00AEEF"/>
                </a:solidFill>
                <a:effectLst>
                  <a:glow rad="50800">
                    <a:schemeClr val="bg1"/>
                  </a:glow>
                </a:effectLst>
                <a:latin typeface="+mj-lt"/>
              </a:rPr>
              <a:t>180°</a:t>
            </a:r>
          </a:p>
        </p:txBody>
      </p:sp>
    </p:spTree>
    <p:extLst>
      <p:ext uri="{BB962C8B-B14F-4D97-AF65-F5344CB8AC3E}">
        <p14:creationId xmlns:p14="http://schemas.microsoft.com/office/powerpoint/2010/main" val="296320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11494</TotalTime>
  <Words>4738</Words>
  <Application>Microsoft Office PowerPoint</Application>
  <PresentationFormat>On-screen Show (4:3)</PresentationFormat>
  <Paragraphs>1625</Paragraphs>
  <Slides>68</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68</vt:i4>
      </vt:variant>
    </vt:vector>
  </HeadingPairs>
  <TitlesOfParts>
    <vt:vector size="78" baseType="lpstr">
      <vt:lpstr>Arial</vt:lpstr>
      <vt:lpstr>Arial (body)</vt:lpstr>
      <vt:lpstr>Arial (Headings)</vt:lpstr>
      <vt:lpstr>Arial Black</vt:lpstr>
      <vt:lpstr>Noto Sans Symbols</vt:lpstr>
      <vt:lpstr>Segoe UI Symbol</vt:lpstr>
      <vt:lpstr>Times New Roman</vt:lpstr>
      <vt:lpstr>Verdana</vt:lpstr>
      <vt:lpstr>508 Lecture</vt:lpstr>
      <vt:lpstr>1_508 Lecture</vt:lpstr>
      <vt:lpstr>The Cultural Landscape: An Introduction to Human Geography</vt:lpstr>
      <vt:lpstr>Migration: Key Issues</vt:lpstr>
      <vt:lpstr>Key Issue 1: Where Are Migrants Distributed?</vt:lpstr>
      <vt:lpstr>3.1.1 Migration and Geography (1 of 4)</vt:lpstr>
      <vt:lpstr>3.1.1 Migration and Geography (2 of 4)</vt:lpstr>
      <vt:lpstr>3.1.1 Migration and Geography (3 of 4)</vt:lpstr>
      <vt:lpstr>3.1.1 Migration and Geography (4 of 4)</vt:lpstr>
      <vt:lpstr>3.1.2 International and Internal Migration (1 of 5)</vt:lpstr>
      <vt:lpstr>3.1.2 International and Internal Migration (2 of 5)</vt:lpstr>
      <vt:lpstr>3.1.2 International and Internal Migration (3 of 5)</vt:lpstr>
      <vt:lpstr>3.1.2 International and Internal Migration (4 of 5)</vt:lpstr>
      <vt:lpstr>3.1.2 International and Internal Migration (5 of 5)</vt:lpstr>
      <vt:lpstr>3.1.3 Immigration and Emigration (1 of 5)</vt:lpstr>
      <vt:lpstr>3.1.3 Immigration and Emigration (2 of 5)</vt:lpstr>
      <vt:lpstr>3.1.3 Immigration and Emigration (3 of 5)</vt:lpstr>
      <vt:lpstr>3.1.3 Immigration and Emigration (4 of 5)</vt:lpstr>
      <vt:lpstr>3.1.3 Immigration and Emigration (5 of 5)</vt:lpstr>
      <vt:lpstr>3.1.4 Changing U.S. Immigration (1 of 2)</vt:lpstr>
      <vt:lpstr>3.1.4 Changing U.S. Immigration (2 of 2)</vt:lpstr>
      <vt:lpstr>Key Issue 2: Where Do People Migrate Within a Countries?</vt:lpstr>
      <vt:lpstr>3.2.1 Interregional Migration: United States (1 of 3)</vt:lpstr>
      <vt:lpstr>3.2.1 Interregional Migration: United States (2 of 3)</vt:lpstr>
      <vt:lpstr>3.2.1 Interregional Migration: United States (3 of 3)</vt:lpstr>
      <vt:lpstr>3.2.2 Interregional Migration in Other Large Countries (1 of 4)</vt:lpstr>
      <vt:lpstr>3.2.2 Interregional Migration in Other Large Countries (2 of 4)</vt:lpstr>
      <vt:lpstr>3.2.2 Interregional Migration in Other Large Countries (3 of 4)</vt:lpstr>
      <vt:lpstr>3.2.2 Interregional Migration in Other Large Countries (4 of 4)</vt:lpstr>
      <vt:lpstr>3.2.3 Intraregional Migration (1 of 5)</vt:lpstr>
      <vt:lpstr>3.2.3 Intraregional Migration (2 of 5)</vt:lpstr>
      <vt:lpstr>3.2.3 Intraregional Migration (3 of 5)</vt:lpstr>
      <vt:lpstr>3.2.3 Intraregional Migration (4 of 5)</vt:lpstr>
      <vt:lpstr>3.2.3 Intraregional Migration (5 of 5)</vt:lpstr>
      <vt:lpstr>Key Issue 3: Why Do People Migrate?</vt:lpstr>
      <vt:lpstr>3.3.1 Political Reasons for Migrating (1 of 7)</vt:lpstr>
      <vt:lpstr>3.3.1 Political Reasons for Migrating (2 of 7)</vt:lpstr>
      <vt:lpstr>3.3.1 Political Reasons for Migrating (3 of 7)</vt:lpstr>
      <vt:lpstr>3.3.1 Political Reasons for Migrating (4 of 7)</vt:lpstr>
      <vt:lpstr>3.3.1 Political Reasons for Migrating (5 of 7)</vt:lpstr>
      <vt:lpstr>3.3.1 Political Reasons for Migrating (6 of 7)</vt:lpstr>
      <vt:lpstr>3.3.1 Political Reasons for Migrating (7 of 7)</vt:lpstr>
      <vt:lpstr>3.3.2 Environmental Reasons for Migrating (1 of 3)</vt:lpstr>
      <vt:lpstr>3.3.2 Environmental Reasons for Migrating (2 of 3)</vt:lpstr>
      <vt:lpstr>3.3.2 Environmental Reasons for Migrating (3 of 3)</vt:lpstr>
      <vt:lpstr>3.3.3 Economic Reasons for Migrating (1 of 5)</vt:lpstr>
      <vt:lpstr>3.3.3 Economic Reasons for Migrating (2 of 5)</vt:lpstr>
      <vt:lpstr>3.3.3 Economic Reasons for Migrating (3 of 5)</vt:lpstr>
      <vt:lpstr>3.3.3 Economic Reasons for Migrating (4 of 5)</vt:lpstr>
      <vt:lpstr>3.3.3 Economic Reasons for Migrating (5 of 5)</vt:lpstr>
      <vt:lpstr>3.3.4 Gender and Age of Migrants (1 of 4)</vt:lpstr>
      <vt:lpstr>3.3.4 Gender and Age of Migrants (2 of 4)</vt:lpstr>
      <vt:lpstr>3.3.4 Gender and Age of Migrants (3 of 4)</vt:lpstr>
      <vt:lpstr>3.3.4 Gender and Age of Migrants (4 of 4)</vt:lpstr>
      <vt:lpstr>Key Issue 4: Why Do Migrants Face Challenges?</vt:lpstr>
      <vt:lpstr>3.4.1 Government Immigration Policies (1 of 5)</vt:lpstr>
      <vt:lpstr>3.4.1 Government Immigration Policies (2 of 5)</vt:lpstr>
      <vt:lpstr>3.4.1 Government Immigration Policies (3 of 5)</vt:lpstr>
      <vt:lpstr>3.4.1 Government Immigration Policies (4 of 5)</vt:lpstr>
      <vt:lpstr>3.4.1 Government Immigration Policies (5 of 5)</vt:lpstr>
      <vt:lpstr>3.4.2 Quotas</vt:lpstr>
      <vt:lpstr>3.4.3 U.S.–Mexico Border Issues (1 of 6)</vt:lpstr>
      <vt:lpstr>3.4.3 U.S.–Mexico Border Issues (2 of 6)</vt:lpstr>
      <vt:lpstr>3.4.3 U.S.–Mexico Border Issues (3 of 6)</vt:lpstr>
      <vt:lpstr>3.4.3 U.S.–Mexico Border Issues (4 of 6)</vt:lpstr>
      <vt:lpstr>3.4.3 U.S.–Mexico Border Issues (5 of 6)</vt:lpstr>
      <vt:lpstr>3.4.3 U.S.–Mexico Border Issues (6 of 6)</vt:lpstr>
      <vt:lpstr>3.4.4 Europe Immigration Issues (1 of 2)</vt:lpstr>
      <vt:lpstr>3.4.4 Europe Immigration Issues (2 of 2)</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3, Migration</dc:title>
  <dc:subject>Science</dc:subject>
  <dc:creator>Rubenstein</dc:creator>
  <cp:keywords>The Cultural Landscape</cp:keywords>
  <cp:lastModifiedBy>Vivekan G</cp:lastModifiedBy>
  <cp:revision>1529</cp:revision>
  <dcterms:modified xsi:type="dcterms:W3CDTF">2019-06-26T11:33:17Z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