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3"/>
  </p:notesMasterIdLst>
  <p:handoutMasterIdLst>
    <p:handoutMasterId r:id="rId94"/>
  </p:handoutMasterIdLst>
  <p:sldIdLst>
    <p:sldId id="353" r:id="rId3"/>
    <p:sldId id="354" r:id="rId4"/>
    <p:sldId id="355" r:id="rId5"/>
    <p:sldId id="356" r:id="rId6"/>
    <p:sldId id="357" r:id="rId7"/>
    <p:sldId id="358" r:id="rId8"/>
    <p:sldId id="359" r:id="rId9"/>
    <p:sldId id="360" r:id="rId10"/>
    <p:sldId id="361" r:id="rId11"/>
    <p:sldId id="362" r:id="rId12"/>
    <p:sldId id="363" r:id="rId13"/>
    <p:sldId id="364" r:id="rId14"/>
    <p:sldId id="365" r:id="rId15"/>
    <p:sldId id="441" r:id="rId16"/>
    <p:sldId id="367" r:id="rId17"/>
    <p:sldId id="442" r:id="rId18"/>
    <p:sldId id="443" r:id="rId19"/>
    <p:sldId id="368" r:id="rId20"/>
    <p:sldId id="369" r:id="rId21"/>
    <p:sldId id="370" r:id="rId22"/>
    <p:sldId id="371" r:id="rId23"/>
    <p:sldId id="372" r:id="rId24"/>
    <p:sldId id="373" r:id="rId25"/>
    <p:sldId id="374" r:id="rId26"/>
    <p:sldId id="376" r:id="rId27"/>
    <p:sldId id="375" r:id="rId28"/>
    <p:sldId id="377" r:id="rId29"/>
    <p:sldId id="378"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399" r:id="rId51"/>
    <p:sldId id="400" r:id="rId52"/>
    <p:sldId id="401" r:id="rId53"/>
    <p:sldId id="402" r:id="rId54"/>
    <p:sldId id="403" r:id="rId55"/>
    <p:sldId id="404" r:id="rId56"/>
    <p:sldId id="405" r:id="rId57"/>
    <p:sldId id="406" r:id="rId58"/>
    <p:sldId id="407" r:id="rId59"/>
    <p:sldId id="408" r:id="rId60"/>
    <p:sldId id="409" r:id="rId61"/>
    <p:sldId id="410" r:id="rId62"/>
    <p:sldId id="411" r:id="rId63"/>
    <p:sldId id="412" r:id="rId64"/>
    <p:sldId id="413" r:id="rId65"/>
    <p:sldId id="414" r:id="rId66"/>
    <p:sldId id="415" r:id="rId67"/>
    <p:sldId id="416" r:id="rId68"/>
    <p:sldId id="417" r:id="rId69"/>
    <p:sldId id="418" r:id="rId70"/>
    <p:sldId id="419" r:id="rId71"/>
    <p:sldId id="420" r:id="rId72"/>
    <p:sldId id="421" r:id="rId73"/>
    <p:sldId id="422" r:id="rId74"/>
    <p:sldId id="423" r:id="rId75"/>
    <p:sldId id="424" r:id="rId76"/>
    <p:sldId id="425" r:id="rId77"/>
    <p:sldId id="426" r:id="rId78"/>
    <p:sldId id="427" r:id="rId79"/>
    <p:sldId id="428" r:id="rId80"/>
    <p:sldId id="429" r:id="rId81"/>
    <p:sldId id="430" r:id="rId82"/>
    <p:sldId id="431" r:id="rId83"/>
    <p:sldId id="432" r:id="rId84"/>
    <p:sldId id="433" r:id="rId85"/>
    <p:sldId id="434" r:id="rId86"/>
    <p:sldId id="435" r:id="rId87"/>
    <p:sldId id="436" r:id="rId88"/>
    <p:sldId id="437" r:id="rId89"/>
    <p:sldId id="438" r:id="rId90"/>
    <p:sldId id="439" r:id="rId91"/>
    <p:sldId id="351" r:id="rId9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5" orient="horz" pos="1298" userDrawn="1">
          <p15:clr>
            <a:srgbClr val="A4A3A4"/>
          </p15:clr>
        </p15:guide>
        <p15:guide id="6" pos="3719" userDrawn="1">
          <p15:clr>
            <a:srgbClr val="A4A3A4"/>
          </p15:clr>
        </p15:guide>
        <p15:guide id="7" orient="horz" pos="1502" userDrawn="1">
          <p15:clr>
            <a:srgbClr val="A4A3A4"/>
          </p15:clr>
        </p15:guide>
        <p15:guide id="8" orient="horz" pos="399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92D4"/>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6395" autoAdjust="0"/>
  </p:normalViewPr>
  <p:slideViewPr>
    <p:cSldViewPr snapToGrid="0" snapToObjects="1">
      <p:cViewPr>
        <p:scale>
          <a:sx n="100" d="100"/>
          <a:sy n="100" d="100"/>
        </p:scale>
        <p:origin x="1998" y="342"/>
      </p:cViewPr>
      <p:guideLst>
        <p:guide orient="horz" pos="1298"/>
        <p:guide pos="3719"/>
        <p:guide orient="horz" pos="1502"/>
        <p:guide orient="horz" pos="3997"/>
      </p:guideLst>
    </p:cSldViewPr>
  </p:slideViewPr>
  <p:outlineViewPr>
    <p:cViewPr>
      <p:scale>
        <a:sx n="33" d="100"/>
        <a:sy n="33" d="100"/>
      </p:scale>
      <p:origin x="0" y="-987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_rels/viewProps.xml.rels><?xml version="1.0" encoding="UTF-8" standalone="yes"?>
<Relationships xmlns="http://schemas.openxmlformats.org/package/2006/relationships"><Relationship Id="rId26" Type="http://schemas.openxmlformats.org/officeDocument/2006/relationships/slide" Target="slides/slide26.xml"/><Relationship Id="rId21" Type="http://schemas.openxmlformats.org/officeDocument/2006/relationships/slide" Target="slides/slide21.xml"/><Relationship Id="rId42" Type="http://schemas.openxmlformats.org/officeDocument/2006/relationships/slide" Target="slides/slide42.xml"/><Relationship Id="rId47" Type="http://schemas.openxmlformats.org/officeDocument/2006/relationships/slide" Target="slides/slide47.xml"/><Relationship Id="rId63" Type="http://schemas.openxmlformats.org/officeDocument/2006/relationships/slide" Target="slides/slide63.xml"/><Relationship Id="rId68" Type="http://schemas.openxmlformats.org/officeDocument/2006/relationships/slide" Target="slides/slide68.xml"/><Relationship Id="rId84" Type="http://schemas.openxmlformats.org/officeDocument/2006/relationships/slide" Target="slides/slide84.xml"/><Relationship Id="rId89" Type="http://schemas.openxmlformats.org/officeDocument/2006/relationships/slide" Target="slides/slide89.xml"/><Relationship Id="rId16" Type="http://schemas.openxmlformats.org/officeDocument/2006/relationships/slide" Target="slides/slide16.xml"/><Relationship Id="rId11" Type="http://schemas.openxmlformats.org/officeDocument/2006/relationships/slide" Target="slides/slide11.xml"/><Relationship Id="rId32" Type="http://schemas.openxmlformats.org/officeDocument/2006/relationships/slide" Target="slides/slide32.xml"/><Relationship Id="rId37" Type="http://schemas.openxmlformats.org/officeDocument/2006/relationships/slide" Target="slides/slide37.xml"/><Relationship Id="rId53" Type="http://schemas.openxmlformats.org/officeDocument/2006/relationships/slide" Target="slides/slide53.xml"/><Relationship Id="rId58" Type="http://schemas.openxmlformats.org/officeDocument/2006/relationships/slide" Target="slides/slide58.xml"/><Relationship Id="rId74" Type="http://schemas.openxmlformats.org/officeDocument/2006/relationships/slide" Target="slides/slide74.xml"/><Relationship Id="rId79" Type="http://schemas.openxmlformats.org/officeDocument/2006/relationships/slide" Target="slides/slide79.xml"/><Relationship Id="rId5" Type="http://schemas.openxmlformats.org/officeDocument/2006/relationships/slide" Target="slides/slide5.xml"/><Relationship Id="rId90" Type="http://schemas.openxmlformats.org/officeDocument/2006/relationships/slide" Target="slides/slide90.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77" Type="http://schemas.openxmlformats.org/officeDocument/2006/relationships/slide" Target="slides/slide77.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80" Type="http://schemas.openxmlformats.org/officeDocument/2006/relationships/slide" Target="slides/slide80.xml"/><Relationship Id="rId85" Type="http://schemas.openxmlformats.org/officeDocument/2006/relationships/slide" Target="slides/slide85.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75" Type="http://schemas.openxmlformats.org/officeDocument/2006/relationships/slide" Target="slides/slide75.xml"/><Relationship Id="rId83" Type="http://schemas.openxmlformats.org/officeDocument/2006/relationships/slide" Target="slides/slide83.xml"/><Relationship Id="rId88" Type="http://schemas.openxmlformats.org/officeDocument/2006/relationships/slide" Target="slides/slide88.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73" Type="http://schemas.openxmlformats.org/officeDocument/2006/relationships/slide" Target="slides/slide73.xml"/><Relationship Id="rId78" Type="http://schemas.openxmlformats.org/officeDocument/2006/relationships/slide" Target="slides/slide78.xml"/><Relationship Id="rId81" Type="http://schemas.openxmlformats.org/officeDocument/2006/relationships/slide" Target="slides/slide81.xml"/><Relationship Id="rId86" Type="http://schemas.openxmlformats.org/officeDocument/2006/relationships/slide" Target="slides/slide86.xml"/><Relationship Id="rId4" Type="http://schemas.openxmlformats.org/officeDocument/2006/relationships/slide" Target="slides/slide4.xml"/><Relationship Id="rId9" Type="http://schemas.openxmlformats.org/officeDocument/2006/relationships/slide" Target="slides/slide9.xml"/><Relationship Id="rId13" Type="http://schemas.openxmlformats.org/officeDocument/2006/relationships/slide" Target="slides/slide13.xml"/><Relationship Id="rId18" Type="http://schemas.openxmlformats.org/officeDocument/2006/relationships/slide" Target="slides/slide18.xml"/><Relationship Id="rId39" Type="http://schemas.openxmlformats.org/officeDocument/2006/relationships/slide" Target="slides/slide39.xml"/><Relationship Id="rId34" Type="http://schemas.openxmlformats.org/officeDocument/2006/relationships/slide" Target="slides/slide34.xml"/><Relationship Id="rId50" Type="http://schemas.openxmlformats.org/officeDocument/2006/relationships/slide" Target="slides/slide50.xml"/><Relationship Id="rId55" Type="http://schemas.openxmlformats.org/officeDocument/2006/relationships/slide" Target="slides/slide55.xml"/><Relationship Id="rId76" Type="http://schemas.openxmlformats.org/officeDocument/2006/relationships/slide" Target="slides/slide76.xml"/><Relationship Id="rId7" Type="http://schemas.openxmlformats.org/officeDocument/2006/relationships/slide" Target="slides/slide7.xml"/><Relationship Id="rId71" Type="http://schemas.openxmlformats.org/officeDocument/2006/relationships/slide" Target="slides/slide71.xml"/><Relationship Id="rId2" Type="http://schemas.openxmlformats.org/officeDocument/2006/relationships/slide" Target="slides/slide2.xml"/><Relationship Id="rId29" Type="http://schemas.openxmlformats.org/officeDocument/2006/relationships/slide" Target="slides/slide29.xml"/><Relationship Id="rId24" Type="http://schemas.openxmlformats.org/officeDocument/2006/relationships/slide" Target="slides/slide24.xml"/><Relationship Id="rId40" Type="http://schemas.openxmlformats.org/officeDocument/2006/relationships/slide" Target="slides/slide40.xml"/><Relationship Id="rId45" Type="http://schemas.openxmlformats.org/officeDocument/2006/relationships/slide" Target="slides/slide45.xml"/><Relationship Id="rId66" Type="http://schemas.openxmlformats.org/officeDocument/2006/relationships/slide" Target="slides/slide66.xml"/><Relationship Id="rId87" Type="http://schemas.openxmlformats.org/officeDocument/2006/relationships/slide" Target="slides/slide87.xml"/><Relationship Id="rId61" Type="http://schemas.openxmlformats.org/officeDocument/2006/relationships/slide" Target="slides/slide61.xml"/><Relationship Id="rId82" Type="http://schemas.openxmlformats.org/officeDocument/2006/relationships/slide" Target="slides/slide82.xml"/><Relationship Id="rId19"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7/1/2019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90</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7/1/2019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6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dirty="0">
                <a:solidFill>
                  <a:srgbClr val="000000"/>
                </a:solidFill>
                <a:latin typeface="+mn-lt"/>
              </a:rPr>
              <a:t>Religions</a:t>
            </a:r>
            <a:endParaRPr lang="en-US" dirty="0">
              <a:latin typeface="+mn-lt"/>
            </a:endParaRP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73058"/>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75964" cy="1097279"/>
          </a:xfrm>
        </p:spPr>
        <p:txBody>
          <a:bodyPr/>
          <a:lstStyle/>
          <a:p>
            <a:r>
              <a:rPr lang="en-US" sz="3400" dirty="0"/>
              <a:t>6.1.2 Global Distribution of Religions </a:t>
            </a:r>
            <a:r>
              <a:rPr lang="en-US" sz="2000" b="0" dirty="0"/>
              <a:t>(3 of 3)</a:t>
            </a:r>
          </a:p>
        </p:txBody>
      </p:sp>
      <p:sp>
        <p:nvSpPr>
          <p:cNvPr id="8" name="Content Placeholder 7"/>
          <p:cNvSpPr>
            <a:spLocks noGrp="1"/>
          </p:cNvSpPr>
          <p:nvPr>
            <p:ph sz="quarter" idx="13"/>
          </p:nvPr>
        </p:nvSpPr>
        <p:spPr>
          <a:xfrm>
            <a:off x="457200" y="1556326"/>
            <a:ext cx="8229600" cy="1061143"/>
          </a:xfrm>
        </p:spPr>
        <p:txBody>
          <a:bodyPr/>
          <a:lstStyle/>
          <a:p>
            <a:pPr marL="0" indent="0">
              <a:buNone/>
            </a:pPr>
            <a:r>
              <a:rPr lang="en-US" sz="2200" b="1" dirty="0"/>
              <a:t>Figure 6-7: </a:t>
            </a:r>
            <a:r>
              <a:rPr lang="en-US" sz="2200" dirty="0"/>
              <a:t>Central Asia is the region most dominated by one religion, while Southeast Asia is the most religiously diverse world region.</a:t>
            </a:r>
            <a:endParaRPr lang="en-US" altLang="en-US" sz="2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718" y="2724859"/>
            <a:ext cx="4309642" cy="3699477"/>
          </a:xfrm>
          <a:prstGeom prst="rect">
            <a:avLst/>
          </a:prstGeom>
        </p:spPr>
      </p:pic>
      <p:sp>
        <p:nvSpPr>
          <p:cNvPr id="10" name="Rectangle 5"/>
          <p:cNvSpPr>
            <a:spLocks noChangeArrowheads="1"/>
          </p:cNvSpPr>
          <p:nvPr/>
        </p:nvSpPr>
        <p:spPr bwMode="auto">
          <a:xfrm>
            <a:off x="3614443" y="4346576"/>
            <a:ext cx="3189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3841456" y="4779963"/>
            <a:ext cx="3189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4329113" y="3870326"/>
            <a:ext cx="1939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4568593" y="4714876"/>
            <a:ext cx="2324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2966790" y="4778376"/>
            <a:ext cx="2564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5402015" y="4540251"/>
            <a:ext cx="2564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5245100" y="3141663"/>
            <a:ext cx="3510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0.8% </a:t>
            </a:r>
            <a:r>
              <a:rPr kumimoji="0" lang="en-US" altLang="en-US" sz="500" b="1" i="0" u="none" strike="noStrike" cap="none" normalizeH="0" baseline="0" dirty="0" smtClean="0">
                <a:ln>
                  <a:noFill/>
                </a:ln>
                <a:solidFill>
                  <a:srgbClr val="000000"/>
                </a:solidFill>
                <a:effectLst/>
                <a:latin typeface="+mj-lt"/>
              </a:rPr>
              <a:t>other</a:t>
            </a:r>
            <a:endParaRPr kumimoji="0" lang="en-US" altLang="en-US" sz="1800" b="1" i="0" u="none" strike="noStrike" cap="none" normalizeH="0" baseline="0" dirty="0" smtClean="0">
              <a:ln>
                <a:noFill/>
              </a:ln>
              <a:solidFill>
                <a:schemeClr val="tx1"/>
              </a:solidFill>
              <a:effectLst/>
              <a:latin typeface="+mj-lt"/>
            </a:endParaRPr>
          </a:p>
        </p:txBody>
      </p:sp>
      <p:sp>
        <p:nvSpPr>
          <p:cNvPr id="25" name="Rectangle 20"/>
          <p:cNvSpPr>
            <a:spLocks noChangeArrowheads="1"/>
          </p:cNvSpPr>
          <p:nvPr/>
        </p:nvSpPr>
        <p:spPr bwMode="auto">
          <a:xfrm>
            <a:off x="5180013" y="3227388"/>
            <a:ext cx="46807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3.2% </a:t>
            </a:r>
            <a:r>
              <a:rPr kumimoji="0" lang="en-US" altLang="en-US" sz="500" b="1" i="0" u="none" strike="noStrike" cap="none" normalizeH="0" baseline="0" dirty="0" smtClean="0">
                <a:ln>
                  <a:noFill/>
                </a:ln>
                <a:solidFill>
                  <a:srgbClr val="000000"/>
                </a:solidFill>
                <a:effectLst/>
                <a:latin typeface="+mj-lt"/>
              </a:rPr>
              <a:t>Christian</a:t>
            </a:r>
            <a:endParaRPr kumimoji="0" lang="en-US" altLang="en-US" sz="1800" b="1" i="0" u="none" strike="noStrike" cap="none" normalizeH="0" baseline="0" dirty="0" smtClean="0">
              <a:ln>
                <a:noFill/>
              </a:ln>
              <a:solidFill>
                <a:schemeClr val="tx1"/>
              </a:solidFill>
              <a:effectLst/>
              <a:latin typeface="+mj-lt"/>
            </a:endParaRPr>
          </a:p>
        </p:txBody>
      </p:sp>
      <p:sp>
        <p:nvSpPr>
          <p:cNvPr id="27" name="Rectangle 22"/>
          <p:cNvSpPr>
            <a:spLocks noChangeArrowheads="1"/>
          </p:cNvSpPr>
          <p:nvPr/>
        </p:nvSpPr>
        <p:spPr bwMode="auto">
          <a:xfrm>
            <a:off x="4765675" y="2820988"/>
            <a:ext cx="2196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96.0%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Muslim</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8" name="Line 23"/>
          <p:cNvSpPr>
            <a:spLocks noChangeShapeType="1"/>
          </p:cNvSpPr>
          <p:nvPr/>
        </p:nvSpPr>
        <p:spPr bwMode="auto">
          <a:xfrm>
            <a:off x="5156200" y="3127376"/>
            <a:ext cx="79375" cy="381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9" name="Freeform 24"/>
          <p:cNvSpPr>
            <a:spLocks/>
          </p:cNvSpPr>
          <p:nvPr/>
        </p:nvSpPr>
        <p:spPr bwMode="auto">
          <a:xfrm>
            <a:off x="5143500" y="3152776"/>
            <a:ext cx="50800" cy="79375"/>
          </a:xfrm>
          <a:custGeom>
            <a:avLst/>
            <a:gdLst>
              <a:gd name="T0" fmla="*/ 0 w 32"/>
              <a:gd name="T1" fmla="*/ 0 h 50"/>
              <a:gd name="T2" fmla="*/ 32 w 32"/>
              <a:gd name="T3" fmla="*/ 32 h 50"/>
              <a:gd name="T4" fmla="*/ 32 w 32"/>
              <a:gd name="T5" fmla="*/ 50 h 50"/>
            </a:gdLst>
            <a:ahLst/>
            <a:cxnLst>
              <a:cxn ang="0">
                <a:pos x="T0" y="T1"/>
              </a:cxn>
              <a:cxn ang="0">
                <a:pos x="T2" y="T3"/>
              </a:cxn>
              <a:cxn ang="0">
                <a:pos x="T4" y="T5"/>
              </a:cxn>
            </a:cxnLst>
            <a:rect l="0" t="0" r="r" b="b"/>
            <a:pathLst>
              <a:path w="32" h="50">
                <a:moveTo>
                  <a:pt x="0" y="0"/>
                </a:moveTo>
                <a:lnTo>
                  <a:pt x="32" y="32"/>
                </a:lnTo>
                <a:lnTo>
                  <a:pt x="32" y="5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0" name="Rectangle 25"/>
          <p:cNvSpPr>
            <a:spLocks noChangeArrowheads="1"/>
          </p:cNvSpPr>
          <p:nvPr/>
        </p:nvSpPr>
        <p:spPr bwMode="auto">
          <a:xfrm>
            <a:off x="4687888" y="3330576"/>
            <a:ext cx="47769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CENTRAL ASIA</a:t>
            </a:r>
            <a:endParaRPr kumimoji="0" lang="en-US" altLang="en-US" sz="1800" b="1" i="0" u="none" strike="noStrike" cap="none" normalizeH="0" baseline="0" dirty="0" smtClean="0">
              <a:ln>
                <a:noFill/>
              </a:ln>
              <a:solidFill>
                <a:schemeClr val="tx1"/>
              </a:solidFill>
              <a:effectLst/>
              <a:latin typeface="+mj-lt"/>
            </a:endParaRPr>
          </a:p>
        </p:txBody>
      </p:sp>
      <p:sp>
        <p:nvSpPr>
          <p:cNvPr id="31" name="Rectangle 26"/>
          <p:cNvSpPr>
            <a:spLocks noChangeArrowheads="1"/>
          </p:cNvSpPr>
          <p:nvPr/>
        </p:nvSpPr>
        <p:spPr bwMode="auto">
          <a:xfrm>
            <a:off x="6386513" y="2687638"/>
            <a:ext cx="33663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unaffiliated</a:t>
            </a:r>
            <a:endParaRPr kumimoji="0" lang="en-US" altLang="en-US" sz="1800" b="1" i="0" u="none" strike="noStrike" cap="none" normalizeH="0" baseline="0" smtClean="0">
              <a:ln>
                <a:noFill/>
              </a:ln>
              <a:solidFill>
                <a:schemeClr val="tx1"/>
              </a:solidFill>
              <a:effectLst/>
              <a:latin typeface="+mj-lt"/>
            </a:endParaRPr>
          </a:p>
        </p:txBody>
      </p:sp>
      <p:sp>
        <p:nvSpPr>
          <p:cNvPr id="32" name="Rectangle 27"/>
          <p:cNvSpPr>
            <a:spLocks noChangeArrowheads="1"/>
          </p:cNvSpPr>
          <p:nvPr/>
        </p:nvSpPr>
        <p:spPr bwMode="auto">
          <a:xfrm>
            <a:off x="6086475" y="3368676"/>
            <a:ext cx="2741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Buddhist</a:t>
            </a:r>
            <a:endParaRPr kumimoji="0" lang="en-US" altLang="en-US" sz="1800" b="1" i="0" u="none" strike="noStrike" cap="none" normalizeH="0" baseline="0" dirty="0" smtClean="0">
              <a:ln>
                <a:noFill/>
              </a:ln>
              <a:solidFill>
                <a:schemeClr val="tx1"/>
              </a:solidFill>
              <a:effectLst/>
              <a:latin typeface="+mj-lt"/>
            </a:endParaRPr>
          </a:p>
        </p:txBody>
      </p:sp>
      <p:sp>
        <p:nvSpPr>
          <p:cNvPr id="33" name="Rectangle 28"/>
          <p:cNvSpPr>
            <a:spLocks noChangeArrowheads="1"/>
          </p:cNvSpPr>
          <p:nvPr/>
        </p:nvSpPr>
        <p:spPr bwMode="auto">
          <a:xfrm>
            <a:off x="5740400" y="3138488"/>
            <a:ext cx="1122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folk</a:t>
            </a:r>
            <a:endParaRPr kumimoji="0" lang="en-US" altLang="en-US" sz="1800" b="1" i="0" u="none" strike="noStrike" cap="none" normalizeH="0" baseline="0" dirty="0" smtClean="0">
              <a:ln>
                <a:noFill/>
              </a:ln>
              <a:solidFill>
                <a:schemeClr val="tx1"/>
              </a:solidFill>
              <a:effectLst/>
              <a:latin typeface="+mj-lt"/>
            </a:endParaRPr>
          </a:p>
        </p:txBody>
      </p:sp>
      <p:sp>
        <p:nvSpPr>
          <p:cNvPr id="34" name="Rectangle 29"/>
          <p:cNvSpPr>
            <a:spLocks noChangeArrowheads="1"/>
          </p:cNvSpPr>
          <p:nvPr/>
        </p:nvSpPr>
        <p:spPr bwMode="auto">
          <a:xfrm>
            <a:off x="5481638" y="2892426"/>
            <a:ext cx="3510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3.4% </a:t>
            </a:r>
            <a:r>
              <a:rPr kumimoji="0" lang="en-US" altLang="en-US" sz="500" b="1" i="0" u="none" strike="noStrike" cap="none" normalizeH="0" baseline="0" dirty="0" smtClean="0">
                <a:ln>
                  <a:noFill/>
                </a:ln>
                <a:solidFill>
                  <a:srgbClr val="000000"/>
                </a:solidFill>
                <a:effectLst/>
                <a:latin typeface="+mj-lt"/>
              </a:rPr>
              <a:t>other</a:t>
            </a:r>
            <a:endParaRPr kumimoji="0" lang="en-US" altLang="en-US" sz="1800" b="1" i="0" u="none" strike="noStrike" cap="none" normalizeH="0" baseline="0" dirty="0" smtClean="0">
              <a:ln>
                <a:noFill/>
              </a:ln>
              <a:solidFill>
                <a:schemeClr val="tx1"/>
              </a:solidFill>
              <a:effectLst/>
              <a:latin typeface="+mj-lt"/>
            </a:endParaRPr>
          </a:p>
        </p:txBody>
      </p:sp>
      <p:sp>
        <p:nvSpPr>
          <p:cNvPr id="36" name="Rectangle 31"/>
          <p:cNvSpPr>
            <a:spLocks noChangeArrowheads="1"/>
          </p:cNvSpPr>
          <p:nvPr/>
        </p:nvSpPr>
        <p:spPr bwMode="auto">
          <a:xfrm>
            <a:off x="5403850" y="2792413"/>
            <a:ext cx="46807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5.7% </a:t>
            </a:r>
            <a:r>
              <a:rPr kumimoji="0" lang="en-US" altLang="en-US" sz="500" b="1" i="0" u="none" strike="noStrike" cap="none" normalizeH="0" baseline="0" dirty="0" smtClean="0">
                <a:ln>
                  <a:noFill/>
                </a:ln>
                <a:solidFill>
                  <a:srgbClr val="000000"/>
                </a:solidFill>
                <a:effectLst/>
                <a:latin typeface="+mj-lt"/>
              </a:rPr>
              <a:t>Christian</a:t>
            </a:r>
            <a:endParaRPr kumimoji="0" lang="en-US" altLang="en-US" sz="1800" b="1" i="0" u="none" strike="noStrike" cap="none" normalizeH="0" baseline="0" dirty="0" smtClean="0">
              <a:ln>
                <a:noFill/>
              </a:ln>
              <a:solidFill>
                <a:schemeClr val="tx1"/>
              </a:solidFill>
              <a:effectLst/>
              <a:latin typeface="+mj-lt"/>
            </a:endParaRPr>
          </a:p>
        </p:txBody>
      </p:sp>
      <p:sp>
        <p:nvSpPr>
          <p:cNvPr id="38" name="Rectangle 33"/>
          <p:cNvSpPr>
            <a:spLocks noChangeArrowheads="1"/>
          </p:cNvSpPr>
          <p:nvPr/>
        </p:nvSpPr>
        <p:spPr bwMode="auto">
          <a:xfrm>
            <a:off x="5543550" y="2706688"/>
            <a:ext cx="41197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1.8% </a:t>
            </a:r>
            <a:r>
              <a:rPr kumimoji="0" lang="en-US" altLang="en-US" sz="500" b="1" i="0" u="none" strike="noStrike" cap="none" normalizeH="0" baseline="0" dirty="0" smtClean="0">
                <a:ln>
                  <a:noFill/>
                </a:ln>
                <a:solidFill>
                  <a:srgbClr val="000000"/>
                </a:solidFill>
                <a:effectLst/>
                <a:latin typeface="+mj-lt"/>
              </a:rPr>
              <a:t>Muslim</a:t>
            </a:r>
            <a:endParaRPr kumimoji="0" lang="en-US" altLang="en-US" sz="1800" b="1" i="0" u="none" strike="noStrike" cap="none" normalizeH="0" baseline="0" dirty="0" smtClean="0">
              <a:ln>
                <a:noFill/>
              </a:ln>
              <a:solidFill>
                <a:schemeClr val="tx1"/>
              </a:solidFill>
              <a:effectLst/>
              <a:latin typeface="+mj-lt"/>
            </a:endParaRPr>
          </a:p>
        </p:txBody>
      </p:sp>
      <p:sp>
        <p:nvSpPr>
          <p:cNvPr id="40" name="Rectangle 35"/>
          <p:cNvSpPr>
            <a:spLocks noChangeArrowheads="1"/>
          </p:cNvSpPr>
          <p:nvPr/>
        </p:nvSpPr>
        <p:spPr bwMode="auto">
          <a:xfrm>
            <a:off x="6221413" y="2930526"/>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52.0%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1" name="Rectangle 36"/>
          <p:cNvSpPr>
            <a:spLocks noChangeArrowheads="1"/>
          </p:cNvSpPr>
          <p:nvPr/>
        </p:nvSpPr>
        <p:spPr bwMode="auto">
          <a:xfrm>
            <a:off x="6111875" y="3170238"/>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19.4%</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2" name="Rectangle 37"/>
          <p:cNvSpPr>
            <a:spLocks noChangeArrowheads="1"/>
          </p:cNvSpPr>
          <p:nvPr/>
        </p:nvSpPr>
        <p:spPr bwMode="auto">
          <a:xfrm>
            <a:off x="5926138" y="3032126"/>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19.7%</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3" name="Line 38"/>
          <p:cNvSpPr>
            <a:spLocks noChangeShapeType="1"/>
          </p:cNvSpPr>
          <p:nvPr/>
        </p:nvSpPr>
        <p:spPr bwMode="auto">
          <a:xfrm flipV="1">
            <a:off x="6396038" y="2773363"/>
            <a:ext cx="93663" cy="793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4" name="Line 39"/>
          <p:cNvSpPr>
            <a:spLocks noChangeShapeType="1"/>
          </p:cNvSpPr>
          <p:nvPr/>
        </p:nvSpPr>
        <p:spPr bwMode="auto">
          <a:xfrm flipH="1">
            <a:off x="6192838" y="3278188"/>
            <a:ext cx="7938" cy="952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5" name="Line 40"/>
          <p:cNvSpPr>
            <a:spLocks noChangeShapeType="1"/>
          </p:cNvSpPr>
          <p:nvPr/>
        </p:nvSpPr>
        <p:spPr bwMode="auto">
          <a:xfrm flipH="1">
            <a:off x="5867400" y="3130551"/>
            <a:ext cx="76200" cy="444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6" name="Line 41"/>
          <p:cNvSpPr>
            <a:spLocks noChangeShapeType="1"/>
          </p:cNvSpPr>
          <p:nvPr/>
        </p:nvSpPr>
        <p:spPr bwMode="auto">
          <a:xfrm flipH="1" flipV="1">
            <a:off x="5956300" y="2771776"/>
            <a:ext cx="60325" cy="698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7" name="Freeform 42"/>
          <p:cNvSpPr>
            <a:spLocks/>
          </p:cNvSpPr>
          <p:nvPr/>
        </p:nvSpPr>
        <p:spPr bwMode="auto">
          <a:xfrm>
            <a:off x="5886450" y="2836863"/>
            <a:ext cx="84138" cy="44450"/>
          </a:xfrm>
          <a:custGeom>
            <a:avLst/>
            <a:gdLst>
              <a:gd name="T0" fmla="*/ 53 w 53"/>
              <a:gd name="T1" fmla="*/ 28 h 28"/>
              <a:gd name="T2" fmla="*/ 24 w 53"/>
              <a:gd name="T3" fmla="*/ 0 h 28"/>
              <a:gd name="T4" fmla="*/ 0 w 53"/>
              <a:gd name="T5" fmla="*/ 0 h 28"/>
            </a:gdLst>
            <a:ahLst/>
            <a:cxnLst>
              <a:cxn ang="0">
                <a:pos x="T0" y="T1"/>
              </a:cxn>
              <a:cxn ang="0">
                <a:pos x="T2" y="T3"/>
              </a:cxn>
              <a:cxn ang="0">
                <a:pos x="T4" y="T5"/>
              </a:cxn>
            </a:cxnLst>
            <a:rect l="0" t="0" r="r" b="b"/>
            <a:pathLst>
              <a:path w="53" h="28">
                <a:moveTo>
                  <a:pt x="53" y="28"/>
                </a:moveTo>
                <a:lnTo>
                  <a:pt x="24" y="0"/>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8" name="Freeform 43"/>
          <p:cNvSpPr>
            <a:spLocks/>
          </p:cNvSpPr>
          <p:nvPr/>
        </p:nvSpPr>
        <p:spPr bwMode="auto">
          <a:xfrm>
            <a:off x="5829300" y="2932113"/>
            <a:ext cx="100013" cy="19050"/>
          </a:xfrm>
          <a:custGeom>
            <a:avLst/>
            <a:gdLst>
              <a:gd name="T0" fmla="*/ 63 w 63"/>
              <a:gd name="T1" fmla="*/ 12 h 12"/>
              <a:gd name="T2" fmla="*/ 24 w 63"/>
              <a:gd name="T3" fmla="*/ 0 h 12"/>
              <a:gd name="T4" fmla="*/ 0 w 63"/>
              <a:gd name="T5" fmla="*/ 0 h 12"/>
            </a:gdLst>
            <a:ahLst/>
            <a:cxnLst>
              <a:cxn ang="0">
                <a:pos x="T0" y="T1"/>
              </a:cxn>
              <a:cxn ang="0">
                <a:pos x="T2" y="T3"/>
              </a:cxn>
              <a:cxn ang="0">
                <a:pos x="T4" y="T5"/>
              </a:cxn>
            </a:cxnLst>
            <a:rect l="0" t="0" r="r" b="b"/>
            <a:pathLst>
              <a:path w="63" h="12">
                <a:moveTo>
                  <a:pt x="63" y="12"/>
                </a:moveTo>
                <a:lnTo>
                  <a:pt x="24" y="0"/>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9" name="Rectangle 44"/>
          <p:cNvSpPr>
            <a:spLocks noChangeArrowheads="1"/>
          </p:cNvSpPr>
          <p:nvPr/>
        </p:nvSpPr>
        <p:spPr bwMode="auto">
          <a:xfrm>
            <a:off x="6073775" y="3481388"/>
            <a:ext cx="34304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EAST ASIA</a:t>
            </a:r>
            <a:endParaRPr kumimoji="0" lang="en-US" altLang="en-US" sz="1800" b="1" i="0" u="none" strike="noStrike" cap="none" normalizeH="0" baseline="0" dirty="0" smtClean="0">
              <a:ln>
                <a:noFill/>
              </a:ln>
              <a:solidFill>
                <a:schemeClr val="tx1"/>
              </a:solidFill>
              <a:effectLst/>
              <a:latin typeface="+mj-lt"/>
            </a:endParaRPr>
          </a:p>
        </p:txBody>
      </p:sp>
      <p:sp>
        <p:nvSpPr>
          <p:cNvPr id="50" name="Freeform 45"/>
          <p:cNvSpPr>
            <a:spLocks/>
          </p:cNvSpPr>
          <p:nvPr/>
        </p:nvSpPr>
        <p:spPr bwMode="auto">
          <a:xfrm>
            <a:off x="3857625" y="2747963"/>
            <a:ext cx="112713" cy="49213"/>
          </a:xfrm>
          <a:custGeom>
            <a:avLst/>
            <a:gdLst>
              <a:gd name="T0" fmla="*/ 0 w 71"/>
              <a:gd name="T1" fmla="*/ 31 h 31"/>
              <a:gd name="T2" fmla="*/ 18 w 71"/>
              <a:gd name="T3" fmla="*/ 0 h 31"/>
              <a:gd name="T4" fmla="*/ 71 w 71"/>
              <a:gd name="T5" fmla="*/ 0 h 31"/>
            </a:gdLst>
            <a:ahLst/>
            <a:cxnLst>
              <a:cxn ang="0">
                <a:pos x="T0" y="T1"/>
              </a:cxn>
              <a:cxn ang="0">
                <a:pos x="T2" y="T3"/>
              </a:cxn>
              <a:cxn ang="0">
                <a:pos x="T4" y="T5"/>
              </a:cxn>
            </a:cxnLst>
            <a:rect l="0" t="0" r="r" b="b"/>
            <a:pathLst>
              <a:path w="71" h="31">
                <a:moveTo>
                  <a:pt x="0" y="31"/>
                </a:moveTo>
                <a:lnTo>
                  <a:pt x="18" y="0"/>
                </a:lnTo>
                <a:lnTo>
                  <a:pt x="71"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1" name="Freeform 46"/>
          <p:cNvSpPr>
            <a:spLocks/>
          </p:cNvSpPr>
          <p:nvPr/>
        </p:nvSpPr>
        <p:spPr bwMode="auto">
          <a:xfrm>
            <a:off x="4011613" y="2919413"/>
            <a:ext cx="100013" cy="23813"/>
          </a:xfrm>
          <a:custGeom>
            <a:avLst/>
            <a:gdLst>
              <a:gd name="T0" fmla="*/ 0 w 63"/>
              <a:gd name="T1" fmla="*/ 15 h 15"/>
              <a:gd name="T2" fmla="*/ 35 w 63"/>
              <a:gd name="T3" fmla="*/ 0 h 15"/>
              <a:gd name="T4" fmla="*/ 63 w 63"/>
              <a:gd name="T5" fmla="*/ 0 h 15"/>
            </a:gdLst>
            <a:ahLst/>
            <a:cxnLst>
              <a:cxn ang="0">
                <a:pos x="T0" y="T1"/>
              </a:cxn>
              <a:cxn ang="0">
                <a:pos x="T2" y="T3"/>
              </a:cxn>
              <a:cxn ang="0">
                <a:pos x="T4" y="T5"/>
              </a:cxn>
            </a:cxnLst>
            <a:rect l="0" t="0" r="r" b="b"/>
            <a:pathLst>
              <a:path w="63" h="15">
                <a:moveTo>
                  <a:pt x="0" y="15"/>
                </a:moveTo>
                <a:lnTo>
                  <a:pt x="35" y="0"/>
                </a:lnTo>
                <a:lnTo>
                  <a:pt x="63"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2" name="Freeform 47"/>
          <p:cNvSpPr>
            <a:spLocks/>
          </p:cNvSpPr>
          <p:nvPr/>
        </p:nvSpPr>
        <p:spPr bwMode="auto">
          <a:xfrm>
            <a:off x="4024313" y="3132138"/>
            <a:ext cx="111125" cy="25400"/>
          </a:xfrm>
          <a:custGeom>
            <a:avLst/>
            <a:gdLst>
              <a:gd name="T0" fmla="*/ 0 w 70"/>
              <a:gd name="T1" fmla="*/ 0 h 16"/>
              <a:gd name="T2" fmla="*/ 43 w 70"/>
              <a:gd name="T3" fmla="*/ 16 h 16"/>
              <a:gd name="T4" fmla="*/ 70 w 70"/>
              <a:gd name="T5" fmla="*/ 16 h 16"/>
            </a:gdLst>
            <a:ahLst/>
            <a:cxnLst>
              <a:cxn ang="0">
                <a:pos x="T0" y="T1"/>
              </a:cxn>
              <a:cxn ang="0">
                <a:pos x="T2" y="T3"/>
              </a:cxn>
              <a:cxn ang="0">
                <a:pos x="T4" y="T5"/>
              </a:cxn>
            </a:cxnLst>
            <a:rect l="0" t="0" r="r" b="b"/>
            <a:pathLst>
              <a:path w="70" h="16">
                <a:moveTo>
                  <a:pt x="0" y="0"/>
                </a:moveTo>
                <a:lnTo>
                  <a:pt x="43" y="16"/>
                </a:lnTo>
                <a:lnTo>
                  <a:pt x="70" y="1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3" name="Rectangle 48"/>
          <p:cNvSpPr>
            <a:spLocks noChangeArrowheads="1"/>
          </p:cNvSpPr>
          <p:nvPr/>
        </p:nvSpPr>
        <p:spPr bwMode="auto">
          <a:xfrm>
            <a:off x="4121150" y="2868613"/>
            <a:ext cx="33663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unaffiliated</a:t>
            </a:r>
            <a:endParaRPr kumimoji="0" lang="en-US" altLang="en-US" sz="1800" b="1" i="0" u="none" strike="noStrike" cap="none" normalizeH="0" baseline="0" dirty="0" smtClean="0">
              <a:ln>
                <a:noFill/>
              </a:ln>
              <a:solidFill>
                <a:schemeClr val="tx1"/>
              </a:solidFill>
              <a:effectLst/>
              <a:latin typeface="+mj-lt"/>
            </a:endParaRPr>
          </a:p>
        </p:txBody>
      </p:sp>
      <p:sp>
        <p:nvSpPr>
          <p:cNvPr id="55" name="Rectangle 50"/>
          <p:cNvSpPr>
            <a:spLocks noChangeArrowheads="1"/>
          </p:cNvSpPr>
          <p:nvPr/>
        </p:nvSpPr>
        <p:spPr bwMode="auto">
          <a:xfrm>
            <a:off x="3984625" y="2705101"/>
            <a:ext cx="1651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500" b="1" dirty="0">
                <a:solidFill>
                  <a:srgbClr val="000000"/>
                </a:solidFill>
                <a:latin typeface="Arial Black" panose="020B0A04020102020204" pitchFamily="34" charset="0"/>
              </a:rPr>
              <a:t>6.8</a:t>
            </a:r>
            <a:r>
              <a:rPr kumimoji="0" lang="en-US" altLang="en-US" sz="500" b="1" i="0" u="none" strike="noStrike" cap="none" normalizeH="0" baseline="0" dirty="0" smtClean="0">
                <a:ln>
                  <a:noFill/>
                </a:ln>
                <a:solidFill>
                  <a:srgbClr val="000000"/>
                </a:solidFill>
                <a:effectLst/>
                <a:latin typeface="+mj-lt"/>
              </a:rPr>
              <a:t>%</a:t>
            </a:r>
            <a:endParaRPr kumimoji="0" lang="en-US" altLang="en-US" sz="1800" b="1" i="0" u="none" strike="noStrike" cap="none" normalizeH="0" baseline="0" dirty="0" smtClean="0">
              <a:ln>
                <a:noFill/>
              </a:ln>
              <a:solidFill>
                <a:schemeClr val="tx1"/>
              </a:solidFill>
              <a:effectLst/>
              <a:latin typeface="+mj-lt"/>
            </a:endParaRPr>
          </a:p>
        </p:txBody>
      </p:sp>
      <p:sp>
        <p:nvSpPr>
          <p:cNvPr id="56" name="Rectangle 51"/>
          <p:cNvSpPr>
            <a:spLocks noChangeArrowheads="1"/>
          </p:cNvSpPr>
          <p:nvPr/>
        </p:nvSpPr>
        <p:spPr bwMode="auto">
          <a:xfrm>
            <a:off x="4125913" y="2705101"/>
            <a:ext cx="23724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 Muslim</a:t>
            </a:r>
            <a:endParaRPr kumimoji="0" lang="en-US" altLang="en-US" sz="1800" b="1" i="0" u="none" strike="noStrike" cap="none" normalizeH="0" baseline="0" dirty="0" smtClean="0">
              <a:ln>
                <a:noFill/>
              </a:ln>
              <a:solidFill>
                <a:schemeClr val="tx1"/>
              </a:solidFill>
              <a:effectLst/>
              <a:latin typeface="+mj-lt"/>
            </a:endParaRPr>
          </a:p>
        </p:txBody>
      </p:sp>
      <p:sp>
        <p:nvSpPr>
          <p:cNvPr id="57" name="Rectangle 52"/>
          <p:cNvSpPr>
            <a:spLocks noChangeArrowheads="1"/>
          </p:cNvSpPr>
          <p:nvPr/>
        </p:nvSpPr>
        <p:spPr bwMode="auto">
          <a:xfrm>
            <a:off x="4137025" y="3113088"/>
            <a:ext cx="3510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500" b="1" dirty="0">
                <a:solidFill>
                  <a:srgbClr val="000000"/>
                </a:solidFill>
                <a:latin typeface="Arial Black" panose="020B0A04020102020204" pitchFamily="34" charset="0"/>
              </a:rPr>
              <a:t>1.0</a:t>
            </a:r>
            <a:r>
              <a:rPr lang="en-US" altLang="en-US" sz="500" b="1" dirty="0" smtClean="0">
                <a:solidFill>
                  <a:srgbClr val="000000"/>
                </a:solidFill>
                <a:latin typeface="Arial Black" panose="020B0A04020102020204" pitchFamily="34" charset="0"/>
              </a:rPr>
              <a:t>% </a:t>
            </a:r>
            <a:r>
              <a:rPr lang="en-US" altLang="en-US" sz="500" b="1" dirty="0" smtClean="0">
                <a:solidFill>
                  <a:srgbClr val="000000"/>
                </a:solidFill>
                <a:latin typeface="+mj-lt"/>
              </a:rPr>
              <a:t>other</a:t>
            </a:r>
            <a:endParaRPr lang="en-US" altLang="en-US" sz="500" b="1" dirty="0">
              <a:solidFill>
                <a:srgbClr val="000000"/>
              </a:solidFill>
              <a:latin typeface="+mj-lt"/>
            </a:endParaRPr>
          </a:p>
        </p:txBody>
      </p:sp>
      <p:sp>
        <p:nvSpPr>
          <p:cNvPr id="59" name="Rectangle 54"/>
          <p:cNvSpPr>
            <a:spLocks noChangeArrowheads="1"/>
          </p:cNvSpPr>
          <p:nvPr/>
        </p:nvSpPr>
        <p:spPr bwMode="auto">
          <a:xfrm>
            <a:off x="3833813" y="2962276"/>
            <a:ext cx="20839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500" b="1" dirty="0">
                <a:solidFill>
                  <a:srgbClr val="000000"/>
                </a:solidFill>
                <a:effectLst>
                  <a:glow rad="50800">
                    <a:schemeClr val="bg1">
                      <a:alpha val="50000"/>
                    </a:schemeClr>
                  </a:glow>
                </a:effectLst>
                <a:latin typeface="Arial Black" panose="020B0A04020102020204" pitchFamily="34" charset="0"/>
              </a:rPr>
              <a:t>20.0</a:t>
            </a: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0" name="Rectangle 55"/>
          <p:cNvSpPr>
            <a:spLocks noChangeArrowheads="1"/>
          </p:cNvSpPr>
          <p:nvPr/>
        </p:nvSpPr>
        <p:spPr bwMode="auto">
          <a:xfrm>
            <a:off x="3502025" y="2978151"/>
            <a:ext cx="2757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72.2%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Christian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1" name="Rectangle 56"/>
          <p:cNvSpPr>
            <a:spLocks noChangeArrowheads="1"/>
          </p:cNvSpPr>
          <p:nvPr/>
        </p:nvSpPr>
        <p:spPr bwMode="auto">
          <a:xfrm>
            <a:off x="3625850" y="3355976"/>
            <a:ext cx="2725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EUROPE</a:t>
            </a:r>
            <a:endParaRPr kumimoji="0" lang="en-US" altLang="en-US" sz="1800" b="1" i="0" u="none" strike="noStrike" cap="none" normalizeH="0" baseline="0" smtClean="0">
              <a:ln>
                <a:noFill/>
              </a:ln>
              <a:solidFill>
                <a:schemeClr val="tx1"/>
              </a:solidFill>
              <a:effectLst/>
              <a:latin typeface="+mj-lt"/>
            </a:endParaRPr>
          </a:p>
        </p:txBody>
      </p:sp>
      <p:sp>
        <p:nvSpPr>
          <p:cNvPr id="62" name="Line 57"/>
          <p:cNvSpPr>
            <a:spLocks noChangeShapeType="1"/>
          </p:cNvSpPr>
          <p:nvPr/>
        </p:nvSpPr>
        <p:spPr bwMode="auto">
          <a:xfrm flipV="1">
            <a:off x="2871788" y="5091113"/>
            <a:ext cx="50800" cy="793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63" name="Freeform 58"/>
          <p:cNvSpPr>
            <a:spLocks/>
          </p:cNvSpPr>
          <p:nvPr/>
        </p:nvSpPr>
        <p:spPr bwMode="auto">
          <a:xfrm>
            <a:off x="2974975" y="5202238"/>
            <a:ext cx="74613" cy="23813"/>
          </a:xfrm>
          <a:custGeom>
            <a:avLst/>
            <a:gdLst>
              <a:gd name="T0" fmla="*/ 0 w 47"/>
              <a:gd name="T1" fmla="*/ 15 h 15"/>
              <a:gd name="T2" fmla="*/ 21 w 47"/>
              <a:gd name="T3" fmla="*/ 0 h 15"/>
              <a:gd name="T4" fmla="*/ 47 w 47"/>
              <a:gd name="T5" fmla="*/ 0 h 15"/>
            </a:gdLst>
            <a:ahLst/>
            <a:cxnLst>
              <a:cxn ang="0">
                <a:pos x="T0" y="T1"/>
              </a:cxn>
              <a:cxn ang="0">
                <a:pos x="T2" y="T3"/>
              </a:cxn>
              <a:cxn ang="0">
                <a:pos x="T4" y="T5"/>
              </a:cxn>
            </a:cxnLst>
            <a:rect l="0" t="0" r="r" b="b"/>
            <a:pathLst>
              <a:path w="47" h="15">
                <a:moveTo>
                  <a:pt x="0" y="15"/>
                </a:moveTo>
                <a:lnTo>
                  <a:pt x="21" y="0"/>
                </a:lnTo>
                <a:lnTo>
                  <a:pt x="47"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64" name="Line 59"/>
          <p:cNvSpPr>
            <a:spLocks noChangeShapeType="1"/>
          </p:cNvSpPr>
          <p:nvPr/>
        </p:nvSpPr>
        <p:spPr bwMode="auto">
          <a:xfrm flipV="1">
            <a:off x="2957513" y="5151438"/>
            <a:ext cx="53975" cy="5556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66" name="Rectangle 61"/>
          <p:cNvSpPr>
            <a:spLocks noChangeArrowheads="1"/>
          </p:cNvSpPr>
          <p:nvPr/>
        </p:nvSpPr>
        <p:spPr bwMode="auto">
          <a:xfrm>
            <a:off x="2914650" y="5019676"/>
            <a:ext cx="52899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8.0% </a:t>
            </a:r>
            <a:r>
              <a:rPr kumimoji="0" lang="en-US" altLang="en-US" sz="500" b="1" i="0" u="none" strike="noStrike" cap="none" normalizeH="0" baseline="0" dirty="0" smtClean="0">
                <a:ln>
                  <a:noFill/>
                </a:ln>
                <a:solidFill>
                  <a:srgbClr val="000000"/>
                </a:solidFill>
                <a:effectLst/>
                <a:latin typeface="+mj-lt"/>
              </a:rPr>
              <a:t>unaffiliated</a:t>
            </a:r>
            <a:endParaRPr kumimoji="0" lang="en-US" altLang="en-US" sz="1800" b="1" i="0" u="none" strike="noStrike" cap="none" normalizeH="0" baseline="0" dirty="0" smtClean="0">
              <a:ln>
                <a:noFill/>
              </a:ln>
              <a:solidFill>
                <a:schemeClr val="tx1"/>
              </a:solidFill>
              <a:effectLst/>
              <a:latin typeface="+mj-lt"/>
            </a:endParaRPr>
          </a:p>
        </p:txBody>
      </p:sp>
      <p:sp>
        <p:nvSpPr>
          <p:cNvPr id="68" name="Rectangle 63"/>
          <p:cNvSpPr>
            <a:spLocks noChangeArrowheads="1"/>
          </p:cNvSpPr>
          <p:nvPr/>
        </p:nvSpPr>
        <p:spPr bwMode="auto">
          <a:xfrm>
            <a:off x="3059113" y="5167313"/>
            <a:ext cx="3510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0.5% </a:t>
            </a:r>
            <a:r>
              <a:rPr kumimoji="0" lang="en-US" altLang="en-US" sz="500" b="1" i="0" u="none" strike="noStrike" cap="none" normalizeH="0" baseline="0" dirty="0" smtClean="0">
                <a:ln>
                  <a:noFill/>
                </a:ln>
                <a:solidFill>
                  <a:srgbClr val="000000"/>
                </a:solidFill>
                <a:effectLst/>
                <a:latin typeface="+mj-lt"/>
              </a:rPr>
              <a:t>other</a:t>
            </a:r>
            <a:endParaRPr kumimoji="0" lang="en-US" altLang="en-US" sz="1800" b="1" i="0" u="none" strike="noStrike" cap="none" normalizeH="0" baseline="0" dirty="0" smtClean="0">
              <a:ln>
                <a:noFill/>
              </a:ln>
              <a:solidFill>
                <a:schemeClr val="tx1"/>
              </a:solidFill>
              <a:effectLst/>
              <a:latin typeface="+mj-lt"/>
            </a:endParaRPr>
          </a:p>
        </p:txBody>
      </p:sp>
      <p:sp>
        <p:nvSpPr>
          <p:cNvPr id="70" name="Rectangle 65"/>
          <p:cNvSpPr>
            <a:spLocks noChangeArrowheads="1"/>
          </p:cNvSpPr>
          <p:nvPr/>
        </p:nvSpPr>
        <p:spPr bwMode="auto">
          <a:xfrm>
            <a:off x="3009900" y="5100638"/>
            <a:ext cx="30457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1.8% </a:t>
            </a:r>
            <a:r>
              <a:rPr kumimoji="0" lang="en-US" altLang="en-US" sz="500" b="1" i="0" u="none" strike="noStrike" cap="none" normalizeH="0" baseline="0" dirty="0" smtClean="0">
                <a:ln>
                  <a:noFill/>
                </a:ln>
                <a:solidFill>
                  <a:srgbClr val="000000"/>
                </a:solidFill>
                <a:effectLst/>
                <a:latin typeface="+mj-lt"/>
              </a:rPr>
              <a:t>folk</a:t>
            </a:r>
            <a:endParaRPr kumimoji="0" lang="en-US" altLang="en-US" sz="1800" b="1" i="0" u="none" strike="noStrike" cap="none" normalizeH="0" baseline="0" dirty="0" smtClean="0">
              <a:ln>
                <a:noFill/>
              </a:ln>
              <a:solidFill>
                <a:schemeClr val="tx1"/>
              </a:solidFill>
              <a:effectLst/>
              <a:latin typeface="+mj-lt"/>
            </a:endParaRPr>
          </a:p>
        </p:txBody>
      </p:sp>
      <p:sp>
        <p:nvSpPr>
          <p:cNvPr id="72" name="Rectangle 67"/>
          <p:cNvSpPr>
            <a:spLocks noChangeArrowheads="1"/>
          </p:cNvSpPr>
          <p:nvPr/>
        </p:nvSpPr>
        <p:spPr bwMode="auto">
          <a:xfrm>
            <a:off x="2609850" y="5430838"/>
            <a:ext cx="2757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89.7%</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Christian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73" name="Rectangle 68"/>
          <p:cNvSpPr>
            <a:spLocks noChangeArrowheads="1"/>
          </p:cNvSpPr>
          <p:nvPr/>
        </p:nvSpPr>
        <p:spPr bwMode="auto">
          <a:xfrm>
            <a:off x="2608263" y="4906963"/>
            <a:ext cx="2997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LATIN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AMERICA</a:t>
            </a:r>
            <a:endParaRPr kumimoji="0" lang="en-US" altLang="en-US" sz="1800" b="1" i="0" u="none" strike="noStrike" cap="none" normalizeH="0" baseline="0" dirty="0" smtClean="0">
              <a:ln>
                <a:noFill/>
              </a:ln>
              <a:solidFill>
                <a:schemeClr val="tx1"/>
              </a:solidFill>
              <a:effectLst/>
              <a:latin typeface="+mj-lt"/>
            </a:endParaRPr>
          </a:p>
        </p:txBody>
      </p:sp>
      <p:sp>
        <p:nvSpPr>
          <p:cNvPr id="75" name="Rectangle 70"/>
          <p:cNvSpPr>
            <a:spLocks noChangeArrowheads="1"/>
          </p:cNvSpPr>
          <p:nvPr/>
        </p:nvSpPr>
        <p:spPr bwMode="auto">
          <a:xfrm>
            <a:off x="3089275" y="3432176"/>
            <a:ext cx="1651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500" b="1" dirty="0">
                <a:solidFill>
                  <a:srgbClr val="000000"/>
                </a:solidFill>
                <a:latin typeface="Arial Black" panose="020B0A04020102020204" pitchFamily="34" charset="0"/>
              </a:rPr>
              <a:t>6.2</a:t>
            </a:r>
            <a:r>
              <a:rPr kumimoji="0" lang="en-US" altLang="en-US" sz="500" b="1" i="0" u="none" strike="noStrike" cap="none" normalizeH="0" baseline="0" dirty="0" smtClean="0">
                <a:ln>
                  <a:noFill/>
                </a:ln>
                <a:solidFill>
                  <a:srgbClr val="000000"/>
                </a:solidFill>
                <a:effectLst/>
                <a:latin typeface="+mj-lt"/>
              </a:rPr>
              <a:t>%</a:t>
            </a:r>
            <a:endParaRPr kumimoji="0" lang="en-US" altLang="en-US" sz="1800" b="1" i="0" u="none" strike="noStrike" cap="none" normalizeH="0" baseline="0" dirty="0" smtClean="0">
              <a:ln>
                <a:noFill/>
              </a:ln>
              <a:solidFill>
                <a:schemeClr val="tx1"/>
              </a:solidFill>
              <a:effectLst/>
              <a:latin typeface="+mj-lt"/>
            </a:endParaRPr>
          </a:p>
        </p:txBody>
      </p:sp>
      <p:sp>
        <p:nvSpPr>
          <p:cNvPr id="76" name="Rectangle 71"/>
          <p:cNvSpPr>
            <a:spLocks noChangeArrowheads="1"/>
          </p:cNvSpPr>
          <p:nvPr/>
        </p:nvSpPr>
        <p:spPr bwMode="auto">
          <a:xfrm>
            <a:off x="3232150" y="3432176"/>
            <a:ext cx="1763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 other</a:t>
            </a:r>
            <a:endParaRPr kumimoji="0" lang="en-US" altLang="en-US" sz="1800" b="1" i="0" u="none" strike="noStrike" cap="none" normalizeH="0" baseline="0" dirty="0" smtClean="0">
              <a:ln>
                <a:noFill/>
              </a:ln>
              <a:solidFill>
                <a:schemeClr val="tx1"/>
              </a:solidFill>
              <a:effectLst/>
              <a:latin typeface="+mj-lt"/>
            </a:endParaRPr>
          </a:p>
        </p:txBody>
      </p:sp>
      <p:sp>
        <p:nvSpPr>
          <p:cNvPr id="77" name="Rectangle 72"/>
          <p:cNvSpPr>
            <a:spLocks noChangeArrowheads="1"/>
          </p:cNvSpPr>
          <p:nvPr/>
        </p:nvSpPr>
        <p:spPr bwMode="auto">
          <a:xfrm>
            <a:off x="2886075" y="3187701"/>
            <a:ext cx="33663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unaffiliated</a:t>
            </a:r>
            <a:endParaRPr kumimoji="0" lang="en-US" altLang="en-US" sz="1800" b="1" i="0" u="none" strike="noStrike" cap="none" normalizeH="0" baseline="0" smtClean="0">
              <a:ln>
                <a:noFill/>
              </a:ln>
              <a:solidFill>
                <a:schemeClr val="tx1"/>
              </a:solidFill>
              <a:effectLst/>
              <a:latin typeface="+mj-lt"/>
            </a:endParaRPr>
          </a:p>
        </p:txBody>
      </p:sp>
      <p:sp>
        <p:nvSpPr>
          <p:cNvPr id="78" name="Rectangle 73"/>
          <p:cNvSpPr>
            <a:spLocks noChangeArrowheads="1"/>
          </p:cNvSpPr>
          <p:nvPr/>
        </p:nvSpPr>
        <p:spPr bwMode="auto">
          <a:xfrm>
            <a:off x="2584450" y="3602038"/>
            <a:ext cx="2757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Christian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74.6%</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80" name="Rectangle 75"/>
          <p:cNvSpPr>
            <a:spLocks noChangeArrowheads="1"/>
          </p:cNvSpPr>
          <p:nvPr/>
        </p:nvSpPr>
        <p:spPr bwMode="auto">
          <a:xfrm>
            <a:off x="2757488" y="3355976"/>
            <a:ext cx="20839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500" b="1" dirty="0">
                <a:solidFill>
                  <a:srgbClr val="000000"/>
                </a:solidFill>
                <a:effectLst>
                  <a:glow rad="50800">
                    <a:schemeClr val="bg1">
                      <a:alpha val="50000"/>
                    </a:schemeClr>
                  </a:glow>
                </a:effectLst>
                <a:latin typeface="Arial Black" panose="020B0A04020102020204" pitchFamily="34" charset="0"/>
              </a:rPr>
              <a:t>19.2</a:t>
            </a: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1" name="Line 76"/>
          <p:cNvSpPr>
            <a:spLocks noChangeShapeType="1"/>
          </p:cNvSpPr>
          <p:nvPr/>
        </p:nvSpPr>
        <p:spPr bwMode="auto">
          <a:xfrm flipH="1">
            <a:off x="2851150" y="3259138"/>
            <a:ext cx="34925" cy="5873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82" name="Line 77"/>
          <p:cNvSpPr>
            <a:spLocks noChangeShapeType="1"/>
          </p:cNvSpPr>
          <p:nvPr/>
        </p:nvSpPr>
        <p:spPr bwMode="auto">
          <a:xfrm flipH="1">
            <a:off x="3003550" y="3478213"/>
            <a:ext cx="73025" cy="158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83" name="Rectangle 78"/>
          <p:cNvSpPr>
            <a:spLocks noChangeArrowheads="1"/>
          </p:cNvSpPr>
          <p:nvPr/>
        </p:nvSpPr>
        <p:spPr bwMode="auto">
          <a:xfrm>
            <a:off x="2500313" y="3867151"/>
            <a:ext cx="54502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NORTH AMERICA</a:t>
            </a:r>
            <a:endParaRPr kumimoji="0" lang="en-US" altLang="en-US" sz="1800" b="1" i="0" u="none" strike="noStrike" cap="none" normalizeH="0" baseline="0" dirty="0" smtClean="0">
              <a:ln>
                <a:noFill/>
              </a:ln>
              <a:solidFill>
                <a:schemeClr val="tx1"/>
              </a:solidFill>
              <a:effectLst/>
              <a:latin typeface="+mj-lt"/>
            </a:endParaRPr>
          </a:p>
        </p:txBody>
      </p:sp>
      <p:sp>
        <p:nvSpPr>
          <p:cNvPr id="86" name="Rectangle 81"/>
          <p:cNvSpPr>
            <a:spLocks noChangeArrowheads="1"/>
          </p:cNvSpPr>
          <p:nvPr/>
        </p:nvSpPr>
        <p:spPr bwMode="auto">
          <a:xfrm>
            <a:off x="6102350" y="5830888"/>
            <a:ext cx="46807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2.1% </a:t>
            </a:r>
            <a:r>
              <a:rPr kumimoji="0" lang="en-US" altLang="en-US" sz="500" b="1" i="0" u="none" strike="noStrike" cap="none" normalizeH="0" baseline="0" dirty="0" smtClean="0">
                <a:ln>
                  <a:noFill/>
                </a:ln>
                <a:solidFill>
                  <a:srgbClr val="000000"/>
                </a:solidFill>
                <a:effectLst/>
                <a:latin typeface="+mj-lt"/>
              </a:rPr>
              <a:t>Christian</a:t>
            </a:r>
            <a:endParaRPr kumimoji="0" lang="en-US" altLang="en-US" sz="1800" b="1" i="0" u="none" strike="noStrike" cap="none" normalizeH="0" baseline="0" dirty="0" smtClean="0">
              <a:ln>
                <a:noFill/>
              </a:ln>
              <a:solidFill>
                <a:schemeClr val="tx1"/>
              </a:solidFill>
              <a:effectLst/>
              <a:latin typeface="+mj-lt"/>
            </a:endParaRPr>
          </a:p>
        </p:txBody>
      </p:sp>
      <p:sp>
        <p:nvSpPr>
          <p:cNvPr id="88" name="Rectangle 83"/>
          <p:cNvSpPr>
            <a:spLocks noChangeArrowheads="1"/>
          </p:cNvSpPr>
          <p:nvPr/>
        </p:nvSpPr>
        <p:spPr bwMode="auto">
          <a:xfrm>
            <a:off x="5994400" y="5727701"/>
            <a:ext cx="3510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2.8% </a:t>
            </a:r>
            <a:r>
              <a:rPr kumimoji="0" lang="en-US" altLang="en-US" sz="500" b="1" i="0" u="none" strike="noStrike" cap="none" normalizeH="0" baseline="0" dirty="0" smtClean="0">
                <a:ln>
                  <a:noFill/>
                </a:ln>
                <a:solidFill>
                  <a:srgbClr val="000000"/>
                </a:solidFill>
                <a:effectLst/>
                <a:latin typeface="+mj-lt"/>
              </a:rPr>
              <a:t>other</a:t>
            </a:r>
            <a:endParaRPr kumimoji="0" lang="en-US" altLang="en-US" sz="1800" b="1" i="0" u="none" strike="noStrike" cap="none" normalizeH="0" baseline="0" dirty="0" smtClean="0">
              <a:ln>
                <a:noFill/>
              </a:ln>
              <a:solidFill>
                <a:schemeClr val="tx1"/>
              </a:solidFill>
              <a:effectLst/>
              <a:latin typeface="+mj-lt"/>
            </a:endParaRPr>
          </a:p>
        </p:txBody>
      </p:sp>
      <p:sp>
        <p:nvSpPr>
          <p:cNvPr id="90" name="Rectangle 85"/>
          <p:cNvSpPr>
            <a:spLocks noChangeArrowheads="1"/>
          </p:cNvSpPr>
          <p:nvPr/>
        </p:nvSpPr>
        <p:spPr bwMode="auto">
          <a:xfrm>
            <a:off x="5553707" y="6035676"/>
            <a:ext cx="21480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63.0%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Hindu</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91" name="Rectangle 86"/>
          <p:cNvSpPr>
            <a:spLocks noChangeArrowheads="1"/>
          </p:cNvSpPr>
          <p:nvPr/>
        </p:nvSpPr>
        <p:spPr bwMode="auto">
          <a:xfrm>
            <a:off x="5894388" y="6049963"/>
            <a:ext cx="2196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32.1%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Muslim</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92" name="Freeform 87"/>
          <p:cNvSpPr>
            <a:spLocks/>
          </p:cNvSpPr>
          <p:nvPr/>
        </p:nvSpPr>
        <p:spPr bwMode="auto">
          <a:xfrm>
            <a:off x="5995988" y="5867401"/>
            <a:ext cx="98425" cy="39688"/>
          </a:xfrm>
          <a:custGeom>
            <a:avLst/>
            <a:gdLst>
              <a:gd name="T0" fmla="*/ 0 w 62"/>
              <a:gd name="T1" fmla="*/ 25 h 25"/>
              <a:gd name="T2" fmla="*/ 25 w 62"/>
              <a:gd name="T3" fmla="*/ 0 h 25"/>
              <a:gd name="T4" fmla="*/ 62 w 62"/>
              <a:gd name="T5" fmla="*/ 0 h 25"/>
            </a:gdLst>
            <a:ahLst/>
            <a:cxnLst>
              <a:cxn ang="0">
                <a:pos x="T0" y="T1"/>
              </a:cxn>
              <a:cxn ang="0">
                <a:pos x="T2" y="T3"/>
              </a:cxn>
              <a:cxn ang="0">
                <a:pos x="T4" y="T5"/>
              </a:cxn>
            </a:cxnLst>
            <a:rect l="0" t="0" r="r" b="b"/>
            <a:pathLst>
              <a:path w="62" h="25">
                <a:moveTo>
                  <a:pt x="0" y="25"/>
                </a:moveTo>
                <a:lnTo>
                  <a:pt x="25" y="0"/>
                </a:lnTo>
                <a:lnTo>
                  <a:pt x="62"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93" name="Line 88"/>
          <p:cNvSpPr>
            <a:spLocks noChangeShapeType="1"/>
          </p:cNvSpPr>
          <p:nvPr/>
        </p:nvSpPr>
        <p:spPr bwMode="auto">
          <a:xfrm flipV="1">
            <a:off x="5957888" y="5802313"/>
            <a:ext cx="52388" cy="777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94" name="Rectangle 89"/>
          <p:cNvSpPr>
            <a:spLocks noChangeArrowheads="1"/>
          </p:cNvSpPr>
          <p:nvPr/>
        </p:nvSpPr>
        <p:spPr bwMode="auto">
          <a:xfrm>
            <a:off x="5707063" y="5653088"/>
            <a:ext cx="2244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ASIA</a:t>
            </a:r>
            <a:endParaRPr kumimoji="0" lang="en-US" altLang="en-US" sz="1800" b="1" i="0" u="none" strike="noStrike" cap="none" normalizeH="0" baseline="0" dirty="0" smtClean="0">
              <a:ln>
                <a:noFill/>
              </a:ln>
              <a:solidFill>
                <a:schemeClr val="tx1"/>
              </a:solidFill>
              <a:effectLst/>
              <a:latin typeface="+mj-lt"/>
            </a:endParaRPr>
          </a:p>
        </p:txBody>
      </p:sp>
      <p:sp>
        <p:nvSpPr>
          <p:cNvPr id="96" name="Rectangle 91"/>
          <p:cNvSpPr>
            <a:spLocks noChangeArrowheads="1"/>
          </p:cNvSpPr>
          <p:nvPr/>
        </p:nvSpPr>
        <p:spPr bwMode="auto">
          <a:xfrm>
            <a:off x="5768975" y="4865688"/>
            <a:ext cx="46647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2.2% </a:t>
            </a:r>
            <a:r>
              <a:rPr kumimoji="0" lang="en-US" altLang="en-US" sz="500" b="1" i="0" u="none" strike="noStrike" cap="none" normalizeH="0" baseline="0" dirty="0" smtClean="0">
                <a:ln>
                  <a:noFill/>
                </a:ln>
                <a:solidFill>
                  <a:srgbClr val="000000"/>
                </a:solidFill>
                <a:effectLst/>
                <a:latin typeface="+mj-lt"/>
              </a:rPr>
              <a:t>Buddhist</a:t>
            </a:r>
            <a:endParaRPr kumimoji="0" lang="en-US" altLang="en-US" sz="1800" b="1" i="0" u="none" strike="noStrike" cap="none" normalizeH="0" baseline="0" dirty="0" smtClean="0">
              <a:ln>
                <a:noFill/>
              </a:ln>
              <a:solidFill>
                <a:schemeClr val="tx1"/>
              </a:solidFill>
              <a:effectLst/>
              <a:latin typeface="+mj-lt"/>
            </a:endParaRPr>
          </a:p>
        </p:txBody>
      </p:sp>
      <p:sp>
        <p:nvSpPr>
          <p:cNvPr id="98" name="Rectangle 93"/>
          <p:cNvSpPr>
            <a:spLocks noChangeArrowheads="1"/>
          </p:cNvSpPr>
          <p:nvPr/>
        </p:nvSpPr>
        <p:spPr bwMode="auto">
          <a:xfrm>
            <a:off x="5600700" y="5294313"/>
            <a:ext cx="41197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2.2% </a:t>
            </a:r>
            <a:r>
              <a:rPr kumimoji="0" lang="en-US" altLang="en-US" sz="500" b="1" i="0" u="none" strike="noStrike" cap="none" normalizeH="0" baseline="0" dirty="0" smtClean="0">
                <a:ln>
                  <a:noFill/>
                </a:ln>
                <a:solidFill>
                  <a:srgbClr val="000000"/>
                </a:solidFill>
                <a:effectLst/>
                <a:latin typeface="+mj-lt"/>
              </a:rPr>
              <a:t>Muslim</a:t>
            </a:r>
            <a:endParaRPr kumimoji="0" lang="en-US" altLang="en-US" sz="1800" b="1" i="0" u="none" strike="noStrike" cap="none" normalizeH="0" baseline="0" dirty="0" smtClean="0">
              <a:ln>
                <a:noFill/>
              </a:ln>
              <a:solidFill>
                <a:schemeClr val="tx1"/>
              </a:solidFill>
              <a:effectLst/>
              <a:latin typeface="+mj-lt"/>
            </a:endParaRPr>
          </a:p>
        </p:txBody>
      </p:sp>
      <p:sp>
        <p:nvSpPr>
          <p:cNvPr id="100" name="Rectangle 95"/>
          <p:cNvSpPr>
            <a:spLocks noChangeArrowheads="1"/>
          </p:cNvSpPr>
          <p:nvPr/>
        </p:nvSpPr>
        <p:spPr bwMode="auto">
          <a:xfrm>
            <a:off x="6316663" y="4854576"/>
            <a:ext cx="3510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3.0% </a:t>
            </a:r>
            <a:r>
              <a:rPr kumimoji="0" lang="en-US" altLang="en-US" sz="500" b="1" i="0" u="none" strike="noStrike" cap="none" normalizeH="0" baseline="0" dirty="0" smtClean="0">
                <a:ln>
                  <a:noFill/>
                </a:ln>
                <a:solidFill>
                  <a:srgbClr val="000000"/>
                </a:solidFill>
                <a:effectLst/>
                <a:latin typeface="+mj-lt"/>
              </a:rPr>
              <a:t>other</a:t>
            </a:r>
            <a:endParaRPr kumimoji="0" lang="en-US" altLang="en-US" sz="1800" b="1" i="0" u="none" strike="noStrike" cap="none" normalizeH="0" baseline="0" dirty="0" smtClean="0">
              <a:ln>
                <a:noFill/>
              </a:ln>
              <a:solidFill>
                <a:schemeClr val="tx1"/>
              </a:solidFill>
              <a:effectLst/>
              <a:latin typeface="+mj-lt"/>
            </a:endParaRPr>
          </a:p>
        </p:txBody>
      </p:sp>
      <p:sp>
        <p:nvSpPr>
          <p:cNvPr id="102" name="Rectangle 97"/>
          <p:cNvSpPr>
            <a:spLocks noChangeArrowheads="1"/>
          </p:cNvSpPr>
          <p:nvPr/>
        </p:nvSpPr>
        <p:spPr bwMode="auto">
          <a:xfrm>
            <a:off x="5721350" y="4992688"/>
            <a:ext cx="33663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unaffiliated</a:t>
            </a:r>
            <a:endParaRPr kumimoji="0" lang="en-US" altLang="en-US" sz="1800" b="1" i="0" u="none" strike="noStrike" cap="none" normalizeH="0" baseline="0" dirty="0" smtClean="0">
              <a:ln>
                <a:noFill/>
              </a:ln>
              <a:solidFill>
                <a:schemeClr val="tx1"/>
              </a:solidFill>
              <a:effectLst/>
              <a:latin typeface="+mj-lt"/>
            </a:endParaRPr>
          </a:p>
        </p:txBody>
      </p:sp>
      <p:sp>
        <p:nvSpPr>
          <p:cNvPr id="104" name="Rectangle 99"/>
          <p:cNvSpPr>
            <a:spLocks noChangeArrowheads="1"/>
          </p:cNvSpPr>
          <p:nvPr/>
        </p:nvSpPr>
        <p:spPr bwMode="auto">
          <a:xfrm>
            <a:off x="6399213" y="5233988"/>
            <a:ext cx="2757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69.0%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Christian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05" name="Rectangle 100"/>
          <p:cNvSpPr>
            <a:spLocks noChangeArrowheads="1"/>
          </p:cNvSpPr>
          <p:nvPr/>
        </p:nvSpPr>
        <p:spPr bwMode="auto">
          <a:xfrm>
            <a:off x="6118225" y="5138738"/>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23.6%</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06" name="Line 101"/>
          <p:cNvSpPr>
            <a:spLocks noChangeShapeType="1"/>
          </p:cNvSpPr>
          <p:nvPr/>
        </p:nvSpPr>
        <p:spPr bwMode="auto">
          <a:xfrm>
            <a:off x="6061075" y="5060951"/>
            <a:ext cx="53975" cy="396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7" name="Line 102"/>
          <p:cNvSpPr>
            <a:spLocks noChangeShapeType="1"/>
          </p:cNvSpPr>
          <p:nvPr/>
        </p:nvSpPr>
        <p:spPr bwMode="auto">
          <a:xfrm flipH="1">
            <a:off x="6010275" y="5316538"/>
            <a:ext cx="68263" cy="190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8" name="Freeform 103"/>
          <p:cNvSpPr>
            <a:spLocks/>
          </p:cNvSpPr>
          <p:nvPr/>
        </p:nvSpPr>
        <p:spPr bwMode="auto">
          <a:xfrm>
            <a:off x="6240463" y="4911726"/>
            <a:ext cx="44450" cy="74613"/>
          </a:xfrm>
          <a:custGeom>
            <a:avLst/>
            <a:gdLst>
              <a:gd name="T0" fmla="*/ 28 w 28"/>
              <a:gd name="T1" fmla="*/ 47 h 47"/>
              <a:gd name="T2" fmla="*/ 15 w 28"/>
              <a:gd name="T3" fmla="*/ 0 h 47"/>
              <a:gd name="T4" fmla="*/ 0 w 28"/>
              <a:gd name="T5" fmla="*/ 0 h 47"/>
            </a:gdLst>
            <a:ahLst/>
            <a:cxnLst>
              <a:cxn ang="0">
                <a:pos x="T0" y="T1"/>
              </a:cxn>
              <a:cxn ang="0">
                <a:pos x="T2" y="T3"/>
              </a:cxn>
              <a:cxn ang="0">
                <a:pos x="T4" y="T5"/>
              </a:cxn>
            </a:cxnLst>
            <a:rect l="0" t="0" r="r" b="b"/>
            <a:pathLst>
              <a:path w="28" h="47">
                <a:moveTo>
                  <a:pt x="28" y="47"/>
                </a:moveTo>
                <a:lnTo>
                  <a:pt x="15" y="0"/>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9" name="Line 104"/>
          <p:cNvSpPr>
            <a:spLocks noChangeShapeType="1"/>
          </p:cNvSpPr>
          <p:nvPr/>
        </p:nvSpPr>
        <p:spPr bwMode="auto">
          <a:xfrm flipH="1" flipV="1">
            <a:off x="6332538" y="4929188"/>
            <a:ext cx="3175" cy="5080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10" name="Rectangle 105"/>
          <p:cNvSpPr>
            <a:spLocks noChangeArrowheads="1"/>
          </p:cNvSpPr>
          <p:nvPr/>
        </p:nvSpPr>
        <p:spPr bwMode="auto">
          <a:xfrm>
            <a:off x="6143625" y="4754563"/>
            <a:ext cx="49853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SOUTH PACIFIC</a:t>
            </a:r>
            <a:endParaRPr kumimoji="0" lang="en-US" altLang="en-US" sz="1800" b="1" i="0" u="none" strike="noStrike" cap="none" normalizeH="0" baseline="0" dirty="0" smtClean="0">
              <a:ln>
                <a:noFill/>
              </a:ln>
              <a:solidFill>
                <a:schemeClr val="tx1"/>
              </a:solidFill>
              <a:effectLst/>
              <a:latin typeface="+mj-lt"/>
            </a:endParaRPr>
          </a:p>
        </p:txBody>
      </p:sp>
      <p:sp>
        <p:nvSpPr>
          <p:cNvPr id="111" name="Rectangle 106"/>
          <p:cNvSpPr>
            <a:spLocks noChangeArrowheads="1"/>
          </p:cNvSpPr>
          <p:nvPr/>
        </p:nvSpPr>
        <p:spPr bwMode="auto">
          <a:xfrm>
            <a:off x="5851525" y="4244976"/>
            <a:ext cx="2741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Buddhist</a:t>
            </a:r>
            <a:endParaRPr kumimoji="0" lang="en-US" altLang="en-US" sz="1800" b="1" i="0" u="none" strike="noStrike" cap="none" normalizeH="0" baseline="0" dirty="0" smtClean="0">
              <a:ln>
                <a:noFill/>
              </a:ln>
              <a:solidFill>
                <a:schemeClr val="tx1"/>
              </a:solidFill>
              <a:effectLst/>
              <a:latin typeface="+mj-lt"/>
            </a:endParaRPr>
          </a:p>
        </p:txBody>
      </p:sp>
      <p:sp>
        <p:nvSpPr>
          <p:cNvPr id="112" name="Rectangle 107"/>
          <p:cNvSpPr>
            <a:spLocks noChangeArrowheads="1"/>
          </p:cNvSpPr>
          <p:nvPr/>
        </p:nvSpPr>
        <p:spPr bwMode="auto">
          <a:xfrm>
            <a:off x="5575300" y="3686176"/>
            <a:ext cx="27571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Christian</a:t>
            </a:r>
            <a:endParaRPr kumimoji="0" lang="en-US" altLang="en-US" sz="1800" b="1" i="0" u="none" strike="noStrike" cap="none" normalizeH="0" baseline="0" dirty="0" smtClean="0">
              <a:ln>
                <a:noFill/>
              </a:ln>
              <a:solidFill>
                <a:schemeClr val="tx1"/>
              </a:solidFill>
              <a:effectLst/>
              <a:latin typeface="+mj-lt"/>
            </a:endParaRPr>
          </a:p>
        </p:txBody>
      </p:sp>
      <p:sp>
        <p:nvSpPr>
          <p:cNvPr id="114" name="Rectangle 109"/>
          <p:cNvSpPr>
            <a:spLocks noChangeArrowheads="1"/>
          </p:cNvSpPr>
          <p:nvPr/>
        </p:nvSpPr>
        <p:spPr bwMode="auto">
          <a:xfrm>
            <a:off x="6445250" y="4119563"/>
            <a:ext cx="33663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unaffiliated</a:t>
            </a:r>
            <a:endParaRPr kumimoji="0" lang="en-US" altLang="en-US" sz="1800" b="1" i="0" u="none" strike="noStrike" cap="none" normalizeH="0" baseline="0" dirty="0" smtClean="0">
              <a:ln>
                <a:noFill/>
              </a:ln>
              <a:solidFill>
                <a:schemeClr val="tx1"/>
              </a:solidFill>
              <a:effectLst/>
              <a:latin typeface="+mj-lt"/>
            </a:endParaRPr>
          </a:p>
        </p:txBody>
      </p:sp>
      <p:sp>
        <p:nvSpPr>
          <p:cNvPr id="115" name="Rectangle 110"/>
          <p:cNvSpPr>
            <a:spLocks noChangeArrowheads="1"/>
          </p:cNvSpPr>
          <p:nvPr/>
        </p:nvSpPr>
        <p:spPr bwMode="auto">
          <a:xfrm>
            <a:off x="5470525" y="3938588"/>
            <a:ext cx="3510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1.3% </a:t>
            </a:r>
            <a:r>
              <a:rPr kumimoji="0" lang="en-US" altLang="en-US" sz="500" b="1" i="0" u="none" strike="noStrike" cap="none" normalizeH="0" baseline="0" dirty="0" smtClean="0">
                <a:ln>
                  <a:noFill/>
                </a:ln>
                <a:solidFill>
                  <a:srgbClr val="000000"/>
                </a:solidFill>
                <a:effectLst/>
                <a:latin typeface="+mj-lt"/>
              </a:rPr>
              <a:t>other</a:t>
            </a:r>
            <a:endParaRPr kumimoji="0" lang="en-US" altLang="en-US" sz="1800" b="1" i="0" u="none" strike="noStrike" cap="none" normalizeH="0" baseline="0" dirty="0" smtClean="0">
              <a:ln>
                <a:noFill/>
              </a:ln>
              <a:solidFill>
                <a:schemeClr val="tx1"/>
              </a:solidFill>
              <a:effectLst/>
              <a:latin typeface="+mj-lt"/>
            </a:endParaRPr>
          </a:p>
        </p:txBody>
      </p:sp>
      <p:sp>
        <p:nvSpPr>
          <p:cNvPr id="117" name="Rectangle 112"/>
          <p:cNvSpPr>
            <a:spLocks noChangeArrowheads="1"/>
          </p:cNvSpPr>
          <p:nvPr/>
        </p:nvSpPr>
        <p:spPr bwMode="auto">
          <a:xfrm>
            <a:off x="5551488" y="4070351"/>
            <a:ext cx="30457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7.9% </a:t>
            </a:r>
            <a:r>
              <a:rPr kumimoji="0" lang="en-US" altLang="en-US" sz="500" b="1" i="0" u="none" strike="noStrike" cap="none" normalizeH="0" baseline="0" dirty="0" smtClean="0">
                <a:ln>
                  <a:noFill/>
                </a:ln>
                <a:solidFill>
                  <a:srgbClr val="000000"/>
                </a:solidFill>
                <a:effectLst/>
                <a:latin typeface="+mj-lt"/>
              </a:rPr>
              <a:t>folk</a:t>
            </a:r>
            <a:endParaRPr kumimoji="0" lang="en-US" altLang="en-US" sz="1800" b="1" i="0" u="none" strike="noStrike" cap="none" normalizeH="0" baseline="0" dirty="0" smtClean="0">
              <a:ln>
                <a:noFill/>
              </a:ln>
              <a:solidFill>
                <a:schemeClr val="tx1"/>
              </a:solidFill>
              <a:effectLst/>
              <a:latin typeface="+mj-lt"/>
            </a:endParaRPr>
          </a:p>
        </p:txBody>
      </p:sp>
      <p:sp>
        <p:nvSpPr>
          <p:cNvPr id="119" name="Rectangle 114"/>
          <p:cNvSpPr>
            <a:spLocks noChangeArrowheads="1"/>
          </p:cNvSpPr>
          <p:nvPr/>
        </p:nvSpPr>
        <p:spPr bwMode="auto">
          <a:xfrm>
            <a:off x="5927725" y="3821113"/>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22.5%</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20" name="Rectangle 115"/>
          <p:cNvSpPr>
            <a:spLocks noChangeArrowheads="1"/>
          </p:cNvSpPr>
          <p:nvPr/>
        </p:nvSpPr>
        <p:spPr bwMode="auto">
          <a:xfrm>
            <a:off x="6202363" y="3741738"/>
            <a:ext cx="2196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40.4%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Muslim</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21" name="Rectangle 116"/>
          <p:cNvSpPr>
            <a:spLocks noChangeArrowheads="1"/>
          </p:cNvSpPr>
          <p:nvPr/>
        </p:nvSpPr>
        <p:spPr bwMode="auto">
          <a:xfrm>
            <a:off x="6245223" y="3992563"/>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14.7%</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22" name="Rectangle 117"/>
          <p:cNvSpPr>
            <a:spLocks noChangeArrowheads="1"/>
          </p:cNvSpPr>
          <p:nvPr/>
        </p:nvSpPr>
        <p:spPr bwMode="auto">
          <a:xfrm>
            <a:off x="6038850" y="4056063"/>
            <a:ext cx="2148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23.2%</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23" name="Line 118"/>
          <p:cNvSpPr>
            <a:spLocks noChangeShapeType="1"/>
          </p:cNvSpPr>
          <p:nvPr/>
        </p:nvSpPr>
        <p:spPr bwMode="auto">
          <a:xfrm flipH="1">
            <a:off x="6078538" y="4168776"/>
            <a:ext cx="17463" cy="8255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4" name="Line 119"/>
          <p:cNvSpPr>
            <a:spLocks noChangeShapeType="1"/>
          </p:cNvSpPr>
          <p:nvPr/>
        </p:nvSpPr>
        <p:spPr bwMode="auto">
          <a:xfrm>
            <a:off x="6378575" y="4098926"/>
            <a:ext cx="58738" cy="5873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5" name="Freeform 120"/>
          <p:cNvSpPr>
            <a:spLocks/>
          </p:cNvSpPr>
          <p:nvPr/>
        </p:nvSpPr>
        <p:spPr bwMode="auto">
          <a:xfrm>
            <a:off x="5859463" y="3730626"/>
            <a:ext cx="82550" cy="26988"/>
          </a:xfrm>
          <a:custGeom>
            <a:avLst/>
            <a:gdLst>
              <a:gd name="T0" fmla="*/ 52 w 52"/>
              <a:gd name="T1" fmla="*/ 17 h 17"/>
              <a:gd name="T2" fmla="*/ 26 w 52"/>
              <a:gd name="T3" fmla="*/ 0 h 17"/>
              <a:gd name="T4" fmla="*/ 0 w 52"/>
              <a:gd name="T5" fmla="*/ 0 h 17"/>
            </a:gdLst>
            <a:ahLst/>
            <a:cxnLst>
              <a:cxn ang="0">
                <a:pos x="T0" y="T1"/>
              </a:cxn>
              <a:cxn ang="0">
                <a:pos x="T2" y="T3"/>
              </a:cxn>
              <a:cxn ang="0">
                <a:pos x="T4" y="T5"/>
              </a:cxn>
            </a:cxnLst>
            <a:rect l="0" t="0" r="r" b="b"/>
            <a:pathLst>
              <a:path w="52" h="17">
                <a:moveTo>
                  <a:pt x="52" y="17"/>
                </a:moveTo>
                <a:lnTo>
                  <a:pt x="26" y="0"/>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6" name="Line 121"/>
          <p:cNvSpPr>
            <a:spLocks noChangeShapeType="1"/>
          </p:cNvSpPr>
          <p:nvPr/>
        </p:nvSpPr>
        <p:spPr bwMode="auto">
          <a:xfrm flipH="1">
            <a:off x="5822950" y="3962401"/>
            <a:ext cx="73025" cy="142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7" name="Freeform 122"/>
          <p:cNvSpPr>
            <a:spLocks/>
          </p:cNvSpPr>
          <p:nvPr/>
        </p:nvSpPr>
        <p:spPr bwMode="auto">
          <a:xfrm>
            <a:off x="5834063" y="4025901"/>
            <a:ext cx="84138" cy="49213"/>
          </a:xfrm>
          <a:custGeom>
            <a:avLst/>
            <a:gdLst>
              <a:gd name="T0" fmla="*/ 53 w 53"/>
              <a:gd name="T1" fmla="*/ 0 h 31"/>
              <a:gd name="T2" fmla="*/ 9 w 53"/>
              <a:gd name="T3" fmla="*/ 14 h 31"/>
              <a:gd name="T4" fmla="*/ 0 w 53"/>
              <a:gd name="T5" fmla="*/ 31 h 31"/>
            </a:gdLst>
            <a:ahLst/>
            <a:cxnLst>
              <a:cxn ang="0">
                <a:pos x="T0" y="T1"/>
              </a:cxn>
              <a:cxn ang="0">
                <a:pos x="T2" y="T3"/>
              </a:cxn>
              <a:cxn ang="0">
                <a:pos x="T4" y="T5"/>
              </a:cxn>
            </a:cxnLst>
            <a:rect l="0" t="0" r="r" b="b"/>
            <a:pathLst>
              <a:path w="53" h="31">
                <a:moveTo>
                  <a:pt x="53" y="0"/>
                </a:moveTo>
                <a:lnTo>
                  <a:pt x="9" y="14"/>
                </a:lnTo>
                <a:lnTo>
                  <a:pt x="0" y="3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8" name="Rectangle 123"/>
          <p:cNvSpPr>
            <a:spLocks noChangeArrowheads="1"/>
          </p:cNvSpPr>
          <p:nvPr/>
        </p:nvSpPr>
        <p:spPr bwMode="auto">
          <a:xfrm>
            <a:off x="5894388" y="4349751"/>
            <a:ext cx="56746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SOUTHEAST ASIA</a:t>
            </a:r>
            <a:endParaRPr kumimoji="0" lang="en-US" altLang="en-US" sz="1800" b="1" i="0" u="none" strike="noStrike" cap="none" normalizeH="0" baseline="0" smtClean="0">
              <a:ln>
                <a:noFill/>
              </a:ln>
              <a:solidFill>
                <a:schemeClr val="tx1"/>
              </a:solidFill>
              <a:effectLst/>
              <a:latin typeface="+mj-lt"/>
            </a:endParaRPr>
          </a:p>
        </p:txBody>
      </p:sp>
      <p:sp>
        <p:nvSpPr>
          <p:cNvPr id="130" name="Rectangle 125"/>
          <p:cNvSpPr>
            <a:spLocks noChangeArrowheads="1"/>
          </p:cNvSpPr>
          <p:nvPr/>
        </p:nvSpPr>
        <p:spPr bwMode="auto">
          <a:xfrm>
            <a:off x="4881563" y="5802313"/>
            <a:ext cx="52899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3.0% </a:t>
            </a:r>
            <a:r>
              <a:rPr kumimoji="0" lang="en-US" altLang="en-US" sz="500" b="1" i="0" u="none" strike="noStrike" cap="none" normalizeH="0" baseline="0" dirty="0" smtClean="0">
                <a:ln>
                  <a:noFill/>
                </a:ln>
                <a:solidFill>
                  <a:srgbClr val="000000"/>
                </a:solidFill>
                <a:effectLst/>
                <a:latin typeface="+mj-lt"/>
              </a:rPr>
              <a:t>unaffiliated</a:t>
            </a:r>
            <a:endParaRPr kumimoji="0" lang="en-US" altLang="en-US" sz="1800" b="1" i="0" u="none" strike="noStrike" cap="none" normalizeH="0" baseline="0" dirty="0" smtClean="0">
              <a:ln>
                <a:noFill/>
              </a:ln>
              <a:solidFill>
                <a:schemeClr val="tx1"/>
              </a:solidFill>
              <a:effectLst/>
              <a:latin typeface="+mj-lt"/>
            </a:endParaRPr>
          </a:p>
        </p:txBody>
      </p:sp>
      <p:sp>
        <p:nvSpPr>
          <p:cNvPr id="132" name="Rectangle 127"/>
          <p:cNvSpPr>
            <a:spLocks noChangeArrowheads="1"/>
          </p:cNvSpPr>
          <p:nvPr/>
        </p:nvSpPr>
        <p:spPr bwMode="auto">
          <a:xfrm>
            <a:off x="4913313" y="5937251"/>
            <a:ext cx="30457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3.2% </a:t>
            </a:r>
            <a:r>
              <a:rPr kumimoji="0" lang="en-US" altLang="en-US" sz="500" b="1" i="0" u="none" strike="noStrike" cap="none" normalizeH="0" baseline="0" dirty="0" smtClean="0">
                <a:ln>
                  <a:noFill/>
                </a:ln>
                <a:solidFill>
                  <a:srgbClr val="000000"/>
                </a:solidFill>
                <a:effectLst/>
                <a:latin typeface="+mj-lt"/>
              </a:rPr>
              <a:t>folk</a:t>
            </a:r>
            <a:endParaRPr kumimoji="0" lang="en-US" altLang="en-US" sz="1800" b="1" i="0" u="none" strike="noStrike" cap="none" normalizeH="0" baseline="0" dirty="0" smtClean="0">
              <a:ln>
                <a:noFill/>
              </a:ln>
              <a:solidFill>
                <a:schemeClr val="tx1"/>
              </a:solidFill>
              <a:effectLst/>
              <a:latin typeface="+mj-lt"/>
            </a:endParaRPr>
          </a:p>
        </p:txBody>
      </p:sp>
      <p:sp>
        <p:nvSpPr>
          <p:cNvPr id="134" name="Rectangle 129"/>
          <p:cNvSpPr>
            <a:spLocks noChangeArrowheads="1"/>
          </p:cNvSpPr>
          <p:nvPr/>
        </p:nvSpPr>
        <p:spPr bwMode="auto">
          <a:xfrm>
            <a:off x="4935540" y="6030913"/>
            <a:ext cx="35105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0.4% </a:t>
            </a:r>
            <a:r>
              <a:rPr kumimoji="0" lang="en-US" altLang="en-US" sz="500" b="1" i="0" u="none" strike="noStrike" cap="none" normalizeH="0" baseline="0" dirty="0" smtClean="0">
                <a:ln>
                  <a:noFill/>
                </a:ln>
                <a:solidFill>
                  <a:srgbClr val="000000"/>
                </a:solidFill>
                <a:effectLst/>
                <a:latin typeface="+mj-lt"/>
              </a:rPr>
              <a:t>other</a:t>
            </a:r>
            <a:endParaRPr kumimoji="0" lang="en-US" altLang="en-US" sz="1800" b="1" i="0" u="none" strike="noStrike" cap="none" normalizeH="0" baseline="0" dirty="0" smtClean="0">
              <a:ln>
                <a:noFill/>
              </a:ln>
              <a:solidFill>
                <a:schemeClr val="tx1"/>
              </a:solidFill>
              <a:effectLst/>
              <a:latin typeface="+mj-lt"/>
            </a:endParaRPr>
          </a:p>
        </p:txBody>
      </p:sp>
      <p:sp>
        <p:nvSpPr>
          <p:cNvPr id="137" name="Rectangle 132"/>
          <p:cNvSpPr>
            <a:spLocks noChangeArrowheads="1"/>
          </p:cNvSpPr>
          <p:nvPr/>
        </p:nvSpPr>
        <p:spPr bwMode="auto">
          <a:xfrm>
            <a:off x="4433888" y="6049963"/>
            <a:ext cx="2757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Christian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8" name="Rectangle 133"/>
          <p:cNvSpPr>
            <a:spLocks noChangeArrowheads="1"/>
          </p:cNvSpPr>
          <p:nvPr/>
        </p:nvSpPr>
        <p:spPr bwMode="auto">
          <a:xfrm>
            <a:off x="4471988" y="5794376"/>
            <a:ext cx="2196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31.4%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Muslim</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39" name="Freeform 134"/>
          <p:cNvSpPr>
            <a:spLocks/>
          </p:cNvSpPr>
          <p:nvPr/>
        </p:nvSpPr>
        <p:spPr bwMode="auto">
          <a:xfrm>
            <a:off x="4805363" y="5880101"/>
            <a:ext cx="90488" cy="55563"/>
          </a:xfrm>
          <a:custGeom>
            <a:avLst/>
            <a:gdLst>
              <a:gd name="T0" fmla="*/ 0 w 57"/>
              <a:gd name="T1" fmla="*/ 35 h 35"/>
              <a:gd name="T2" fmla="*/ 42 w 57"/>
              <a:gd name="T3" fmla="*/ 23 h 35"/>
              <a:gd name="T4" fmla="*/ 57 w 57"/>
              <a:gd name="T5" fmla="*/ 0 h 35"/>
            </a:gdLst>
            <a:ahLst/>
            <a:cxnLst>
              <a:cxn ang="0">
                <a:pos x="T0" y="T1"/>
              </a:cxn>
              <a:cxn ang="0">
                <a:pos x="T2" y="T3"/>
              </a:cxn>
              <a:cxn ang="0">
                <a:pos x="T4" y="T5"/>
              </a:cxn>
            </a:cxnLst>
            <a:rect l="0" t="0" r="r" b="b"/>
            <a:pathLst>
              <a:path w="57" h="35">
                <a:moveTo>
                  <a:pt x="0" y="35"/>
                </a:moveTo>
                <a:lnTo>
                  <a:pt x="42" y="23"/>
                </a:lnTo>
                <a:lnTo>
                  <a:pt x="57"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0" name="Line 135"/>
          <p:cNvSpPr>
            <a:spLocks noChangeShapeType="1"/>
          </p:cNvSpPr>
          <p:nvPr/>
        </p:nvSpPr>
        <p:spPr bwMode="auto">
          <a:xfrm flipV="1">
            <a:off x="4824413" y="5978526"/>
            <a:ext cx="79375" cy="952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1" name="Freeform 136"/>
          <p:cNvSpPr>
            <a:spLocks/>
          </p:cNvSpPr>
          <p:nvPr/>
        </p:nvSpPr>
        <p:spPr bwMode="auto">
          <a:xfrm>
            <a:off x="4824413" y="6015038"/>
            <a:ext cx="88900" cy="42863"/>
          </a:xfrm>
          <a:custGeom>
            <a:avLst/>
            <a:gdLst>
              <a:gd name="T0" fmla="*/ 0 w 56"/>
              <a:gd name="T1" fmla="*/ 0 h 27"/>
              <a:gd name="T2" fmla="*/ 39 w 56"/>
              <a:gd name="T3" fmla="*/ 2 h 27"/>
              <a:gd name="T4" fmla="*/ 56 w 56"/>
              <a:gd name="T5" fmla="*/ 27 h 27"/>
            </a:gdLst>
            <a:ahLst/>
            <a:cxnLst>
              <a:cxn ang="0">
                <a:pos x="T0" y="T1"/>
              </a:cxn>
              <a:cxn ang="0">
                <a:pos x="T2" y="T3"/>
              </a:cxn>
              <a:cxn ang="0">
                <a:pos x="T4" y="T5"/>
              </a:cxn>
            </a:cxnLst>
            <a:rect l="0" t="0" r="r" b="b"/>
            <a:pathLst>
              <a:path w="56" h="27">
                <a:moveTo>
                  <a:pt x="0" y="0"/>
                </a:moveTo>
                <a:lnTo>
                  <a:pt x="39" y="2"/>
                </a:lnTo>
                <a:lnTo>
                  <a:pt x="56" y="2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2" name="Rectangle 137"/>
          <p:cNvSpPr>
            <a:spLocks noChangeArrowheads="1"/>
          </p:cNvSpPr>
          <p:nvPr/>
        </p:nvSpPr>
        <p:spPr bwMode="auto">
          <a:xfrm>
            <a:off x="4329113" y="5557838"/>
            <a:ext cx="4792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SUB-SAHARAN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AFRICA</a:t>
            </a:r>
            <a:endParaRPr kumimoji="0" lang="en-US" altLang="en-US" sz="1800" b="1" i="0" u="none" strike="noStrike" cap="none" normalizeH="0" baseline="0" dirty="0" smtClean="0">
              <a:ln>
                <a:noFill/>
              </a:ln>
              <a:solidFill>
                <a:schemeClr val="tx1"/>
              </a:solidFill>
              <a:effectLst/>
              <a:latin typeface="+mj-lt"/>
            </a:endParaRPr>
          </a:p>
        </p:txBody>
      </p:sp>
      <p:sp>
        <p:nvSpPr>
          <p:cNvPr id="145" name="Rectangle 140"/>
          <p:cNvSpPr>
            <a:spLocks noChangeArrowheads="1"/>
          </p:cNvSpPr>
          <p:nvPr/>
        </p:nvSpPr>
        <p:spPr bwMode="auto">
          <a:xfrm>
            <a:off x="3675063" y="5830888"/>
            <a:ext cx="46487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3.6%</a:t>
            </a:r>
            <a:r>
              <a:rPr kumimoji="0" lang="en-US" altLang="en-US" sz="500" b="1" i="0" u="none" strike="noStrike" cap="none" normalizeH="0" baseline="0" dirty="0" smtClean="0">
                <a:ln>
                  <a:noFill/>
                </a:ln>
                <a:solidFill>
                  <a:srgbClr val="000000"/>
                </a:solidFill>
                <a:effectLst/>
                <a:latin typeface="+mj-lt"/>
              </a:rPr>
              <a:t> Christian</a:t>
            </a:r>
            <a:endParaRPr kumimoji="0" lang="en-US" altLang="en-US" sz="1800" b="1" i="0" u="none" strike="noStrike" cap="none" normalizeH="0" baseline="0" dirty="0" smtClean="0">
              <a:ln>
                <a:noFill/>
              </a:ln>
              <a:solidFill>
                <a:schemeClr val="tx1"/>
              </a:solidFill>
              <a:effectLst/>
              <a:latin typeface="+mj-lt"/>
            </a:endParaRPr>
          </a:p>
        </p:txBody>
      </p:sp>
      <p:sp>
        <p:nvSpPr>
          <p:cNvPr id="147" name="Rectangle 142"/>
          <p:cNvSpPr>
            <a:spLocks noChangeArrowheads="1"/>
          </p:cNvSpPr>
          <p:nvPr/>
        </p:nvSpPr>
        <p:spPr bwMode="auto">
          <a:xfrm>
            <a:off x="3568700" y="5738813"/>
            <a:ext cx="34785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3.3%</a:t>
            </a:r>
            <a:r>
              <a:rPr kumimoji="0" lang="en-US" altLang="en-US" sz="500" b="1" i="0" u="none" strike="noStrike" cap="none" normalizeH="0" baseline="0" dirty="0" smtClean="0">
                <a:ln>
                  <a:noFill/>
                </a:ln>
                <a:solidFill>
                  <a:srgbClr val="000000"/>
                </a:solidFill>
                <a:effectLst/>
                <a:latin typeface="+mj-lt"/>
              </a:rPr>
              <a:t> other</a:t>
            </a:r>
            <a:endParaRPr kumimoji="0" lang="en-US" altLang="en-US" sz="1800" b="1" i="0" u="none" strike="noStrike" cap="none" normalizeH="0" baseline="0" dirty="0" smtClean="0">
              <a:ln>
                <a:noFill/>
              </a:ln>
              <a:solidFill>
                <a:schemeClr val="tx1"/>
              </a:solidFill>
              <a:effectLst/>
              <a:latin typeface="+mj-lt"/>
            </a:endParaRPr>
          </a:p>
        </p:txBody>
      </p:sp>
      <p:sp>
        <p:nvSpPr>
          <p:cNvPr id="149" name="Rectangle 144"/>
          <p:cNvSpPr>
            <a:spLocks noChangeArrowheads="1"/>
          </p:cNvSpPr>
          <p:nvPr/>
        </p:nvSpPr>
        <p:spPr bwMode="auto">
          <a:xfrm>
            <a:off x="3257550" y="6110288"/>
            <a:ext cx="2196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93.1%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Muslim</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0" name="Freeform 145"/>
          <p:cNvSpPr>
            <a:spLocks/>
          </p:cNvSpPr>
          <p:nvPr/>
        </p:nvSpPr>
        <p:spPr bwMode="auto">
          <a:xfrm>
            <a:off x="3575050" y="5868988"/>
            <a:ext cx="95250" cy="34925"/>
          </a:xfrm>
          <a:custGeom>
            <a:avLst/>
            <a:gdLst>
              <a:gd name="T0" fmla="*/ 0 w 60"/>
              <a:gd name="T1" fmla="*/ 22 h 22"/>
              <a:gd name="T2" fmla="*/ 26 w 60"/>
              <a:gd name="T3" fmla="*/ 0 h 22"/>
              <a:gd name="T4" fmla="*/ 60 w 60"/>
              <a:gd name="T5" fmla="*/ 0 h 22"/>
            </a:gdLst>
            <a:ahLst/>
            <a:cxnLst>
              <a:cxn ang="0">
                <a:pos x="T0" y="T1"/>
              </a:cxn>
              <a:cxn ang="0">
                <a:pos x="T2" y="T3"/>
              </a:cxn>
              <a:cxn ang="0">
                <a:pos x="T4" y="T5"/>
              </a:cxn>
            </a:cxnLst>
            <a:rect l="0" t="0" r="r" b="b"/>
            <a:pathLst>
              <a:path w="60" h="22">
                <a:moveTo>
                  <a:pt x="0" y="22"/>
                </a:moveTo>
                <a:lnTo>
                  <a:pt x="26" y="0"/>
                </a:lnTo>
                <a:lnTo>
                  <a:pt x="6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1" name="Line 146"/>
          <p:cNvSpPr>
            <a:spLocks noChangeShapeType="1"/>
          </p:cNvSpPr>
          <p:nvPr/>
        </p:nvSpPr>
        <p:spPr bwMode="auto">
          <a:xfrm flipV="1">
            <a:off x="3524250" y="5810251"/>
            <a:ext cx="49213" cy="650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2" name="Rectangle 147"/>
          <p:cNvSpPr>
            <a:spLocks noChangeArrowheads="1"/>
          </p:cNvSpPr>
          <p:nvPr/>
        </p:nvSpPr>
        <p:spPr bwMode="auto">
          <a:xfrm>
            <a:off x="3143250" y="5553076"/>
            <a:ext cx="4632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SOUTHWEST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ASIA &amp; 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AFRICA</a:t>
            </a:r>
            <a:endParaRPr kumimoji="0" lang="en-US" altLang="en-US" sz="1800" b="1" i="0" u="none" strike="noStrike" cap="none" normalizeH="0" baseline="0" dirty="0" smtClean="0">
              <a:ln>
                <a:noFill/>
              </a:ln>
              <a:solidFill>
                <a:schemeClr val="tx1"/>
              </a:solidFill>
              <a:effectLst/>
              <a:latin typeface="+mj-lt"/>
            </a:endParaRPr>
          </a:p>
        </p:txBody>
      </p:sp>
      <p:sp>
        <p:nvSpPr>
          <p:cNvPr id="155" name="Line 150"/>
          <p:cNvSpPr>
            <a:spLocks noChangeShapeType="1"/>
          </p:cNvSpPr>
          <p:nvPr/>
        </p:nvSpPr>
        <p:spPr bwMode="auto">
          <a:xfrm>
            <a:off x="3773488" y="3452813"/>
            <a:ext cx="430213" cy="67627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6" name="Freeform 151"/>
          <p:cNvSpPr>
            <a:spLocks/>
          </p:cNvSpPr>
          <p:nvPr/>
        </p:nvSpPr>
        <p:spPr bwMode="auto">
          <a:xfrm>
            <a:off x="4183063" y="4108451"/>
            <a:ext cx="52388" cy="66675"/>
          </a:xfrm>
          <a:custGeom>
            <a:avLst/>
            <a:gdLst>
              <a:gd name="T0" fmla="*/ 0 w 33"/>
              <a:gd name="T1" fmla="*/ 13 h 42"/>
              <a:gd name="T2" fmla="*/ 33 w 33"/>
              <a:gd name="T3" fmla="*/ 42 h 42"/>
              <a:gd name="T4" fmla="*/ 19 w 33"/>
              <a:gd name="T5" fmla="*/ 0 h 42"/>
              <a:gd name="T6" fmla="*/ 0 w 33"/>
              <a:gd name="T7" fmla="*/ 13 h 42"/>
            </a:gdLst>
            <a:ahLst/>
            <a:cxnLst>
              <a:cxn ang="0">
                <a:pos x="T0" y="T1"/>
              </a:cxn>
              <a:cxn ang="0">
                <a:pos x="T2" y="T3"/>
              </a:cxn>
              <a:cxn ang="0">
                <a:pos x="T4" y="T5"/>
              </a:cxn>
              <a:cxn ang="0">
                <a:pos x="T6" y="T7"/>
              </a:cxn>
            </a:cxnLst>
            <a:rect l="0" t="0" r="r" b="b"/>
            <a:pathLst>
              <a:path w="33" h="42">
                <a:moveTo>
                  <a:pt x="0" y="13"/>
                </a:moveTo>
                <a:lnTo>
                  <a:pt x="33" y="42"/>
                </a:lnTo>
                <a:lnTo>
                  <a:pt x="19" y="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7" name="Line 152"/>
          <p:cNvSpPr>
            <a:spLocks noChangeShapeType="1"/>
          </p:cNvSpPr>
          <p:nvPr/>
        </p:nvSpPr>
        <p:spPr bwMode="auto">
          <a:xfrm>
            <a:off x="2740025" y="3965576"/>
            <a:ext cx="571500" cy="30638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8" name="Freeform 153"/>
          <p:cNvSpPr>
            <a:spLocks/>
          </p:cNvSpPr>
          <p:nvPr/>
        </p:nvSpPr>
        <p:spPr bwMode="auto">
          <a:xfrm>
            <a:off x="3292475" y="4249738"/>
            <a:ext cx="68263" cy="47625"/>
          </a:xfrm>
          <a:custGeom>
            <a:avLst/>
            <a:gdLst>
              <a:gd name="T0" fmla="*/ 0 w 43"/>
              <a:gd name="T1" fmla="*/ 20 h 30"/>
              <a:gd name="T2" fmla="*/ 43 w 43"/>
              <a:gd name="T3" fmla="*/ 30 h 30"/>
              <a:gd name="T4" fmla="*/ 11 w 43"/>
              <a:gd name="T5" fmla="*/ 0 h 30"/>
              <a:gd name="T6" fmla="*/ 0 w 43"/>
              <a:gd name="T7" fmla="*/ 20 h 30"/>
            </a:gdLst>
            <a:ahLst/>
            <a:cxnLst>
              <a:cxn ang="0">
                <a:pos x="T0" y="T1"/>
              </a:cxn>
              <a:cxn ang="0">
                <a:pos x="T2" y="T3"/>
              </a:cxn>
              <a:cxn ang="0">
                <a:pos x="T4" y="T5"/>
              </a:cxn>
              <a:cxn ang="0">
                <a:pos x="T6" y="T7"/>
              </a:cxn>
            </a:cxnLst>
            <a:rect l="0" t="0" r="r" b="b"/>
            <a:pathLst>
              <a:path w="43" h="30">
                <a:moveTo>
                  <a:pt x="0" y="20"/>
                </a:moveTo>
                <a:lnTo>
                  <a:pt x="43" y="30"/>
                </a:lnTo>
                <a:lnTo>
                  <a:pt x="11"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9" name="Line 154"/>
          <p:cNvSpPr>
            <a:spLocks noChangeShapeType="1"/>
          </p:cNvSpPr>
          <p:nvPr/>
        </p:nvSpPr>
        <p:spPr bwMode="auto">
          <a:xfrm flipH="1" flipV="1">
            <a:off x="4370388" y="4827588"/>
            <a:ext cx="130175" cy="70643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0" name="Freeform 155"/>
          <p:cNvSpPr>
            <a:spLocks/>
          </p:cNvSpPr>
          <p:nvPr/>
        </p:nvSpPr>
        <p:spPr bwMode="auto">
          <a:xfrm>
            <a:off x="4352925" y="4773613"/>
            <a:ext cx="36513" cy="69850"/>
          </a:xfrm>
          <a:custGeom>
            <a:avLst/>
            <a:gdLst>
              <a:gd name="T0" fmla="*/ 23 w 23"/>
              <a:gd name="T1" fmla="*/ 40 h 44"/>
              <a:gd name="T2" fmla="*/ 4 w 23"/>
              <a:gd name="T3" fmla="*/ 0 h 44"/>
              <a:gd name="T4" fmla="*/ 0 w 23"/>
              <a:gd name="T5" fmla="*/ 44 h 44"/>
              <a:gd name="T6" fmla="*/ 23 w 23"/>
              <a:gd name="T7" fmla="*/ 40 h 44"/>
            </a:gdLst>
            <a:ahLst/>
            <a:cxnLst>
              <a:cxn ang="0">
                <a:pos x="T0" y="T1"/>
              </a:cxn>
              <a:cxn ang="0">
                <a:pos x="T2" y="T3"/>
              </a:cxn>
              <a:cxn ang="0">
                <a:pos x="T4" y="T5"/>
              </a:cxn>
              <a:cxn ang="0">
                <a:pos x="T6" y="T7"/>
              </a:cxn>
            </a:cxnLst>
            <a:rect l="0" t="0" r="r" b="b"/>
            <a:pathLst>
              <a:path w="23" h="44">
                <a:moveTo>
                  <a:pt x="23" y="40"/>
                </a:moveTo>
                <a:lnTo>
                  <a:pt x="4" y="0"/>
                </a:lnTo>
                <a:lnTo>
                  <a:pt x="0" y="44"/>
                </a:lnTo>
                <a:lnTo>
                  <a:pt x="2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1" name="Line 156"/>
          <p:cNvSpPr>
            <a:spLocks noChangeShapeType="1"/>
          </p:cNvSpPr>
          <p:nvPr/>
        </p:nvSpPr>
        <p:spPr bwMode="auto">
          <a:xfrm flipH="1">
            <a:off x="4699000" y="3429001"/>
            <a:ext cx="176213" cy="76041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2" name="Freeform 157"/>
          <p:cNvSpPr>
            <a:spLocks/>
          </p:cNvSpPr>
          <p:nvPr/>
        </p:nvSpPr>
        <p:spPr bwMode="auto">
          <a:xfrm>
            <a:off x="4683125" y="4173538"/>
            <a:ext cx="36513" cy="69850"/>
          </a:xfrm>
          <a:custGeom>
            <a:avLst/>
            <a:gdLst>
              <a:gd name="T0" fmla="*/ 0 w 23"/>
              <a:gd name="T1" fmla="*/ 0 h 44"/>
              <a:gd name="T2" fmla="*/ 3 w 23"/>
              <a:gd name="T3" fmla="*/ 44 h 44"/>
              <a:gd name="T4" fmla="*/ 23 w 23"/>
              <a:gd name="T5" fmla="*/ 6 h 44"/>
              <a:gd name="T6" fmla="*/ 0 w 23"/>
              <a:gd name="T7" fmla="*/ 0 h 44"/>
            </a:gdLst>
            <a:ahLst/>
            <a:cxnLst>
              <a:cxn ang="0">
                <a:pos x="T0" y="T1"/>
              </a:cxn>
              <a:cxn ang="0">
                <a:pos x="T2" y="T3"/>
              </a:cxn>
              <a:cxn ang="0">
                <a:pos x="T4" y="T5"/>
              </a:cxn>
              <a:cxn ang="0">
                <a:pos x="T6" y="T7"/>
              </a:cxn>
            </a:cxnLst>
            <a:rect l="0" t="0" r="r" b="b"/>
            <a:pathLst>
              <a:path w="23" h="44">
                <a:moveTo>
                  <a:pt x="0" y="0"/>
                </a:moveTo>
                <a:lnTo>
                  <a:pt x="3" y="44"/>
                </a:lnTo>
                <a:lnTo>
                  <a:pt x="23" y="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3" name="Freeform 158"/>
          <p:cNvSpPr>
            <a:spLocks/>
          </p:cNvSpPr>
          <p:nvPr/>
        </p:nvSpPr>
        <p:spPr bwMode="auto">
          <a:xfrm>
            <a:off x="5022850" y="3524251"/>
            <a:ext cx="995363" cy="785813"/>
          </a:xfrm>
          <a:custGeom>
            <a:avLst/>
            <a:gdLst>
              <a:gd name="T0" fmla="*/ 0 w 627"/>
              <a:gd name="T1" fmla="*/ 495 h 495"/>
              <a:gd name="T2" fmla="*/ 339 w 627"/>
              <a:gd name="T3" fmla="*/ 0 h 495"/>
              <a:gd name="T4" fmla="*/ 627 w 627"/>
              <a:gd name="T5" fmla="*/ 0 h 495"/>
            </a:gdLst>
            <a:ahLst/>
            <a:cxnLst>
              <a:cxn ang="0">
                <a:pos x="T0" y="T1"/>
              </a:cxn>
              <a:cxn ang="0">
                <a:pos x="T2" y="T3"/>
              </a:cxn>
              <a:cxn ang="0">
                <a:pos x="T4" y="T5"/>
              </a:cxn>
            </a:cxnLst>
            <a:rect l="0" t="0" r="r" b="b"/>
            <a:pathLst>
              <a:path w="627" h="495">
                <a:moveTo>
                  <a:pt x="0" y="495"/>
                </a:moveTo>
                <a:lnTo>
                  <a:pt x="339" y="0"/>
                </a:lnTo>
                <a:lnTo>
                  <a:pt x="627"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4" name="Freeform 159"/>
          <p:cNvSpPr>
            <a:spLocks/>
          </p:cNvSpPr>
          <p:nvPr/>
        </p:nvSpPr>
        <p:spPr bwMode="auto">
          <a:xfrm>
            <a:off x="4992688" y="4289426"/>
            <a:ext cx="53975" cy="66675"/>
          </a:xfrm>
          <a:custGeom>
            <a:avLst/>
            <a:gdLst>
              <a:gd name="T0" fmla="*/ 34 w 34"/>
              <a:gd name="T1" fmla="*/ 13 h 42"/>
              <a:gd name="T2" fmla="*/ 0 w 34"/>
              <a:gd name="T3" fmla="*/ 42 h 42"/>
              <a:gd name="T4" fmla="*/ 14 w 34"/>
              <a:gd name="T5" fmla="*/ 0 h 42"/>
              <a:gd name="T6" fmla="*/ 34 w 34"/>
              <a:gd name="T7" fmla="*/ 13 h 42"/>
            </a:gdLst>
            <a:ahLst/>
            <a:cxnLst>
              <a:cxn ang="0">
                <a:pos x="T0" y="T1"/>
              </a:cxn>
              <a:cxn ang="0">
                <a:pos x="T2" y="T3"/>
              </a:cxn>
              <a:cxn ang="0">
                <a:pos x="T4" y="T5"/>
              </a:cxn>
              <a:cxn ang="0">
                <a:pos x="T6" y="T7"/>
              </a:cxn>
            </a:cxnLst>
            <a:rect l="0" t="0" r="r" b="b"/>
            <a:pathLst>
              <a:path w="34" h="42">
                <a:moveTo>
                  <a:pt x="34" y="13"/>
                </a:moveTo>
                <a:lnTo>
                  <a:pt x="0" y="42"/>
                </a:lnTo>
                <a:lnTo>
                  <a:pt x="14" y="0"/>
                </a:lnTo>
                <a:lnTo>
                  <a:pt x="3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5" name="Freeform 160"/>
          <p:cNvSpPr>
            <a:spLocks/>
          </p:cNvSpPr>
          <p:nvPr/>
        </p:nvSpPr>
        <p:spPr bwMode="auto">
          <a:xfrm>
            <a:off x="5275263" y="4394201"/>
            <a:ext cx="569913" cy="228600"/>
          </a:xfrm>
          <a:custGeom>
            <a:avLst/>
            <a:gdLst>
              <a:gd name="T0" fmla="*/ 0 w 359"/>
              <a:gd name="T1" fmla="*/ 144 h 144"/>
              <a:gd name="T2" fmla="*/ 137 w 359"/>
              <a:gd name="T3" fmla="*/ 0 h 144"/>
              <a:gd name="T4" fmla="*/ 359 w 359"/>
              <a:gd name="T5" fmla="*/ 0 h 144"/>
            </a:gdLst>
            <a:ahLst/>
            <a:cxnLst>
              <a:cxn ang="0">
                <a:pos x="T0" y="T1"/>
              </a:cxn>
              <a:cxn ang="0">
                <a:pos x="T2" y="T3"/>
              </a:cxn>
              <a:cxn ang="0">
                <a:pos x="T4" y="T5"/>
              </a:cxn>
            </a:cxnLst>
            <a:rect l="0" t="0" r="r" b="b"/>
            <a:pathLst>
              <a:path w="359" h="144">
                <a:moveTo>
                  <a:pt x="0" y="144"/>
                </a:moveTo>
                <a:lnTo>
                  <a:pt x="137" y="0"/>
                </a:lnTo>
                <a:lnTo>
                  <a:pt x="359"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6" name="Freeform 161"/>
          <p:cNvSpPr>
            <a:spLocks/>
          </p:cNvSpPr>
          <p:nvPr/>
        </p:nvSpPr>
        <p:spPr bwMode="auto">
          <a:xfrm>
            <a:off x="5237163" y="4602163"/>
            <a:ext cx="60325" cy="61913"/>
          </a:xfrm>
          <a:custGeom>
            <a:avLst/>
            <a:gdLst>
              <a:gd name="T0" fmla="*/ 38 w 38"/>
              <a:gd name="T1" fmla="*/ 16 h 39"/>
              <a:gd name="T2" fmla="*/ 0 w 38"/>
              <a:gd name="T3" fmla="*/ 39 h 39"/>
              <a:gd name="T4" fmla="*/ 22 w 38"/>
              <a:gd name="T5" fmla="*/ 0 h 39"/>
              <a:gd name="T6" fmla="*/ 38 w 38"/>
              <a:gd name="T7" fmla="*/ 16 h 39"/>
            </a:gdLst>
            <a:ahLst/>
            <a:cxnLst>
              <a:cxn ang="0">
                <a:pos x="T0" y="T1"/>
              </a:cxn>
              <a:cxn ang="0">
                <a:pos x="T2" y="T3"/>
              </a:cxn>
              <a:cxn ang="0">
                <a:pos x="T4" y="T5"/>
              </a:cxn>
              <a:cxn ang="0">
                <a:pos x="T6" y="T7"/>
              </a:cxn>
            </a:cxnLst>
            <a:rect l="0" t="0" r="r" b="b"/>
            <a:pathLst>
              <a:path w="38" h="39">
                <a:moveTo>
                  <a:pt x="38" y="16"/>
                </a:moveTo>
                <a:lnTo>
                  <a:pt x="0" y="39"/>
                </a:lnTo>
                <a:lnTo>
                  <a:pt x="22" y="0"/>
                </a:lnTo>
                <a:lnTo>
                  <a:pt x="38"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7" name="Freeform 162"/>
          <p:cNvSpPr>
            <a:spLocks/>
          </p:cNvSpPr>
          <p:nvPr/>
        </p:nvSpPr>
        <p:spPr bwMode="auto">
          <a:xfrm>
            <a:off x="2873375" y="4802188"/>
            <a:ext cx="668338" cy="150813"/>
          </a:xfrm>
          <a:custGeom>
            <a:avLst/>
            <a:gdLst>
              <a:gd name="T0" fmla="*/ 421 w 421"/>
              <a:gd name="T1" fmla="*/ 0 h 95"/>
              <a:gd name="T2" fmla="*/ 265 w 421"/>
              <a:gd name="T3" fmla="*/ 95 h 95"/>
              <a:gd name="T4" fmla="*/ 0 w 421"/>
              <a:gd name="T5" fmla="*/ 95 h 95"/>
            </a:gdLst>
            <a:ahLst/>
            <a:cxnLst>
              <a:cxn ang="0">
                <a:pos x="T0" y="T1"/>
              </a:cxn>
              <a:cxn ang="0">
                <a:pos x="T2" y="T3"/>
              </a:cxn>
              <a:cxn ang="0">
                <a:pos x="T4" y="T5"/>
              </a:cxn>
            </a:cxnLst>
            <a:rect l="0" t="0" r="r" b="b"/>
            <a:pathLst>
              <a:path w="421" h="95">
                <a:moveTo>
                  <a:pt x="421" y="0"/>
                </a:moveTo>
                <a:lnTo>
                  <a:pt x="265" y="95"/>
                </a:lnTo>
                <a:lnTo>
                  <a:pt x="0" y="9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8" name="Freeform 163"/>
          <p:cNvSpPr>
            <a:spLocks/>
          </p:cNvSpPr>
          <p:nvPr/>
        </p:nvSpPr>
        <p:spPr bwMode="auto">
          <a:xfrm>
            <a:off x="3522663" y="4773613"/>
            <a:ext cx="66675" cy="52388"/>
          </a:xfrm>
          <a:custGeom>
            <a:avLst/>
            <a:gdLst>
              <a:gd name="T0" fmla="*/ 0 w 42"/>
              <a:gd name="T1" fmla="*/ 12 h 33"/>
              <a:gd name="T2" fmla="*/ 42 w 42"/>
              <a:gd name="T3" fmla="*/ 0 h 33"/>
              <a:gd name="T4" fmla="*/ 12 w 42"/>
              <a:gd name="T5" fmla="*/ 33 h 33"/>
              <a:gd name="T6" fmla="*/ 0 w 42"/>
              <a:gd name="T7" fmla="*/ 12 h 33"/>
            </a:gdLst>
            <a:ahLst/>
            <a:cxnLst>
              <a:cxn ang="0">
                <a:pos x="T0" y="T1"/>
              </a:cxn>
              <a:cxn ang="0">
                <a:pos x="T2" y="T3"/>
              </a:cxn>
              <a:cxn ang="0">
                <a:pos x="T4" y="T5"/>
              </a:cxn>
              <a:cxn ang="0">
                <a:pos x="T6" y="T7"/>
              </a:cxn>
            </a:cxnLst>
            <a:rect l="0" t="0" r="r" b="b"/>
            <a:pathLst>
              <a:path w="42" h="33">
                <a:moveTo>
                  <a:pt x="0" y="12"/>
                </a:moveTo>
                <a:lnTo>
                  <a:pt x="42" y="0"/>
                </a:lnTo>
                <a:lnTo>
                  <a:pt x="12" y="33"/>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9" name="Freeform 164"/>
          <p:cNvSpPr>
            <a:spLocks/>
          </p:cNvSpPr>
          <p:nvPr/>
        </p:nvSpPr>
        <p:spPr bwMode="auto">
          <a:xfrm>
            <a:off x="5413375" y="4795838"/>
            <a:ext cx="684213" cy="127000"/>
          </a:xfrm>
          <a:custGeom>
            <a:avLst/>
            <a:gdLst>
              <a:gd name="T0" fmla="*/ 0 w 431"/>
              <a:gd name="T1" fmla="*/ 80 h 80"/>
              <a:gd name="T2" fmla="*/ 209 w 431"/>
              <a:gd name="T3" fmla="*/ 0 h 80"/>
              <a:gd name="T4" fmla="*/ 431 w 431"/>
              <a:gd name="T5" fmla="*/ 0 h 80"/>
            </a:gdLst>
            <a:ahLst/>
            <a:cxnLst>
              <a:cxn ang="0">
                <a:pos x="T0" y="T1"/>
              </a:cxn>
              <a:cxn ang="0">
                <a:pos x="T2" y="T3"/>
              </a:cxn>
              <a:cxn ang="0">
                <a:pos x="T4" y="T5"/>
              </a:cxn>
            </a:cxnLst>
            <a:rect l="0" t="0" r="r" b="b"/>
            <a:pathLst>
              <a:path w="431" h="80">
                <a:moveTo>
                  <a:pt x="0" y="80"/>
                </a:moveTo>
                <a:lnTo>
                  <a:pt x="209" y="0"/>
                </a:lnTo>
                <a:lnTo>
                  <a:pt x="431"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70" name="Freeform 165"/>
          <p:cNvSpPr>
            <a:spLocks/>
          </p:cNvSpPr>
          <p:nvPr/>
        </p:nvSpPr>
        <p:spPr bwMode="auto">
          <a:xfrm>
            <a:off x="5360988" y="4900613"/>
            <a:ext cx="68263" cy="41275"/>
          </a:xfrm>
          <a:custGeom>
            <a:avLst/>
            <a:gdLst>
              <a:gd name="T0" fmla="*/ 43 w 43"/>
              <a:gd name="T1" fmla="*/ 21 h 26"/>
              <a:gd name="T2" fmla="*/ 0 w 43"/>
              <a:gd name="T3" fmla="*/ 26 h 26"/>
              <a:gd name="T4" fmla="*/ 36 w 43"/>
              <a:gd name="T5" fmla="*/ 0 h 26"/>
              <a:gd name="T6" fmla="*/ 43 w 43"/>
              <a:gd name="T7" fmla="*/ 21 h 26"/>
            </a:gdLst>
            <a:ahLst/>
            <a:cxnLst>
              <a:cxn ang="0">
                <a:pos x="T0" y="T1"/>
              </a:cxn>
              <a:cxn ang="0">
                <a:pos x="T2" y="T3"/>
              </a:cxn>
              <a:cxn ang="0">
                <a:pos x="T4" y="T5"/>
              </a:cxn>
              <a:cxn ang="0">
                <a:pos x="T6" y="T7"/>
              </a:cxn>
            </a:cxnLst>
            <a:rect l="0" t="0" r="r" b="b"/>
            <a:pathLst>
              <a:path w="43" h="26">
                <a:moveTo>
                  <a:pt x="43" y="21"/>
                </a:moveTo>
                <a:lnTo>
                  <a:pt x="0" y="26"/>
                </a:lnTo>
                <a:lnTo>
                  <a:pt x="36" y="0"/>
                </a:lnTo>
                <a:lnTo>
                  <a:pt x="4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71" name="Freeform 166"/>
          <p:cNvSpPr>
            <a:spLocks/>
          </p:cNvSpPr>
          <p:nvPr/>
        </p:nvSpPr>
        <p:spPr bwMode="auto">
          <a:xfrm>
            <a:off x="4819650" y="4554538"/>
            <a:ext cx="849313" cy="1133475"/>
          </a:xfrm>
          <a:custGeom>
            <a:avLst/>
            <a:gdLst>
              <a:gd name="T0" fmla="*/ 0 w 535"/>
              <a:gd name="T1" fmla="*/ 0 h 714"/>
              <a:gd name="T2" fmla="*/ 1 w 535"/>
              <a:gd name="T3" fmla="*/ 495 h 714"/>
              <a:gd name="T4" fmla="*/ 535 w 535"/>
              <a:gd name="T5" fmla="*/ 714 h 714"/>
            </a:gdLst>
            <a:ahLst/>
            <a:cxnLst>
              <a:cxn ang="0">
                <a:pos x="T0" y="T1"/>
              </a:cxn>
              <a:cxn ang="0">
                <a:pos x="T2" y="T3"/>
              </a:cxn>
              <a:cxn ang="0">
                <a:pos x="T4" y="T5"/>
              </a:cxn>
            </a:cxnLst>
            <a:rect l="0" t="0" r="r" b="b"/>
            <a:pathLst>
              <a:path w="535" h="714">
                <a:moveTo>
                  <a:pt x="0" y="0"/>
                </a:moveTo>
                <a:lnTo>
                  <a:pt x="1" y="495"/>
                </a:lnTo>
                <a:lnTo>
                  <a:pt x="535" y="71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72" name="Freeform 167"/>
          <p:cNvSpPr>
            <a:spLocks/>
          </p:cNvSpPr>
          <p:nvPr/>
        </p:nvSpPr>
        <p:spPr bwMode="auto">
          <a:xfrm>
            <a:off x="4802188" y="4498976"/>
            <a:ext cx="36513" cy="68263"/>
          </a:xfrm>
          <a:custGeom>
            <a:avLst/>
            <a:gdLst>
              <a:gd name="T0" fmla="*/ 0 w 23"/>
              <a:gd name="T1" fmla="*/ 43 h 43"/>
              <a:gd name="T2" fmla="*/ 11 w 23"/>
              <a:gd name="T3" fmla="*/ 0 h 43"/>
              <a:gd name="T4" fmla="*/ 23 w 23"/>
              <a:gd name="T5" fmla="*/ 43 h 43"/>
              <a:gd name="T6" fmla="*/ 0 w 23"/>
              <a:gd name="T7" fmla="*/ 43 h 43"/>
            </a:gdLst>
            <a:ahLst/>
            <a:cxnLst>
              <a:cxn ang="0">
                <a:pos x="T0" y="T1"/>
              </a:cxn>
              <a:cxn ang="0">
                <a:pos x="T2" y="T3"/>
              </a:cxn>
              <a:cxn ang="0">
                <a:pos x="T4" y="T5"/>
              </a:cxn>
              <a:cxn ang="0">
                <a:pos x="T6" y="T7"/>
              </a:cxn>
            </a:cxnLst>
            <a:rect l="0" t="0" r="r" b="b"/>
            <a:pathLst>
              <a:path w="23" h="43">
                <a:moveTo>
                  <a:pt x="0" y="43"/>
                </a:moveTo>
                <a:lnTo>
                  <a:pt x="11" y="0"/>
                </a:lnTo>
                <a:lnTo>
                  <a:pt x="23" y="43"/>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73" name="Freeform 168"/>
          <p:cNvSpPr>
            <a:spLocks/>
          </p:cNvSpPr>
          <p:nvPr/>
        </p:nvSpPr>
        <p:spPr bwMode="auto">
          <a:xfrm>
            <a:off x="3603625" y="4489451"/>
            <a:ext cx="673100" cy="1114425"/>
          </a:xfrm>
          <a:custGeom>
            <a:avLst/>
            <a:gdLst>
              <a:gd name="T0" fmla="*/ 424 w 424"/>
              <a:gd name="T1" fmla="*/ 0 h 702"/>
              <a:gd name="T2" fmla="*/ 228 w 424"/>
              <a:gd name="T3" fmla="*/ 702 h 702"/>
              <a:gd name="T4" fmla="*/ 0 w 424"/>
              <a:gd name="T5" fmla="*/ 702 h 702"/>
            </a:gdLst>
            <a:ahLst/>
            <a:cxnLst>
              <a:cxn ang="0">
                <a:pos x="T0" y="T1"/>
              </a:cxn>
              <a:cxn ang="0">
                <a:pos x="T2" y="T3"/>
              </a:cxn>
              <a:cxn ang="0">
                <a:pos x="T4" y="T5"/>
              </a:cxn>
            </a:cxnLst>
            <a:rect l="0" t="0" r="r" b="b"/>
            <a:pathLst>
              <a:path w="424" h="702">
                <a:moveTo>
                  <a:pt x="424" y="0"/>
                </a:moveTo>
                <a:lnTo>
                  <a:pt x="228" y="702"/>
                </a:lnTo>
                <a:lnTo>
                  <a:pt x="0" y="70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74" name="Freeform 169"/>
          <p:cNvSpPr>
            <a:spLocks/>
          </p:cNvSpPr>
          <p:nvPr/>
        </p:nvSpPr>
        <p:spPr bwMode="auto">
          <a:xfrm>
            <a:off x="4257675" y="4437063"/>
            <a:ext cx="34925" cy="69850"/>
          </a:xfrm>
          <a:custGeom>
            <a:avLst/>
            <a:gdLst>
              <a:gd name="T0" fmla="*/ 0 w 22"/>
              <a:gd name="T1" fmla="*/ 38 h 44"/>
              <a:gd name="T2" fmla="*/ 22 w 22"/>
              <a:gd name="T3" fmla="*/ 0 h 44"/>
              <a:gd name="T4" fmla="*/ 22 w 22"/>
              <a:gd name="T5" fmla="*/ 44 h 44"/>
              <a:gd name="T6" fmla="*/ 0 w 22"/>
              <a:gd name="T7" fmla="*/ 38 h 44"/>
            </a:gdLst>
            <a:ahLst/>
            <a:cxnLst>
              <a:cxn ang="0">
                <a:pos x="T0" y="T1"/>
              </a:cxn>
              <a:cxn ang="0">
                <a:pos x="T2" y="T3"/>
              </a:cxn>
              <a:cxn ang="0">
                <a:pos x="T4" y="T5"/>
              </a:cxn>
              <a:cxn ang="0">
                <a:pos x="T6" y="T7"/>
              </a:cxn>
            </a:cxnLst>
            <a:rect l="0" t="0" r="r" b="b"/>
            <a:pathLst>
              <a:path w="22" h="44">
                <a:moveTo>
                  <a:pt x="0" y="38"/>
                </a:moveTo>
                <a:lnTo>
                  <a:pt x="22" y="0"/>
                </a:lnTo>
                <a:lnTo>
                  <a:pt x="22" y="44"/>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Tree>
    <p:extLst>
      <p:ext uri="{BB962C8B-B14F-4D97-AF65-F5344CB8AC3E}">
        <p14:creationId xmlns:p14="http://schemas.microsoft.com/office/powerpoint/2010/main" val="3158189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74066" cy="1097279"/>
          </a:xfrm>
        </p:spPr>
        <p:txBody>
          <a:bodyPr/>
          <a:lstStyle/>
          <a:p>
            <a:r>
              <a:rPr lang="en-US" dirty="0"/>
              <a:t>6.1.3 Distribution of Christians </a:t>
            </a:r>
            <a:r>
              <a:rPr lang="en-US" sz="2000" b="0" dirty="0"/>
              <a:t>(1 of 7)</a:t>
            </a:r>
          </a:p>
        </p:txBody>
      </p:sp>
      <p:sp>
        <p:nvSpPr>
          <p:cNvPr id="8" name="Content Placeholder 7"/>
          <p:cNvSpPr>
            <a:spLocks noGrp="1"/>
          </p:cNvSpPr>
          <p:nvPr>
            <p:ph sz="quarter" idx="13"/>
          </p:nvPr>
        </p:nvSpPr>
        <p:spPr>
          <a:xfrm>
            <a:off x="457200" y="1556326"/>
            <a:ext cx="8361124" cy="4434275"/>
          </a:xfrm>
        </p:spPr>
        <p:txBody>
          <a:bodyPr/>
          <a:lstStyle/>
          <a:p>
            <a:pPr indent="-256032"/>
            <a:r>
              <a:rPr lang="en-US" altLang="en-US" dirty="0"/>
              <a:t>A </a:t>
            </a:r>
            <a:r>
              <a:rPr lang="en-US" altLang="en-US" b="1" dirty="0"/>
              <a:t>congregation</a:t>
            </a:r>
            <a:r>
              <a:rPr lang="en-US" altLang="en-US" dirty="0"/>
              <a:t> is a local assembly of persons brought together for common religious worship</a:t>
            </a:r>
          </a:p>
          <a:p>
            <a:pPr indent="-256032"/>
            <a:r>
              <a:rPr lang="en-US" altLang="en-US" dirty="0"/>
              <a:t>A </a:t>
            </a:r>
            <a:r>
              <a:rPr lang="en-US" altLang="en-US" b="1" dirty="0"/>
              <a:t>denomination</a:t>
            </a:r>
            <a:r>
              <a:rPr lang="en-US" altLang="en-US" dirty="0"/>
              <a:t> unites a number of local congregations in a single legal and administrative body</a:t>
            </a:r>
          </a:p>
          <a:p>
            <a:pPr indent="-256032"/>
            <a:r>
              <a:rPr lang="en-US" altLang="en-US" dirty="0"/>
              <a:t>A </a:t>
            </a:r>
            <a:r>
              <a:rPr lang="en-US" altLang="en-US" b="1" dirty="0"/>
              <a:t>branch</a:t>
            </a:r>
            <a:r>
              <a:rPr lang="en-US" altLang="en-US" dirty="0"/>
              <a:t> is a large and fundamental division within a religion</a:t>
            </a:r>
          </a:p>
        </p:txBody>
      </p:sp>
    </p:spTree>
    <p:extLst>
      <p:ext uri="{BB962C8B-B14F-4D97-AF65-F5344CB8AC3E}">
        <p14:creationId xmlns:p14="http://schemas.microsoft.com/office/powerpoint/2010/main" val="3191132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6.1.3 Distribution of Christians </a:t>
            </a:r>
            <a:r>
              <a:rPr lang="en-US" sz="2000" b="0" dirty="0"/>
              <a:t>(2 of 7)</a:t>
            </a:r>
          </a:p>
        </p:txBody>
      </p:sp>
      <p:sp>
        <p:nvSpPr>
          <p:cNvPr id="8" name="Content Placeholder 7"/>
          <p:cNvSpPr>
            <a:spLocks noGrp="1"/>
          </p:cNvSpPr>
          <p:nvPr>
            <p:ph sz="quarter" idx="13"/>
          </p:nvPr>
        </p:nvSpPr>
        <p:spPr/>
        <p:txBody>
          <a:bodyPr/>
          <a:lstStyle/>
          <a:p>
            <a:pPr indent="-256032"/>
            <a:r>
              <a:rPr lang="en-US" altLang="en-US" dirty="0"/>
              <a:t>Christianity has three major branches:</a:t>
            </a:r>
          </a:p>
          <a:p>
            <a:pPr marL="740664" lvl="1" indent="-429768">
              <a:buFont typeface="+mj-lt"/>
              <a:buAutoNum type="arabicPeriod"/>
            </a:pPr>
            <a:r>
              <a:rPr lang="en-US" altLang="en-US" dirty="0"/>
              <a:t>Roman Catholicism</a:t>
            </a:r>
          </a:p>
          <a:p>
            <a:pPr marL="740664" lvl="1" indent="-429768">
              <a:buFont typeface="+mj-lt"/>
              <a:buAutoNum type="arabicPeriod"/>
            </a:pPr>
            <a:r>
              <a:rPr lang="en-US" altLang="en-US" dirty="0"/>
              <a:t>Protestantism</a:t>
            </a:r>
          </a:p>
          <a:p>
            <a:pPr marL="740664" lvl="1" indent="-429768">
              <a:buFont typeface="+mj-lt"/>
              <a:buAutoNum type="arabicPeriod"/>
            </a:pPr>
            <a:r>
              <a:rPr lang="en-US" altLang="en-US" dirty="0"/>
              <a:t>Orthodox</a:t>
            </a:r>
          </a:p>
        </p:txBody>
      </p:sp>
      <p:sp>
        <p:nvSpPr>
          <p:cNvPr id="2" name="Content Placeholder 1">
            <a:extLst>
              <a:ext uri="{FF2B5EF4-FFF2-40B4-BE49-F238E27FC236}">
                <a16:creationId xmlns:a16="http://schemas.microsoft.com/office/drawing/2014/main" id="{304EEFA3-E268-4F55-8688-720F713416F6}"/>
              </a:ext>
            </a:extLst>
          </p:cNvPr>
          <p:cNvSpPr>
            <a:spLocks noGrp="1"/>
          </p:cNvSpPr>
          <p:nvPr>
            <p:ph sz="quarter" idx="14"/>
          </p:nvPr>
        </p:nvSpPr>
        <p:spPr>
          <a:xfrm>
            <a:off x="457200" y="3533625"/>
            <a:ext cx="8229600" cy="1630795"/>
          </a:xfrm>
        </p:spPr>
        <p:txBody>
          <a:bodyPr/>
          <a:lstStyle/>
          <a:p>
            <a:r>
              <a:rPr lang="en-US" altLang="en-US" dirty="0"/>
              <a:t>Europe is geographically divided by the three branches of Christianity. Catholics are the most widespread. Protestants tend to cluster in northern Europe. Orthodox Christians are mainly located in Eastern Europe</a:t>
            </a:r>
          </a:p>
        </p:txBody>
      </p:sp>
    </p:spTree>
    <p:extLst>
      <p:ext uri="{BB962C8B-B14F-4D97-AF65-F5344CB8AC3E}">
        <p14:creationId xmlns:p14="http://schemas.microsoft.com/office/powerpoint/2010/main" val="4075260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6.1.3 Distribution of Christians </a:t>
            </a:r>
            <a:r>
              <a:rPr lang="en-US" sz="2000" b="0" dirty="0"/>
              <a:t>(3 of 7)</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1038283"/>
          </a:xfrm>
        </p:spPr>
        <p:txBody>
          <a:bodyPr/>
          <a:lstStyle/>
          <a:p>
            <a:pPr marL="432" indent="0">
              <a:buNone/>
            </a:pPr>
            <a:r>
              <a:rPr lang="en-US" sz="2200" b="1" dirty="0"/>
              <a:t>Figure 6-8:</a:t>
            </a:r>
            <a:r>
              <a:rPr lang="en-US" sz="2200" dirty="0"/>
              <a:t> Christianity is divided into Roman Catholic, predominantly in the south, Protestant in the north, and Orthodox in the east.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0" y="2681619"/>
            <a:ext cx="3937000" cy="3653762"/>
          </a:xfrm>
          <a:prstGeom prst="rect">
            <a:avLst/>
          </a:prstGeom>
        </p:spPr>
      </p:pic>
      <p:sp>
        <p:nvSpPr>
          <p:cNvPr id="44" name="Rectangle 39"/>
          <p:cNvSpPr>
            <a:spLocks noChangeArrowheads="1"/>
          </p:cNvSpPr>
          <p:nvPr/>
        </p:nvSpPr>
        <p:spPr bwMode="auto">
          <a:xfrm>
            <a:off x="2980634" y="3223237"/>
            <a:ext cx="445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46" name="Rectangle 41"/>
          <p:cNvSpPr>
            <a:spLocks noChangeArrowheads="1"/>
          </p:cNvSpPr>
          <p:nvPr/>
        </p:nvSpPr>
        <p:spPr bwMode="auto">
          <a:xfrm>
            <a:off x="3412129" y="3938707"/>
            <a:ext cx="19075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UNITED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7" name="Rectangle 42"/>
          <p:cNvSpPr>
            <a:spLocks noChangeArrowheads="1"/>
          </p:cNvSpPr>
          <p:nvPr/>
        </p:nvSpPr>
        <p:spPr bwMode="auto">
          <a:xfrm>
            <a:off x="3371561" y="4056722"/>
            <a:ext cx="24846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KINGDOM</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8" name="Rectangle 43"/>
          <p:cNvSpPr>
            <a:spLocks noChangeArrowheads="1"/>
          </p:cNvSpPr>
          <p:nvPr/>
        </p:nvSpPr>
        <p:spPr bwMode="auto">
          <a:xfrm>
            <a:off x="3024890" y="4023530"/>
            <a:ext cx="22762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IRELAND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9" name="Rectangle 44"/>
          <p:cNvSpPr>
            <a:spLocks noChangeArrowheads="1"/>
          </p:cNvSpPr>
          <p:nvPr/>
        </p:nvSpPr>
        <p:spPr bwMode="auto">
          <a:xfrm>
            <a:off x="3183473" y="2924510"/>
            <a:ext cx="22762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ICELAND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0" name="Rectangle 45"/>
          <p:cNvSpPr>
            <a:spLocks noChangeArrowheads="1"/>
          </p:cNvSpPr>
          <p:nvPr/>
        </p:nvSpPr>
        <p:spPr bwMode="auto">
          <a:xfrm>
            <a:off x="3006450" y="5155742"/>
            <a:ext cx="15549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SPAIN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1" name="Rectangle 46"/>
          <p:cNvSpPr>
            <a:spLocks noChangeArrowheads="1"/>
          </p:cNvSpPr>
          <p:nvPr/>
        </p:nvSpPr>
        <p:spPr bwMode="auto">
          <a:xfrm>
            <a:off x="2726163" y="4322257"/>
            <a:ext cx="3687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smtClean="0">
                <a:ln>
                  <a:noFill/>
                </a:ln>
                <a:solidFill>
                  <a:srgbClr val="000000"/>
                </a:solidFill>
                <a:effectLst>
                  <a:glow rad="50800">
                    <a:schemeClr val="bg1">
                      <a:alpha val="50000"/>
                    </a:schemeClr>
                  </a:glow>
                </a:effectLst>
                <a:latin typeface="+mj-lt"/>
              </a:rPr>
              <a:t>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2" name="Rectangle 47"/>
          <p:cNvSpPr>
            <a:spLocks noChangeArrowheads="1"/>
          </p:cNvSpPr>
          <p:nvPr/>
        </p:nvSpPr>
        <p:spPr bwMode="auto">
          <a:xfrm>
            <a:off x="2726163" y="5022975"/>
            <a:ext cx="28854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PORTUGAL</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3" name="Rectangle 48"/>
          <p:cNvSpPr>
            <a:spLocks noChangeArrowheads="1"/>
          </p:cNvSpPr>
          <p:nvPr/>
        </p:nvSpPr>
        <p:spPr bwMode="auto">
          <a:xfrm>
            <a:off x="3489576" y="4654176"/>
            <a:ext cx="21320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FRANCE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4" name="Rectangle 49"/>
          <p:cNvSpPr>
            <a:spLocks noChangeArrowheads="1"/>
          </p:cNvSpPr>
          <p:nvPr/>
        </p:nvSpPr>
        <p:spPr bwMode="auto">
          <a:xfrm>
            <a:off x="3692416" y="4384953"/>
            <a:ext cx="15709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BELG.</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5" name="Rectangle 50"/>
          <p:cNvSpPr>
            <a:spLocks noChangeArrowheads="1"/>
          </p:cNvSpPr>
          <p:nvPr/>
        </p:nvSpPr>
        <p:spPr bwMode="auto">
          <a:xfrm>
            <a:off x="3670288" y="4502969"/>
            <a:ext cx="11702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LUX.</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6" name="Rectangle 51"/>
          <p:cNvSpPr>
            <a:spLocks noChangeArrowheads="1"/>
          </p:cNvSpPr>
          <p:nvPr/>
        </p:nvSpPr>
        <p:spPr bwMode="auto">
          <a:xfrm>
            <a:off x="3921071" y="3990338"/>
            <a:ext cx="26129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DENMARK</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7" name="Rectangle 52"/>
          <p:cNvSpPr>
            <a:spLocks noChangeArrowheads="1"/>
          </p:cNvSpPr>
          <p:nvPr/>
        </p:nvSpPr>
        <p:spPr bwMode="auto">
          <a:xfrm>
            <a:off x="4415261" y="4307505"/>
            <a:ext cx="21640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POLAND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8" name="Rectangle 53"/>
          <p:cNvSpPr>
            <a:spLocks noChangeArrowheads="1"/>
          </p:cNvSpPr>
          <p:nvPr/>
        </p:nvSpPr>
        <p:spPr bwMode="auto">
          <a:xfrm>
            <a:off x="3917383" y="4359137"/>
            <a:ext cx="26129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GERMANY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9" name="Rectangle 54"/>
          <p:cNvSpPr>
            <a:spLocks noChangeArrowheads="1"/>
          </p:cNvSpPr>
          <p:nvPr/>
        </p:nvSpPr>
        <p:spPr bwMode="auto">
          <a:xfrm>
            <a:off x="4359941" y="5277446"/>
            <a:ext cx="2308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ALBANIA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0" name="Rectangle 55"/>
          <p:cNvSpPr>
            <a:spLocks noChangeArrowheads="1"/>
          </p:cNvSpPr>
          <p:nvPr/>
        </p:nvSpPr>
        <p:spPr bwMode="auto">
          <a:xfrm>
            <a:off x="3850999" y="4720560"/>
            <a:ext cx="17472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SWITZ.</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1" name="Rectangle 56"/>
          <p:cNvSpPr>
            <a:spLocks noChangeArrowheads="1"/>
          </p:cNvSpPr>
          <p:nvPr/>
        </p:nvSpPr>
        <p:spPr bwMode="auto">
          <a:xfrm>
            <a:off x="3744047" y="4196866"/>
            <a:ext cx="1538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NETH.</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2" name="Rectangle 57"/>
          <p:cNvSpPr>
            <a:spLocks noChangeArrowheads="1"/>
          </p:cNvSpPr>
          <p:nvPr/>
        </p:nvSpPr>
        <p:spPr bwMode="auto">
          <a:xfrm>
            <a:off x="4090718" y="4702120"/>
            <a:ext cx="22762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AUSTRIA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3" name="Rectangle 58"/>
          <p:cNvSpPr>
            <a:spLocks noChangeArrowheads="1"/>
          </p:cNvSpPr>
          <p:nvPr/>
        </p:nvSpPr>
        <p:spPr bwMode="auto">
          <a:xfrm>
            <a:off x="4208734" y="4528785"/>
            <a:ext cx="22762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CZECHIA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4" name="Rectangle 59"/>
          <p:cNvSpPr>
            <a:spLocks noChangeArrowheads="1"/>
          </p:cNvSpPr>
          <p:nvPr/>
        </p:nvSpPr>
        <p:spPr bwMode="auto">
          <a:xfrm>
            <a:off x="4610724" y="3776435"/>
            <a:ext cx="22762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ESTONIA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5" name="Rectangle 60"/>
          <p:cNvSpPr>
            <a:spLocks noChangeArrowheads="1"/>
          </p:cNvSpPr>
          <p:nvPr/>
        </p:nvSpPr>
        <p:spPr bwMode="auto">
          <a:xfrm>
            <a:off x="4669732" y="3920267"/>
            <a:ext cx="18594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LATVIA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6" name="Rectangle 61"/>
          <p:cNvSpPr>
            <a:spLocks noChangeArrowheads="1"/>
          </p:cNvSpPr>
          <p:nvPr/>
        </p:nvSpPr>
        <p:spPr bwMode="auto">
          <a:xfrm>
            <a:off x="4540653" y="4053034"/>
            <a:ext cx="27732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LITHUANIA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7" name="Rectangle 62"/>
          <p:cNvSpPr>
            <a:spLocks noChangeArrowheads="1"/>
          </p:cNvSpPr>
          <p:nvPr/>
        </p:nvSpPr>
        <p:spPr bwMode="auto">
          <a:xfrm>
            <a:off x="4832004" y="4215306"/>
            <a:ext cx="2468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BELARUS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8" name="Rectangle 63"/>
          <p:cNvSpPr>
            <a:spLocks noChangeArrowheads="1"/>
          </p:cNvSpPr>
          <p:nvPr/>
        </p:nvSpPr>
        <p:spPr bwMode="auto">
          <a:xfrm>
            <a:off x="4422637" y="4613608"/>
            <a:ext cx="26449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SLOVAKIA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9" name="Rectangle 64"/>
          <p:cNvSpPr>
            <a:spLocks noChangeArrowheads="1"/>
          </p:cNvSpPr>
          <p:nvPr/>
        </p:nvSpPr>
        <p:spPr bwMode="auto">
          <a:xfrm>
            <a:off x="4197670" y="4823823"/>
            <a:ext cx="12022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SLO.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0" name="Rectangle 65"/>
          <p:cNvSpPr>
            <a:spLocks noChangeArrowheads="1"/>
          </p:cNvSpPr>
          <p:nvPr/>
        </p:nvSpPr>
        <p:spPr bwMode="auto">
          <a:xfrm>
            <a:off x="4330437" y="4871767"/>
            <a:ext cx="12824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CRO.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1" name="Rectangle 66"/>
          <p:cNvSpPr>
            <a:spLocks noChangeArrowheads="1"/>
          </p:cNvSpPr>
          <p:nvPr/>
        </p:nvSpPr>
        <p:spPr bwMode="auto">
          <a:xfrm>
            <a:off x="4540653" y="5019287"/>
            <a:ext cx="19236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SERBIA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2" name="Rectangle 67"/>
          <p:cNvSpPr>
            <a:spLocks noChangeArrowheads="1"/>
          </p:cNvSpPr>
          <p:nvPr/>
        </p:nvSpPr>
        <p:spPr bwMode="auto">
          <a:xfrm>
            <a:off x="4632852" y="5203686"/>
            <a:ext cx="13144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MAC.</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3" name="Rectangle 68"/>
          <p:cNvSpPr>
            <a:spLocks noChangeArrowheads="1"/>
          </p:cNvSpPr>
          <p:nvPr/>
        </p:nvSpPr>
        <p:spPr bwMode="auto">
          <a:xfrm>
            <a:off x="5709745" y="5956035"/>
            <a:ext cx="21640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JORDAN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4" name="Rectangle 69"/>
          <p:cNvSpPr>
            <a:spLocks noChangeArrowheads="1"/>
          </p:cNvSpPr>
          <p:nvPr/>
        </p:nvSpPr>
        <p:spPr bwMode="auto">
          <a:xfrm>
            <a:off x="5473713" y="5915467"/>
            <a:ext cx="18755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ISRAEL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5" name="Rectangle 70"/>
          <p:cNvSpPr>
            <a:spLocks noChangeArrowheads="1"/>
          </p:cNvSpPr>
          <p:nvPr/>
        </p:nvSpPr>
        <p:spPr bwMode="auto">
          <a:xfrm>
            <a:off x="5322506" y="5782700"/>
            <a:ext cx="25327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LEBANON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6" name="Rectangle 71"/>
          <p:cNvSpPr>
            <a:spLocks noChangeArrowheads="1"/>
          </p:cNvSpPr>
          <p:nvPr/>
        </p:nvSpPr>
        <p:spPr bwMode="auto">
          <a:xfrm>
            <a:off x="5245058" y="5679436"/>
            <a:ext cx="21159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CYPRUS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7" name="Rectangle 72"/>
          <p:cNvSpPr>
            <a:spLocks noChangeArrowheads="1"/>
          </p:cNvSpPr>
          <p:nvPr/>
        </p:nvSpPr>
        <p:spPr bwMode="auto">
          <a:xfrm>
            <a:off x="4599660" y="5122550"/>
            <a:ext cx="12503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KOS.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8" name="Rectangle 73"/>
          <p:cNvSpPr>
            <a:spLocks noChangeArrowheads="1"/>
          </p:cNvSpPr>
          <p:nvPr/>
        </p:nvSpPr>
        <p:spPr bwMode="auto">
          <a:xfrm>
            <a:off x="4311997" y="5192622"/>
            <a:ext cx="16671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MONT.</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9" name="Rectangle 74"/>
          <p:cNvSpPr>
            <a:spLocks noChangeArrowheads="1"/>
          </p:cNvSpPr>
          <p:nvPr/>
        </p:nvSpPr>
        <p:spPr bwMode="auto">
          <a:xfrm>
            <a:off x="4323061" y="4963967"/>
            <a:ext cx="1763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BOS. &amp;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HERZ.</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1" name="Rectangle 76"/>
          <p:cNvSpPr>
            <a:spLocks noChangeArrowheads="1"/>
          </p:cNvSpPr>
          <p:nvPr/>
        </p:nvSpPr>
        <p:spPr bwMode="auto">
          <a:xfrm>
            <a:off x="5045907" y="4510345"/>
            <a:ext cx="23243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UKRAINE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2" name="Rectangle 77"/>
          <p:cNvSpPr>
            <a:spLocks noChangeArrowheads="1"/>
          </p:cNvSpPr>
          <p:nvPr/>
        </p:nvSpPr>
        <p:spPr bwMode="auto">
          <a:xfrm>
            <a:off x="6041663" y="4289065"/>
            <a:ext cx="35586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KAZAKHSTAN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3" name="Rectangle 78"/>
          <p:cNvSpPr>
            <a:spLocks noChangeArrowheads="1"/>
          </p:cNvSpPr>
          <p:nvPr/>
        </p:nvSpPr>
        <p:spPr bwMode="auto">
          <a:xfrm>
            <a:off x="4986899" y="4713184"/>
            <a:ext cx="16671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MOLD.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4" name="Rectangle 79"/>
          <p:cNvSpPr>
            <a:spLocks noChangeArrowheads="1"/>
          </p:cNvSpPr>
          <p:nvPr/>
        </p:nvSpPr>
        <p:spPr bwMode="auto">
          <a:xfrm>
            <a:off x="5849888" y="4945527"/>
            <a:ext cx="2420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GEORGIA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5" name="Rectangle 80"/>
          <p:cNvSpPr>
            <a:spLocks noChangeArrowheads="1"/>
          </p:cNvSpPr>
          <p:nvPr/>
        </p:nvSpPr>
        <p:spPr bwMode="auto">
          <a:xfrm>
            <a:off x="5754000" y="5579861"/>
            <a:ext cx="15549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SYRIA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6" name="Rectangle 81"/>
          <p:cNvSpPr>
            <a:spLocks noChangeArrowheads="1"/>
          </p:cNvSpPr>
          <p:nvPr/>
        </p:nvSpPr>
        <p:spPr bwMode="auto">
          <a:xfrm>
            <a:off x="6126487" y="5672060"/>
            <a:ext cx="12824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IRAQ</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7" name="Rectangle 82"/>
          <p:cNvSpPr>
            <a:spLocks noChangeArrowheads="1"/>
          </p:cNvSpPr>
          <p:nvPr/>
        </p:nvSpPr>
        <p:spPr bwMode="auto">
          <a:xfrm>
            <a:off x="6041663" y="6077739"/>
            <a:ext cx="19877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SAUDI</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ARABIA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9" name="Rectangle 84"/>
          <p:cNvSpPr>
            <a:spLocks noChangeArrowheads="1"/>
          </p:cNvSpPr>
          <p:nvPr/>
        </p:nvSpPr>
        <p:spPr bwMode="auto">
          <a:xfrm>
            <a:off x="6270319" y="5273758"/>
            <a:ext cx="12503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IRAN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0" name="Rectangle 85"/>
          <p:cNvSpPr>
            <a:spLocks noChangeArrowheads="1"/>
          </p:cNvSpPr>
          <p:nvPr/>
        </p:nvSpPr>
        <p:spPr bwMode="auto">
          <a:xfrm>
            <a:off x="6248191" y="5004535"/>
            <a:ext cx="1538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AZER.</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1" name="Rectangle 86"/>
          <p:cNvSpPr>
            <a:spLocks noChangeArrowheads="1"/>
          </p:cNvSpPr>
          <p:nvPr/>
        </p:nvSpPr>
        <p:spPr bwMode="auto">
          <a:xfrm>
            <a:off x="6026911" y="5059855"/>
            <a:ext cx="13144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ARM.</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2" name="Rectangle 87"/>
          <p:cNvSpPr>
            <a:spLocks noChangeArrowheads="1"/>
          </p:cNvSpPr>
          <p:nvPr/>
        </p:nvSpPr>
        <p:spPr bwMode="auto">
          <a:xfrm>
            <a:off x="4699236" y="4853327"/>
            <a:ext cx="24526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ROMANIA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3" name="Rectangle 88"/>
          <p:cNvSpPr>
            <a:spLocks noChangeArrowheads="1"/>
          </p:cNvSpPr>
          <p:nvPr/>
        </p:nvSpPr>
        <p:spPr bwMode="auto">
          <a:xfrm>
            <a:off x="4791436" y="5096734"/>
            <a:ext cx="27090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BULGARIA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94" name="Rectangle 89"/>
          <p:cNvSpPr>
            <a:spLocks noChangeArrowheads="1"/>
          </p:cNvSpPr>
          <p:nvPr/>
        </p:nvSpPr>
        <p:spPr bwMode="auto">
          <a:xfrm>
            <a:off x="5329882" y="5358581"/>
            <a:ext cx="20999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TURKEY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5" name="Rectangle 90"/>
          <p:cNvSpPr>
            <a:spLocks noChangeArrowheads="1"/>
          </p:cNvSpPr>
          <p:nvPr/>
        </p:nvSpPr>
        <p:spPr bwMode="auto">
          <a:xfrm>
            <a:off x="4374693" y="4739000"/>
            <a:ext cx="25808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HUNGARY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6" name="Rectangle 91"/>
          <p:cNvSpPr>
            <a:spLocks noChangeArrowheads="1"/>
          </p:cNvSpPr>
          <p:nvPr/>
        </p:nvSpPr>
        <p:spPr bwMode="auto">
          <a:xfrm>
            <a:off x="4053838" y="5096734"/>
            <a:ext cx="14908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ITALY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7" name="Rectangle 92"/>
          <p:cNvSpPr>
            <a:spLocks noChangeArrowheads="1"/>
          </p:cNvSpPr>
          <p:nvPr/>
        </p:nvSpPr>
        <p:spPr bwMode="auto">
          <a:xfrm>
            <a:off x="3766175" y="5797452"/>
            <a:ext cx="20518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glow rad="50800">
                    <a:schemeClr val="bg1">
                      <a:alpha val="50000"/>
                    </a:schemeClr>
                  </a:glow>
                </a:effectLst>
                <a:latin typeface="+mj-lt"/>
              </a:rPr>
              <a:t>TUNISIA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98" name="Rectangle 93"/>
          <p:cNvSpPr>
            <a:spLocks noChangeArrowheads="1"/>
          </p:cNvSpPr>
          <p:nvPr/>
        </p:nvSpPr>
        <p:spPr bwMode="auto">
          <a:xfrm>
            <a:off x="4193982" y="6169939"/>
            <a:ext cx="1538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LIBYA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9" name="Rectangle 94"/>
          <p:cNvSpPr>
            <a:spLocks noChangeArrowheads="1"/>
          </p:cNvSpPr>
          <p:nvPr/>
        </p:nvSpPr>
        <p:spPr bwMode="auto">
          <a:xfrm>
            <a:off x="5167610" y="6158875"/>
            <a:ext cx="1731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EGYPT</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00" name="Rectangle 95"/>
          <p:cNvSpPr>
            <a:spLocks noChangeArrowheads="1"/>
          </p:cNvSpPr>
          <p:nvPr/>
        </p:nvSpPr>
        <p:spPr bwMode="auto">
          <a:xfrm>
            <a:off x="4654980" y="5410213"/>
            <a:ext cx="21480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GREECE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01" name="Rectangle 96"/>
          <p:cNvSpPr>
            <a:spLocks noChangeArrowheads="1"/>
          </p:cNvSpPr>
          <p:nvPr/>
        </p:nvSpPr>
        <p:spPr bwMode="auto">
          <a:xfrm>
            <a:off x="5433146" y="3864947"/>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50800">
                    <a:schemeClr val="bg1">
                      <a:alpha val="50000"/>
                    </a:schemeClr>
                  </a:glow>
                </a:effectLst>
                <a:latin typeface="+mj-lt"/>
              </a:rPr>
              <a:t>RUSSIA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02" name="Rectangle 97"/>
          <p:cNvSpPr>
            <a:spLocks noChangeArrowheads="1"/>
          </p:cNvSpPr>
          <p:nvPr/>
        </p:nvSpPr>
        <p:spPr bwMode="auto">
          <a:xfrm>
            <a:off x="3954263" y="3566220"/>
            <a:ext cx="23243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NORWAY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03" name="Rectangle 98"/>
          <p:cNvSpPr>
            <a:spLocks noChangeArrowheads="1"/>
          </p:cNvSpPr>
          <p:nvPr/>
        </p:nvSpPr>
        <p:spPr bwMode="auto">
          <a:xfrm>
            <a:off x="4249302" y="3728491"/>
            <a:ext cx="22281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SWEDEN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04" name="Rectangle 99"/>
          <p:cNvSpPr>
            <a:spLocks noChangeArrowheads="1"/>
          </p:cNvSpPr>
          <p:nvPr/>
        </p:nvSpPr>
        <p:spPr bwMode="auto">
          <a:xfrm>
            <a:off x="4673420" y="3433453"/>
            <a:ext cx="22602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glow rad="50800">
                    <a:schemeClr val="bg1">
                      <a:alpha val="50000"/>
                    </a:schemeClr>
                  </a:glow>
                </a:effectLst>
                <a:latin typeface="+mj-lt"/>
              </a:rPr>
              <a:t>FINLAND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05" name="Line 100"/>
          <p:cNvSpPr>
            <a:spLocks noChangeShapeType="1"/>
          </p:cNvSpPr>
          <p:nvPr/>
        </p:nvSpPr>
        <p:spPr bwMode="auto">
          <a:xfrm flipH="1">
            <a:off x="3795679" y="4488217"/>
            <a:ext cx="40568" cy="40568"/>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6" name="Line 101"/>
          <p:cNvSpPr>
            <a:spLocks noChangeShapeType="1"/>
          </p:cNvSpPr>
          <p:nvPr/>
        </p:nvSpPr>
        <p:spPr bwMode="auto">
          <a:xfrm flipH="1">
            <a:off x="4492709" y="5140990"/>
            <a:ext cx="33192" cy="4425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7" name="Line 102"/>
          <p:cNvSpPr>
            <a:spLocks noChangeShapeType="1"/>
          </p:cNvSpPr>
          <p:nvPr/>
        </p:nvSpPr>
        <p:spPr bwMode="auto">
          <a:xfrm flipH="1">
            <a:off x="5606481" y="5760572"/>
            <a:ext cx="59008" cy="47944"/>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8" name="Rectangle 103"/>
          <p:cNvSpPr>
            <a:spLocks noChangeArrowheads="1"/>
          </p:cNvSpPr>
          <p:nvPr/>
        </p:nvSpPr>
        <p:spPr bwMode="auto">
          <a:xfrm>
            <a:off x="5540097" y="2876567"/>
            <a:ext cx="33516" cy="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09" name="Rectangle 104"/>
          <p:cNvSpPr>
            <a:spLocks noChangeArrowheads="1"/>
          </p:cNvSpPr>
          <p:nvPr/>
        </p:nvSpPr>
        <p:spPr bwMode="auto">
          <a:xfrm>
            <a:off x="5816696" y="2876567"/>
            <a:ext cx="100548" cy="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250</a:t>
            </a:r>
            <a:endParaRPr kumimoji="0" lang="en-US" altLang="en-US" sz="1800" b="1" i="0" u="none" strike="noStrike" cap="none" normalizeH="0" baseline="0" smtClean="0">
              <a:ln>
                <a:noFill/>
              </a:ln>
              <a:solidFill>
                <a:schemeClr val="tx1"/>
              </a:solidFill>
              <a:effectLst/>
              <a:latin typeface="+mj-lt"/>
            </a:endParaRPr>
          </a:p>
        </p:txBody>
      </p:sp>
      <p:sp>
        <p:nvSpPr>
          <p:cNvPr id="110" name="Rectangle 105"/>
          <p:cNvSpPr>
            <a:spLocks noChangeArrowheads="1"/>
          </p:cNvSpPr>
          <p:nvPr/>
        </p:nvSpPr>
        <p:spPr bwMode="auto">
          <a:xfrm>
            <a:off x="5540097" y="3016710"/>
            <a:ext cx="33516" cy="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11" name="Rectangle 106"/>
          <p:cNvSpPr>
            <a:spLocks noChangeArrowheads="1"/>
          </p:cNvSpPr>
          <p:nvPr/>
        </p:nvSpPr>
        <p:spPr bwMode="auto">
          <a:xfrm>
            <a:off x="5694993" y="3016710"/>
            <a:ext cx="100548" cy="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250</a:t>
            </a:r>
            <a:endParaRPr kumimoji="0" lang="en-US" altLang="en-US" sz="1800" b="1" i="0" u="none" strike="noStrike" cap="none" normalizeH="0" baseline="0" smtClean="0">
              <a:ln>
                <a:noFill/>
              </a:ln>
              <a:solidFill>
                <a:schemeClr val="tx1"/>
              </a:solidFill>
              <a:effectLst/>
              <a:latin typeface="+mj-lt"/>
            </a:endParaRPr>
          </a:p>
        </p:txBody>
      </p:sp>
      <p:sp>
        <p:nvSpPr>
          <p:cNvPr id="112" name="Rectangle 107"/>
          <p:cNvSpPr>
            <a:spLocks noChangeArrowheads="1"/>
          </p:cNvSpPr>
          <p:nvPr/>
        </p:nvSpPr>
        <p:spPr bwMode="auto">
          <a:xfrm>
            <a:off x="6104359" y="2876567"/>
            <a:ext cx="268128" cy="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500 Miles</a:t>
            </a:r>
            <a:endParaRPr kumimoji="0" lang="en-US" altLang="en-US" sz="1800" b="1" i="0" u="none" strike="noStrike" cap="none" normalizeH="0" baseline="0" smtClean="0">
              <a:ln>
                <a:noFill/>
              </a:ln>
              <a:solidFill>
                <a:schemeClr val="tx1"/>
              </a:solidFill>
              <a:effectLst/>
              <a:latin typeface="+mj-lt"/>
            </a:endParaRPr>
          </a:p>
        </p:txBody>
      </p:sp>
      <p:sp>
        <p:nvSpPr>
          <p:cNvPr id="113" name="Rectangle 108"/>
          <p:cNvSpPr>
            <a:spLocks noChangeArrowheads="1"/>
          </p:cNvSpPr>
          <p:nvPr/>
        </p:nvSpPr>
        <p:spPr bwMode="auto">
          <a:xfrm>
            <a:off x="5883080" y="3016710"/>
            <a:ext cx="426399" cy="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000000"/>
                </a:solidFill>
                <a:effectLst/>
                <a:latin typeface="+mj-lt"/>
              </a:rPr>
              <a:t>500 Kilometers</a:t>
            </a:r>
            <a:endParaRPr kumimoji="0" lang="en-US" altLang="en-US" sz="1800" b="1" i="0" u="none" strike="noStrike" cap="none" normalizeH="0" baseline="0" smtClean="0">
              <a:ln>
                <a:noFill/>
              </a:ln>
              <a:solidFill>
                <a:schemeClr val="tx1"/>
              </a:solidFill>
              <a:effectLst/>
              <a:latin typeface="+mj-lt"/>
            </a:endParaRPr>
          </a:p>
        </p:txBody>
      </p:sp>
      <p:sp>
        <p:nvSpPr>
          <p:cNvPr id="114" name="Rectangle 109"/>
          <p:cNvSpPr>
            <a:spLocks noChangeArrowheads="1"/>
          </p:cNvSpPr>
          <p:nvPr/>
        </p:nvSpPr>
        <p:spPr bwMode="auto">
          <a:xfrm>
            <a:off x="2965882" y="5601989"/>
            <a:ext cx="793212" cy="1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Roman Catholic</a:t>
            </a:r>
            <a:endParaRPr kumimoji="0" lang="en-US" altLang="en-US" sz="1800" b="1" i="0" u="none" strike="noStrike" cap="none" normalizeH="0" baseline="0" dirty="0" smtClean="0">
              <a:ln>
                <a:noFill/>
              </a:ln>
              <a:solidFill>
                <a:schemeClr val="tx1"/>
              </a:solidFill>
              <a:effectLst/>
              <a:latin typeface="+mj-lt"/>
            </a:endParaRPr>
          </a:p>
        </p:txBody>
      </p:sp>
      <p:sp>
        <p:nvSpPr>
          <p:cNvPr id="115" name="Rectangle 110"/>
          <p:cNvSpPr>
            <a:spLocks noChangeArrowheads="1"/>
          </p:cNvSpPr>
          <p:nvPr/>
        </p:nvSpPr>
        <p:spPr bwMode="auto">
          <a:xfrm>
            <a:off x="2965882" y="5764260"/>
            <a:ext cx="515775" cy="1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Protestant</a:t>
            </a:r>
            <a:endParaRPr kumimoji="0" lang="en-US" altLang="en-US" sz="1800" b="1" i="0" u="none" strike="noStrike" cap="none" normalizeH="0" baseline="0" dirty="0" smtClean="0">
              <a:ln>
                <a:noFill/>
              </a:ln>
              <a:solidFill>
                <a:schemeClr val="tx1"/>
              </a:solidFill>
              <a:effectLst/>
              <a:latin typeface="+mj-lt"/>
            </a:endParaRPr>
          </a:p>
        </p:txBody>
      </p:sp>
      <p:sp>
        <p:nvSpPr>
          <p:cNvPr id="116" name="Rectangle 111"/>
          <p:cNvSpPr>
            <a:spLocks noChangeArrowheads="1"/>
          </p:cNvSpPr>
          <p:nvPr/>
        </p:nvSpPr>
        <p:spPr bwMode="auto">
          <a:xfrm>
            <a:off x="2965882" y="5926531"/>
            <a:ext cx="469225" cy="1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Orthodox</a:t>
            </a:r>
            <a:endParaRPr kumimoji="0" lang="en-US" altLang="en-US" sz="1800" b="1" i="0" u="none" strike="noStrike" cap="none" normalizeH="0" baseline="0" dirty="0" smtClean="0">
              <a:ln>
                <a:noFill/>
              </a:ln>
              <a:solidFill>
                <a:schemeClr val="tx1"/>
              </a:solidFill>
              <a:effectLst/>
              <a:latin typeface="+mj-lt"/>
            </a:endParaRPr>
          </a:p>
        </p:txBody>
      </p:sp>
      <p:sp>
        <p:nvSpPr>
          <p:cNvPr id="117" name="Rectangle 112"/>
          <p:cNvSpPr>
            <a:spLocks noChangeArrowheads="1"/>
          </p:cNvSpPr>
          <p:nvPr/>
        </p:nvSpPr>
        <p:spPr bwMode="auto">
          <a:xfrm>
            <a:off x="2965882" y="6088803"/>
            <a:ext cx="744800" cy="12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Other religions</a:t>
            </a:r>
            <a:endParaRPr kumimoji="0" lang="en-US" altLang="en-US" sz="1800" b="1" i="0" u="none" strike="noStrike" cap="none" normalizeH="0" baseline="0" dirty="0" smtClean="0">
              <a:ln>
                <a:noFill/>
              </a:ln>
              <a:solidFill>
                <a:schemeClr val="tx1"/>
              </a:solidFill>
              <a:effectLst/>
              <a:latin typeface="+mj-lt"/>
            </a:endParaRPr>
          </a:p>
        </p:txBody>
      </p:sp>
      <p:sp>
        <p:nvSpPr>
          <p:cNvPr id="119" name="Rectangle 88"/>
          <p:cNvSpPr>
            <a:spLocks noChangeArrowheads="1"/>
          </p:cNvSpPr>
          <p:nvPr/>
        </p:nvSpPr>
        <p:spPr bwMode="auto">
          <a:xfrm>
            <a:off x="5225667" y="5019095"/>
            <a:ext cx="319318" cy="10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012050"/>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i="1" dirty="0" smtClean="0">
                <a:solidFill>
                  <a:srgbClr val="00AEEF"/>
                </a:solidFill>
                <a:latin typeface="+mj-lt"/>
              </a:rPr>
              <a:t> Black </a:t>
            </a:r>
            <a:r>
              <a:rPr lang="en-US" altLang="en-US" sz="500" b="1" i="1" dirty="0">
                <a:solidFill>
                  <a:srgbClr val="00AEEF"/>
                </a:solidFill>
                <a:latin typeface="+mj-lt"/>
              </a:rPr>
              <a:t>Sea</a:t>
            </a:r>
            <a:endParaRPr kumimoji="0" lang="en-US" altLang="en-US" sz="2000" b="1" i="1" u="none" strike="noStrike" cap="none" normalizeH="0" baseline="0" dirty="0" smtClean="0">
              <a:ln>
                <a:noFill/>
              </a:ln>
              <a:solidFill>
                <a:srgbClr val="00AEEF"/>
              </a:solidFill>
              <a:effectLst/>
              <a:latin typeface="+mj-lt"/>
            </a:endParaRPr>
          </a:p>
        </p:txBody>
      </p:sp>
      <p:sp>
        <p:nvSpPr>
          <p:cNvPr id="120" name="Rectangle 88"/>
          <p:cNvSpPr>
            <a:spLocks noChangeArrowheads="1"/>
          </p:cNvSpPr>
          <p:nvPr/>
        </p:nvSpPr>
        <p:spPr bwMode="auto">
          <a:xfrm rot="3150220">
            <a:off x="6140959" y="4653161"/>
            <a:ext cx="430514" cy="1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i="1" dirty="0" smtClean="0">
                <a:solidFill>
                  <a:srgbClr val="00AEEF"/>
                </a:solidFill>
                <a:latin typeface="+mj-lt"/>
              </a:rPr>
              <a:t>    Caspian </a:t>
            </a:r>
            <a:r>
              <a:rPr lang="en-US" altLang="en-US" sz="500" b="1" i="1" dirty="0">
                <a:solidFill>
                  <a:srgbClr val="00AEEF"/>
                </a:solidFill>
                <a:latin typeface="+mj-lt"/>
              </a:rPr>
              <a:t>Sea</a:t>
            </a:r>
            <a:endParaRPr kumimoji="0" lang="en-US" altLang="en-US" sz="2000" b="1" i="1" u="none" strike="noStrike" cap="none" normalizeH="0" baseline="0" dirty="0" smtClean="0">
              <a:ln>
                <a:noFill/>
              </a:ln>
              <a:solidFill>
                <a:srgbClr val="00AEEF"/>
              </a:solidFill>
              <a:effectLst/>
              <a:latin typeface="+mj-lt"/>
            </a:endParaRPr>
          </a:p>
        </p:txBody>
      </p:sp>
      <p:sp>
        <p:nvSpPr>
          <p:cNvPr id="121" name="Rectangle 88"/>
          <p:cNvSpPr>
            <a:spLocks noChangeArrowheads="1"/>
          </p:cNvSpPr>
          <p:nvPr/>
        </p:nvSpPr>
        <p:spPr bwMode="auto">
          <a:xfrm rot="712600">
            <a:off x="4085782" y="5647092"/>
            <a:ext cx="758638" cy="17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gd name="adj" fmla="val 140888"/>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i="1" dirty="0" smtClean="0">
                <a:solidFill>
                  <a:srgbClr val="00AEEF"/>
                </a:solidFill>
                <a:latin typeface="+mj-lt"/>
              </a:rPr>
              <a:t>   Mediterranean </a:t>
            </a:r>
            <a:r>
              <a:rPr lang="en-US" altLang="en-US" sz="600" b="1" i="1" dirty="0">
                <a:solidFill>
                  <a:srgbClr val="00AEEF"/>
                </a:solidFill>
                <a:latin typeface="+mj-lt"/>
              </a:rPr>
              <a:t>Sea</a:t>
            </a:r>
            <a:endParaRPr kumimoji="0" lang="en-US" altLang="en-US" sz="2400" b="1" i="1" u="none" strike="noStrike" cap="none" normalizeH="0" baseline="0" dirty="0" smtClean="0">
              <a:ln>
                <a:noFill/>
              </a:ln>
              <a:solidFill>
                <a:srgbClr val="00AEEF"/>
              </a:solidFill>
              <a:effectLst/>
              <a:latin typeface="+mj-lt"/>
            </a:endParaRPr>
          </a:p>
        </p:txBody>
      </p:sp>
    </p:spTree>
    <p:extLst>
      <p:ext uri="{BB962C8B-B14F-4D97-AF65-F5344CB8AC3E}">
        <p14:creationId xmlns:p14="http://schemas.microsoft.com/office/powerpoint/2010/main" val="1038565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6.1.3 Distribution of Christians </a:t>
            </a:r>
            <a:r>
              <a:rPr lang="en-US" sz="2000" b="0" dirty="0"/>
              <a:t>(4 of 7)</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711860"/>
          </a:xfrm>
        </p:spPr>
        <p:txBody>
          <a:bodyPr/>
          <a:lstStyle/>
          <a:p>
            <a:pPr marL="432" indent="0">
              <a:buNone/>
            </a:pPr>
            <a:r>
              <a:rPr lang="en-US" sz="2200" b="1" dirty="0"/>
              <a:t>Figure 6-9: </a:t>
            </a:r>
            <a:r>
              <a:rPr lang="en-US" sz="2200" dirty="0"/>
              <a:t>Roman Catholics are clustered in the western part of Belfast and Protestants in the east.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2339275"/>
            <a:ext cx="4191000" cy="4084450"/>
          </a:xfrm>
          <a:prstGeom prst="rect">
            <a:avLst/>
          </a:prstGeom>
        </p:spPr>
      </p:pic>
      <p:sp>
        <p:nvSpPr>
          <p:cNvPr id="10" name="Rectangle 5"/>
          <p:cNvSpPr>
            <a:spLocks noChangeArrowheads="1"/>
          </p:cNvSpPr>
          <p:nvPr/>
        </p:nvSpPr>
        <p:spPr bwMode="auto">
          <a:xfrm>
            <a:off x="5195888" y="2708276"/>
            <a:ext cx="5113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EEF"/>
                </a:solidFill>
                <a:effectLst/>
                <a:latin typeface="+mj-lt"/>
              </a:rPr>
              <a:t>Belfast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EEF"/>
                </a:solidFill>
                <a:effectLst/>
                <a:latin typeface="+mj-lt"/>
              </a:rPr>
              <a:t>Lough</a:t>
            </a:r>
            <a:endParaRPr kumimoji="0" lang="en-US" altLang="en-US" sz="18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3387725" y="3424238"/>
            <a:ext cx="4937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50800">
                    <a:schemeClr val="bg1">
                      <a:alpha val="50000"/>
                    </a:schemeClr>
                  </a:glow>
                </a:effectLst>
                <a:latin typeface="Arial Black" panose="020B0A04020102020204" pitchFamily="34" charset="0"/>
              </a:rPr>
              <a:t>Oldpark</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3" name="Rectangle 18"/>
          <p:cNvSpPr>
            <a:spLocks noChangeArrowheads="1"/>
          </p:cNvSpPr>
          <p:nvPr/>
        </p:nvSpPr>
        <p:spPr bwMode="auto">
          <a:xfrm>
            <a:off x="3554413" y="4025901"/>
            <a:ext cx="3462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Court</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4" name="Rectangle 19"/>
          <p:cNvSpPr>
            <a:spLocks noChangeArrowheads="1"/>
          </p:cNvSpPr>
          <p:nvPr/>
        </p:nvSpPr>
        <p:spPr bwMode="auto">
          <a:xfrm>
            <a:off x="2841625" y="4802188"/>
            <a:ext cx="7181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Upper Falls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5" name="Rectangle 20"/>
          <p:cNvSpPr>
            <a:spLocks noChangeArrowheads="1"/>
          </p:cNvSpPr>
          <p:nvPr/>
        </p:nvSpPr>
        <p:spPr bwMode="auto">
          <a:xfrm>
            <a:off x="3402013" y="4367213"/>
            <a:ext cx="7309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Lower Falls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6" name="Rectangle 21"/>
          <p:cNvSpPr>
            <a:spLocks noChangeArrowheads="1"/>
          </p:cNvSpPr>
          <p:nvPr/>
        </p:nvSpPr>
        <p:spPr bwMode="auto">
          <a:xfrm>
            <a:off x="5343525" y="3992563"/>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Victoria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7" name="Rectangle 22"/>
          <p:cNvSpPr>
            <a:spLocks noChangeArrowheads="1"/>
          </p:cNvSpPr>
          <p:nvPr/>
        </p:nvSpPr>
        <p:spPr bwMode="auto">
          <a:xfrm>
            <a:off x="3576638" y="5445126"/>
            <a:ext cx="5642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Balmoral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8" name="Rectangle 23"/>
          <p:cNvSpPr>
            <a:spLocks noChangeArrowheads="1"/>
          </p:cNvSpPr>
          <p:nvPr/>
        </p:nvSpPr>
        <p:spPr bwMode="auto">
          <a:xfrm>
            <a:off x="4224338" y="4997451"/>
            <a:ext cx="6924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50800">
                    <a:schemeClr val="bg1">
                      <a:alpha val="50000"/>
                    </a:schemeClr>
                  </a:glow>
                </a:effectLst>
                <a:latin typeface="Arial Black" panose="020B0A04020102020204" pitchFamily="34" charset="0"/>
              </a:rPr>
              <a:t>Laganbank</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9" name="Rectangle 24"/>
          <p:cNvSpPr>
            <a:spLocks noChangeArrowheads="1"/>
          </p:cNvSpPr>
          <p:nvPr/>
        </p:nvSpPr>
        <p:spPr bwMode="auto">
          <a:xfrm>
            <a:off x="4784725" y="4584701"/>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err="1" smtClean="0">
                <a:ln>
                  <a:noFill/>
                </a:ln>
                <a:solidFill>
                  <a:srgbClr val="000000"/>
                </a:solidFill>
                <a:effectLst>
                  <a:glow rad="50800">
                    <a:schemeClr val="bg1">
                      <a:alpha val="50000"/>
                    </a:schemeClr>
                  </a:glow>
                </a:effectLst>
                <a:latin typeface="Arial Black" panose="020B0A04020102020204" pitchFamily="34" charset="0"/>
              </a:rPr>
              <a:t>Pottinger</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0" name="Rectangle 25"/>
          <p:cNvSpPr>
            <a:spLocks noChangeArrowheads="1"/>
          </p:cNvSpPr>
          <p:nvPr/>
        </p:nvSpPr>
        <p:spPr bwMode="auto">
          <a:xfrm>
            <a:off x="4243388" y="3175001"/>
            <a:ext cx="4039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Castle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1" name="Rectangle 26"/>
          <p:cNvSpPr>
            <a:spLocks noChangeArrowheads="1"/>
          </p:cNvSpPr>
          <p:nvPr/>
        </p:nvSpPr>
        <p:spPr bwMode="auto">
          <a:xfrm>
            <a:off x="5718175" y="5224463"/>
            <a:ext cx="42319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80–100</a:t>
            </a:r>
            <a:endParaRPr kumimoji="0" lang="en-US" altLang="en-US" sz="1200" b="1" i="0" u="none" strike="noStrike" cap="none" normalizeH="0" baseline="0" dirty="0" smtClean="0">
              <a:ln>
                <a:noFill/>
              </a:ln>
              <a:solidFill>
                <a:schemeClr val="tx1"/>
              </a:solidFill>
              <a:effectLst/>
              <a:latin typeface="+mj-lt"/>
            </a:endParaRPr>
          </a:p>
        </p:txBody>
      </p:sp>
      <p:sp>
        <p:nvSpPr>
          <p:cNvPr id="32" name="Rectangle 27"/>
          <p:cNvSpPr>
            <a:spLocks noChangeArrowheads="1"/>
          </p:cNvSpPr>
          <p:nvPr/>
        </p:nvSpPr>
        <p:spPr bwMode="auto">
          <a:xfrm>
            <a:off x="5718175" y="5427663"/>
            <a:ext cx="3526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60–79</a:t>
            </a:r>
            <a:endParaRPr kumimoji="0" lang="en-US" altLang="en-US" sz="1200" b="1" i="0" u="none" strike="noStrike" cap="none" normalizeH="0" baseline="0" dirty="0" smtClean="0">
              <a:ln>
                <a:noFill/>
              </a:ln>
              <a:solidFill>
                <a:schemeClr val="tx1"/>
              </a:solidFill>
              <a:effectLst/>
              <a:latin typeface="+mj-lt"/>
            </a:endParaRPr>
          </a:p>
        </p:txBody>
      </p:sp>
      <p:sp>
        <p:nvSpPr>
          <p:cNvPr id="33" name="Rectangle 28"/>
          <p:cNvSpPr>
            <a:spLocks noChangeArrowheads="1"/>
          </p:cNvSpPr>
          <p:nvPr/>
        </p:nvSpPr>
        <p:spPr bwMode="auto">
          <a:xfrm>
            <a:off x="5718175" y="5630863"/>
            <a:ext cx="3526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40–59</a:t>
            </a:r>
            <a:endParaRPr kumimoji="0" lang="en-US" altLang="en-US" sz="1200" b="1" i="0" u="none" strike="noStrike" cap="none" normalizeH="0" baseline="0" dirty="0" smtClean="0">
              <a:ln>
                <a:noFill/>
              </a:ln>
              <a:solidFill>
                <a:schemeClr val="tx1"/>
              </a:solidFill>
              <a:effectLst/>
              <a:latin typeface="+mj-lt"/>
            </a:endParaRPr>
          </a:p>
        </p:txBody>
      </p:sp>
      <p:sp>
        <p:nvSpPr>
          <p:cNvPr id="34" name="Rectangle 29"/>
          <p:cNvSpPr>
            <a:spLocks noChangeArrowheads="1"/>
          </p:cNvSpPr>
          <p:nvPr/>
        </p:nvSpPr>
        <p:spPr bwMode="auto">
          <a:xfrm>
            <a:off x="5718175" y="5834063"/>
            <a:ext cx="3526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20–39</a:t>
            </a:r>
            <a:endParaRPr kumimoji="0" lang="en-US" altLang="en-US" sz="1200" b="1" i="0" u="none" strike="noStrike" cap="none" normalizeH="0" baseline="0" dirty="0" smtClean="0">
              <a:ln>
                <a:noFill/>
              </a:ln>
              <a:solidFill>
                <a:schemeClr val="tx1"/>
              </a:solidFill>
              <a:effectLst/>
              <a:latin typeface="+mj-lt"/>
            </a:endParaRPr>
          </a:p>
        </p:txBody>
      </p:sp>
      <p:sp>
        <p:nvSpPr>
          <p:cNvPr id="35" name="Rectangle 30"/>
          <p:cNvSpPr>
            <a:spLocks noChangeArrowheads="1"/>
          </p:cNvSpPr>
          <p:nvPr/>
        </p:nvSpPr>
        <p:spPr bwMode="auto">
          <a:xfrm>
            <a:off x="5718175" y="6038851"/>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0–19</a:t>
            </a:r>
            <a:endParaRPr kumimoji="0" lang="en-US" altLang="en-US" sz="1200" b="1" i="0" u="none" strike="noStrike" cap="none" normalizeH="0" baseline="0" dirty="0" smtClean="0">
              <a:ln>
                <a:noFill/>
              </a:ln>
              <a:solidFill>
                <a:schemeClr val="tx1"/>
              </a:solidFill>
              <a:effectLst/>
              <a:latin typeface="+mj-lt"/>
            </a:endParaRPr>
          </a:p>
        </p:txBody>
      </p:sp>
      <p:sp>
        <p:nvSpPr>
          <p:cNvPr id="36" name="Rectangle 31"/>
          <p:cNvSpPr>
            <a:spLocks noChangeArrowheads="1"/>
          </p:cNvSpPr>
          <p:nvPr/>
        </p:nvSpPr>
        <p:spPr bwMode="auto">
          <a:xfrm>
            <a:off x="5383213" y="5026026"/>
            <a:ext cx="117500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spc="-20" normalizeH="0" dirty="0" smtClean="0">
                <a:ln>
                  <a:noFill/>
                </a:ln>
                <a:solidFill>
                  <a:srgbClr val="000000"/>
                </a:solidFill>
                <a:effectLst>
                  <a:glow rad="50800">
                    <a:schemeClr val="bg1">
                      <a:alpha val="50000"/>
                    </a:schemeClr>
                  </a:glow>
                </a:effectLst>
                <a:latin typeface="Arial Black" panose="020B0A04020102020204" pitchFamily="34" charset="0"/>
              </a:rPr>
              <a:t>Percent Catholic</a:t>
            </a:r>
            <a:endParaRPr kumimoji="0" lang="en-US" altLang="en-US" sz="1200" b="1" i="0" u="none" strike="noStrike" cap="none" spc="-20" normalizeH="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7" name="Rectangle 23"/>
          <p:cNvSpPr>
            <a:spLocks noChangeArrowheads="1"/>
          </p:cNvSpPr>
          <p:nvPr/>
        </p:nvSpPr>
        <p:spPr bwMode="auto">
          <a:xfrm rot="19217396">
            <a:off x="4147637" y="5589968"/>
            <a:ext cx="536248" cy="11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ChevronInverted">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i="1" dirty="0">
                <a:solidFill>
                  <a:srgbClr val="00AEEF"/>
                </a:solidFill>
                <a:effectLst>
                  <a:glow rad="50800">
                    <a:schemeClr val="bg1">
                      <a:alpha val="50000"/>
                    </a:schemeClr>
                  </a:glow>
                </a:effectLst>
                <a:latin typeface="+mj-lt"/>
              </a:rPr>
              <a:t>River Lagan</a:t>
            </a:r>
            <a:endParaRPr kumimoji="0" lang="en-US" altLang="en-US" sz="1100" b="1" i="1" u="none" strike="noStrike" cap="none" normalizeH="0" baseline="0" dirty="0" smtClean="0">
              <a:ln>
                <a:noFill/>
              </a:ln>
              <a:solidFill>
                <a:srgbClr val="00AEEF"/>
              </a:solidFill>
              <a:effectLst>
                <a:glow rad="50800">
                  <a:schemeClr val="bg1">
                    <a:alpha val="50000"/>
                  </a:schemeClr>
                </a:glow>
              </a:effectLst>
              <a:latin typeface="+mj-lt"/>
            </a:endParaRPr>
          </a:p>
        </p:txBody>
      </p:sp>
    </p:spTree>
    <p:extLst>
      <p:ext uri="{BB962C8B-B14F-4D97-AF65-F5344CB8AC3E}">
        <p14:creationId xmlns:p14="http://schemas.microsoft.com/office/powerpoint/2010/main" val="3721580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6.1.3 Distribution of Christians </a:t>
            </a:r>
            <a:r>
              <a:rPr lang="en-US" sz="2000" b="0" dirty="0"/>
              <a:t>(5 of 7)</a:t>
            </a:r>
          </a:p>
        </p:txBody>
      </p:sp>
      <p:sp>
        <p:nvSpPr>
          <p:cNvPr id="3" name="Content Placeholder 2"/>
          <p:cNvSpPr>
            <a:spLocks noGrp="1"/>
          </p:cNvSpPr>
          <p:nvPr>
            <p:ph sz="quarter" idx="13"/>
          </p:nvPr>
        </p:nvSpPr>
        <p:spPr>
          <a:xfrm>
            <a:off x="457200" y="1553094"/>
            <a:ext cx="8229600" cy="752252"/>
          </a:xfrm>
        </p:spPr>
        <p:txBody>
          <a:bodyPr/>
          <a:lstStyle/>
          <a:p>
            <a:pPr marL="432" indent="0">
              <a:buNone/>
            </a:pPr>
            <a:r>
              <a:rPr lang="en-US" sz="2200" b="1" dirty="0"/>
              <a:t>Table 6-1:</a:t>
            </a:r>
            <a:r>
              <a:rPr lang="en-US" sz="2200" dirty="0"/>
              <a:t> The United States has a diversity of distinct faiths </a:t>
            </a:r>
            <a:r>
              <a:rPr lang="en-US" sz="2200" dirty="0" smtClean="0"/>
              <a:t>with multiple </a:t>
            </a:r>
            <a:r>
              <a:rPr lang="en-US" sz="2200" dirty="0"/>
              <a:t>denominations of Christianity.</a:t>
            </a:r>
            <a:endParaRPr lang="en-AU" sz="2200" dirty="0"/>
          </a:p>
        </p:txBody>
      </p:sp>
      <p:graphicFrame>
        <p:nvGraphicFramePr>
          <p:cNvPr id="2" name="Table 1">
            <a:extLst>
              <a:ext uri="{FF2B5EF4-FFF2-40B4-BE49-F238E27FC236}">
                <a16:creationId xmlns:a16="http://schemas.microsoft.com/office/drawing/2014/main" id="{8A0896DD-63BE-4CBB-A90E-E16F9A9B020A}"/>
              </a:ext>
            </a:extLst>
          </p:cNvPr>
          <p:cNvGraphicFramePr>
            <a:graphicFrameLocks noGrp="1"/>
          </p:cNvGraphicFramePr>
          <p:nvPr>
            <p:extLst>
              <p:ext uri="{D42A27DB-BD31-4B8C-83A1-F6EECF244321}">
                <p14:modId xmlns:p14="http://schemas.microsoft.com/office/powerpoint/2010/main" val="1952787462"/>
              </p:ext>
            </p:extLst>
          </p:nvPr>
        </p:nvGraphicFramePr>
        <p:xfrm>
          <a:off x="457200" y="2431488"/>
          <a:ext cx="7658100" cy="3779520"/>
        </p:xfrm>
        <a:graphic>
          <a:graphicData uri="http://schemas.openxmlformats.org/drawingml/2006/table">
            <a:tbl>
              <a:tblPr firstRow="1" bandRow="1">
                <a:tableStyleId>{2D5ABB26-0587-4C30-8999-92F81FD0307C}</a:tableStyleId>
              </a:tblPr>
              <a:tblGrid>
                <a:gridCol w="3582159">
                  <a:extLst>
                    <a:ext uri="{9D8B030D-6E8A-4147-A177-3AD203B41FA5}">
                      <a16:colId xmlns:a16="http://schemas.microsoft.com/office/drawing/2014/main" val="3923550433"/>
                    </a:ext>
                  </a:extLst>
                </a:gridCol>
                <a:gridCol w="1292809">
                  <a:extLst>
                    <a:ext uri="{9D8B030D-6E8A-4147-A177-3AD203B41FA5}">
                      <a16:colId xmlns:a16="http://schemas.microsoft.com/office/drawing/2014/main" val="1878583781"/>
                    </a:ext>
                  </a:extLst>
                </a:gridCol>
                <a:gridCol w="1346677">
                  <a:extLst>
                    <a:ext uri="{9D8B030D-6E8A-4147-A177-3AD203B41FA5}">
                      <a16:colId xmlns:a16="http://schemas.microsoft.com/office/drawing/2014/main" val="1903616496"/>
                    </a:ext>
                  </a:extLst>
                </a:gridCol>
                <a:gridCol w="1436455">
                  <a:extLst>
                    <a:ext uri="{9D8B030D-6E8A-4147-A177-3AD203B41FA5}">
                      <a16:colId xmlns:a16="http://schemas.microsoft.com/office/drawing/2014/main" val="3844109247"/>
                    </a:ext>
                  </a:extLst>
                </a:gridCol>
              </a:tblGrid>
              <a:tr h="370840">
                <a:tc>
                  <a:txBody>
                    <a:bodyPr/>
                    <a:lstStyle/>
                    <a:p>
                      <a:r>
                        <a:rPr lang="en-US" sz="1400" b="1" u="none" strike="noStrike" cap="none" baseline="0" dirty="0">
                          <a:sym typeface="Arial"/>
                        </a:rPr>
                        <a:t>Christian</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bg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bg1"/>
                          </a:solidFil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cap="none" baseline="0" dirty="0">
                          <a:solidFill>
                            <a:schemeClr val="tx1"/>
                          </a:solidFill>
                          <a:latin typeface="+mn-lt"/>
                          <a:ea typeface="+mn-ea"/>
                          <a:cs typeface="+mn-cs"/>
                          <a:sym typeface="Arial"/>
                        </a:rPr>
                        <a:t>70.6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4253968"/>
                  </a:ext>
                </a:extLst>
              </a:tr>
              <a:tr h="370840">
                <a:tc>
                  <a:txBody>
                    <a:bodyPr/>
                    <a:lstStyle/>
                    <a:p>
                      <a:r>
                        <a:rPr lang="en-US" sz="1400" b="1" u="none" strike="noStrike" cap="none" baseline="0" dirty="0">
                          <a:sym typeface="Arial"/>
                        </a:rPr>
                        <a:t>Roman Catholic</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20.8</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883940"/>
                  </a:ext>
                </a:extLst>
              </a:tr>
              <a:tr h="370840">
                <a:tc>
                  <a:txBody>
                    <a:bodyPr/>
                    <a:lstStyle/>
                    <a:p>
                      <a:r>
                        <a:rPr lang="en-US" sz="1400" b="1" i="0" u="none" strike="noStrike" cap="none" baseline="0" dirty="0">
                          <a:solidFill>
                            <a:schemeClr val="tx1"/>
                          </a:solidFill>
                          <a:latin typeface="+mn-lt"/>
                          <a:ea typeface="+mn-ea"/>
                          <a:cs typeface="+mn-cs"/>
                          <a:sym typeface="Arial"/>
                        </a:rPr>
                        <a:t>Evangelical Protestant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25.4</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374691"/>
                  </a:ext>
                </a:extLst>
              </a:tr>
              <a:tr h="370840">
                <a:tc>
                  <a:txBody>
                    <a:bodyPr/>
                    <a:lstStyle/>
                    <a:p>
                      <a:pPr marL="0" indent="111125"/>
                      <a:r>
                        <a:rPr lang="en-US" sz="1400" b="0" i="0" u="none" strike="noStrike" cap="none" baseline="0" dirty="0">
                          <a:solidFill>
                            <a:schemeClr val="tx1"/>
                          </a:solidFill>
                          <a:latin typeface="+mn-lt"/>
                          <a:ea typeface="+mn-ea"/>
                          <a:cs typeface="+mn-cs"/>
                          <a:sym typeface="Arial"/>
                        </a:rPr>
                        <a:t>Southern Baptist Convention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5.3</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4622810"/>
                  </a:ext>
                </a:extLst>
              </a:tr>
              <a:tr h="370840">
                <a:tc>
                  <a:txBody>
                    <a:bodyPr/>
                    <a:lstStyle/>
                    <a:p>
                      <a:pPr marL="111125" indent="0"/>
                      <a:r>
                        <a:rPr lang="en-US" sz="1400" b="0" i="0" u="none" strike="noStrike" cap="none" baseline="0" dirty="0">
                          <a:solidFill>
                            <a:schemeClr val="tx1"/>
                          </a:solidFill>
                          <a:latin typeface="+mn-lt"/>
                          <a:ea typeface="+mn-ea"/>
                          <a:cs typeface="+mn-cs"/>
                          <a:sym typeface="Arial"/>
                        </a:rPr>
                        <a:t>Independent Baptist in the Evangelical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2.5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8901016"/>
                  </a:ext>
                </a:extLst>
              </a:tr>
              <a:tr h="370840">
                <a:tc>
                  <a:txBody>
                    <a:bodyPr/>
                    <a:lstStyle/>
                    <a:p>
                      <a:pPr marL="290513" indent="0"/>
                      <a:r>
                        <a:rPr lang="en-US" sz="1400" b="0" i="0" u="none" strike="noStrike" cap="none" baseline="0" dirty="0">
                          <a:solidFill>
                            <a:schemeClr val="tx1"/>
                          </a:solidFill>
                          <a:latin typeface="+mn-lt"/>
                          <a:ea typeface="+mn-ea"/>
                          <a:cs typeface="+mn-cs"/>
                          <a:sym typeface="Arial"/>
                        </a:rPr>
                        <a:t>Other Baptist in the Evangelical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9535051"/>
                  </a:ext>
                </a:extLst>
              </a:tr>
              <a:tr h="370840">
                <a:tc>
                  <a:txBody>
                    <a:bodyPr/>
                    <a:lstStyle/>
                    <a:p>
                      <a:pPr marL="290513" indent="0"/>
                      <a:r>
                        <a:rPr lang="en-US" sz="1400" b="0" i="0" u="none" strike="noStrike" cap="none" baseline="0" dirty="0">
                          <a:solidFill>
                            <a:schemeClr val="tx1"/>
                          </a:solidFill>
                          <a:latin typeface="+mn-lt"/>
                          <a:ea typeface="+mn-ea"/>
                          <a:cs typeface="+mn-cs"/>
                          <a:sym typeface="Arial"/>
                        </a:rPr>
                        <a:t>Lutheran in the Evangelical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1467599"/>
                  </a:ext>
                </a:extLst>
              </a:tr>
              <a:tr h="370840">
                <a:tc>
                  <a:txBody>
                    <a:bodyPr/>
                    <a:lstStyle/>
                    <a:p>
                      <a:pPr marL="290513" indent="0"/>
                      <a:r>
                        <a:rPr lang="en-US" sz="1400" b="0" i="0" u="none" strike="noStrike" cap="none" baseline="0" dirty="0">
                          <a:solidFill>
                            <a:schemeClr val="tx1"/>
                          </a:solidFill>
                          <a:latin typeface="+mn-lt"/>
                          <a:ea typeface="+mn-ea"/>
                          <a:cs typeface="+mn-cs"/>
                          <a:sym typeface="Arial"/>
                        </a:rPr>
                        <a:t>Assemblies of God</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0772177"/>
                  </a:ext>
                </a:extLst>
              </a:tr>
              <a:tr h="370840">
                <a:tc>
                  <a:txBody>
                    <a:bodyPr/>
                    <a:lstStyle/>
                    <a:p>
                      <a:pPr marL="290513" indent="0"/>
                      <a:r>
                        <a:rPr lang="en-US" sz="1400" b="0" i="0" u="none" strike="noStrike" cap="none" baseline="0" dirty="0">
                          <a:solidFill>
                            <a:schemeClr val="tx1"/>
                          </a:solidFill>
                          <a:latin typeface="+mn-lt"/>
                          <a:ea typeface="+mn-ea"/>
                          <a:cs typeface="+mn-cs"/>
                          <a:sym typeface="Arial"/>
                        </a:rPr>
                        <a:t>Other Pentecostal in the Evangelical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2.2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1235756"/>
                  </a:ext>
                </a:extLst>
              </a:tr>
            </a:tbl>
          </a:graphicData>
        </a:graphic>
      </p:graphicFrame>
    </p:spTree>
    <p:extLst>
      <p:ext uri="{BB962C8B-B14F-4D97-AF65-F5344CB8AC3E}">
        <p14:creationId xmlns:p14="http://schemas.microsoft.com/office/powerpoint/2010/main" val="82938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6.1.3 Distribution of Christians </a:t>
            </a:r>
            <a:r>
              <a:rPr lang="en-US" sz="2000" b="0" dirty="0"/>
              <a:t>(6 of 7)</a:t>
            </a:r>
          </a:p>
        </p:txBody>
      </p:sp>
      <p:sp>
        <p:nvSpPr>
          <p:cNvPr id="3" name="Content Placeholder 2"/>
          <p:cNvSpPr>
            <a:spLocks noGrp="1"/>
          </p:cNvSpPr>
          <p:nvPr>
            <p:ph sz="quarter" idx="13"/>
          </p:nvPr>
        </p:nvSpPr>
        <p:spPr>
          <a:xfrm>
            <a:off x="457200" y="1556327"/>
            <a:ext cx="8229600" cy="424874"/>
          </a:xfrm>
        </p:spPr>
        <p:txBody>
          <a:bodyPr/>
          <a:lstStyle/>
          <a:p>
            <a:pPr marL="432" indent="0">
              <a:buNone/>
            </a:pPr>
            <a:r>
              <a:rPr lang="en-US" sz="2200" b="1" dirty="0"/>
              <a:t>Table </a:t>
            </a:r>
            <a:r>
              <a:rPr lang="en-US" sz="2200" b="1" dirty="0" smtClean="0"/>
              <a:t>6-1 [Continued]</a:t>
            </a:r>
            <a:endParaRPr lang="en-AU" sz="2200" dirty="0"/>
          </a:p>
        </p:txBody>
      </p:sp>
      <p:graphicFrame>
        <p:nvGraphicFramePr>
          <p:cNvPr id="2" name="Table 1">
            <a:extLst>
              <a:ext uri="{FF2B5EF4-FFF2-40B4-BE49-F238E27FC236}">
                <a16:creationId xmlns:a16="http://schemas.microsoft.com/office/drawing/2014/main" id="{8A0896DD-63BE-4CBB-A90E-E16F9A9B020A}"/>
              </a:ext>
            </a:extLst>
          </p:cNvPr>
          <p:cNvGraphicFramePr>
            <a:graphicFrameLocks noGrp="1"/>
          </p:cNvGraphicFramePr>
          <p:nvPr>
            <p:extLst>
              <p:ext uri="{D42A27DB-BD31-4B8C-83A1-F6EECF244321}">
                <p14:modId xmlns:p14="http://schemas.microsoft.com/office/powerpoint/2010/main" val="2864525686"/>
              </p:ext>
            </p:extLst>
          </p:nvPr>
        </p:nvGraphicFramePr>
        <p:xfrm>
          <a:off x="457200" y="2034378"/>
          <a:ext cx="7658098" cy="3992880"/>
        </p:xfrm>
        <a:graphic>
          <a:graphicData uri="http://schemas.openxmlformats.org/drawingml/2006/table">
            <a:tbl>
              <a:tblPr firstRow="1" bandRow="1">
                <a:tableStyleId>{2D5ABB26-0587-4C30-8999-92F81FD0307C}</a:tableStyleId>
              </a:tblPr>
              <a:tblGrid>
                <a:gridCol w="3594069">
                  <a:extLst>
                    <a:ext uri="{9D8B030D-6E8A-4147-A177-3AD203B41FA5}">
                      <a16:colId xmlns:a16="http://schemas.microsoft.com/office/drawing/2014/main" val="3923550433"/>
                    </a:ext>
                  </a:extLst>
                </a:gridCol>
                <a:gridCol w="1289031">
                  <a:extLst>
                    <a:ext uri="{9D8B030D-6E8A-4147-A177-3AD203B41FA5}">
                      <a16:colId xmlns:a16="http://schemas.microsoft.com/office/drawing/2014/main" val="1878583781"/>
                    </a:ext>
                  </a:extLst>
                </a:gridCol>
                <a:gridCol w="1342741">
                  <a:extLst>
                    <a:ext uri="{9D8B030D-6E8A-4147-A177-3AD203B41FA5}">
                      <a16:colId xmlns:a16="http://schemas.microsoft.com/office/drawing/2014/main" val="1903616496"/>
                    </a:ext>
                  </a:extLst>
                </a:gridCol>
                <a:gridCol w="1432257">
                  <a:extLst>
                    <a:ext uri="{9D8B030D-6E8A-4147-A177-3AD203B41FA5}">
                      <a16:colId xmlns:a16="http://schemas.microsoft.com/office/drawing/2014/main" val="3844109247"/>
                    </a:ext>
                  </a:extLst>
                </a:gridCol>
              </a:tblGrid>
              <a:tr h="397126">
                <a:tc>
                  <a:txBody>
                    <a:bodyPr/>
                    <a:lstStyle/>
                    <a:p>
                      <a:pPr marL="290513" indent="0"/>
                      <a:r>
                        <a:rPr lang="en-US" sz="1400" b="0" i="0" u="none" strike="noStrike" cap="none" baseline="0" dirty="0">
                          <a:solidFill>
                            <a:schemeClr val="tx1"/>
                          </a:solidFill>
                          <a:latin typeface="+mn-lt"/>
                          <a:ea typeface="+mn-ea"/>
                          <a:cs typeface="+mn-cs"/>
                          <a:sym typeface="Arial"/>
                        </a:rPr>
                        <a:t>Restorationalist in the Evangelical Tradition (primarily Church of Christ)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374691"/>
                  </a:ext>
                </a:extLst>
              </a:tr>
              <a:tr h="397126">
                <a:tc>
                  <a:txBody>
                    <a:bodyPr/>
                    <a:lstStyle/>
                    <a:p>
                      <a:pPr marL="290513" indent="0"/>
                      <a:r>
                        <a:rPr lang="en-US" sz="1400" b="0" i="0" u="none" strike="noStrike" cap="none" baseline="0" dirty="0">
                          <a:solidFill>
                            <a:schemeClr val="tx1"/>
                          </a:solidFill>
                          <a:latin typeface="+mn-lt"/>
                          <a:ea typeface="+mn-ea"/>
                          <a:cs typeface="+mn-cs"/>
                          <a:sym typeface="Arial"/>
                        </a:rPr>
                        <a:t>Nondenomonational in the Evangelical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4.9</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4622810"/>
                  </a:ext>
                </a:extLst>
              </a:tr>
              <a:tr h="284218">
                <a:tc>
                  <a:txBody>
                    <a:bodyPr/>
                    <a:lstStyle/>
                    <a:p>
                      <a:pPr marL="290513" indent="0"/>
                      <a:r>
                        <a:rPr lang="en-US" sz="1400" b="0" i="0" u="none" strike="noStrike" cap="none" baseline="0" dirty="0">
                          <a:solidFill>
                            <a:schemeClr val="tx1"/>
                          </a:solidFill>
                          <a:latin typeface="+mn-lt"/>
                          <a:ea typeface="+mn-ea"/>
                          <a:cs typeface="+mn-cs"/>
                          <a:sym typeface="Arial"/>
                        </a:rPr>
                        <a:t>Other Evangelical Protestant Traditions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6.0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bg1"/>
                          </a:solidFil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8901016"/>
                  </a:ext>
                </a:extLst>
              </a:tr>
              <a:tr h="284218">
                <a:tc>
                  <a:txBody>
                    <a:bodyPr/>
                    <a:lstStyle/>
                    <a:p>
                      <a:r>
                        <a:rPr lang="en-US" sz="1400" b="1" i="0" u="none" strike="noStrike" cap="none" baseline="0" dirty="0">
                          <a:solidFill>
                            <a:schemeClr val="tx1"/>
                          </a:solidFill>
                          <a:latin typeface="+mn-lt"/>
                          <a:ea typeface="+mn-ea"/>
                          <a:cs typeface="+mn-cs"/>
                          <a:sym typeface="Arial"/>
                        </a:rPr>
                        <a:t>Mainline Protestant Churches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bg1"/>
                          </a:solidFil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14.7</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9535051"/>
                  </a:ext>
                </a:extLst>
              </a:tr>
              <a:tr h="284218">
                <a:tc>
                  <a:txBody>
                    <a:bodyPr/>
                    <a:lstStyle/>
                    <a:p>
                      <a:pPr marL="290513" indent="0"/>
                      <a:r>
                        <a:rPr lang="en-US" sz="1400" b="0" i="0" u="none" strike="noStrike" cap="none" baseline="0" dirty="0">
                          <a:solidFill>
                            <a:schemeClr val="tx1"/>
                          </a:solidFill>
                          <a:latin typeface="+mn-lt"/>
                          <a:ea typeface="+mn-ea"/>
                          <a:cs typeface="+mn-cs"/>
                          <a:sym typeface="Arial"/>
                        </a:rPr>
                        <a:t>Baptist in the Mainline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2.1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1467599"/>
                  </a:ext>
                </a:extLst>
              </a:tr>
              <a:tr h="284218">
                <a:tc>
                  <a:txBody>
                    <a:bodyPr/>
                    <a:lstStyle/>
                    <a:p>
                      <a:pPr marL="290513" indent="0"/>
                      <a:r>
                        <a:rPr lang="en-US" sz="1400" b="0" i="0" u="none" strike="noStrike" cap="none" baseline="0" dirty="0">
                          <a:solidFill>
                            <a:schemeClr val="tx1"/>
                          </a:solidFill>
                          <a:latin typeface="+mn-lt"/>
                          <a:ea typeface="+mn-ea"/>
                          <a:cs typeface="+mn-cs"/>
                          <a:sym typeface="Arial"/>
                        </a:rPr>
                        <a:t>Methodist in the Mainline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3.9</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0772177"/>
                  </a:ext>
                </a:extLst>
              </a:tr>
              <a:tr h="284218">
                <a:tc>
                  <a:txBody>
                    <a:bodyPr/>
                    <a:lstStyle/>
                    <a:p>
                      <a:pPr marL="290513" indent="0"/>
                      <a:r>
                        <a:rPr lang="en-US" sz="1400" b="0" i="0" u="none" strike="noStrike" cap="none" baseline="0" dirty="0">
                          <a:solidFill>
                            <a:schemeClr val="tx1"/>
                          </a:solidFill>
                          <a:latin typeface="+mn-lt"/>
                          <a:ea typeface="+mn-ea"/>
                          <a:cs typeface="+mn-cs"/>
                          <a:sym typeface="Arial"/>
                        </a:rPr>
                        <a:t>Lutheran in the Mainline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2.1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1235756"/>
                  </a:ext>
                </a:extLst>
              </a:tr>
              <a:tr h="284218">
                <a:tc>
                  <a:txBody>
                    <a:bodyPr/>
                    <a:lstStyle/>
                    <a:p>
                      <a:pPr marL="290513" indent="0"/>
                      <a:r>
                        <a:rPr lang="en-US" sz="1400" b="0" i="0" u="none" strike="noStrike" cap="none" baseline="0" dirty="0">
                          <a:solidFill>
                            <a:schemeClr val="tx1"/>
                          </a:solidFill>
                          <a:latin typeface="+mn-lt"/>
                          <a:ea typeface="+mn-ea"/>
                          <a:cs typeface="+mn-cs"/>
                          <a:sym typeface="Arial"/>
                        </a:rPr>
                        <a:t>Presbyterian in the Mainline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758025"/>
                  </a:ext>
                </a:extLst>
              </a:tr>
              <a:tr h="397126">
                <a:tc>
                  <a:txBody>
                    <a:bodyPr/>
                    <a:lstStyle/>
                    <a:p>
                      <a:pPr marL="290513" indent="0"/>
                      <a:r>
                        <a:rPr lang="en-US" sz="1400" b="0" i="0" u="none" strike="noStrike" cap="none" baseline="0" dirty="0">
                          <a:solidFill>
                            <a:schemeClr val="tx1"/>
                          </a:solidFill>
                          <a:latin typeface="+mn-lt"/>
                          <a:ea typeface="+mn-ea"/>
                          <a:cs typeface="+mn-cs"/>
                          <a:sym typeface="Arial"/>
                        </a:rPr>
                        <a:t>Anglican/Episcopal in the Mainline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3160163"/>
                  </a:ext>
                </a:extLst>
              </a:tr>
              <a:tr h="284218">
                <a:tc>
                  <a:txBody>
                    <a:bodyPr/>
                    <a:lstStyle/>
                    <a:p>
                      <a:pPr marL="290513" indent="0"/>
                      <a:r>
                        <a:rPr lang="en-US" sz="1400" b="0" i="0" u="none" strike="noStrike" cap="none" baseline="0" dirty="0">
                          <a:solidFill>
                            <a:schemeClr val="tx1"/>
                          </a:solidFill>
                          <a:latin typeface="+mn-lt"/>
                          <a:ea typeface="+mn-ea"/>
                          <a:cs typeface="+mn-cs"/>
                          <a:sym typeface="Arial"/>
                        </a:rPr>
                        <a:t>Other Mainline Protestant Traditions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4.0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mn-lt"/>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521231"/>
                  </a:ext>
                </a:extLst>
              </a:tr>
              <a:tr h="284218">
                <a:tc>
                  <a:txBody>
                    <a:bodyPr/>
                    <a:lstStyle/>
                    <a:p>
                      <a:r>
                        <a:rPr lang="en-US" sz="1400" b="1" i="0" u="none" strike="noStrike" cap="none" baseline="0" dirty="0">
                          <a:solidFill>
                            <a:schemeClr val="tx1"/>
                          </a:solidFill>
                          <a:latin typeface="+mn-lt"/>
                          <a:ea typeface="+mn-ea"/>
                          <a:cs typeface="+mn-cs"/>
                          <a:sym typeface="Arial"/>
                        </a:rPr>
                        <a:t>Historically Black Churches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dirty="0">
                          <a:solidFill>
                            <a:schemeClr val="bg1"/>
                          </a:solidFil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6.5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411316"/>
                  </a:ext>
                </a:extLst>
              </a:tr>
            </a:tbl>
          </a:graphicData>
        </a:graphic>
      </p:graphicFrame>
    </p:spTree>
    <p:extLst>
      <p:ext uri="{BB962C8B-B14F-4D97-AF65-F5344CB8AC3E}">
        <p14:creationId xmlns:p14="http://schemas.microsoft.com/office/powerpoint/2010/main" val="3987421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6.1.3 Distribution of Christians </a:t>
            </a:r>
            <a:r>
              <a:rPr lang="en-US" sz="2000" b="0" dirty="0"/>
              <a:t>(7 of 7)</a:t>
            </a:r>
          </a:p>
        </p:txBody>
      </p:sp>
      <p:sp>
        <p:nvSpPr>
          <p:cNvPr id="4" name="Content Placeholder 3"/>
          <p:cNvSpPr>
            <a:spLocks noGrp="1"/>
          </p:cNvSpPr>
          <p:nvPr>
            <p:ph sz="quarter" idx="14"/>
          </p:nvPr>
        </p:nvSpPr>
        <p:spPr>
          <a:xfrm>
            <a:off x="457200" y="1555455"/>
            <a:ext cx="8229600" cy="393700"/>
          </a:xfrm>
        </p:spPr>
        <p:txBody>
          <a:bodyPr/>
          <a:lstStyle/>
          <a:p>
            <a:pPr marL="432" indent="0">
              <a:buNone/>
            </a:pPr>
            <a:r>
              <a:rPr lang="en-US" sz="2200" b="1" dirty="0"/>
              <a:t>Table 6-1 [Continued]</a:t>
            </a:r>
            <a:endParaRPr lang="en-AU" sz="2200" dirty="0"/>
          </a:p>
        </p:txBody>
      </p:sp>
      <p:graphicFrame>
        <p:nvGraphicFramePr>
          <p:cNvPr id="2" name="Table 1">
            <a:extLst>
              <a:ext uri="{FF2B5EF4-FFF2-40B4-BE49-F238E27FC236}">
                <a16:creationId xmlns:a16="http://schemas.microsoft.com/office/drawing/2014/main" id="{8A0896DD-63BE-4CBB-A90E-E16F9A9B020A}"/>
              </a:ext>
            </a:extLst>
          </p:cNvPr>
          <p:cNvGraphicFramePr>
            <a:graphicFrameLocks noGrp="1"/>
          </p:cNvGraphicFramePr>
          <p:nvPr>
            <p:extLst>
              <p:ext uri="{D42A27DB-BD31-4B8C-83A1-F6EECF244321}">
                <p14:modId xmlns:p14="http://schemas.microsoft.com/office/powerpoint/2010/main" val="263776139"/>
              </p:ext>
            </p:extLst>
          </p:nvPr>
        </p:nvGraphicFramePr>
        <p:xfrm>
          <a:off x="457200" y="2035322"/>
          <a:ext cx="7658099" cy="3855720"/>
        </p:xfrm>
        <a:graphic>
          <a:graphicData uri="http://schemas.openxmlformats.org/drawingml/2006/table">
            <a:tbl>
              <a:tblPr firstRow="1" bandRow="1">
                <a:tableStyleId>{2D5ABB26-0587-4C30-8999-92F81FD0307C}</a:tableStyleId>
              </a:tblPr>
              <a:tblGrid>
                <a:gridCol w="3594069">
                  <a:extLst>
                    <a:ext uri="{9D8B030D-6E8A-4147-A177-3AD203B41FA5}">
                      <a16:colId xmlns:a16="http://schemas.microsoft.com/office/drawing/2014/main" val="3923550433"/>
                    </a:ext>
                  </a:extLst>
                </a:gridCol>
                <a:gridCol w="1289032">
                  <a:extLst>
                    <a:ext uri="{9D8B030D-6E8A-4147-A177-3AD203B41FA5}">
                      <a16:colId xmlns:a16="http://schemas.microsoft.com/office/drawing/2014/main" val="1878583781"/>
                    </a:ext>
                  </a:extLst>
                </a:gridCol>
                <a:gridCol w="1342741">
                  <a:extLst>
                    <a:ext uri="{9D8B030D-6E8A-4147-A177-3AD203B41FA5}">
                      <a16:colId xmlns:a16="http://schemas.microsoft.com/office/drawing/2014/main" val="1903616496"/>
                    </a:ext>
                  </a:extLst>
                </a:gridCol>
                <a:gridCol w="1432257">
                  <a:extLst>
                    <a:ext uri="{9D8B030D-6E8A-4147-A177-3AD203B41FA5}">
                      <a16:colId xmlns:a16="http://schemas.microsoft.com/office/drawing/2014/main" val="3844109247"/>
                    </a:ext>
                  </a:extLst>
                </a:gridCol>
              </a:tblGrid>
              <a:tr h="370840">
                <a:tc>
                  <a:txBody>
                    <a:bodyPr/>
                    <a:lstStyle/>
                    <a:p>
                      <a:pPr marL="290513" indent="0"/>
                      <a:r>
                        <a:rPr lang="en-US" sz="1400" b="0" i="0" u="none" strike="noStrike" cap="none" baseline="0" dirty="0">
                          <a:solidFill>
                            <a:schemeClr val="tx1"/>
                          </a:solidFill>
                          <a:latin typeface="+mn-lt"/>
                          <a:ea typeface="+mn-ea"/>
                          <a:cs typeface="+mn-cs"/>
                          <a:sym typeface="Arial"/>
                        </a:rPr>
                        <a:t>National Baptist Convention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3896619"/>
                  </a:ext>
                </a:extLst>
              </a:tr>
              <a:tr h="370840">
                <a:tc>
                  <a:txBody>
                    <a:bodyPr/>
                    <a:lstStyle/>
                    <a:p>
                      <a:pPr marL="290513" indent="0"/>
                      <a:r>
                        <a:rPr lang="en-US" sz="1400" b="0" i="0" u="none" strike="noStrike" cap="none" baseline="0" dirty="0">
                          <a:solidFill>
                            <a:schemeClr val="tx1"/>
                          </a:solidFill>
                          <a:latin typeface="+mn-lt"/>
                          <a:ea typeface="+mn-ea"/>
                          <a:cs typeface="+mn-cs"/>
                          <a:sym typeface="Arial"/>
                        </a:rPr>
                        <a:t>Other Baptist in the Historically Black Tradition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2.6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5373602"/>
                  </a:ext>
                </a:extLst>
              </a:tr>
              <a:tr h="370840">
                <a:tc>
                  <a:txBody>
                    <a:bodyPr/>
                    <a:lstStyle/>
                    <a:p>
                      <a:r>
                        <a:rPr lang="en-US" sz="1400" b="1" i="0" u="none" strike="noStrike" cap="none" baseline="0" dirty="0">
                          <a:solidFill>
                            <a:schemeClr val="tx1"/>
                          </a:solidFill>
                          <a:latin typeface="+mn-lt"/>
                          <a:ea typeface="+mn-ea"/>
                          <a:cs typeface="+mn-cs"/>
                          <a:sym typeface="Arial"/>
                        </a:rPr>
                        <a:t>Latter-day Saints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bg1"/>
                          </a:solidFil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a:solidFill>
                            <a:schemeClr val="tx1"/>
                          </a:solidFill>
                          <a:latin typeface="+mn-lt"/>
                          <a:ea typeface="+mn-ea"/>
                          <a:cs typeface="+mn-cs"/>
                          <a:sym typeface="Arial"/>
                        </a:rPr>
                        <a:t>1.6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8097595"/>
                  </a:ext>
                </a:extLst>
              </a:tr>
              <a:tr h="370840">
                <a:tc>
                  <a:txBody>
                    <a:bodyPr/>
                    <a:lstStyle/>
                    <a:p>
                      <a:r>
                        <a:rPr lang="en-US" sz="1400" b="1" i="0" u="none" strike="noStrike" cap="none" baseline="0" dirty="0">
                          <a:solidFill>
                            <a:schemeClr val="tx1"/>
                          </a:solidFill>
                          <a:latin typeface="+mn-lt"/>
                          <a:ea typeface="+mn-ea"/>
                          <a:cs typeface="+mn-cs"/>
                          <a:sym typeface="Arial"/>
                        </a:rPr>
                        <a:t>Other Christian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0" u="none" strike="noStrike" cap="none" baseline="0" dirty="0" smtClean="0">
                          <a:solidFill>
                            <a:schemeClr val="tx1"/>
                          </a:solidFill>
                          <a:latin typeface="+mn-lt"/>
                          <a:ea typeface="+mn-ea"/>
                          <a:cs typeface="+mn-cs"/>
                          <a:sym typeface="Arial"/>
                        </a:rPr>
                        <a:t>1.7</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mn-lt"/>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930563"/>
                  </a:ext>
                </a:extLst>
              </a:tr>
              <a:tr h="370840">
                <a:tc>
                  <a:txBody>
                    <a:bodyPr/>
                    <a:lstStyle/>
                    <a:p>
                      <a:r>
                        <a:rPr lang="en-US" sz="1400" b="1" i="0" u="none" strike="noStrike" cap="none" baseline="0" dirty="0">
                          <a:solidFill>
                            <a:schemeClr val="tx1"/>
                          </a:solidFill>
                          <a:latin typeface="+mn-lt"/>
                          <a:ea typeface="+mn-ea"/>
                          <a:cs typeface="+mn-cs"/>
                          <a:sym typeface="Arial"/>
                        </a:rPr>
                        <a:t>Jewish</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u="none" strike="noStrike" cap="none" baseline="0" dirty="0">
                          <a:solidFill>
                            <a:schemeClr val="tx1"/>
                          </a:solidFill>
                          <a:latin typeface="+mn-lt"/>
                          <a:ea typeface="+mn-ea"/>
                          <a:cs typeface="+mn-cs"/>
                          <a:sym typeface="Arial"/>
                        </a:rPr>
                        <a:t>1.9</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3143165"/>
                  </a:ext>
                </a:extLst>
              </a:tr>
              <a:tr h="370840">
                <a:tc>
                  <a:txBody>
                    <a:bodyPr/>
                    <a:lstStyle/>
                    <a:p>
                      <a:r>
                        <a:rPr lang="en-US" sz="1400" b="1" i="0" u="none" strike="noStrike" cap="none" baseline="0" dirty="0">
                          <a:solidFill>
                            <a:schemeClr val="tx1"/>
                          </a:solidFill>
                          <a:latin typeface="+mn-lt"/>
                          <a:ea typeface="+mn-ea"/>
                          <a:cs typeface="+mn-cs"/>
                          <a:sym typeface="Arial"/>
                        </a:rPr>
                        <a:t>Buddhist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u="none" strike="noStrike" cap="none" baseline="0" dirty="0">
                          <a:solidFill>
                            <a:schemeClr val="tx1"/>
                          </a:solidFill>
                          <a:latin typeface="+mn-lt"/>
                          <a:ea typeface="+mn-ea"/>
                          <a:cs typeface="+mn-cs"/>
                          <a:sym typeface="Arial"/>
                        </a:rPr>
                        <a:t>0.7</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4780369"/>
                  </a:ext>
                </a:extLst>
              </a:tr>
              <a:tr h="370840">
                <a:tc>
                  <a:txBody>
                    <a:bodyPr/>
                    <a:lstStyle/>
                    <a:p>
                      <a:r>
                        <a:rPr lang="en-US" sz="1400" b="1" i="0" u="none" strike="noStrike" cap="none" baseline="0" dirty="0">
                          <a:solidFill>
                            <a:schemeClr val="tx1"/>
                          </a:solidFill>
                          <a:latin typeface="+mn-lt"/>
                          <a:ea typeface="+mn-ea"/>
                          <a:cs typeface="+mn-cs"/>
                          <a:sym typeface="Arial"/>
                        </a:rPr>
                        <a:t>Muslim</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u="none" strike="noStrike" cap="none" baseline="0" dirty="0">
                          <a:solidFill>
                            <a:schemeClr val="tx1"/>
                          </a:solidFill>
                          <a:latin typeface="+mn-lt"/>
                          <a:ea typeface="+mn-ea"/>
                          <a:cs typeface="+mn-cs"/>
                          <a:sym typeface="Arial"/>
                        </a:rPr>
                        <a:t>0.9</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89559"/>
                  </a:ext>
                </a:extLst>
              </a:tr>
              <a:tr h="370840">
                <a:tc>
                  <a:txBody>
                    <a:bodyPr/>
                    <a:lstStyle/>
                    <a:p>
                      <a:r>
                        <a:rPr lang="en-US" sz="1400" b="1" i="0" u="none" strike="noStrike" cap="none" baseline="0" dirty="0">
                          <a:solidFill>
                            <a:schemeClr val="tx1"/>
                          </a:solidFill>
                          <a:latin typeface="+mn-lt"/>
                          <a:ea typeface="+mn-ea"/>
                          <a:cs typeface="+mn-cs"/>
                          <a:sym typeface="Arial"/>
                        </a:rPr>
                        <a:t>Hindu</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u="none" strike="noStrike" cap="none" baseline="0" dirty="0">
                          <a:solidFill>
                            <a:schemeClr val="tx1"/>
                          </a:solidFill>
                          <a:latin typeface="+mn-lt"/>
                          <a:ea typeface="+mn-ea"/>
                          <a:cs typeface="+mn-cs"/>
                          <a:sym typeface="Arial"/>
                        </a:rPr>
                        <a:t>0.7</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9440307"/>
                  </a:ext>
                </a:extLst>
              </a:tr>
              <a:tr h="370840">
                <a:tc>
                  <a:txBody>
                    <a:bodyPr/>
                    <a:lstStyle/>
                    <a:p>
                      <a:r>
                        <a:rPr lang="en-US" sz="1400" b="1" i="0" u="none" strike="noStrike" cap="none" baseline="0" dirty="0">
                          <a:solidFill>
                            <a:schemeClr val="tx1"/>
                          </a:solidFill>
                          <a:latin typeface="+mn-lt"/>
                          <a:ea typeface="+mn-ea"/>
                          <a:cs typeface="+mn-cs"/>
                          <a:sym typeface="Arial"/>
                        </a:rPr>
                        <a:t>Other religions or don't know</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u="none" strike="noStrike" cap="none" baseline="0" dirty="0">
                          <a:solidFill>
                            <a:schemeClr val="tx1"/>
                          </a:solidFill>
                          <a:latin typeface="+mn-lt"/>
                          <a:ea typeface="+mn-ea"/>
                          <a:cs typeface="+mn-cs"/>
                          <a:sym typeface="Arial"/>
                        </a:rPr>
                        <a:t>2.4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2723395"/>
                  </a:ext>
                </a:extLst>
              </a:tr>
              <a:tr h="370840">
                <a:tc>
                  <a:txBody>
                    <a:bodyPr/>
                    <a:lstStyle/>
                    <a:p>
                      <a:r>
                        <a:rPr lang="en-US" sz="1400" b="1" i="0" u="none" strike="noStrike" cap="none" baseline="0" dirty="0">
                          <a:solidFill>
                            <a:schemeClr val="tx1"/>
                          </a:solidFill>
                          <a:latin typeface="+mn-lt"/>
                          <a:ea typeface="+mn-ea"/>
                          <a:cs typeface="+mn-cs"/>
                          <a:sym typeface="Arial"/>
                        </a:rPr>
                        <a:t>Unaffiliated</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Blank</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i="0" u="none" strike="noStrike" cap="none" baseline="0" dirty="0">
                          <a:solidFill>
                            <a:schemeClr val="tx1"/>
                          </a:solidFill>
                          <a:latin typeface="+mn-lt"/>
                          <a:ea typeface="+mn-ea"/>
                          <a:cs typeface="+mn-cs"/>
                          <a:sym typeface="Arial"/>
                        </a:rPr>
                        <a:t>22.8</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108979"/>
                  </a:ext>
                </a:extLst>
              </a:tr>
            </a:tbl>
          </a:graphicData>
        </a:graphic>
      </p:graphicFrame>
      <p:sp>
        <p:nvSpPr>
          <p:cNvPr id="3" name="Content Placeholder 2"/>
          <p:cNvSpPr>
            <a:spLocks noGrp="1"/>
          </p:cNvSpPr>
          <p:nvPr>
            <p:ph sz="quarter" idx="13"/>
          </p:nvPr>
        </p:nvSpPr>
        <p:spPr>
          <a:xfrm>
            <a:off x="457200" y="6015421"/>
            <a:ext cx="8229600" cy="359979"/>
          </a:xfrm>
        </p:spPr>
        <p:txBody>
          <a:bodyPr/>
          <a:lstStyle/>
          <a:p>
            <a:pPr marL="432" indent="0">
              <a:buNone/>
            </a:pPr>
            <a:r>
              <a:rPr lang="en-AU" sz="1800" b="1" dirty="0"/>
              <a:t>Source: </a:t>
            </a:r>
            <a:r>
              <a:rPr lang="en-AU" sz="1800" dirty="0"/>
              <a:t>Pew Research Center</a:t>
            </a:r>
          </a:p>
        </p:txBody>
      </p:sp>
    </p:spTree>
    <p:extLst>
      <p:ext uri="{BB962C8B-B14F-4D97-AF65-F5344CB8AC3E}">
        <p14:creationId xmlns:p14="http://schemas.microsoft.com/office/powerpoint/2010/main" val="3229717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273441" cy="1097279"/>
          </a:xfrm>
        </p:spPr>
        <p:txBody>
          <a:bodyPr/>
          <a:lstStyle/>
          <a:p>
            <a:r>
              <a:rPr lang="en-US" sz="3400" dirty="0"/>
              <a:t>6.1.4 Distribution of Buddhists </a:t>
            </a:r>
            <a:r>
              <a:rPr lang="en-US" sz="3400" dirty="0" smtClean="0"/>
              <a:t>and </a:t>
            </a:r>
            <a:r>
              <a:rPr lang="en-US" sz="3400" dirty="0"/>
              <a:t>Muslims </a:t>
            </a:r>
            <a:r>
              <a:rPr lang="en-US" sz="2000" b="0" dirty="0"/>
              <a:t>(1 of 6)</a:t>
            </a:r>
          </a:p>
        </p:txBody>
      </p:sp>
      <p:sp>
        <p:nvSpPr>
          <p:cNvPr id="8" name="Content Placeholder 7"/>
          <p:cNvSpPr>
            <a:spLocks noGrp="1"/>
          </p:cNvSpPr>
          <p:nvPr>
            <p:ph sz="quarter" idx="13"/>
          </p:nvPr>
        </p:nvSpPr>
        <p:spPr>
          <a:xfrm>
            <a:off x="457200" y="1556326"/>
            <a:ext cx="8448806" cy="4434275"/>
          </a:xfrm>
        </p:spPr>
        <p:txBody>
          <a:bodyPr/>
          <a:lstStyle/>
          <a:p>
            <a:pPr indent="-256032"/>
            <a:r>
              <a:rPr lang="en-US" altLang="en-US" dirty="0"/>
              <a:t>Buddhism is concentrated in East Asia and Southeast Asia. The three major branches of Buddhism are:</a:t>
            </a:r>
          </a:p>
          <a:p>
            <a:pPr marL="740664" lvl="1" indent="-429768">
              <a:buFont typeface="+mj-lt"/>
              <a:buAutoNum type="arabicPeriod"/>
            </a:pPr>
            <a:r>
              <a:rPr lang="en-US" altLang="en-US" dirty="0"/>
              <a:t>Theravada (mainland Southeast Asia, Sri Lanka)</a:t>
            </a:r>
          </a:p>
          <a:p>
            <a:pPr marL="740664" lvl="1" indent="-429768">
              <a:buFont typeface="+mj-lt"/>
              <a:buAutoNum type="arabicPeriod"/>
            </a:pPr>
            <a:r>
              <a:rPr lang="en-US" altLang="en-US" dirty="0"/>
              <a:t>Mahayana (China, Japan, Korea)</a:t>
            </a:r>
          </a:p>
          <a:p>
            <a:pPr marL="740664" lvl="1" indent="-429768">
              <a:buFont typeface="+mj-lt"/>
              <a:buAutoNum type="arabicPeriod"/>
            </a:pPr>
            <a:r>
              <a:rPr lang="en-US" altLang="en-US" dirty="0"/>
              <a:t>Vajrayana (Mongolia and Tibet)</a:t>
            </a:r>
          </a:p>
        </p:txBody>
      </p:sp>
    </p:spTree>
    <p:extLst>
      <p:ext uri="{BB962C8B-B14F-4D97-AF65-F5344CB8AC3E}">
        <p14:creationId xmlns:p14="http://schemas.microsoft.com/office/powerpoint/2010/main" val="4037065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6.1.4 Distribution of Buddhists </a:t>
            </a:r>
            <a:r>
              <a:rPr lang="en-US" sz="3400" dirty="0" smtClean="0"/>
              <a:t>and </a:t>
            </a:r>
            <a:r>
              <a:rPr lang="en-US" sz="3400" dirty="0"/>
              <a:t>Muslims </a:t>
            </a:r>
            <a:r>
              <a:rPr lang="en-US" sz="2000" b="0" dirty="0"/>
              <a:t>(2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686812"/>
          </a:xfrm>
        </p:spPr>
        <p:txBody>
          <a:bodyPr/>
          <a:lstStyle/>
          <a:p>
            <a:pPr marL="432" indent="0">
              <a:buNone/>
            </a:pPr>
            <a:r>
              <a:rPr lang="en-US" sz="2200" b="1" dirty="0"/>
              <a:t>Figure 6-11: </a:t>
            </a:r>
            <a:r>
              <a:rPr lang="en-US" sz="2200" dirty="0"/>
              <a:t>Buddhism is practiced throughout East and Southeast Asia.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355590"/>
            <a:ext cx="5086350" cy="4061762"/>
          </a:xfrm>
          <a:prstGeom prst="rect">
            <a:avLst/>
          </a:prstGeom>
        </p:spPr>
      </p:pic>
      <p:sp>
        <p:nvSpPr>
          <p:cNvPr id="10" name="Rectangle 5"/>
          <p:cNvSpPr>
            <a:spLocks noChangeArrowheads="1"/>
          </p:cNvSpPr>
          <p:nvPr/>
        </p:nvSpPr>
        <p:spPr bwMode="auto">
          <a:xfrm>
            <a:off x="5870575" y="5018088"/>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EEF"/>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2835275" y="5332413"/>
            <a:ext cx="4488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EEF"/>
                </a:solidFill>
                <a:effectLst/>
                <a:latin typeface="+mj-lt"/>
              </a:rPr>
              <a:t>Bay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EEF"/>
                </a:solidFill>
                <a:effectLst/>
                <a:latin typeface="+mj-lt"/>
              </a:rPr>
              <a:t>Bengal</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5370513" y="4832350"/>
            <a:ext cx="4087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mj-lt"/>
              </a:rPr>
              <a:t>TAIWAN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 name="Rectangle 10"/>
          <p:cNvSpPr>
            <a:spLocks noChangeArrowheads="1"/>
          </p:cNvSpPr>
          <p:nvPr/>
        </p:nvSpPr>
        <p:spPr bwMode="auto">
          <a:xfrm>
            <a:off x="6688773" y="4863783"/>
            <a:ext cx="737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0000"/>
                </a:solidFill>
                <a:effectLst/>
                <a:latin typeface="+mj-lt"/>
              </a:rPr>
              <a:t>N</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3287713" y="3916363"/>
            <a:ext cx="13833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spc="1400" normalizeH="0" dirty="0" smtClean="0">
                <a:ln>
                  <a:noFill/>
                </a:ln>
                <a:solidFill>
                  <a:srgbClr val="000000"/>
                </a:solidFill>
                <a:effectLst>
                  <a:glow rad="50800">
                    <a:schemeClr val="bg1">
                      <a:alpha val="50000"/>
                    </a:schemeClr>
                  </a:glow>
                </a:effectLst>
                <a:latin typeface="+mj-lt"/>
              </a:rPr>
              <a:t>CHINA</a:t>
            </a:r>
            <a:endParaRPr kumimoji="0" lang="en-US" altLang="en-US" sz="1600" b="1" i="0" u="none" strike="noStrike" cap="none" spc="1400" normalizeH="0" dirty="0" smtClean="0">
              <a:ln>
                <a:noFill/>
              </a:ln>
              <a:solidFill>
                <a:schemeClr val="tx1"/>
              </a:solidFill>
              <a:effectLst>
                <a:glow rad="50800">
                  <a:schemeClr val="bg1">
                    <a:alpha val="50000"/>
                  </a:schemeClr>
                </a:glow>
              </a:effectLst>
              <a:latin typeface="+mj-lt"/>
            </a:endParaRPr>
          </a:p>
        </p:txBody>
      </p:sp>
      <p:sp>
        <p:nvSpPr>
          <p:cNvPr id="17" name="Rectangle 12"/>
          <p:cNvSpPr>
            <a:spLocks noChangeArrowheads="1"/>
          </p:cNvSpPr>
          <p:nvPr/>
        </p:nvSpPr>
        <p:spPr bwMode="auto">
          <a:xfrm>
            <a:off x="3654425" y="3054350"/>
            <a:ext cx="108202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spc="300" normalizeH="0" baseline="0" dirty="0" smtClean="0">
                <a:ln>
                  <a:noFill/>
                </a:ln>
                <a:solidFill>
                  <a:srgbClr val="000000"/>
                </a:solidFill>
                <a:effectLst>
                  <a:glow rad="50800">
                    <a:schemeClr val="bg1">
                      <a:alpha val="50000"/>
                    </a:schemeClr>
                  </a:glow>
                </a:effectLst>
                <a:latin typeface="+mj-lt"/>
              </a:rPr>
              <a:t>MONGOLIA</a:t>
            </a:r>
            <a:endParaRPr kumimoji="0" lang="en-US" altLang="en-US" sz="1600" b="1" i="0" u="none" strike="noStrike" cap="none" spc="300" normalizeH="0" baseline="0" dirty="0" smtClean="0">
              <a:ln>
                <a:noFill/>
              </a:ln>
              <a:solidFill>
                <a:schemeClr val="tx1"/>
              </a:solidFill>
              <a:effectLst>
                <a:glow rad="50800">
                  <a:schemeClr val="bg1">
                    <a:alpha val="50000"/>
                  </a:schemeClr>
                </a:glow>
              </a:effectLst>
              <a:latin typeface="+mj-lt"/>
            </a:endParaRPr>
          </a:p>
        </p:txBody>
      </p:sp>
      <p:sp>
        <p:nvSpPr>
          <p:cNvPr id="18" name="Rectangle 13"/>
          <p:cNvSpPr>
            <a:spLocks noChangeArrowheads="1"/>
          </p:cNvSpPr>
          <p:nvPr/>
        </p:nvSpPr>
        <p:spPr bwMode="auto">
          <a:xfrm>
            <a:off x="5618163" y="3592513"/>
            <a:ext cx="65883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N. KOREA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 name="Rectangle 14"/>
          <p:cNvSpPr>
            <a:spLocks noChangeArrowheads="1"/>
          </p:cNvSpPr>
          <p:nvPr/>
        </p:nvSpPr>
        <p:spPr bwMode="auto">
          <a:xfrm>
            <a:off x="5461000" y="3825875"/>
            <a:ext cx="65081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S. KOREA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0" name="Rectangle 15"/>
          <p:cNvSpPr>
            <a:spLocks noChangeArrowheads="1"/>
          </p:cNvSpPr>
          <p:nvPr/>
        </p:nvSpPr>
        <p:spPr bwMode="auto">
          <a:xfrm>
            <a:off x="6318250" y="3811588"/>
            <a:ext cx="45845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JAPAN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 name="Rectangle 16"/>
          <p:cNvSpPr>
            <a:spLocks noChangeArrowheads="1"/>
          </p:cNvSpPr>
          <p:nvPr/>
        </p:nvSpPr>
        <p:spPr bwMode="auto">
          <a:xfrm>
            <a:off x="4430713" y="5394325"/>
            <a:ext cx="60593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VIETNAM</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2" name="Rectangle 17"/>
          <p:cNvSpPr>
            <a:spLocks noChangeArrowheads="1"/>
          </p:cNvSpPr>
          <p:nvPr/>
        </p:nvSpPr>
        <p:spPr bwMode="auto">
          <a:xfrm>
            <a:off x="4078288" y="5570538"/>
            <a:ext cx="7421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CAMBODIA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3" name="Rectangle 18"/>
          <p:cNvSpPr>
            <a:spLocks noChangeArrowheads="1"/>
          </p:cNvSpPr>
          <p:nvPr/>
        </p:nvSpPr>
        <p:spPr bwMode="auto">
          <a:xfrm>
            <a:off x="3935413" y="5070475"/>
            <a:ext cx="37350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LAOS</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4" name="Rectangle 19"/>
          <p:cNvSpPr>
            <a:spLocks noChangeArrowheads="1"/>
          </p:cNvSpPr>
          <p:nvPr/>
        </p:nvSpPr>
        <p:spPr bwMode="auto">
          <a:xfrm>
            <a:off x="3163888" y="4979988"/>
            <a:ext cx="7053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MYANMAR</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5" name="Rectangle 20"/>
          <p:cNvSpPr>
            <a:spLocks noChangeArrowheads="1"/>
          </p:cNvSpPr>
          <p:nvPr/>
        </p:nvSpPr>
        <p:spPr bwMode="auto">
          <a:xfrm>
            <a:off x="3521075" y="5322888"/>
            <a:ext cx="6892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THAILAND</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6" name="Rectangle 21"/>
          <p:cNvSpPr>
            <a:spLocks noChangeArrowheads="1"/>
          </p:cNvSpPr>
          <p:nvPr/>
        </p:nvSpPr>
        <p:spPr bwMode="auto">
          <a:xfrm>
            <a:off x="2582863" y="4451350"/>
            <a:ext cx="45685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glow rad="50800">
                    <a:schemeClr val="bg1">
                      <a:alpha val="50000"/>
                    </a:schemeClr>
                  </a:glow>
                </a:effectLst>
                <a:latin typeface="+mj-lt"/>
              </a:rPr>
              <a:t>NEPAL</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7" name="Rectangle 22"/>
          <p:cNvSpPr>
            <a:spLocks noChangeArrowheads="1"/>
          </p:cNvSpPr>
          <p:nvPr/>
        </p:nvSpPr>
        <p:spPr bwMode="auto">
          <a:xfrm>
            <a:off x="2482850" y="4732338"/>
            <a:ext cx="57066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glow rad="50800">
                    <a:schemeClr val="bg1">
                      <a:alpha val="50000"/>
                    </a:schemeClr>
                  </a:glow>
                </a:effectLst>
                <a:latin typeface="+mj-lt"/>
              </a:rPr>
              <a:t>BHUTAN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8" name="Line 23"/>
          <p:cNvSpPr>
            <a:spLocks noChangeShapeType="1"/>
          </p:cNvSpPr>
          <p:nvPr/>
        </p:nvSpPr>
        <p:spPr bwMode="auto">
          <a:xfrm flipH="1">
            <a:off x="3049588" y="4575175"/>
            <a:ext cx="190500" cy="16668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29" name="Rectangle 24"/>
          <p:cNvSpPr>
            <a:spLocks noChangeArrowheads="1"/>
          </p:cNvSpPr>
          <p:nvPr/>
        </p:nvSpPr>
        <p:spPr bwMode="auto">
          <a:xfrm>
            <a:off x="5503863" y="595630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5980113" y="595630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a:t>
            </a:r>
            <a:endParaRPr kumimoji="0" lang="en-US" altLang="en-US" sz="1600" b="1" i="0" u="none" strike="noStrike" cap="none" normalizeH="0" baseline="0" smtClean="0">
              <a:ln>
                <a:noFill/>
              </a:ln>
              <a:solidFill>
                <a:schemeClr val="tx1"/>
              </a:solidFill>
              <a:effectLst/>
              <a:latin typeface="+mj-lt"/>
            </a:endParaRPr>
          </a:p>
        </p:txBody>
      </p:sp>
      <p:sp>
        <p:nvSpPr>
          <p:cNvPr id="31" name="Rectangle 26"/>
          <p:cNvSpPr>
            <a:spLocks noChangeArrowheads="1"/>
          </p:cNvSpPr>
          <p:nvPr/>
        </p:nvSpPr>
        <p:spPr bwMode="auto">
          <a:xfrm>
            <a:off x="5503863" y="616108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2" name="Rectangle 27"/>
          <p:cNvSpPr>
            <a:spLocks noChangeArrowheads="1"/>
          </p:cNvSpPr>
          <p:nvPr/>
        </p:nvSpPr>
        <p:spPr bwMode="auto">
          <a:xfrm>
            <a:off x="5784850" y="6161088"/>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a:t>
            </a:r>
            <a:endParaRPr kumimoji="0" lang="en-US" altLang="en-US" sz="1600" b="1" i="0" u="none" strike="noStrike" cap="none" normalizeH="0" baseline="0" smtClean="0">
              <a:ln>
                <a:noFill/>
              </a:ln>
              <a:solidFill>
                <a:schemeClr val="tx1"/>
              </a:solidFill>
              <a:effectLst/>
              <a:latin typeface="+mj-lt"/>
            </a:endParaRPr>
          </a:p>
        </p:txBody>
      </p:sp>
      <p:sp>
        <p:nvSpPr>
          <p:cNvPr id="33" name="Rectangle 28"/>
          <p:cNvSpPr>
            <a:spLocks noChangeArrowheads="1"/>
          </p:cNvSpPr>
          <p:nvPr/>
        </p:nvSpPr>
        <p:spPr bwMode="auto">
          <a:xfrm>
            <a:off x="6442075" y="5961063"/>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 Miles</a:t>
            </a:r>
            <a:endParaRPr kumimoji="0" lang="en-US" altLang="en-US" sz="1600" b="1"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6070600" y="6156325"/>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 Kilometers</a:t>
            </a:r>
            <a:endParaRPr kumimoji="0" lang="en-US" altLang="en-US" sz="1600" b="1" i="0" u="none" strike="noStrike" cap="none" normalizeH="0" baseline="0" smtClean="0">
              <a:ln>
                <a:noFill/>
              </a:ln>
              <a:solidFill>
                <a:schemeClr val="tx1"/>
              </a:solidFill>
              <a:effectLst/>
              <a:latin typeface="+mj-lt"/>
            </a:endParaRPr>
          </a:p>
        </p:txBody>
      </p:sp>
      <p:sp>
        <p:nvSpPr>
          <p:cNvPr id="35" name="Rectangle 30"/>
          <p:cNvSpPr>
            <a:spLocks noChangeArrowheads="1"/>
          </p:cNvSpPr>
          <p:nvPr/>
        </p:nvSpPr>
        <p:spPr bwMode="auto">
          <a:xfrm>
            <a:off x="2537143" y="2593340"/>
            <a:ext cx="6828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Mahayana</a:t>
            </a:r>
            <a:endParaRPr kumimoji="0" lang="en-US" altLang="en-US" sz="1600" b="1" i="0" u="none" strike="noStrike" cap="none" normalizeH="0" baseline="0" smtClean="0">
              <a:ln>
                <a:noFill/>
              </a:ln>
              <a:solidFill>
                <a:schemeClr val="tx1"/>
              </a:solidFill>
              <a:effectLst/>
              <a:latin typeface="+mj-lt"/>
            </a:endParaRPr>
          </a:p>
        </p:txBody>
      </p:sp>
      <p:sp>
        <p:nvSpPr>
          <p:cNvPr id="36" name="Rectangle 31"/>
          <p:cNvSpPr>
            <a:spLocks noChangeArrowheads="1"/>
          </p:cNvSpPr>
          <p:nvPr/>
        </p:nvSpPr>
        <p:spPr bwMode="auto">
          <a:xfrm>
            <a:off x="2537143" y="2802890"/>
            <a:ext cx="6668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Vajrayana</a:t>
            </a:r>
            <a:endParaRPr kumimoji="0" lang="en-US" altLang="en-US" sz="1600" b="1" i="0" u="none" strike="noStrike" cap="none" normalizeH="0" baseline="0" dirty="0" smtClean="0">
              <a:ln>
                <a:noFill/>
              </a:ln>
              <a:solidFill>
                <a:schemeClr val="tx1"/>
              </a:solidFill>
              <a:effectLst/>
              <a:latin typeface="+mj-lt"/>
            </a:endParaRPr>
          </a:p>
        </p:txBody>
      </p:sp>
      <p:sp>
        <p:nvSpPr>
          <p:cNvPr id="37" name="Rectangle 32"/>
          <p:cNvSpPr>
            <a:spLocks noChangeArrowheads="1"/>
          </p:cNvSpPr>
          <p:nvPr/>
        </p:nvSpPr>
        <p:spPr bwMode="auto">
          <a:xfrm>
            <a:off x="2537143" y="3012440"/>
            <a:ext cx="7069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Theravada</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549307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Religions: Key Issues</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6.1 </a:t>
            </a:r>
            <a:r>
              <a:rPr lang="en-US" altLang="en-US" dirty="0"/>
              <a:t>Where Are Religions Distributed?</a:t>
            </a:r>
          </a:p>
          <a:p>
            <a:pPr marL="0" indent="0" eaLnBrk="1" hangingPunct="1">
              <a:buNone/>
            </a:pPr>
            <a:r>
              <a:rPr lang="en-US" altLang="en-US" b="1" dirty="0">
                <a:solidFill>
                  <a:srgbClr val="007FA3"/>
                </a:solidFill>
              </a:rPr>
              <a:t>6.2 </a:t>
            </a:r>
            <a:r>
              <a:rPr lang="en-US" altLang="en-US" dirty="0"/>
              <a:t>Why Do Religions Have Distinctive Distributions?</a:t>
            </a:r>
          </a:p>
          <a:p>
            <a:pPr marL="0" indent="0" eaLnBrk="1" hangingPunct="1">
              <a:buNone/>
            </a:pPr>
            <a:r>
              <a:rPr lang="en-US" altLang="en-US" b="1" dirty="0">
                <a:solidFill>
                  <a:srgbClr val="007FA3"/>
                </a:solidFill>
              </a:rPr>
              <a:t>6.3 </a:t>
            </a:r>
            <a:r>
              <a:rPr lang="en-US" altLang="en-US" dirty="0"/>
              <a:t>Why Do Religions Organize Space in Specific Patterns?</a:t>
            </a:r>
          </a:p>
          <a:p>
            <a:pPr marL="0" indent="0" eaLnBrk="1" hangingPunct="1">
              <a:buNone/>
            </a:pPr>
            <a:r>
              <a:rPr lang="en-US" altLang="en-US" b="1" dirty="0">
                <a:solidFill>
                  <a:srgbClr val="007FA3"/>
                </a:solidFill>
              </a:rPr>
              <a:t>6.4 </a:t>
            </a:r>
            <a:r>
              <a:rPr lang="en-US" altLang="en-US" dirty="0"/>
              <a:t>Why Do Territorial Conflicts Arise Among Religious Groups?</a:t>
            </a:r>
          </a:p>
        </p:txBody>
      </p:sp>
    </p:spTree>
    <p:extLst>
      <p:ext uri="{BB962C8B-B14F-4D97-AF65-F5344CB8AC3E}">
        <p14:creationId xmlns:p14="http://schemas.microsoft.com/office/powerpoint/2010/main" val="338797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273441" cy="1097279"/>
          </a:xfrm>
        </p:spPr>
        <p:txBody>
          <a:bodyPr/>
          <a:lstStyle/>
          <a:p>
            <a:r>
              <a:rPr lang="en-US" sz="3400" dirty="0"/>
              <a:t>6.1.4 Distribution of Buddhists </a:t>
            </a:r>
            <a:r>
              <a:rPr lang="en-US" sz="3400" dirty="0" smtClean="0"/>
              <a:t>and </a:t>
            </a:r>
            <a:r>
              <a:rPr lang="en-US" sz="3400" dirty="0"/>
              <a:t>Muslims </a:t>
            </a:r>
            <a:r>
              <a:rPr lang="en-US" sz="2000" b="0" dirty="0"/>
              <a:t>(3 of 6)</a:t>
            </a:r>
          </a:p>
        </p:txBody>
      </p:sp>
      <p:sp>
        <p:nvSpPr>
          <p:cNvPr id="8" name="Content Placeholder 7"/>
          <p:cNvSpPr>
            <a:spLocks noGrp="1"/>
          </p:cNvSpPr>
          <p:nvPr>
            <p:ph sz="quarter" idx="13"/>
          </p:nvPr>
        </p:nvSpPr>
        <p:spPr>
          <a:xfrm>
            <a:off x="457200" y="1556326"/>
            <a:ext cx="7892473" cy="4434275"/>
          </a:xfrm>
        </p:spPr>
        <p:txBody>
          <a:bodyPr/>
          <a:lstStyle/>
          <a:p>
            <a:pPr indent="-256032"/>
            <a:r>
              <a:rPr lang="en-US" altLang="en-US" dirty="0"/>
              <a:t>Islam covers a wide arc stretching from the Atlantic coast of West Africa to Southeast Asia. Southwest Asia is the region in which Islam dominates the most, but the most populous Muslim nations—Indonesia, Pakistan, Bangladesh, and India (where Muslims are a minority)—all are outside of Southwest Asia</a:t>
            </a:r>
          </a:p>
        </p:txBody>
      </p:sp>
    </p:spTree>
    <p:extLst>
      <p:ext uri="{BB962C8B-B14F-4D97-AF65-F5344CB8AC3E}">
        <p14:creationId xmlns:p14="http://schemas.microsoft.com/office/powerpoint/2010/main" val="724062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6.1.4 Distribution of Buddhists </a:t>
            </a:r>
            <a:r>
              <a:rPr lang="en-US" sz="3400" dirty="0" smtClean="0"/>
              <a:t>and </a:t>
            </a:r>
            <a:r>
              <a:rPr lang="en-US" sz="3400" dirty="0"/>
              <a:t>Muslims </a:t>
            </a:r>
            <a:r>
              <a:rPr lang="en-US" sz="2000" b="0" dirty="0"/>
              <a:t>(4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42374"/>
          </a:xfrm>
        </p:spPr>
        <p:txBody>
          <a:bodyPr/>
          <a:lstStyle/>
          <a:p>
            <a:pPr marL="432" indent="0">
              <a:buNone/>
            </a:pPr>
            <a:r>
              <a:rPr lang="en-US" sz="2200" b="1" dirty="0"/>
              <a:t>Figure 6-12: </a:t>
            </a:r>
            <a:r>
              <a:rPr lang="en-US" sz="2200" dirty="0"/>
              <a:t>Cartogram of Muslim populations reveals there are very large Muslim populations in South Asia and Indonesia.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94" y="2383321"/>
            <a:ext cx="7912412" cy="3914138"/>
          </a:xfrm>
          <a:prstGeom prst="rect">
            <a:avLst/>
          </a:prstGeom>
        </p:spPr>
      </p:pic>
      <p:sp>
        <p:nvSpPr>
          <p:cNvPr id="10" name="Rectangle 5"/>
          <p:cNvSpPr>
            <a:spLocks noChangeArrowheads="1"/>
          </p:cNvSpPr>
          <p:nvPr/>
        </p:nvSpPr>
        <p:spPr bwMode="auto">
          <a:xfrm>
            <a:off x="1213563" y="2485964"/>
            <a:ext cx="56586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UNITED KINGDOM</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1" name="Rectangle 6"/>
          <p:cNvSpPr>
            <a:spLocks noChangeArrowheads="1"/>
          </p:cNvSpPr>
          <p:nvPr/>
        </p:nvSpPr>
        <p:spPr bwMode="auto">
          <a:xfrm>
            <a:off x="1156406" y="2794614"/>
            <a:ext cx="27892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CANADA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2" name="Rectangle 7"/>
          <p:cNvSpPr>
            <a:spLocks noChangeArrowheads="1"/>
          </p:cNvSpPr>
          <p:nvPr/>
        </p:nvSpPr>
        <p:spPr bwMode="auto">
          <a:xfrm>
            <a:off x="950639" y="3061348"/>
            <a:ext cx="50975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UNITED STATES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3" name="Rectangle 8"/>
          <p:cNvSpPr>
            <a:spLocks noChangeArrowheads="1"/>
          </p:cNvSpPr>
          <p:nvPr/>
        </p:nvSpPr>
        <p:spPr bwMode="auto">
          <a:xfrm>
            <a:off x="1034470" y="3209958"/>
            <a:ext cx="38151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ARGENTINA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4" name="Rectangle 9"/>
          <p:cNvSpPr>
            <a:spLocks noChangeArrowheads="1"/>
          </p:cNvSpPr>
          <p:nvPr/>
        </p:nvSpPr>
        <p:spPr bwMode="auto">
          <a:xfrm>
            <a:off x="1853726" y="2764130"/>
            <a:ext cx="26770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FRANCE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 name="Rectangle 10"/>
          <p:cNvSpPr>
            <a:spLocks noChangeArrowheads="1"/>
          </p:cNvSpPr>
          <p:nvPr/>
        </p:nvSpPr>
        <p:spPr bwMode="auto">
          <a:xfrm>
            <a:off x="1705117" y="2893687"/>
            <a:ext cx="19717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SPAIN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6" name="Rectangle 11"/>
          <p:cNvSpPr>
            <a:spLocks noChangeArrowheads="1"/>
          </p:cNvSpPr>
          <p:nvPr/>
        </p:nvSpPr>
        <p:spPr bwMode="auto">
          <a:xfrm>
            <a:off x="1853726" y="3072780"/>
            <a:ext cx="28854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ALBANIA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 name="Rectangle 12"/>
          <p:cNvSpPr>
            <a:spLocks noChangeArrowheads="1"/>
          </p:cNvSpPr>
          <p:nvPr/>
        </p:nvSpPr>
        <p:spPr bwMode="auto">
          <a:xfrm>
            <a:off x="1819432" y="3171853"/>
            <a:ext cx="39594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MACEDONIA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 name="Rectangle 13"/>
          <p:cNvSpPr>
            <a:spLocks noChangeArrowheads="1"/>
          </p:cNvSpPr>
          <p:nvPr/>
        </p:nvSpPr>
        <p:spPr bwMode="auto">
          <a:xfrm>
            <a:off x="2230965" y="3629112"/>
            <a:ext cx="31739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LEBANON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 name="Rectangle 14"/>
          <p:cNvSpPr>
            <a:spLocks noChangeArrowheads="1"/>
          </p:cNvSpPr>
          <p:nvPr/>
        </p:nvSpPr>
        <p:spPr bwMode="auto">
          <a:xfrm>
            <a:off x="2276691" y="3815826"/>
            <a:ext cx="23564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ISRAEL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0" name="Rectangle 15"/>
          <p:cNvSpPr>
            <a:spLocks noChangeArrowheads="1"/>
          </p:cNvSpPr>
          <p:nvPr/>
        </p:nvSpPr>
        <p:spPr bwMode="auto">
          <a:xfrm>
            <a:off x="1853726" y="4337864"/>
            <a:ext cx="19236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LIBYA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 name="Rectangle 16"/>
          <p:cNvSpPr>
            <a:spLocks noChangeArrowheads="1"/>
          </p:cNvSpPr>
          <p:nvPr/>
        </p:nvSpPr>
        <p:spPr bwMode="auto">
          <a:xfrm>
            <a:off x="1910883" y="4532199"/>
            <a:ext cx="18594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CHAD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2" name="Rectangle 17"/>
          <p:cNvSpPr>
            <a:spLocks noChangeArrowheads="1"/>
          </p:cNvSpPr>
          <p:nvPr/>
        </p:nvSpPr>
        <p:spPr bwMode="auto">
          <a:xfrm>
            <a:off x="1800379" y="4783691"/>
            <a:ext cx="2035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NIGER</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3" name="Rectangle 18"/>
          <p:cNvSpPr>
            <a:spLocks noChangeArrowheads="1"/>
          </p:cNvSpPr>
          <p:nvPr/>
        </p:nvSpPr>
        <p:spPr bwMode="auto">
          <a:xfrm>
            <a:off x="1678443" y="4166391"/>
            <a:ext cx="2564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TUNISIA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4" name="Rectangle 19"/>
          <p:cNvSpPr>
            <a:spLocks noChangeArrowheads="1"/>
          </p:cNvSpPr>
          <p:nvPr/>
        </p:nvSpPr>
        <p:spPr bwMode="auto">
          <a:xfrm>
            <a:off x="1522213" y="4486473"/>
            <a:ext cx="28854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ALGERIA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5" name="Rectangle 20"/>
          <p:cNvSpPr>
            <a:spLocks noChangeArrowheads="1"/>
          </p:cNvSpPr>
          <p:nvPr/>
        </p:nvSpPr>
        <p:spPr bwMode="auto">
          <a:xfrm>
            <a:off x="1110680" y="4612219"/>
            <a:ext cx="40556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MAURITANIA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6" name="Rectangle 21"/>
          <p:cNvSpPr>
            <a:spLocks noChangeArrowheads="1"/>
          </p:cNvSpPr>
          <p:nvPr/>
        </p:nvSpPr>
        <p:spPr bwMode="auto">
          <a:xfrm>
            <a:off x="988744" y="4505525"/>
            <a:ext cx="34144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MOROCCO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7" name="Rectangle 22"/>
          <p:cNvSpPr>
            <a:spLocks noChangeArrowheads="1"/>
          </p:cNvSpPr>
          <p:nvPr/>
        </p:nvSpPr>
        <p:spPr bwMode="auto">
          <a:xfrm>
            <a:off x="760115" y="4966595"/>
            <a:ext cx="31098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SENEGAL</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8" name="Rectangle 23"/>
          <p:cNvSpPr>
            <a:spLocks noChangeArrowheads="1"/>
          </p:cNvSpPr>
          <p:nvPr/>
        </p:nvSpPr>
        <p:spPr bwMode="auto">
          <a:xfrm>
            <a:off x="653421" y="5061857"/>
            <a:ext cx="25968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GAMBIA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9" name="Rectangle 24"/>
          <p:cNvSpPr>
            <a:spLocks noChangeArrowheads="1"/>
          </p:cNvSpPr>
          <p:nvPr/>
        </p:nvSpPr>
        <p:spPr bwMode="auto">
          <a:xfrm>
            <a:off x="608648" y="4581735"/>
            <a:ext cx="3222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WESTERN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SAHARA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1" name="Rectangle 26"/>
          <p:cNvSpPr>
            <a:spLocks noChangeArrowheads="1"/>
          </p:cNvSpPr>
          <p:nvPr/>
        </p:nvSpPr>
        <p:spPr bwMode="auto">
          <a:xfrm>
            <a:off x="1202149" y="4734155"/>
            <a:ext cx="4921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MALI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BURKINA FASO</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3" name="Rectangle 28"/>
          <p:cNvSpPr>
            <a:spLocks noChangeArrowheads="1"/>
          </p:cNvSpPr>
          <p:nvPr/>
        </p:nvSpPr>
        <p:spPr bwMode="auto">
          <a:xfrm>
            <a:off x="2185239" y="4817986"/>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SUDAN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4" name="Rectangle 29"/>
          <p:cNvSpPr>
            <a:spLocks noChangeArrowheads="1"/>
          </p:cNvSpPr>
          <p:nvPr/>
        </p:nvSpPr>
        <p:spPr bwMode="auto">
          <a:xfrm>
            <a:off x="2577720" y="4951353"/>
            <a:ext cx="3029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ETHIOPIA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5" name="Rectangle 30"/>
          <p:cNvSpPr>
            <a:spLocks noChangeArrowheads="1"/>
          </p:cNvSpPr>
          <p:nvPr/>
        </p:nvSpPr>
        <p:spPr bwMode="auto">
          <a:xfrm>
            <a:off x="2802539" y="4741776"/>
            <a:ext cx="2821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ERITREA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6" name="Rectangle 31"/>
          <p:cNvSpPr>
            <a:spLocks noChangeArrowheads="1"/>
          </p:cNvSpPr>
          <p:nvPr/>
        </p:nvSpPr>
        <p:spPr bwMode="auto">
          <a:xfrm>
            <a:off x="2939716" y="4970406"/>
            <a:ext cx="29815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DJIBOUTI</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7" name="Rectangle 32"/>
          <p:cNvSpPr>
            <a:spLocks noChangeArrowheads="1"/>
          </p:cNvSpPr>
          <p:nvPr/>
        </p:nvSpPr>
        <p:spPr bwMode="auto">
          <a:xfrm>
            <a:off x="2886369" y="5122825"/>
            <a:ext cx="29495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SOMALIA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8" name="Rectangle 33"/>
          <p:cNvSpPr>
            <a:spLocks noChangeArrowheads="1"/>
          </p:cNvSpPr>
          <p:nvPr/>
        </p:nvSpPr>
        <p:spPr bwMode="auto">
          <a:xfrm>
            <a:off x="2722518" y="5332402"/>
            <a:ext cx="22602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KENYA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9" name="Rectangle 34"/>
          <p:cNvSpPr>
            <a:spLocks noChangeArrowheads="1"/>
          </p:cNvSpPr>
          <p:nvPr/>
        </p:nvSpPr>
        <p:spPr bwMode="auto">
          <a:xfrm>
            <a:off x="2478647" y="5248572"/>
            <a:ext cx="2821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UGANDA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0" name="Rectangle 35"/>
          <p:cNvSpPr>
            <a:spLocks noChangeArrowheads="1"/>
          </p:cNvSpPr>
          <p:nvPr/>
        </p:nvSpPr>
        <p:spPr bwMode="auto">
          <a:xfrm>
            <a:off x="2406247" y="5446717"/>
            <a:ext cx="32701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TANZANIA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1" name="Rectangle 36"/>
          <p:cNvSpPr>
            <a:spLocks noChangeArrowheads="1"/>
          </p:cNvSpPr>
          <p:nvPr/>
        </p:nvSpPr>
        <p:spPr bwMode="auto">
          <a:xfrm>
            <a:off x="1941367" y="5469580"/>
            <a:ext cx="38151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CAMEROON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2" name="Rectangle 37"/>
          <p:cNvSpPr>
            <a:spLocks noChangeArrowheads="1"/>
          </p:cNvSpPr>
          <p:nvPr/>
        </p:nvSpPr>
        <p:spPr bwMode="auto">
          <a:xfrm>
            <a:off x="2276691" y="5656294"/>
            <a:ext cx="4440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MOZAMBIQUE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3" name="Rectangle 38"/>
          <p:cNvSpPr>
            <a:spLocks noChangeArrowheads="1"/>
          </p:cNvSpPr>
          <p:nvPr/>
        </p:nvSpPr>
        <p:spPr bwMode="auto">
          <a:xfrm>
            <a:off x="2600582" y="5766799"/>
            <a:ext cx="33823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COMOROS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4" name="Rectangle 39"/>
          <p:cNvSpPr>
            <a:spLocks noChangeArrowheads="1"/>
          </p:cNvSpPr>
          <p:nvPr/>
        </p:nvSpPr>
        <p:spPr bwMode="auto">
          <a:xfrm>
            <a:off x="2230965" y="5808714"/>
            <a:ext cx="26289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MALAWI</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5" name="Rectangle 40"/>
          <p:cNvSpPr>
            <a:spLocks noChangeArrowheads="1"/>
          </p:cNvSpPr>
          <p:nvPr/>
        </p:nvSpPr>
        <p:spPr bwMode="auto">
          <a:xfrm>
            <a:off x="1868968" y="5671536"/>
            <a:ext cx="24205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CONGO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6" name="Rectangle 41"/>
          <p:cNvSpPr>
            <a:spLocks noChangeArrowheads="1"/>
          </p:cNvSpPr>
          <p:nvPr/>
        </p:nvSpPr>
        <p:spPr bwMode="auto">
          <a:xfrm>
            <a:off x="1529834" y="5035184"/>
            <a:ext cx="20037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BENIN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7" name="Rectangle 42"/>
          <p:cNvSpPr>
            <a:spLocks noChangeArrowheads="1"/>
          </p:cNvSpPr>
          <p:nvPr/>
        </p:nvSpPr>
        <p:spPr bwMode="auto">
          <a:xfrm>
            <a:off x="866809" y="5164741"/>
            <a:ext cx="2500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GUINEA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48" name="Rectangle 43"/>
          <p:cNvSpPr>
            <a:spLocks noChangeArrowheads="1"/>
          </p:cNvSpPr>
          <p:nvPr/>
        </p:nvSpPr>
        <p:spPr bwMode="auto">
          <a:xfrm>
            <a:off x="697241" y="5370507"/>
            <a:ext cx="25006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GUINEA</a:t>
            </a:r>
            <a:b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b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BISSAU</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0" name="Rectangle 45"/>
          <p:cNvSpPr>
            <a:spLocks noChangeArrowheads="1"/>
          </p:cNvSpPr>
          <p:nvPr/>
        </p:nvSpPr>
        <p:spPr bwMode="auto">
          <a:xfrm>
            <a:off x="1377414" y="5298108"/>
            <a:ext cx="23564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GHANA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1" name="Rectangle 46"/>
          <p:cNvSpPr>
            <a:spLocks noChangeArrowheads="1"/>
          </p:cNvSpPr>
          <p:nvPr/>
        </p:nvSpPr>
        <p:spPr bwMode="auto">
          <a:xfrm>
            <a:off x="1080196" y="5385749"/>
            <a:ext cx="24365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SIERRA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LEONE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3" name="Rectangle 48"/>
          <p:cNvSpPr>
            <a:spLocks noChangeArrowheads="1"/>
          </p:cNvSpPr>
          <p:nvPr/>
        </p:nvSpPr>
        <p:spPr bwMode="auto">
          <a:xfrm>
            <a:off x="1177365" y="4993268"/>
            <a:ext cx="2821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CÔTE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D’IVOIRE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5" name="Rectangle 50"/>
          <p:cNvSpPr>
            <a:spLocks noChangeArrowheads="1"/>
          </p:cNvSpPr>
          <p:nvPr/>
        </p:nvSpPr>
        <p:spPr bwMode="auto">
          <a:xfrm>
            <a:off x="1468866" y="5172362"/>
            <a:ext cx="18755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TOGO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6" name="Rectangle 51"/>
          <p:cNvSpPr>
            <a:spLocks noChangeArrowheads="1"/>
          </p:cNvSpPr>
          <p:nvPr/>
        </p:nvSpPr>
        <p:spPr bwMode="auto">
          <a:xfrm>
            <a:off x="1924220" y="5881113"/>
            <a:ext cx="2420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AFRICA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8" name="Rectangle 53"/>
          <p:cNvSpPr>
            <a:spLocks noChangeArrowheads="1"/>
          </p:cNvSpPr>
          <p:nvPr/>
        </p:nvSpPr>
        <p:spPr bwMode="auto">
          <a:xfrm>
            <a:off x="1842295" y="3731995"/>
            <a:ext cx="63799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PALESTINIAN TERR.</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59" name="Rectangle 54"/>
          <p:cNvSpPr>
            <a:spLocks noChangeArrowheads="1"/>
          </p:cNvSpPr>
          <p:nvPr/>
        </p:nvSpPr>
        <p:spPr bwMode="auto">
          <a:xfrm>
            <a:off x="1868968" y="2981328"/>
            <a:ext cx="2500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BOSNIA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0" name="Rectangle 55"/>
          <p:cNvSpPr>
            <a:spLocks noChangeArrowheads="1"/>
          </p:cNvSpPr>
          <p:nvPr/>
        </p:nvSpPr>
        <p:spPr bwMode="auto">
          <a:xfrm>
            <a:off x="2448163" y="2729836"/>
            <a:ext cx="2821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KOSOVO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1" name="Rectangle 56"/>
          <p:cNvSpPr>
            <a:spLocks noChangeArrowheads="1"/>
          </p:cNvSpPr>
          <p:nvPr/>
        </p:nvSpPr>
        <p:spPr bwMode="auto">
          <a:xfrm>
            <a:off x="2189049" y="2638384"/>
            <a:ext cx="32861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GERMANY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2" name="Rectangle 57"/>
          <p:cNvSpPr>
            <a:spLocks noChangeArrowheads="1"/>
          </p:cNvSpPr>
          <p:nvPr/>
        </p:nvSpPr>
        <p:spPr bwMode="auto">
          <a:xfrm>
            <a:off x="2105218" y="2493585"/>
            <a:ext cx="4857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NETHERLANDS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3" name="Rectangle 58"/>
          <p:cNvSpPr>
            <a:spLocks noChangeArrowheads="1"/>
          </p:cNvSpPr>
          <p:nvPr/>
        </p:nvSpPr>
        <p:spPr bwMode="auto">
          <a:xfrm>
            <a:off x="2535804" y="2832719"/>
            <a:ext cx="33823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BULGARIA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4" name="Rectangle 59"/>
          <p:cNvSpPr>
            <a:spLocks noChangeArrowheads="1"/>
          </p:cNvSpPr>
          <p:nvPr/>
        </p:nvSpPr>
        <p:spPr bwMode="auto">
          <a:xfrm>
            <a:off x="2760623" y="3530039"/>
            <a:ext cx="19717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SYRIA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5" name="Rectangle 60"/>
          <p:cNvSpPr>
            <a:spLocks noChangeArrowheads="1"/>
          </p:cNvSpPr>
          <p:nvPr/>
        </p:nvSpPr>
        <p:spPr bwMode="auto">
          <a:xfrm>
            <a:off x="2768244" y="3747237"/>
            <a:ext cx="27090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JORDAN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6" name="Rectangle 61"/>
          <p:cNvSpPr>
            <a:spLocks noChangeArrowheads="1"/>
          </p:cNvSpPr>
          <p:nvPr/>
        </p:nvSpPr>
        <p:spPr bwMode="auto">
          <a:xfrm>
            <a:off x="3187398" y="3625301"/>
            <a:ext cx="16030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IRAQ</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67" name="Rectangle 62"/>
          <p:cNvSpPr>
            <a:spLocks noChangeArrowheads="1"/>
          </p:cNvSpPr>
          <p:nvPr/>
        </p:nvSpPr>
        <p:spPr bwMode="auto">
          <a:xfrm>
            <a:off x="2795871" y="3922520"/>
            <a:ext cx="25006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ARABIA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9" name="Rectangle 64"/>
          <p:cNvSpPr>
            <a:spLocks noChangeArrowheads="1"/>
          </p:cNvSpPr>
          <p:nvPr/>
        </p:nvSpPr>
        <p:spPr bwMode="auto">
          <a:xfrm>
            <a:off x="3111188" y="3987298"/>
            <a:ext cx="2564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KUWAIT</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0" name="Rectangle 65"/>
          <p:cNvSpPr>
            <a:spLocks noChangeArrowheads="1"/>
          </p:cNvSpPr>
          <p:nvPr/>
        </p:nvSpPr>
        <p:spPr bwMode="auto">
          <a:xfrm>
            <a:off x="3583689" y="4193065"/>
            <a:ext cx="1715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U.A.E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1" name="Rectangle 66"/>
          <p:cNvSpPr>
            <a:spLocks noChangeArrowheads="1"/>
          </p:cNvSpPr>
          <p:nvPr/>
        </p:nvSpPr>
        <p:spPr bwMode="auto">
          <a:xfrm>
            <a:off x="3587500" y="4326432"/>
            <a:ext cx="1955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OMAN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2" name="Rectangle 67"/>
          <p:cNvSpPr>
            <a:spLocks noChangeArrowheads="1"/>
          </p:cNvSpPr>
          <p:nvPr/>
        </p:nvSpPr>
        <p:spPr bwMode="auto">
          <a:xfrm>
            <a:off x="3452227" y="4036835"/>
            <a:ext cx="29655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glow rad="50800">
                    <a:schemeClr val="bg1">
                      <a:alpha val="50000"/>
                    </a:schemeClr>
                  </a:glow>
                </a:effectLst>
                <a:latin typeface="+mj-lt"/>
              </a:rPr>
              <a:t>BAHRAIN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73" name="Rectangle 68"/>
          <p:cNvSpPr>
            <a:spLocks noChangeArrowheads="1"/>
          </p:cNvSpPr>
          <p:nvPr/>
        </p:nvSpPr>
        <p:spPr bwMode="auto">
          <a:xfrm>
            <a:off x="3313145" y="4143529"/>
            <a:ext cx="22762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QATAR</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4" name="Rectangle 69"/>
          <p:cNvSpPr>
            <a:spLocks noChangeArrowheads="1"/>
          </p:cNvSpPr>
          <p:nvPr/>
        </p:nvSpPr>
        <p:spPr bwMode="auto">
          <a:xfrm>
            <a:off x="3183588" y="4311190"/>
            <a:ext cx="22923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YEMEN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5" name="Rectangle 70"/>
          <p:cNvSpPr>
            <a:spLocks noChangeArrowheads="1"/>
          </p:cNvSpPr>
          <p:nvPr/>
        </p:nvSpPr>
        <p:spPr bwMode="auto">
          <a:xfrm>
            <a:off x="3252177" y="2691731"/>
            <a:ext cx="24365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RUSSIA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6" name="Rectangle 71"/>
          <p:cNvSpPr>
            <a:spLocks noChangeArrowheads="1"/>
          </p:cNvSpPr>
          <p:nvPr/>
        </p:nvSpPr>
        <p:spPr bwMode="auto">
          <a:xfrm>
            <a:off x="3286471" y="2939413"/>
            <a:ext cx="41357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AZERBAIJAN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7" name="Rectangle 72"/>
          <p:cNvSpPr>
            <a:spLocks noChangeArrowheads="1"/>
          </p:cNvSpPr>
          <p:nvPr/>
        </p:nvSpPr>
        <p:spPr bwMode="auto">
          <a:xfrm>
            <a:off x="3595121" y="2783182"/>
            <a:ext cx="44563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KAZAKHSTAN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8" name="Rectangle 73"/>
          <p:cNvSpPr>
            <a:spLocks noChangeArrowheads="1"/>
          </p:cNvSpPr>
          <p:nvPr/>
        </p:nvSpPr>
        <p:spPr bwMode="auto">
          <a:xfrm>
            <a:off x="3899960" y="3000381"/>
            <a:ext cx="41357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UZBEKISTAN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9" name="Rectangle 74"/>
          <p:cNvSpPr>
            <a:spLocks noChangeArrowheads="1"/>
          </p:cNvSpPr>
          <p:nvPr/>
        </p:nvSpPr>
        <p:spPr bwMode="auto">
          <a:xfrm>
            <a:off x="4208610" y="3236631"/>
            <a:ext cx="46647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AFGHANISTAN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0" name="Rectangle 75"/>
          <p:cNvSpPr>
            <a:spLocks noChangeArrowheads="1"/>
          </p:cNvSpPr>
          <p:nvPr/>
        </p:nvSpPr>
        <p:spPr bwMode="auto">
          <a:xfrm>
            <a:off x="4608712" y="2889876"/>
            <a:ext cx="4424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KYRGYZSTAN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1" name="Rectangle 76"/>
          <p:cNvSpPr>
            <a:spLocks noChangeArrowheads="1"/>
          </p:cNvSpPr>
          <p:nvPr/>
        </p:nvSpPr>
        <p:spPr bwMode="auto">
          <a:xfrm>
            <a:off x="4010465" y="2684110"/>
            <a:ext cx="51296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TURKMENISTAN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2" name="Rectangle 77"/>
          <p:cNvSpPr>
            <a:spLocks noChangeArrowheads="1"/>
          </p:cNvSpPr>
          <p:nvPr/>
        </p:nvSpPr>
        <p:spPr bwMode="auto">
          <a:xfrm>
            <a:off x="4589659" y="2767940"/>
            <a:ext cx="37670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TAJIKISTAN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3" name="Rectangle 78"/>
          <p:cNvSpPr>
            <a:spLocks noChangeArrowheads="1"/>
          </p:cNvSpPr>
          <p:nvPr/>
        </p:nvSpPr>
        <p:spPr bwMode="auto">
          <a:xfrm>
            <a:off x="5709944" y="3392861"/>
            <a:ext cx="2035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CHINA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4" name="Rectangle 79"/>
          <p:cNvSpPr>
            <a:spLocks noChangeArrowheads="1"/>
          </p:cNvSpPr>
          <p:nvPr/>
        </p:nvSpPr>
        <p:spPr bwMode="auto">
          <a:xfrm>
            <a:off x="6026215" y="3480503"/>
            <a:ext cx="21800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NEPAL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5" name="Rectangle 80"/>
          <p:cNvSpPr>
            <a:spLocks noChangeArrowheads="1"/>
          </p:cNvSpPr>
          <p:nvPr/>
        </p:nvSpPr>
        <p:spPr bwMode="auto">
          <a:xfrm>
            <a:off x="6860713" y="4364537"/>
            <a:ext cx="63318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BURMA (MYANMAR)</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6" name="Rectangle 81"/>
          <p:cNvSpPr>
            <a:spLocks noChangeArrowheads="1"/>
          </p:cNvSpPr>
          <p:nvPr/>
        </p:nvSpPr>
        <p:spPr bwMode="auto">
          <a:xfrm>
            <a:off x="8041965" y="4745586"/>
            <a:ext cx="40075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PHILIPPINES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7" name="Rectangle 82"/>
          <p:cNvSpPr>
            <a:spLocks noChangeArrowheads="1"/>
          </p:cNvSpPr>
          <p:nvPr/>
        </p:nvSpPr>
        <p:spPr bwMode="auto">
          <a:xfrm>
            <a:off x="6887386" y="4650324"/>
            <a:ext cx="32701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THAILAND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8" name="Rectangle 83"/>
          <p:cNvSpPr>
            <a:spLocks noChangeArrowheads="1"/>
          </p:cNvSpPr>
          <p:nvPr/>
        </p:nvSpPr>
        <p:spPr bwMode="auto">
          <a:xfrm>
            <a:off x="6521579" y="5130446"/>
            <a:ext cx="38632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SINGAPORE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9" name="Rectangle 84"/>
          <p:cNvSpPr>
            <a:spLocks noChangeArrowheads="1"/>
          </p:cNvSpPr>
          <p:nvPr/>
        </p:nvSpPr>
        <p:spPr bwMode="auto">
          <a:xfrm>
            <a:off x="6944544" y="4905627"/>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MALAYSIA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0" name="Rectangle 85"/>
          <p:cNvSpPr>
            <a:spLocks noChangeArrowheads="1"/>
          </p:cNvSpPr>
          <p:nvPr/>
        </p:nvSpPr>
        <p:spPr bwMode="auto">
          <a:xfrm>
            <a:off x="5153612" y="4928490"/>
            <a:ext cx="34945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glow rad="50800">
                    <a:schemeClr val="bg1">
                      <a:alpha val="50000"/>
                    </a:schemeClr>
                  </a:glow>
                </a:effectLst>
                <a:latin typeface="+mj-lt"/>
              </a:rPr>
              <a:t>SRI LANKA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1" name="Rectangle 86"/>
          <p:cNvSpPr>
            <a:spLocks noChangeArrowheads="1"/>
          </p:cNvSpPr>
          <p:nvPr/>
        </p:nvSpPr>
        <p:spPr bwMode="auto">
          <a:xfrm>
            <a:off x="2669171" y="3141369"/>
            <a:ext cx="41998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TURKEY</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2" name="Rectangle 87"/>
          <p:cNvSpPr>
            <a:spLocks noChangeArrowheads="1"/>
          </p:cNvSpPr>
          <p:nvPr/>
        </p:nvSpPr>
        <p:spPr bwMode="auto">
          <a:xfrm>
            <a:off x="3648468" y="3472882"/>
            <a:ext cx="21800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mj-lt"/>
              </a:rPr>
              <a:t>IRAN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93" name="Rectangle 88"/>
          <p:cNvSpPr>
            <a:spLocks noChangeArrowheads="1"/>
          </p:cNvSpPr>
          <p:nvPr/>
        </p:nvSpPr>
        <p:spPr bwMode="auto">
          <a:xfrm>
            <a:off x="2211912" y="4234980"/>
            <a:ext cx="3382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EGYPT</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4" name="Rectangle 89"/>
          <p:cNvSpPr>
            <a:spLocks noChangeArrowheads="1"/>
          </p:cNvSpPr>
          <p:nvPr/>
        </p:nvSpPr>
        <p:spPr bwMode="auto">
          <a:xfrm>
            <a:off x="1804190" y="5206656"/>
            <a:ext cx="4263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NIGERIA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5" name="Rectangle 90"/>
          <p:cNvSpPr>
            <a:spLocks noChangeArrowheads="1"/>
          </p:cNvSpPr>
          <p:nvPr/>
        </p:nvSpPr>
        <p:spPr bwMode="auto">
          <a:xfrm>
            <a:off x="5191717" y="3892036"/>
            <a:ext cx="32541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INDIA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6" name="Rectangle 91"/>
          <p:cNvSpPr>
            <a:spLocks noChangeArrowheads="1"/>
          </p:cNvSpPr>
          <p:nvPr/>
        </p:nvSpPr>
        <p:spPr bwMode="auto">
          <a:xfrm>
            <a:off x="4277199" y="3613870"/>
            <a:ext cx="59150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50800">
                    <a:schemeClr val="bg1">
                      <a:alpha val="50000"/>
                    </a:schemeClr>
                  </a:glow>
                </a:effectLst>
                <a:latin typeface="Arial Black" panose="020B0A04020102020204" pitchFamily="34" charset="0"/>
              </a:rPr>
              <a:t>PAKISTAN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7" name="Rectangle 92"/>
          <p:cNvSpPr>
            <a:spLocks noChangeArrowheads="1"/>
          </p:cNvSpPr>
          <p:nvPr/>
        </p:nvSpPr>
        <p:spPr bwMode="auto">
          <a:xfrm>
            <a:off x="5930953" y="3914899"/>
            <a:ext cx="7918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000000"/>
                </a:solidFill>
                <a:effectLst>
                  <a:glow rad="50800">
                    <a:schemeClr val="bg1">
                      <a:alpha val="50000"/>
                    </a:schemeClr>
                  </a:glow>
                </a:effectLst>
                <a:latin typeface="Arial Black" panose="020B0A04020102020204" pitchFamily="34" charset="0"/>
              </a:rPr>
              <a:t>BANGLADESH</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8" name="Rectangle 93"/>
          <p:cNvSpPr>
            <a:spLocks noChangeArrowheads="1"/>
          </p:cNvSpPr>
          <p:nvPr/>
        </p:nvSpPr>
        <p:spPr bwMode="auto">
          <a:xfrm>
            <a:off x="6255221" y="5559022"/>
            <a:ext cx="17969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1000" normalizeH="0" dirty="0" smtClean="0">
                <a:ln>
                  <a:noFill/>
                </a:ln>
                <a:solidFill>
                  <a:srgbClr val="000000"/>
                </a:solidFill>
                <a:effectLst>
                  <a:glow rad="50800">
                    <a:schemeClr val="bg1">
                      <a:alpha val="50000"/>
                    </a:schemeClr>
                  </a:glow>
                </a:effectLst>
                <a:latin typeface="Arial Black" panose="020B0A04020102020204" pitchFamily="34" charset="0"/>
              </a:rPr>
              <a:t>INDONESIA</a:t>
            </a:r>
            <a:endParaRPr kumimoji="0" lang="en-US" altLang="en-US" sz="1800" b="1" i="0" u="none" strike="noStrike" cap="none" spc="1000" normalizeH="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9" name="Line 94"/>
          <p:cNvSpPr>
            <a:spLocks noChangeShapeType="1"/>
          </p:cNvSpPr>
          <p:nvPr/>
        </p:nvSpPr>
        <p:spPr bwMode="auto">
          <a:xfrm flipH="1">
            <a:off x="2166186" y="3011812"/>
            <a:ext cx="102883" cy="9526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0" name="Line 95"/>
          <p:cNvSpPr>
            <a:spLocks noChangeShapeType="1"/>
          </p:cNvSpPr>
          <p:nvPr/>
        </p:nvSpPr>
        <p:spPr bwMode="auto">
          <a:xfrm flipH="1">
            <a:off x="2250017" y="3008002"/>
            <a:ext cx="102883" cy="182904"/>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1" name="Line 96"/>
          <p:cNvSpPr>
            <a:spLocks noChangeShapeType="1"/>
          </p:cNvSpPr>
          <p:nvPr/>
        </p:nvSpPr>
        <p:spPr bwMode="auto">
          <a:xfrm flipH="1">
            <a:off x="2139513" y="2859392"/>
            <a:ext cx="64778" cy="15242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2" name="Line 97"/>
          <p:cNvSpPr>
            <a:spLocks noChangeShapeType="1"/>
          </p:cNvSpPr>
          <p:nvPr/>
        </p:nvSpPr>
        <p:spPr bwMode="auto">
          <a:xfrm>
            <a:off x="1922315" y="2931792"/>
            <a:ext cx="114315"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3" name="Line 98"/>
          <p:cNvSpPr>
            <a:spLocks noChangeShapeType="1"/>
          </p:cNvSpPr>
          <p:nvPr/>
        </p:nvSpPr>
        <p:spPr bwMode="auto">
          <a:xfrm flipH="1">
            <a:off x="2112839" y="2577416"/>
            <a:ext cx="15242" cy="11431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4" name="Line 99"/>
          <p:cNvSpPr>
            <a:spLocks noChangeShapeType="1"/>
          </p:cNvSpPr>
          <p:nvPr/>
        </p:nvSpPr>
        <p:spPr bwMode="auto">
          <a:xfrm flipH="1">
            <a:off x="2356711" y="2786993"/>
            <a:ext cx="83831" cy="6477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5" name="Line 100"/>
          <p:cNvSpPr>
            <a:spLocks noChangeShapeType="1"/>
          </p:cNvSpPr>
          <p:nvPr/>
        </p:nvSpPr>
        <p:spPr bwMode="auto">
          <a:xfrm flipH="1">
            <a:off x="4524881" y="2813666"/>
            <a:ext cx="57157" cy="11431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6" name="Line 101"/>
          <p:cNvSpPr>
            <a:spLocks noChangeShapeType="1"/>
          </p:cNvSpPr>
          <p:nvPr/>
        </p:nvSpPr>
        <p:spPr bwMode="auto">
          <a:xfrm flipH="1">
            <a:off x="5717565" y="3541471"/>
            <a:ext cx="297218" cy="10288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7" name="Line 102"/>
          <p:cNvSpPr>
            <a:spLocks noChangeShapeType="1"/>
          </p:cNvSpPr>
          <p:nvPr/>
        </p:nvSpPr>
        <p:spPr bwMode="auto">
          <a:xfrm flipH="1">
            <a:off x="6822608" y="4440747"/>
            <a:ext cx="49536" cy="205767"/>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8" name="Line 103"/>
          <p:cNvSpPr>
            <a:spLocks noChangeShapeType="1"/>
          </p:cNvSpPr>
          <p:nvPr/>
        </p:nvSpPr>
        <p:spPr bwMode="auto">
          <a:xfrm flipH="1">
            <a:off x="6845471" y="5038994"/>
            <a:ext cx="106694" cy="83831"/>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09" name="Line 104"/>
          <p:cNvSpPr>
            <a:spLocks noChangeShapeType="1"/>
          </p:cNvSpPr>
          <p:nvPr/>
        </p:nvSpPr>
        <p:spPr bwMode="auto">
          <a:xfrm>
            <a:off x="4307683" y="2771751"/>
            <a:ext cx="72399" cy="163851"/>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0" name="Line 105"/>
          <p:cNvSpPr>
            <a:spLocks noChangeShapeType="1"/>
          </p:cNvSpPr>
          <p:nvPr/>
        </p:nvSpPr>
        <p:spPr bwMode="auto">
          <a:xfrm flipH="1">
            <a:off x="2440542" y="2867013"/>
            <a:ext cx="80020" cy="6477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1" name="Line 106"/>
          <p:cNvSpPr>
            <a:spLocks noChangeShapeType="1"/>
          </p:cNvSpPr>
          <p:nvPr/>
        </p:nvSpPr>
        <p:spPr bwMode="auto">
          <a:xfrm flipH="1" flipV="1">
            <a:off x="2554857" y="3674838"/>
            <a:ext cx="106694" cy="10288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2" name="Line 107"/>
          <p:cNvSpPr>
            <a:spLocks noChangeShapeType="1"/>
          </p:cNvSpPr>
          <p:nvPr/>
        </p:nvSpPr>
        <p:spPr bwMode="auto">
          <a:xfrm flipH="1" flipV="1">
            <a:off x="2482457" y="3770100"/>
            <a:ext cx="190525" cy="10288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3" name="Line 108"/>
          <p:cNvSpPr>
            <a:spLocks noChangeShapeType="1"/>
          </p:cNvSpPr>
          <p:nvPr/>
        </p:nvSpPr>
        <p:spPr bwMode="auto">
          <a:xfrm flipH="1" flipV="1">
            <a:off x="2516752" y="3850121"/>
            <a:ext cx="68589" cy="228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4" name="Line 109"/>
          <p:cNvSpPr>
            <a:spLocks noChangeShapeType="1"/>
          </p:cNvSpPr>
          <p:nvPr/>
        </p:nvSpPr>
        <p:spPr bwMode="auto">
          <a:xfrm flipV="1">
            <a:off x="2169997" y="5827766"/>
            <a:ext cx="26673" cy="7621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5" name="Line 110"/>
          <p:cNvSpPr>
            <a:spLocks noChangeShapeType="1"/>
          </p:cNvSpPr>
          <p:nvPr/>
        </p:nvSpPr>
        <p:spPr bwMode="auto">
          <a:xfrm flipV="1">
            <a:off x="2131892" y="5591516"/>
            <a:ext cx="137178" cy="106694"/>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6" name="Line 111"/>
          <p:cNvSpPr>
            <a:spLocks noChangeShapeType="1"/>
          </p:cNvSpPr>
          <p:nvPr/>
        </p:nvSpPr>
        <p:spPr bwMode="auto">
          <a:xfrm flipH="1" flipV="1">
            <a:off x="1491729" y="5050426"/>
            <a:ext cx="15242" cy="11431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7" name="Line 112"/>
          <p:cNvSpPr>
            <a:spLocks noChangeShapeType="1"/>
          </p:cNvSpPr>
          <p:nvPr/>
        </p:nvSpPr>
        <p:spPr bwMode="auto">
          <a:xfrm flipH="1" flipV="1">
            <a:off x="1415519" y="5202846"/>
            <a:ext cx="11431" cy="9526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8" name="Line 113"/>
          <p:cNvSpPr>
            <a:spLocks noChangeShapeType="1"/>
          </p:cNvSpPr>
          <p:nvPr/>
        </p:nvSpPr>
        <p:spPr bwMode="auto">
          <a:xfrm flipH="1" flipV="1">
            <a:off x="1160216" y="5271434"/>
            <a:ext cx="15242" cy="114315"/>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19" name="Line 114"/>
          <p:cNvSpPr>
            <a:spLocks noChangeShapeType="1"/>
          </p:cNvSpPr>
          <p:nvPr/>
        </p:nvSpPr>
        <p:spPr bwMode="auto">
          <a:xfrm flipV="1">
            <a:off x="885861" y="5275245"/>
            <a:ext cx="64778" cy="95262"/>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20" name="Line 115"/>
          <p:cNvSpPr>
            <a:spLocks noChangeShapeType="1"/>
          </p:cNvSpPr>
          <p:nvPr/>
        </p:nvSpPr>
        <p:spPr bwMode="auto">
          <a:xfrm flipV="1">
            <a:off x="790599" y="4753207"/>
            <a:ext cx="22863" cy="125746"/>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21" name="Line 116"/>
          <p:cNvSpPr>
            <a:spLocks noChangeShapeType="1"/>
          </p:cNvSpPr>
          <p:nvPr/>
        </p:nvSpPr>
        <p:spPr bwMode="auto">
          <a:xfrm flipV="1">
            <a:off x="3377923" y="4074940"/>
            <a:ext cx="60968" cy="2667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50800">
                  <a:schemeClr val="bg1">
                    <a:alpha val="50000"/>
                  </a:schemeClr>
                </a:glow>
              </a:effectLst>
              <a:latin typeface="+mj-lt"/>
            </a:endParaRPr>
          </a:p>
        </p:txBody>
      </p:sp>
      <p:sp>
        <p:nvSpPr>
          <p:cNvPr id="122" name="Rectangle 117"/>
          <p:cNvSpPr>
            <a:spLocks noChangeArrowheads="1"/>
          </p:cNvSpPr>
          <p:nvPr/>
        </p:nvSpPr>
        <p:spPr bwMode="auto">
          <a:xfrm>
            <a:off x="3698004" y="5035184"/>
            <a:ext cx="9345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100 million and above</a:t>
            </a:r>
            <a:endParaRPr kumimoji="0" lang="en-US" altLang="en-US" sz="1800" b="1" i="0" u="none" strike="noStrike" cap="none" normalizeH="0" baseline="0" dirty="0" smtClean="0">
              <a:ln>
                <a:noFill/>
              </a:ln>
              <a:solidFill>
                <a:schemeClr val="tx1"/>
              </a:solidFill>
              <a:effectLst/>
              <a:latin typeface="+mj-lt"/>
            </a:endParaRPr>
          </a:p>
        </p:txBody>
      </p:sp>
      <p:sp>
        <p:nvSpPr>
          <p:cNvPr id="123" name="Rectangle 118"/>
          <p:cNvSpPr>
            <a:spLocks noChangeArrowheads="1"/>
          </p:cNvSpPr>
          <p:nvPr/>
        </p:nvSpPr>
        <p:spPr bwMode="auto">
          <a:xfrm>
            <a:off x="3698004" y="5202846"/>
            <a:ext cx="56586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50–99 million</a:t>
            </a:r>
            <a:endParaRPr kumimoji="0" lang="en-US" altLang="en-US" sz="1800" b="1" i="0" u="none" strike="noStrike" cap="none" normalizeH="0" baseline="0" smtClean="0">
              <a:ln>
                <a:noFill/>
              </a:ln>
              <a:solidFill>
                <a:schemeClr val="tx1"/>
              </a:solidFill>
              <a:effectLst/>
              <a:latin typeface="+mj-lt"/>
            </a:endParaRPr>
          </a:p>
        </p:txBody>
      </p:sp>
      <p:sp>
        <p:nvSpPr>
          <p:cNvPr id="124" name="Rectangle 119"/>
          <p:cNvSpPr>
            <a:spLocks noChangeArrowheads="1"/>
          </p:cNvSpPr>
          <p:nvPr/>
        </p:nvSpPr>
        <p:spPr bwMode="auto">
          <a:xfrm>
            <a:off x="3698004" y="5370507"/>
            <a:ext cx="6973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below 50 million</a:t>
            </a:r>
            <a:endParaRPr kumimoji="0" lang="en-US" altLang="en-US" sz="1800" b="1" i="0" u="none" strike="noStrike" cap="none" normalizeH="0" baseline="0" smtClean="0">
              <a:ln>
                <a:noFill/>
              </a:ln>
              <a:solidFill>
                <a:schemeClr val="tx1"/>
              </a:solidFill>
              <a:effectLst/>
              <a:latin typeface="+mj-lt"/>
            </a:endParaRPr>
          </a:p>
        </p:txBody>
      </p:sp>
      <p:sp>
        <p:nvSpPr>
          <p:cNvPr id="125" name="Rectangle 120"/>
          <p:cNvSpPr>
            <a:spLocks noChangeArrowheads="1"/>
          </p:cNvSpPr>
          <p:nvPr/>
        </p:nvSpPr>
        <p:spPr bwMode="auto">
          <a:xfrm>
            <a:off x="3473185" y="4871333"/>
            <a:ext cx="8960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Muslim population</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126" name="Rectangle 121"/>
          <p:cNvSpPr>
            <a:spLocks noChangeArrowheads="1"/>
          </p:cNvSpPr>
          <p:nvPr/>
        </p:nvSpPr>
        <p:spPr bwMode="auto">
          <a:xfrm>
            <a:off x="3682762" y="5541979"/>
            <a:ext cx="75341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 million Muslims</a:t>
            </a:r>
            <a:endParaRPr kumimoji="0" lang="en-US" altLang="en-US" sz="1800" b="1" i="0" u="none" strike="noStrike" cap="none" normalizeH="0" baseline="0" smtClean="0">
              <a:ln>
                <a:noFill/>
              </a:ln>
              <a:solidFill>
                <a:schemeClr val="tx1"/>
              </a:solidFill>
              <a:effectLst/>
              <a:latin typeface="+mj-lt"/>
            </a:endParaRPr>
          </a:p>
        </p:txBody>
      </p:sp>
      <p:sp>
        <p:nvSpPr>
          <p:cNvPr id="127" name="Rectangle 122"/>
          <p:cNvSpPr>
            <a:spLocks noChangeArrowheads="1"/>
          </p:cNvSpPr>
          <p:nvPr/>
        </p:nvSpPr>
        <p:spPr bwMode="auto">
          <a:xfrm>
            <a:off x="3530343" y="5721073"/>
            <a:ext cx="12006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The size of each country is proportional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to its population of Muslims.</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6421500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273441" cy="1097279"/>
          </a:xfrm>
        </p:spPr>
        <p:txBody>
          <a:bodyPr/>
          <a:lstStyle/>
          <a:p>
            <a:r>
              <a:rPr lang="en-US" sz="3400" dirty="0"/>
              <a:t>6.1.4 Distribution of Buddhists </a:t>
            </a:r>
            <a:r>
              <a:rPr lang="en-US" sz="3400" dirty="0" smtClean="0"/>
              <a:t>and </a:t>
            </a:r>
            <a:r>
              <a:rPr lang="en-US" sz="3400" dirty="0"/>
              <a:t>Muslims </a:t>
            </a:r>
            <a:r>
              <a:rPr lang="en-US" sz="2000" b="0" dirty="0"/>
              <a:t>(5 of 6)</a:t>
            </a:r>
          </a:p>
        </p:txBody>
      </p:sp>
      <p:sp>
        <p:nvSpPr>
          <p:cNvPr id="8" name="Content Placeholder 7"/>
          <p:cNvSpPr>
            <a:spLocks noGrp="1"/>
          </p:cNvSpPr>
          <p:nvPr>
            <p:ph sz="quarter" idx="13"/>
          </p:nvPr>
        </p:nvSpPr>
        <p:spPr>
          <a:xfrm>
            <a:off x="457200" y="1556326"/>
            <a:ext cx="8448806" cy="4434275"/>
          </a:xfrm>
        </p:spPr>
        <p:txBody>
          <a:bodyPr/>
          <a:lstStyle/>
          <a:p>
            <a:pPr indent="-256032"/>
            <a:r>
              <a:rPr lang="en-US" altLang="en-US" dirty="0"/>
              <a:t>Islam has two branches—Sunni and Shiite. Sunni Muslims make up 88% of the world Muslim population and are the most numerous branch in most Muslim countries of Africa, Southwest Asia, and South Asia. Shiite Muslims comprise a majority of the population of Iran and in several smaller countries throughout Southwest Asia</a:t>
            </a:r>
          </a:p>
        </p:txBody>
      </p:sp>
    </p:spTree>
    <p:extLst>
      <p:ext uri="{BB962C8B-B14F-4D97-AF65-F5344CB8AC3E}">
        <p14:creationId xmlns:p14="http://schemas.microsoft.com/office/powerpoint/2010/main" val="1663683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6.1.4 Distribution of Buddhists </a:t>
            </a:r>
            <a:r>
              <a:rPr lang="en-US" sz="3400" dirty="0" smtClean="0"/>
              <a:t>and </a:t>
            </a:r>
            <a:r>
              <a:rPr lang="en-US" sz="3400" dirty="0"/>
              <a:t>Muslims </a:t>
            </a:r>
            <a:r>
              <a:rPr lang="en-US" sz="2000" b="0" dirty="0"/>
              <a:t>(6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1072574"/>
          </a:xfrm>
        </p:spPr>
        <p:txBody>
          <a:bodyPr/>
          <a:lstStyle/>
          <a:p>
            <a:pPr marL="432" indent="0">
              <a:buNone/>
            </a:pPr>
            <a:r>
              <a:rPr lang="en-US" sz="2200" b="1" dirty="0"/>
              <a:t>Figure 6-13: </a:t>
            </a:r>
            <a:r>
              <a:rPr lang="en-US" sz="2200" dirty="0"/>
              <a:t>Sunni Islam dominates most of the Muslim </a:t>
            </a:r>
            <a:r>
              <a:rPr lang="en-US" sz="2200" dirty="0" smtClean="0"/>
              <a:t>world. Shiites </a:t>
            </a:r>
            <a:r>
              <a:rPr lang="en-US" sz="2200" dirty="0"/>
              <a:t>Muslims form a majority in Iran and several smaller countries in Southwest Asia.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2730070"/>
            <a:ext cx="5867400" cy="3610708"/>
          </a:xfrm>
          <a:prstGeom prst="rect">
            <a:avLst/>
          </a:prstGeom>
        </p:spPr>
      </p:pic>
      <p:sp>
        <p:nvSpPr>
          <p:cNvPr id="11" name="Rectangle 5"/>
          <p:cNvSpPr>
            <a:spLocks noChangeArrowheads="1"/>
          </p:cNvSpPr>
          <p:nvPr/>
        </p:nvSpPr>
        <p:spPr bwMode="auto">
          <a:xfrm>
            <a:off x="4586288" y="5394326"/>
            <a:ext cx="11701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EEF"/>
                </a:solidFill>
                <a:effectLst/>
                <a:latin typeface="+mj-lt"/>
              </a:rPr>
              <a:t>INDIAN  OCEAN</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6"/>
          <p:cNvSpPr>
            <a:spLocks noChangeArrowheads="1"/>
          </p:cNvSpPr>
          <p:nvPr/>
        </p:nvSpPr>
        <p:spPr bwMode="auto">
          <a:xfrm>
            <a:off x="1857375" y="5603876"/>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EEF"/>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4864100" y="592613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6" name="Rectangle 10"/>
          <p:cNvSpPr>
            <a:spLocks noChangeArrowheads="1"/>
          </p:cNvSpPr>
          <p:nvPr/>
        </p:nvSpPr>
        <p:spPr bwMode="auto">
          <a:xfrm>
            <a:off x="5329238" y="5926138"/>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a:t>
            </a:r>
            <a:endParaRPr kumimoji="0" lang="en-US" altLang="en-US" sz="1800" b="1" i="0" u="none" strike="noStrike" cap="none" normalizeH="0" baseline="0" smtClean="0">
              <a:ln>
                <a:noFill/>
              </a:ln>
              <a:solidFill>
                <a:schemeClr val="tx1"/>
              </a:solidFill>
              <a:effectLst/>
              <a:latin typeface="+mj-lt"/>
            </a:endParaRPr>
          </a:p>
        </p:txBody>
      </p:sp>
      <p:sp>
        <p:nvSpPr>
          <p:cNvPr id="17" name="Rectangle 11"/>
          <p:cNvSpPr>
            <a:spLocks noChangeArrowheads="1"/>
          </p:cNvSpPr>
          <p:nvPr/>
        </p:nvSpPr>
        <p:spPr bwMode="auto">
          <a:xfrm>
            <a:off x="4864100" y="610552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8" name="Rectangle 12"/>
          <p:cNvSpPr>
            <a:spLocks noChangeArrowheads="1"/>
          </p:cNvSpPr>
          <p:nvPr/>
        </p:nvSpPr>
        <p:spPr bwMode="auto">
          <a:xfrm>
            <a:off x="5119688" y="6105526"/>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a:t>
            </a:r>
            <a:endParaRPr kumimoji="0" lang="en-US" altLang="en-US" sz="1800" b="1" i="0" u="none" strike="noStrike" cap="none" normalizeH="0" baseline="0" smtClean="0">
              <a:ln>
                <a:noFill/>
              </a:ln>
              <a:solidFill>
                <a:schemeClr val="tx1"/>
              </a:solidFill>
              <a:effectLst/>
              <a:latin typeface="+mj-lt"/>
            </a:endParaRPr>
          </a:p>
        </p:txBody>
      </p:sp>
      <p:sp>
        <p:nvSpPr>
          <p:cNvPr id="19" name="Rectangle 13"/>
          <p:cNvSpPr>
            <a:spLocks noChangeArrowheads="1"/>
          </p:cNvSpPr>
          <p:nvPr/>
        </p:nvSpPr>
        <p:spPr bwMode="auto">
          <a:xfrm>
            <a:off x="5880100" y="5926138"/>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2,000 Miles</a:t>
            </a:r>
            <a:endParaRPr kumimoji="0" lang="en-US" altLang="en-US" sz="1800" b="1" i="0" u="none" strike="noStrike" cap="none" normalizeH="0" baseline="0" smtClean="0">
              <a:ln>
                <a:noFill/>
              </a:ln>
              <a:solidFill>
                <a:schemeClr val="tx1"/>
              </a:solidFill>
              <a:effectLst/>
              <a:latin typeface="+mj-lt"/>
            </a:endParaRPr>
          </a:p>
        </p:txBody>
      </p:sp>
      <p:sp>
        <p:nvSpPr>
          <p:cNvPr id="20" name="Rectangle 14"/>
          <p:cNvSpPr>
            <a:spLocks noChangeArrowheads="1"/>
          </p:cNvSpPr>
          <p:nvPr/>
        </p:nvSpPr>
        <p:spPr bwMode="auto">
          <a:xfrm>
            <a:off x="5468938" y="6105526"/>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2,000 Kilometers</a:t>
            </a:r>
            <a:endParaRPr kumimoji="0" lang="en-US" altLang="en-US" sz="1800" b="1" i="0" u="none" strike="noStrike" cap="none" normalizeH="0" baseline="0" dirty="0" smtClean="0">
              <a:ln>
                <a:noFill/>
              </a:ln>
              <a:solidFill>
                <a:schemeClr val="tx1"/>
              </a:solidFill>
              <a:effectLst/>
              <a:latin typeface="+mj-lt"/>
            </a:endParaRPr>
          </a:p>
        </p:txBody>
      </p:sp>
      <p:sp>
        <p:nvSpPr>
          <p:cNvPr id="21" name="Rectangle 15"/>
          <p:cNvSpPr>
            <a:spLocks noChangeArrowheads="1"/>
          </p:cNvSpPr>
          <p:nvPr/>
        </p:nvSpPr>
        <p:spPr bwMode="auto">
          <a:xfrm>
            <a:off x="6043613" y="2863851"/>
            <a:ext cx="3526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Black" panose="020B0A04020102020204" pitchFamily="34" charset="0"/>
              </a:rPr>
              <a:t>Sunni</a:t>
            </a:r>
            <a:endParaRPr kumimoji="0" lang="en-US" altLang="en-US" sz="1200" b="1" i="0" u="none" strike="noStrike" cap="none" normalizeH="0" baseline="0" smtClean="0">
              <a:ln>
                <a:noFill/>
              </a:ln>
              <a:solidFill>
                <a:schemeClr val="tx1"/>
              </a:solidFill>
              <a:effectLst/>
              <a:latin typeface="Arial Black" panose="020B0A04020102020204" pitchFamily="34" charset="0"/>
            </a:endParaRPr>
          </a:p>
        </p:txBody>
      </p:sp>
      <p:sp>
        <p:nvSpPr>
          <p:cNvPr id="22" name="Rectangle 16"/>
          <p:cNvSpPr>
            <a:spLocks noChangeArrowheads="1"/>
          </p:cNvSpPr>
          <p:nvPr/>
        </p:nvSpPr>
        <p:spPr bwMode="auto">
          <a:xfrm>
            <a:off x="6286500" y="3987801"/>
            <a:ext cx="26930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Ibadi</a:t>
            </a:r>
            <a:endParaRPr kumimoji="0" lang="en-US" altLang="en-US" sz="1200" b="1" i="0" u="none" strike="noStrike" cap="none" normalizeH="0" baseline="0" smtClean="0">
              <a:ln>
                <a:noFill/>
              </a:ln>
              <a:solidFill>
                <a:schemeClr val="tx1"/>
              </a:solidFill>
              <a:effectLst/>
              <a:latin typeface="+mj-lt"/>
            </a:endParaRPr>
          </a:p>
        </p:txBody>
      </p:sp>
      <p:sp>
        <p:nvSpPr>
          <p:cNvPr id="23" name="Rectangle 17"/>
          <p:cNvSpPr>
            <a:spLocks noChangeArrowheads="1"/>
          </p:cNvSpPr>
          <p:nvPr/>
        </p:nvSpPr>
        <p:spPr bwMode="auto">
          <a:xfrm>
            <a:off x="1790700" y="3798888"/>
            <a:ext cx="1025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0000"/>
                </a:solidFill>
                <a:effectLst/>
                <a:latin typeface="+mj-lt"/>
              </a:rPr>
              <a:t>N</a:t>
            </a:r>
            <a:endParaRPr kumimoji="0" lang="en-US" altLang="en-US" sz="1800" b="1" i="1" u="none" strike="noStrike" cap="none" normalizeH="0" baseline="0" dirty="0" smtClean="0">
              <a:ln>
                <a:noFill/>
              </a:ln>
              <a:solidFill>
                <a:schemeClr val="tx1"/>
              </a:solidFill>
              <a:effectLst/>
              <a:latin typeface="+mj-lt"/>
            </a:endParaRPr>
          </a:p>
        </p:txBody>
      </p:sp>
      <p:sp>
        <p:nvSpPr>
          <p:cNvPr id="24" name="Rectangle 18"/>
          <p:cNvSpPr>
            <a:spLocks noChangeArrowheads="1"/>
          </p:cNvSpPr>
          <p:nvPr/>
        </p:nvSpPr>
        <p:spPr bwMode="auto">
          <a:xfrm>
            <a:off x="6043613" y="3821113"/>
            <a:ext cx="3526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Arial Black" panose="020B0A04020102020204" pitchFamily="34" charset="0"/>
              </a:rPr>
              <a:t>Other</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
        <p:nvSpPr>
          <p:cNvPr id="25" name="Rectangle 19"/>
          <p:cNvSpPr>
            <a:spLocks noChangeArrowheads="1"/>
          </p:cNvSpPr>
          <p:nvPr/>
        </p:nvSpPr>
        <p:spPr bwMode="auto">
          <a:xfrm>
            <a:off x="6291263" y="3019426"/>
            <a:ext cx="3526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Hanafi</a:t>
            </a:r>
            <a:endParaRPr kumimoji="0" lang="en-US" altLang="en-US" sz="1200" b="1" i="0" u="none" strike="noStrike" cap="none" normalizeH="0" baseline="0" smtClean="0">
              <a:ln>
                <a:noFill/>
              </a:ln>
              <a:solidFill>
                <a:schemeClr val="tx1"/>
              </a:solidFill>
              <a:effectLst/>
              <a:latin typeface="+mj-lt"/>
            </a:endParaRPr>
          </a:p>
        </p:txBody>
      </p:sp>
      <p:sp>
        <p:nvSpPr>
          <p:cNvPr id="26" name="Rectangle 20"/>
          <p:cNvSpPr>
            <a:spLocks noChangeArrowheads="1"/>
          </p:cNvSpPr>
          <p:nvPr/>
        </p:nvSpPr>
        <p:spPr bwMode="auto">
          <a:xfrm>
            <a:off x="6291263" y="3203576"/>
            <a:ext cx="4167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Hanbali</a:t>
            </a:r>
            <a:endParaRPr kumimoji="0" lang="en-US" altLang="en-US" sz="1200" b="1" i="0" u="none" strike="noStrike" cap="none" normalizeH="0" baseline="0" smtClean="0">
              <a:ln>
                <a:noFill/>
              </a:ln>
              <a:solidFill>
                <a:schemeClr val="tx1"/>
              </a:solidFill>
              <a:effectLst/>
              <a:latin typeface="+mj-lt"/>
            </a:endParaRPr>
          </a:p>
        </p:txBody>
      </p:sp>
      <p:sp>
        <p:nvSpPr>
          <p:cNvPr id="27" name="Rectangle 21"/>
          <p:cNvSpPr>
            <a:spLocks noChangeArrowheads="1"/>
          </p:cNvSpPr>
          <p:nvPr/>
        </p:nvSpPr>
        <p:spPr bwMode="auto">
          <a:xfrm>
            <a:off x="6291263" y="3387726"/>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Maliki</a:t>
            </a:r>
            <a:endParaRPr kumimoji="0" lang="en-US" altLang="en-US" sz="1200" b="1" i="0" u="none" strike="noStrike" cap="none" normalizeH="0" baseline="0" smtClean="0">
              <a:ln>
                <a:noFill/>
              </a:ln>
              <a:solidFill>
                <a:schemeClr val="tx1"/>
              </a:solidFill>
              <a:effectLst/>
              <a:latin typeface="+mj-lt"/>
            </a:endParaRPr>
          </a:p>
        </p:txBody>
      </p:sp>
      <p:sp>
        <p:nvSpPr>
          <p:cNvPr id="28" name="Rectangle 22"/>
          <p:cNvSpPr>
            <a:spLocks noChangeArrowheads="1"/>
          </p:cNvSpPr>
          <p:nvPr/>
        </p:nvSpPr>
        <p:spPr bwMode="auto">
          <a:xfrm>
            <a:off x="6291263" y="3573463"/>
            <a:ext cx="3462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Shafi’i</a:t>
            </a:r>
            <a:endParaRPr kumimoji="0" lang="en-US" altLang="en-US" sz="1200" b="1" i="0" u="none" strike="noStrike" cap="none" normalizeH="0" baseline="0" smtClean="0">
              <a:ln>
                <a:noFill/>
              </a:ln>
              <a:solidFill>
                <a:schemeClr val="tx1"/>
              </a:solidFill>
              <a:effectLst/>
              <a:latin typeface="+mj-lt"/>
            </a:endParaRPr>
          </a:p>
        </p:txBody>
      </p:sp>
      <p:sp>
        <p:nvSpPr>
          <p:cNvPr id="29" name="Rectangle 23"/>
          <p:cNvSpPr>
            <a:spLocks noChangeArrowheads="1"/>
          </p:cNvSpPr>
          <p:nvPr/>
        </p:nvSpPr>
        <p:spPr bwMode="auto">
          <a:xfrm>
            <a:off x="6778625" y="2859088"/>
            <a:ext cx="3654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Black" panose="020B0A04020102020204" pitchFamily="34" charset="0"/>
              </a:rPr>
              <a:t>Shiite</a:t>
            </a:r>
            <a:endParaRPr kumimoji="0" lang="en-US" altLang="en-US" sz="1200" b="1" i="0" u="none" strike="noStrike" cap="none" normalizeH="0" baseline="0" smtClean="0">
              <a:ln>
                <a:noFill/>
              </a:ln>
              <a:solidFill>
                <a:schemeClr val="tx1"/>
              </a:solidFill>
              <a:effectLst/>
              <a:latin typeface="Arial Black" panose="020B0A04020102020204" pitchFamily="34" charset="0"/>
            </a:endParaRPr>
          </a:p>
        </p:txBody>
      </p:sp>
      <p:sp>
        <p:nvSpPr>
          <p:cNvPr id="30" name="Rectangle 24"/>
          <p:cNvSpPr>
            <a:spLocks noChangeArrowheads="1"/>
          </p:cNvSpPr>
          <p:nvPr/>
        </p:nvSpPr>
        <p:spPr bwMode="auto">
          <a:xfrm>
            <a:off x="7026275" y="3019426"/>
            <a:ext cx="3590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Ismaili</a:t>
            </a:r>
            <a:endParaRPr kumimoji="0" lang="en-US" altLang="en-US" sz="1200" b="1" i="0" u="none" strike="noStrike" cap="none" normalizeH="0" baseline="0" smtClean="0">
              <a:ln>
                <a:noFill/>
              </a:ln>
              <a:solidFill>
                <a:schemeClr val="tx1"/>
              </a:solidFill>
              <a:effectLst/>
              <a:latin typeface="+mj-lt"/>
            </a:endParaRPr>
          </a:p>
        </p:txBody>
      </p:sp>
      <p:sp>
        <p:nvSpPr>
          <p:cNvPr id="31" name="Rectangle 25"/>
          <p:cNvSpPr>
            <a:spLocks noChangeArrowheads="1"/>
          </p:cNvSpPr>
          <p:nvPr/>
        </p:nvSpPr>
        <p:spPr bwMode="auto">
          <a:xfrm>
            <a:off x="7026275" y="3203576"/>
            <a:ext cx="3077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Jafari</a:t>
            </a:r>
            <a:endParaRPr kumimoji="0" lang="en-US" altLang="en-US" sz="1200" b="1" i="0" u="none" strike="noStrike" cap="none" normalizeH="0" baseline="0" smtClean="0">
              <a:ln>
                <a:noFill/>
              </a:ln>
              <a:solidFill>
                <a:schemeClr val="tx1"/>
              </a:solidFill>
              <a:effectLst/>
              <a:latin typeface="+mj-lt"/>
            </a:endParaRPr>
          </a:p>
        </p:txBody>
      </p:sp>
      <p:sp>
        <p:nvSpPr>
          <p:cNvPr id="32" name="Rectangle 26"/>
          <p:cNvSpPr>
            <a:spLocks noChangeArrowheads="1"/>
          </p:cNvSpPr>
          <p:nvPr/>
        </p:nvSpPr>
        <p:spPr bwMode="auto">
          <a:xfrm>
            <a:off x="7026275" y="3387726"/>
            <a:ext cx="26930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Zaidi</a:t>
            </a:r>
            <a:endParaRPr kumimoji="0" lang="en-US" altLang="en-US" sz="1200" b="1" i="0" u="none" strike="noStrike" cap="none" normalizeH="0" baseline="0" smtClean="0">
              <a:ln>
                <a:noFill/>
              </a:ln>
              <a:solidFill>
                <a:schemeClr val="tx1"/>
              </a:solidFill>
              <a:effectLst/>
              <a:latin typeface="+mj-lt"/>
            </a:endParaRPr>
          </a:p>
        </p:txBody>
      </p:sp>
      <p:sp>
        <p:nvSpPr>
          <p:cNvPr id="33" name="Rectangle 27"/>
          <p:cNvSpPr>
            <a:spLocks noChangeArrowheads="1"/>
          </p:cNvSpPr>
          <p:nvPr/>
        </p:nvSpPr>
        <p:spPr bwMode="auto">
          <a:xfrm>
            <a:off x="7026275" y="3573463"/>
            <a:ext cx="2885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other</a:t>
            </a:r>
            <a:endParaRPr kumimoji="0" lang="en-US" altLang="en-US" sz="12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353000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686800" cy="1097279"/>
          </a:xfrm>
        </p:spPr>
        <p:txBody>
          <a:bodyPr/>
          <a:lstStyle/>
          <a:p>
            <a:r>
              <a:rPr lang="en-US" sz="3400" dirty="0"/>
              <a:t>6.1.5 Distribution of Ethnic Religions </a:t>
            </a:r>
            <a:r>
              <a:rPr lang="en-US" sz="2000" b="0" dirty="0"/>
              <a:t>(1 of 6)</a:t>
            </a:r>
          </a:p>
        </p:txBody>
      </p:sp>
      <p:sp>
        <p:nvSpPr>
          <p:cNvPr id="8" name="Content Placeholder 7"/>
          <p:cNvSpPr>
            <a:spLocks noGrp="1"/>
          </p:cNvSpPr>
          <p:nvPr>
            <p:ph sz="quarter" idx="13"/>
          </p:nvPr>
        </p:nvSpPr>
        <p:spPr>
          <a:xfrm>
            <a:off x="457200" y="1556326"/>
            <a:ext cx="8335818" cy="4434275"/>
          </a:xfrm>
        </p:spPr>
        <p:txBody>
          <a:bodyPr/>
          <a:lstStyle/>
          <a:p>
            <a:pPr indent="-256032"/>
            <a:r>
              <a:rPr lang="en-US" altLang="en-US" dirty="0"/>
              <a:t>Ethnic religions typically have much more clustered distributions than do universalizing religions. Adherents to an ethnic religion are typically a people with a shared history, language, and destiny</a:t>
            </a:r>
          </a:p>
          <a:p>
            <a:pPr indent="-256032"/>
            <a:r>
              <a:rPr lang="en-US" altLang="en-US" dirty="0"/>
              <a:t>Hinduism is by far the largest ethnic religion in the world. It is concentrated in India and Nepal</a:t>
            </a:r>
          </a:p>
          <a:p>
            <a:pPr indent="-256032"/>
            <a:r>
              <a:rPr lang="en-US" altLang="en-US" dirty="0"/>
              <a:t>Hundreds of millions of people practice </a:t>
            </a:r>
            <a:r>
              <a:rPr lang="en-US" altLang="en-US" b="1" dirty="0"/>
              <a:t>primal-indigenous religions</a:t>
            </a:r>
            <a:r>
              <a:rPr lang="en-US" altLang="en-US" dirty="0"/>
              <a:t> in East and Southeast Asia</a:t>
            </a:r>
          </a:p>
        </p:txBody>
      </p:sp>
    </p:spTree>
    <p:extLst>
      <p:ext uri="{BB962C8B-B14F-4D97-AF65-F5344CB8AC3E}">
        <p14:creationId xmlns:p14="http://schemas.microsoft.com/office/powerpoint/2010/main" val="2250426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686801" cy="1097279"/>
          </a:xfrm>
        </p:spPr>
        <p:txBody>
          <a:bodyPr/>
          <a:lstStyle/>
          <a:p>
            <a:r>
              <a:rPr lang="en-US" sz="3400" dirty="0"/>
              <a:t>6.1.5 Distribution of Ethnic Religions </a:t>
            </a:r>
            <a:r>
              <a:rPr lang="en-US" sz="2000" b="0" dirty="0"/>
              <a:t>(2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498105"/>
          </a:xfrm>
        </p:spPr>
        <p:txBody>
          <a:bodyPr/>
          <a:lstStyle/>
          <a:p>
            <a:pPr marL="432" indent="0">
              <a:buNone/>
            </a:pPr>
            <a:r>
              <a:rPr lang="en-US" sz="2200" b="1" dirty="0"/>
              <a:t>Figure 6-16:</a:t>
            </a:r>
            <a:r>
              <a:rPr lang="en-US" sz="2200" dirty="0"/>
              <a:t> Hindus are concentrated nearly entirely in India.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189" y="2878784"/>
            <a:ext cx="3795622" cy="3396479"/>
          </a:xfrm>
          <a:prstGeom prst="rect">
            <a:avLst/>
          </a:prstGeom>
        </p:spPr>
      </p:pic>
      <p:sp>
        <p:nvSpPr>
          <p:cNvPr id="10" name="Rectangle 5"/>
          <p:cNvSpPr>
            <a:spLocks noChangeArrowheads="1"/>
          </p:cNvSpPr>
          <p:nvPr/>
        </p:nvSpPr>
        <p:spPr bwMode="auto">
          <a:xfrm>
            <a:off x="4878314" y="4846638"/>
            <a:ext cx="597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smtClean="0">
                <a:ln>
                  <a:noFill/>
                </a:ln>
                <a:solidFill>
                  <a:srgbClr val="000000"/>
                </a:solidFill>
                <a:effectLst/>
                <a:latin typeface="+mj-lt"/>
              </a:rPr>
              <a:t>India</a:t>
            </a:r>
            <a:endParaRPr kumimoji="0" lang="en-US" altLang="en-US" sz="18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2775736" y="2492586"/>
            <a:ext cx="4696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smtClean="0">
                <a:ln>
                  <a:noFill/>
                </a:ln>
                <a:solidFill>
                  <a:srgbClr val="000000"/>
                </a:solidFill>
                <a:effectLst/>
                <a:latin typeface="Arial Black" panose="020B0A04020102020204" pitchFamily="34" charset="0"/>
              </a:rPr>
              <a:t>2%</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12" name="Rectangle 7"/>
          <p:cNvSpPr>
            <a:spLocks noChangeArrowheads="1"/>
          </p:cNvSpPr>
          <p:nvPr/>
        </p:nvSpPr>
        <p:spPr bwMode="auto">
          <a:xfrm>
            <a:off x="3303263" y="2524336"/>
            <a:ext cx="698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Nepal</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4278313" y="2274888"/>
            <a:ext cx="4696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smtClean="0">
                <a:ln>
                  <a:noFill/>
                </a:ln>
                <a:solidFill>
                  <a:srgbClr val="000000"/>
                </a:solidFill>
                <a:effectLst/>
                <a:latin typeface="Arial Black" panose="020B0A04020102020204" pitchFamily="34" charset="0"/>
              </a:rPr>
              <a:t>1%</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14" name="Rectangle 9"/>
          <p:cNvSpPr>
            <a:spLocks noChangeArrowheads="1"/>
          </p:cNvSpPr>
          <p:nvPr/>
        </p:nvSpPr>
        <p:spPr bwMode="auto">
          <a:xfrm>
            <a:off x="4823093" y="2306638"/>
            <a:ext cx="14555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0000"/>
                </a:solidFill>
                <a:effectLst/>
                <a:latin typeface="+mj-lt"/>
              </a:rPr>
              <a:t>Bangladesh</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4803775" y="4478338"/>
            <a:ext cx="74699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dirty="0" smtClean="0">
                <a:ln>
                  <a:noFill/>
                </a:ln>
                <a:solidFill>
                  <a:srgbClr val="000000"/>
                </a:solidFill>
                <a:effectLst/>
                <a:latin typeface="Arial Black" panose="020B0A04020102020204" pitchFamily="34" charset="0"/>
              </a:rPr>
              <a:t>97%</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16" name="Freeform 11"/>
          <p:cNvSpPr>
            <a:spLocks/>
          </p:cNvSpPr>
          <p:nvPr/>
        </p:nvSpPr>
        <p:spPr bwMode="auto">
          <a:xfrm>
            <a:off x="4003675" y="2690813"/>
            <a:ext cx="322262" cy="290513"/>
          </a:xfrm>
          <a:custGeom>
            <a:avLst/>
            <a:gdLst>
              <a:gd name="T0" fmla="*/ 203 w 203"/>
              <a:gd name="T1" fmla="*/ 183 h 183"/>
              <a:gd name="T2" fmla="*/ 193 w 203"/>
              <a:gd name="T3" fmla="*/ 5 h 183"/>
              <a:gd name="T4" fmla="*/ 0 w 203"/>
              <a:gd name="T5" fmla="*/ 0 h 183"/>
            </a:gdLst>
            <a:ahLst/>
            <a:cxnLst>
              <a:cxn ang="0">
                <a:pos x="T0" y="T1"/>
              </a:cxn>
              <a:cxn ang="0">
                <a:pos x="T2" y="T3"/>
              </a:cxn>
              <a:cxn ang="0">
                <a:pos x="T4" y="T5"/>
              </a:cxn>
            </a:cxnLst>
            <a:rect l="0" t="0" r="r" b="b"/>
            <a:pathLst>
              <a:path w="203" h="183">
                <a:moveTo>
                  <a:pt x="203" y="183"/>
                </a:moveTo>
                <a:lnTo>
                  <a:pt x="193" y="5"/>
                </a:lnTo>
                <a:lnTo>
                  <a:pt x="0" y="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mj-lt"/>
            </a:endParaRPr>
          </a:p>
        </p:txBody>
      </p:sp>
      <p:sp>
        <p:nvSpPr>
          <p:cNvPr id="17" name="Line 12"/>
          <p:cNvSpPr>
            <a:spLocks noChangeShapeType="1"/>
          </p:cNvSpPr>
          <p:nvPr/>
        </p:nvSpPr>
        <p:spPr bwMode="auto">
          <a:xfrm>
            <a:off x="4489450" y="2573338"/>
            <a:ext cx="7937" cy="3762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mj-lt"/>
            </a:endParaRPr>
          </a:p>
        </p:txBody>
      </p:sp>
    </p:spTree>
    <p:extLst>
      <p:ext uri="{BB962C8B-B14F-4D97-AF65-F5344CB8AC3E}">
        <p14:creationId xmlns:p14="http://schemas.microsoft.com/office/powerpoint/2010/main" val="832712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686800" cy="1097279"/>
          </a:xfrm>
        </p:spPr>
        <p:txBody>
          <a:bodyPr/>
          <a:lstStyle/>
          <a:p>
            <a:r>
              <a:rPr lang="en-US" sz="3400" dirty="0"/>
              <a:t>6.1.5 Distribution of Ethnic Religions </a:t>
            </a:r>
            <a:r>
              <a:rPr lang="en-US" sz="2000" b="0" dirty="0"/>
              <a:t>(3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806864"/>
          </a:xfrm>
        </p:spPr>
        <p:txBody>
          <a:bodyPr/>
          <a:lstStyle/>
          <a:p>
            <a:pPr marL="432" indent="0">
              <a:buNone/>
            </a:pPr>
            <a:r>
              <a:rPr lang="en-US" sz="2200" b="1" dirty="0"/>
              <a:t>Figure 6-17: </a:t>
            </a:r>
            <a:r>
              <a:rPr lang="en-US" sz="2200" dirty="0"/>
              <a:t>Primal-indigenous ethnic religions are relatively common in Southeast Asia.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8582" y="2329376"/>
            <a:ext cx="3566836" cy="4080050"/>
          </a:xfrm>
          <a:prstGeom prst="rect">
            <a:avLst/>
          </a:prstGeom>
        </p:spPr>
      </p:pic>
      <p:sp>
        <p:nvSpPr>
          <p:cNvPr id="10" name="Rectangle 5"/>
          <p:cNvSpPr>
            <a:spLocks noChangeArrowheads="1"/>
          </p:cNvSpPr>
          <p:nvPr/>
        </p:nvSpPr>
        <p:spPr bwMode="auto">
          <a:xfrm>
            <a:off x="5811349" y="4849911"/>
            <a:ext cx="485837" cy="29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a:solidFill>
                  <a:srgbClr val="00AEEF"/>
                </a:solidFill>
                <a:latin typeface="+mj-lt"/>
              </a:rPr>
              <a:t>PACIFIC</a:t>
            </a:r>
          </a:p>
          <a:p>
            <a:pPr lvl="0"/>
            <a:r>
              <a:rPr lang="en-US" altLang="en-US" sz="900" b="1" i="1" dirty="0">
                <a:solidFill>
                  <a:srgbClr val="00AEEF"/>
                </a:solidFill>
                <a:latin typeface="+mj-lt"/>
              </a:rPr>
              <a:t>OCEAN </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5679424" y="3370798"/>
            <a:ext cx="379560" cy="22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dirty="0">
                <a:solidFill>
                  <a:srgbClr val="000000"/>
                </a:solidFill>
                <a:latin typeface="Arial Black" panose="020B0A04020102020204" pitchFamily="34" charset="0"/>
              </a:rPr>
              <a:t>NORTH</a:t>
            </a:r>
          </a:p>
          <a:p>
            <a:pPr lvl="0" algn="ctr"/>
            <a:r>
              <a:rPr lang="en-US" altLang="en-US" sz="700" b="1" dirty="0">
                <a:solidFill>
                  <a:srgbClr val="000000"/>
                </a:solidFill>
                <a:latin typeface="Arial Black" panose="020B0A04020102020204" pitchFamily="34" charset="0"/>
              </a:rPr>
              <a:t>KOREA</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7" name="Rectangle 12"/>
          <p:cNvSpPr>
            <a:spLocks noChangeArrowheads="1"/>
          </p:cNvSpPr>
          <p:nvPr/>
        </p:nvSpPr>
        <p:spPr bwMode="auto">
          <a:xfrm>
            <a:off x="4032391" y="2986556"/>
            <a:ext cx="580305"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MONGOLIA</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18" name="Rectangle 13"/>
          <p:cNvSpPr>
            <a:spLocks noChangeArrowheads="1"/>
          </p:cNvSpPr>
          <p:nvPr/>
        </p:nvSpPr>
        <p:spPr bwMode="auto">
          <a:xfrm>
            <a:off x="3016655" y="4155988"/>
            <a:ext cx="350882"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NEPAL</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21" name="Rectangle 16"/>
          <p:cNvSpPr>
            <a:spLocks noChangeArrowheads="1"/>
          </p:cNvSpPr>
          <p:nvPr/>
        </p:nvSpPr>
        <p:spPr bwMode="auto">
          <a:xfrm>
            <a:off x="3461040" y="4222813"/>
            <a:ext cx="453785"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BHUTAN</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24" name="Rectangle 19"/>
          <p:cNvSpPr>
            <a:spLocks noChangeArrowheads="1"/>
          </p:cNvSpPr>
          <p:nvPr/>
        </p:nvSpPr>
        <p:spPr bwMode="auto">
          <a:xfrm>
            <a:off x="4998008" y="3952173"/>
            <a:ext cx="344135"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CHINA</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25" name="Rectangle 20"/>
          <p:cNvSpPr>
            <a:spLocks noChangeArrowheads="1"/>
          </p:cNvSpPr>
          <p:nvPr/>
        </p:nvSpPr>
        <p:spPr bwMode="auto">
          <a:xfrm>
            <a:off x="3608054" y="4633785"/>
            <a:ext cx="555001"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MYANMAR</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28" name="Rectangle 23"/>
          <p:cNvSpPr>
            <a:spLocks noChangeArrowheads="1"/>
          </p:cNvSpPr>
          <p:nvPr/>
        </p:nvSpPr>
        <p:spPr bwMode="auto">
          <a:xfrm>
            <a:off x="4182747" y="4750728"/>
            <a:ext cx="283404"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LAOS</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31" name="Rectangle 26"/>
          <p:cNvSpPr>
            <a:spLocks noChangeArrowheads="1"/>
          </p:cNvSpPr>
          <p:nvPr/>
        </p:nvSpPr>
        <p:spPr bwMode="auto">
          <a:xfrm>
            <a:off x="4580354" y="5101558"/>
            <a:ext cx="489211"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VIETNAM</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2" name="Rectangle 27"/>
          <p:cNvSpPr>
            <a:spLocks noChangeArrowheads="1"/>
          </p:cNvSpPr>
          <p:nvPr/>
        </p:nvSpPr>
        <p:spPr bwMode="auto">
          <a:xfrm>
            <a:off x="5338814" y="4620420"/>
            <a:ext cx="426794"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TAIWAN</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36" name="Rectangle 31"/>
          <p:cNvSpPr>
            <a:spLocks noChangeArrowheads="1"/>
          </p:cNvSpPr>
          <p:nvPr/>
        </p:nvSpPr>
        <p:spPr bwMode="auto">
          <a:xfrm>
            <a:off x="5068174" y="5218501"/>
            <a:ext cx="669713"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PHILIPPINES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7" name="Rectangle 32"/>
          <p:cNvSpPr>
            <a:spLocks noChangeArrowheads="1"/>
          </p:cNvSpPr>
          <p:nvPr/>
        </p:nvSpPr>
        <p:spPr bwMode="auto">
          <a:xfrm>
            <a:off x="5273663" y="5761452"/>
            <a:ext cx="411612"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BRUNEI</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38" name="Rectangle 33"/>
          <p:cNvSpPr>
            <a:spLocks noChangeArrowheads="1"/>
          </p:cNvSpPr>
          <p:nvPr/>
        </p:nvSpPr>
        <p:spPr bwMode="auto">
          <a:xfrm>
            <a:off x="4403268" y="5726369"/>
            <a:ext cx="470654" cy="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Arial Black" panose="020B0A04020102020204" pitchFamily="34" charset="0"/>
              </a:rPr>
              <a:t>MALAYSIA</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41" name="Rectangle 36"/>
          <p:cNvSpPr>
            <a:spLocks noChangeArrowheads="1"/>
          </p:cNvSpPr>
          <p:nvPr/>
        </p:nvSpPr>
        <p:spPr bwMode="auto">
          <a:xfrm>
            <a:off x="4102557" y="6140683"/>
            <a:ext cx="536445" cy="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SINGAPORE</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42" name="Line 37"/>
          <p:cNvSpPr>
            <a:spLocks noChangeShapeType="1"/>
          </p:cNvSpPr>
          <p:nvPr/>
        </p:nvSpPr>
        <p:spPr bwMode="auto">
          <a:xfrm flipH="1">
            <a:off x="4339785" y="5880066"/>
            <a:ext cx="40095" cy="70166"/>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3" name="Line 38"/>
          <p:cNvSpPr>
            <a:spLocks noChangeShapeType="1"/>
          </p:cNvSpPr>
          <p:nvPr/>
        </p:nvSpPr>
        <p:spPr bwMode="auto">
          <a:xfrm>
            <a:off x="5021397" y="5692957"/>
            <a:ext cx="227204" cy="110261"/>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4" name="Rectangle 39"/>
          <p:cNvSpPr>
            <a:spLocks noChangeArrowheads="1"/>
          </p:cNvSpPr>
          <p:nvPr/>
        </p:nvSpPr>
        <p:spPr bwMode="auto">
          <a:xfrm>
            <a:off x="4677249" y="3768405"/>
            <a:ext cx="268223"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44.4%</a:t>
            </a:r>
            <a:endParaRPr kumimoji="0" lang="en-US" altLang="en-US" sz="1800" b="1" i="0" u="none" strike="noStrike" cap="none" normalizeH="0" baseline="0" smtClean="0">
              <a:ln>
                <a:noFill/>
              </a:ln>
              <a:solidFill>
                <a:schemeClr val="tx1"/>
              </a:solidFill>
              <a:effectLst/>
              <a:latin typeface="+mj-lt"/>
            </a:endParaRPr>
          </a:p>
        </p:txBody>
      </p:sp>
      <p:sp>
        <p:nvSpPr>
          <p:cNvPr id="45" name="Rectangle 40"/>
          <p:cNvSpPr>
            <a:spLocks noChangeArrowheads="1"/>
          </p:cNvSpPr>
          <p:nvPr/>
        </p:nvSpPr>
        <p:spPr bwMode="auto">
          <a:xfrm>
            <a:off x="5412321" y="3287267"/>
            <a:ext cx="268223"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44.4%</a:t>
            </a:r>
            <a:endParaRPr kumimoji="0" lang="en-US" altLang="en-US" sz="1800" b="1" i="0" u="none" strike="noStrike" cap="none" normalizeH="0" baseline="0" smtClean="0">
              <a:ln>
                <a:noFill/>
              </a:ln>
              <a:solidFill>
                <a:schemeClr val="tx1"/>
              </a:solidFill>
              <a:effectLst/>
              <a:latin typeface="+mj-lt"/>
            </a:endParaRPr>
          </a:p>
        </p:txBody>
      </p:sp>
      <p:sp>
        <p:nvSpPr>
          <p:cNvPr id="46" name="Rectangle 41"/>
          <p:cNvSpPr>
            <a:spLocks noChangeArrowheads="1"/>
          </p:cNvSpPr>
          <p:nvPr/>
        </p:nvSpPr>
        <p:spPr bwMode="auto">
          <a:xfrm>
            <a:off x="4192770" y="3791793"/>
            <a:ext cx="268223"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30.0%</a:t>
            </a:r>
            <a:endParaRPr kumimoji="0" lang="en-US" altLang="en-US" sz="1800" b="1" i="0" u="none" strike="noStrike" cap="none" normalizeH="0" baseline="0" smtClean="0">
              <a:ln>
                <a:noFill/>
              </a:ln>
              <a:solidFill>
                <a:schemeClr val="tx1"/>
              </a:solidFill>
              <a:effectLst/>
              <a:latin typeface="+mj-lt"/>
            </a:endParaRPr>
          </a:p>
        </p:txBody>
      </p:sp>
      <p:sp>
        <p:nvSpPr>
          <p:cNvPr id="47" name="Rectangle 42"/>
          <p:cNvSpPr>
            <a:spLocks noChangeArrowheads="1"/>
          </p:cNvSpPr>
          <p:nvPr/>
        </p:nvSpPr>
        <p:spPr bwMode="auto">
          <a:xfrm>
            <a:off x="3841941" y="4356462"/>
            <a:ext cx="215927"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5.2%</a:t>
            </a:r>
            <a:endParaRPr kumimoji="0" lang="en-US" altLang="en-US" sz="1800" b="1" i="0" u="none" strike="noStrike" cap="none" normalizeH="0" baseline="0" dirty="0" smtClean="0">
              <a:ln>
                <a:noFill/>
              </a:ln>
              <a:solidFill>
                <a:schemeClr val="tx1"/>
              </a:solidFill>
              <a:effectLst/>
              <a:latin typeface="+mj-lt"/>
            </a:endParaRPr>
          </a:p>
        </p:txBody>
      </p:sp>
      <p:sp>
        <p:nvSpPr>
          <p:cNvPr id="48" name="Rectangle 43"/>
          <p:cNvSpPr>
            <a:spLocks noChangeArrowheads="1"/>
          </p:cNvSpPr>
          <p:nvPr/>
        </p:nvSpPr>
        <p:spPr bwMode="auto">
          <a:xfrm>
            <a:off x="5275331" y="5028051"/>
            <a:ext cx="215927"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1.5%</a:t>
            </a:r>
            <a:endParaRPr kumimoji="0" lang="en-US" altLang="en-US" sz="1800" b="1" i="0" u="none" strike="noStrike" cap="none" normalizeH="0" baseline="0" smtClean="0">
              <a:ln>
                <a:noFill/>
              </a:ln>
              <a:solidFill>
                <a:schemeClr val="tx1"/>
              </a:solidFill>
              <a:effectLst/>
              <a:latin typeface="+mj-lt"/>
            </a:endParaRPr>
          </a:p>
        </p:txBody>
      </p:sp>
      <p:sp>
        <p:nvSpPr>
          <p:cNvPr id="49" name="Rectangle 44"/>
          <p:cNvSpPr>
            <a:spLocks noChangeArrowheads="1"/>
          </p:cNvSpPr>
          <p:nvPr/>
        </p:nvSpPr>
        <p:spPr bwMode="auto">
          <a:xfrm>
            <a:off x="5352179" y="5472435"/>
            <a:ext cx="215927"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5.1%</a:t>
            </a:r>
            <a:endParaRPr kumimoji="0" lang="en-US" altLang="en-US" sz="1800" b="1" i="0" u="none" strike="noStrike" cap="none" normalizeH="0" baseline="0" dirty="0" smtClean="0">
              <a:ln>
                <a:noFill/>
              </a:ln>
              <a:solidFill>
                <a:schemeClr val="tx1"/>
              </a:solidFill>
              <a:effectLst/>
              <a:latin typeface="+mj-lt"/>
            </a:endParaRPr>
          </a:p>
        </p:txBody>
      </p:sp>
      <p:sp>
        <p:nvSpPr>
          <p:cNvPr id="50" name="Rectangle 45"/>
          <p:cNvSpPr>
            <a:spLocks noChangeArrowheads="1"/>
          </p:cNvSpPr>
          <p:nvPr/>
        </p:nvSpPr>
        <p:spPr bwMode="auto">
          <a:xfrm>
            <a:off x="5739762" y="2906366"/>
            <a:ext cx="268223"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12.3%</a:t>
            </a:r>
            <a:endParaRPr kumimoji="0" lang="en-US" altLang="en-US" sz="1800" b="1" i="0" u="none" strike="noStrike" cap="none" normalizeH="0" baseline="0" smtClean="0">
              <a:ln>
                <a:noFill/>
              </a:ln>
              <a:solidFill>
                <a:schemeClr val="tx1"/>
              </a:solidFill>
              <a:effectLst/>
              <a:latin typeface="+mj-lt"/>
            </a:endParaRPr>
          </a:p>
        </p:txBody>
      </p:sp>
      <p:sp>
        <p:nvSpPr>
          <p:cNvPr id="51" name="Rectangle 46"/>
          <p:cNvSpPr>
            <a:spLocks noChangeArrowheads="1"/>
          </p:cNvSpPr>
          <p:nvPr/>
        </p:nvSpPr>
        <p:spPr bwMode="auto">
          <a:xfrm>
            <a:off x="3577983" y="4029021"/>
            <a:ext cx="215927"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1.4%</a:t>
            </a:r>
            <a:endParaRPr kumimoji="0" lang="en-US" altLang="en-US" sz="1800" b="1" i="0" u="none" strike="noStrike" cap="none" normalizeH="0" baseline="0" smtClean="0">
              <a:ln>
                <a:noFill/>
              </a:ln>
              <a:solidFill>
                <a:schemeClr val="tx1"/>
              </a:solidFill>
              <a:effectLst/>
              <a:latin typeface="+mj-lt"/>
            </a:endParaRPr>
          </a:p>
        </p:txBody>
      </p:sp>
      <p:sp>
        <p:nvSpPr>
          <p:cNvPr id="52" name="Rectangle 47"/>
          <p:cNvSpPr>
            <a:spLocks noChangeArrowheads="1"/>
          </p:cNvSpPr>
          <p:nvPr/>
        </p:nvSpPr>
        <p:spPr bwMode="auto">
          <a:xfrm>
            <a:off x="5044785" y="3223783"/>
            <a:ext cx="268223"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22.0%</a:t>
            </a:r>
            <a:endParaRPr kumimoji="0" lang="en-US" altLang="en-US" sz="1800" b="1" i="0" u="none" strike="noStrike" cap="none" normalizeH="0" baseline="0" smtClean="0">
              <a:ln>
                <a:noFill/>
              </a:ln>
              <a:solidFill>
                <a:schemeClr val="tx1"/>
              </a:solidFill>
              <a:effectLst/>
              <a:latin typeface="+mj-lt"/>
            </a:endParaRPr>
          </a:p>
        </p:txBody>
      </p:sp>
      <p:sp>
        <p:nvSpPr>
          <p:cNvPr id="53" name="Rectangle 48"/>
          <p:cNvSpPr>
            <a:spLocks noChangeArrowheads="1"/>
          </p:cNvSpPr>
          <p:nvPr/>
        </p:nvSpPr>
        <p:spPr bwMode="auto">
          <a:xfrm>
            <a:off x="3063433" y="3905395"/>
            <a:ext cx="215927"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4.1%</a:t>
            </a:r>
            <a:endParaRPr kumimoji="0" lang="en-US" altLang="en-US" sz="1800" b="1" i="0" u="none" strike="noStrike" cap="none" normalizeH="0" baseline="0" smtClean="0">
              <a:ln>
                <a:noFill/>
              </a:ln>
              <a:solidFill>
                <a:schemeClr val="tx1"/>
              </a:solidFill>
              <a:effectLst/>
              <a:latin typeface="+mj-lt"/>
            </a:endParaRPr>
          </a:p>
        </p:txBody>
      </p:sp>
      <p:sp>
        <p:nvSpPr>
          <p:cNvPr id="54" name="Rectangle 49"/>
          <p:cNvSpPr>
            <a:spLocks noChangeArrowheads="1"/>
          </p:cNvSpPr>
          <p:nvPr/>
        </p:nvSpPr>
        <p:spPr bwMode="auto">
          <a:xfrm>
            <a:off x="4229524" y="2756010"/>
            <a:ext cx="215927"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3.6%</a:t>
            </a:r>
            <a:endParaRPr kumimoji="0" lang="en-US" altLang="en-US" sz="1800" b="1" i="0" u="none" strike="noStrike" cap="none" normalizeH="0" baseline="0" smtClean="0">
              <a:ln>
                <a:noFill/>
              </a:ln>
              <a:solidFill>
                <a:schemeClr val="tx1"/>
              </a:solidFill>
              <a:effectLst/>
              <a:latin typeface="+mj-lt"/>
            </a:endParaRPr>
          </a:p>
        </p:txBody>
      </p:sp>
      <p:sp>
        <p:nvSpPr>
          <p:cNvPr id="55" name="Rectangle 50"/>
          <p:cNvSpPr>
            <a:spLocks noChangeArrowheads="1"/>
          </p:cNvSpPr>
          <p:nvPr/>
        </p:nvSpPr>
        <p:spPr bwMode="auto">
          <a:xfrm>
            <a:off x="4513529" y="5559307"/>
            <a:ext cx="185562" cy="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2.3%</a:t>
            </a:r>
            <a:endParaRPr kumimoji="0" lang="en-US" altLang="en-US" sz="1800" b="1" i="0" u="none" strike="noStrike" cap="none" normalizeH="0" baseline="0" dirty="0" smtClean="0">
              <a:ln>
                <a:noFill/>
              </a:ln>
              <a:solidFill>
                <a:schemeClr val="tx1"/>
              </a:solidFill>
              <a:effectLst/>
              <a:latin typeface="+mj-lt"/>
            </a:endParaRPr>
          </a:p>
        </p:txBody>
      </p:sp>
      <p:sp>
        <p:nvSpPr>
          <p:cNvPr id="56" name="Rectangle 51"/>
          <p:cNvSpPr>
            <a:spLocks noChangeArrowheads="1"/>
          </p:cNvSpPr>
          <p:nvPr/>
        </p:nvSpPr>
        <p:spPr bwMode="auto">
          <a:xfrm>
            <a:off x="4262936" y="5963597"/>
            <a:ext cx="185562" cy="9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2.3%</a:t>
            </a:r>
            <a:endParaRPr kumimoji="0" lang="en-US" altLang="en-US" sz="1800" b="1" i="0" u="none" strike="noStrike" cap="none" normalizeH="0" baseline="0" dirty="0" smtClean="0">
              <a:ln>
                <a:noFill/>
              </a:ln>
              <a:solidFill>
                <a:schemeClr val="tx1"/>
              </a:solidFill>
              <a:effectLst/>
              <a:latin typeface="+mj-lt"/>
            </a:endParaRPr>
          </a:p>
        </p:txBody>
      </p:sp>
      <p:sp>
        <p:nvSpPr>
          <p:cNvPr id="57" name="Rectangle 52"/>
          <p:cNvSpPr>
            <a:spLocks noChangeArrowheads="1"/>
          </p:cNvSpPr>
          <p:nvPr/>
        </p:nvSpPr>
        <p:spPr bwMode="auto">
          <a:xfrm>
            <a:off x="5469122" y="2481194"/>
            <a:ext cx="37112" cy="8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58" name="Rectangle 53"/>
          <p:cNvSpPr>
            <a:spLocks noChangeArrowheads="1"/>
          </p:cNvSpPr>
          <p:nvPr/>
        </p:nvSpPr>
        <p:spPr bwMode="auto">
          <a:xfrm>
            <a:off x="5713033" y="2481194"/>
            <a:ext cx="111337" cy="8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300</a:t>
            </a:r>
            <a:endParaRPr kumimoji="0" lang="en-US" altLang="en-US" sz="1800" b="1" i="0" u="none" strike="noStrike" cap="none" normalizeH="0" baseline="0" smtClean="0">
              <a:ln>
                <a:noFill/>
              </a:ln>
              <a:solidFill>
                <a:schemeClr val="tx1"/>
              </a:solidFill>
              <a:effectLst/>
              <a:latin typeface="+mj-lt"/>
            </a:endParaRPr>
          </a:p>
        </p:txBody>
      </p:sp>
      <p:sp>
        <p:nvSpPr>
          <p:cNvPr id="59" name="Rectangle 54"/>
          <p:cNvSpPr>
            <a:spLocks noChangeArrowheads="1"/>
          </p:cNvSpPr>
          <p:nvPr/>
        </p:nvSpPr>
        <p:spPr bwMode="auto">
          <a:xfrm>
            <a:off x="5469122" y="2604820"/>
            <a:ext cx="37112" cy="8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60" name="Rectangle 55"/>
          <p:cNvSpPr>
            <a:spLocks noChangeArrowheads="1"/>
          </p:cNvSpPr>
          <p:nvPr/>
        </p:nvSpPr>
        <p:spPr bwMode="auto">
          <a:xfrm>
            <a:off x="5609454" y="2604820"/>
            <a:ext cx="111337" cy="8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300</a:t>
            </a:r>
            <a:endParaRPr kumimoji="0" lang="en-US" altLang="en-US" sz="1800" b="1" i="0" u="none" strike="noStrike" cap="none" normalizeH="0" baseline="0" smtClean="0">
              <a:ln>
                <a:noFill/>
              </a:ln>
              <a:solidFill>
                <a:schemeClr val="tx1"/>
              </a:solidFill>
              <a:effectLst/>
              <a:latin typeface="+mj-lt"/>
            </a:endParaRPr>
          </a:p>
        </p:txBody>
      </p:sp>
      <p:sp>
        <p:nvSpPr>
          <p:cNvPr id="61" name="Rectangle 56"/>
          <p:cNvSpPr>
            <a:spLocks noChangeArrowheads="1"/>
          </p:cNvSpPr>
          <p:nvPr/>
        </p:nvSpPr>
        <p:spPr bwMode="auto">
          <a:xfrm>
            <a:off x="5990355" y="2481194"/>
            <a:ext cx="296901" cy="8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600 Miles</a:t>
            </a:r>
            <a:endParaRPr kumimoji="0" lang="en-US" altLang="en-US" sz="1800" b="1" i="0" u="none" strike="noStrike" cap="none" normalizeH="0" baseline="0" smtClean="0">
              <a:ln>
                <a:noFill/>
              </a:ln>
              <a:solidFill>
                <a:schemeClr val="tx1"/>
              </a:solidFill>
              <a:effectLst/>
              <a:latin typeface="+mj-lt"/>
            </a:endParaRPr>
          </a:p>
        </p:txBody>
      </p:sp>
      <p:sp>
        <p:nvSpPr>
          <p:cNvPr id="62" name="Rectangle 57"/>
          <p:cNvSpPr>
            <a:spLocks noChangeArrowheads="1"/>
          </p:cNvSpPr>
          <p:nvPr/>
        </p:nvSpPr>
        <p:spPr bwMode="auto">
          <a:xfrm>
            <a:off x="5789881" y="2604820"/>
            <a:ext cx="477402" cy="8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mj-lt"/>
              </a:rPr>
              <a:t>600 Kilometers</a:t>
            </a:r>
            <a:endParaRPr kumimoji="0" lang="en-US" altLang="en-US" sz="1800" b="1" i="0" u="none" strike="noStrike" cap="none" normalizeH="0" baseline="0" dirty="0" smtClean="0">
              <a:ln>
                <a:noFill/>
              </a:ln>
              <a:solidFill>
                <a:schemeClr val="tx1"/>
              </a:solidFill>
              <a:effectLst/>
              <a:latin typeface="+mj-lt"/>
            </a:endParaRPr>
          </a:p>
        </p:txBody>
      </p:sp>
      <p:sp>
        <p:nvSpPr>
          <p:cNvPr id="63" name="Rectangle 58"/>
          <p:cNvSpPr>
            <a:spLocks noChangeArrowheads="1"/>
          </p:cNvSpPr>
          <p:nvPr/>
        </p:nvSpPr>
        <p:spPr bwMode="auto">
          <a:xfrm>
            <a:off x="3200423" y="5833289"/>
            <a:ext cx="597174"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30 and above</a:t>
            </a:r>
            <a:endParaRPr kumimoji="0" lang="en-US" altLang="en-US" sz="1600" b="1" i="0" u="none" strike="noStrike" cap="none" normalizeH="0" baseline="0" dirty="0" smtClean="0">
              <a:ln>
                <a:noFill/>
              </a:ln>
              <a:solidFill>
                <a:schemeClr val="tx1"/>
              </a:solidFill>
              <a:effectLst/>
              <a:latin typeface="+mj-lt"/>
            </a:endParaRPr>
          </a:p>
        </p:txBody>
      </p:sp>
      <p:sp>
        <p:nvSpPr>
          <p:cNvPr id="64" name="Rectangle 59"/>
          <p:cNvSpPr>
            <a:spLocks noChangeArrowheads="1"/>
          </p:cNvSpPr>
          <p:nvPr/>
        </p:nvSpPr>
        <p:spPr bwMode="auto">
          <a:xfrm>
            <a:off x="3200423" y="5980303"/>
            <a:ext cx="209179"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5–29</a:t>
            </a:r>
            <a:endParaRPr kumimoji="0" lang="en-US" altLang="en-US" sz="1600" b="1" i="0" u="none" strike="noStrike" cap="none" normalizeH="0" baseline="0" dirty="0" smtClean="0">
              <a:ln>
                <a:noFill/>
              </a:ln>
              <a:solidFill>
                <a:schemeClr val="tx1"/>
              </a:solidFill>
              <a:effectLst/>
              <a:latin typeface="+mj-lt"/>
            </a:endParaRPr>
          </a:p>
        </p:txBody>
      </p:sp>
      <p:sp>
        <p:nvSpPr>
          <p:cNvPr id="65" name="Rectangle 60"/>
          <p:cNvSpPr>
            <a:spLocks noChangeArrowheads="1"/>
          </p:cNvSpPr>
          <p:nvPr/>
        </p:nvSpPr>
        <p:spPr bwMode="auto">
          <a:xfrm>
            <a:off x="3200423" y="6127317"/>
            <a:ext cx="347509"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below 5</a:t>
            </a:r>
            <a:endParaRPr kumimoji="0" lang="en-US" altLang="en-US" sz="1600" b="1" i="0" u="none" strike="noStrike" cap="none" normalizeH="0" baseline="0" dirty="0" smtClean="0">
              <a:ln>
                <a:noFill/>
              </a:ln>
              <a:solidFill>
                <a:schemeClr val="tx1"/>
              </a:solidFill>
              <a:effectLst/>
              <a:latin typeface="+mj-lt"/>
            </a:endParaRPr>
          </a:p>
        </p:txBody>
      </p:sp>
      <p:sp>
        <p:nvSpPr>
          <p:cNvPr id="66" name="Rectangle 61"/>
          <p:cNvSpPr>
            <a:spLocks noChangeArrowheads="1"/>
          </p:cNvSpPr>
          <p:nvPr/>
        </p:nvSpPr>
        <p:spPr bwMode="auto">
          <a:xfrm>
            <a:off x="2950817" y="5446533"/>
            <a:ext cx="907908" cy="3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spc="-20" dirty="0">
                <a:solidFill>
                  <a:srgbClr val="000000"/>
                </a:solidFill>
                <a:latin typeface="Arial Black" panose="020B0A04020102020204" pitchFamily="34" charset="0"/>
              </a:rPr>
              <a:t>Percent practicing</a:t>
            </a:r>
          </a:p>
          <a:p>
            <a:pPr lvl="0"/>
            <a:r>
              <a:rPr lang="en-US" altLang="en-US" sz="700" b="1" spc="-20" dirty="0">
                <a:solidFill>
                  <a:srgbClr val="000000"/>
                </a:solidFill>
                <a:latin typeface="Arial Black" panose="020B0A04020102020204" pitchFamily="34" charset="0"/>
              </a:rPr>
              <a:t>primal-indigenous</a:t>
            </a:r>
          </a:p>
          <a:p>
            <a:pPr lvl="0"/>
            <a:r>
              <a:rPr lang="en-US" altLang="en-US" sz="700" b="1" spc="-20" dirty="0">
                <a:solidFill>
                  <a:srgbClr val="000000"/>
                </a:solidFill>
                <a:latin typeface="Arial Black" panose="020B0A04020102020204" pitchFamily="34" charset="0"/>
              </a:rPr>
              <a:t>religions</a:t>
            </a:r>
            <a:endParaRPr kumimoji="0" lang="en-US" altLang="en-US" sz="1600" b="1" i="0" u="none" strike="noStrike" cap="none" spc="-20" normalizeH="0" dirty="0" smtClean="0">
              <a:ln>
                <a:noFill/>
              </a:ln>
              <a:solidFill>
                <a:schemeClr val="tx1"/>
              </a:solidFill>
              <a:effectLst/>
              <a:latin typeface="Arial Black" panose="020B0A04020102020204" pitchFamily="34" charset="0"/>
            </a:endParaRPr>
          </a:p>
        </p:txBody>
      </p:sp>
      <p:sp>
        <p:nvSpPr>
          <p:cNvPr id="69" name="Rectangle 31"/>
          <p:cNvSpPr>
            <a:spLocks noChangeArrowheads="1"/>
          </p:cNvSpPr>
          <p:nvPr/>
        </p:nvSpPr>
        <p:spPr bwMode="auto">
          <a:xfrm>
            <a:off x="6014668" y="5601611"/>
            <a:ext cx="67477" cy="1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700" b="1" i="1" dirty="0">
                <a:latin typeface="+mj-lt"/>
              </a:rPr>
              <a:t>N</a:t>
            </a:r>
          </a:p>
        </p:txBody>
      </p:sp>
    </p:spTree>
    <p:extLst>
      <p:ext uri="{BB962C8B-B14F-4D97-AF65-F5344CB8AC3E}">
        <p14:creationId xmlns:p14="http://schemas.microsoft.com/office/powerpoint/2010/main" val="2435205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59800" cy="1097279"/>
          </a:xfrm>
        </p:spPr>
        <p:txBody>
          <a:bodyPr/>
          <a:lstStyle/>
          <a:p>
            <a:r>
              <a:rPr lang="en-US" sz="3400" dirty="0"/>
              <a:t>6.1.5 Distribution of Ethnic Religions </a:t>
            </a:r>
            <a:r>
              <a:rPr lang="en-US" sz="2000" b="0" dirty="0"/>
              <a:t>(4 of 6)</a:t>
            </a:r>
          </a:p>
        </p:txBody>
      </p:sp>
      <p:sp>
        <p:nvSpPr>
          <p:cNvPr id="8" name="Content Placeholder 7"/>
          <p:cNvSpPr>
            <a:spLocks noGrp="1"/>
          </p:cNvSpPr>
          <p:nvPr>
            <p:ph sz="quarter" idx="13"/>
          </p:nvPr>
        </p:nvSpPr>
        <p:spPr>
          <a:xfrm>
            <a:off x="457200" y="1556326"/>
            <a:ext cx="8448806" cy="4434275"/>
          </a:xfrm>
        </p:spPr>
        <p:txBody>
          <a:bodyPr/>
          <a:lstStyle/>
          <a:p>
            <a:pPr indent="-256032"/>
            <a:r>
              <a:rPr lang="en-US" altLang="en-US" dirty="0"/>
              <a:t>Chinese traditional religions are </a:t>
            </a:r>
            <a:r>
              <a:rPr lang="en-US" altLang="en-US" b="1" dirty="0"/>
              <a:t>syncretic</a:t>
            </a:r>
            <a:r>
              <a:rPr lang="en-US" altLang="en-US" dirty="0"/>
              <a:t>, which means they combine several traditions. These include Confucianism and Taoism</a:t>
            </a:r>
          </a:p>
          <a:p>
            <a:pPr indent="-256032"/>
            <a:r>
              <a:rPr lang="en-US" altLang="en-US" dirty="0"/>
              <a:t>Almost 35 million people in Africa practice various </a:t>
            </a:r>
            <a:r>
              <a:rPr lang="en-US" altLang="en-US" b="1" dirty="0"/>
              <a:t>folk religions </a:t>
            </a:r>
            <a:r>
              <a:rPr lang="en-US" altLang="en-US" dirty="0"/>
              <a:t>(also known as </a:t>
            </a:r>
            <a:r>
              <a:rPr lang="en-US" altLang="en-US" b="1" dirty="0"/>
              <a:t>animism</a:t>
            </a:r>
            <a:r>
              <a:rPr lang="en-US" altLang="en-US" dirty="0"/>
              <a:t>) where elements of the natural world are animated or have discrete spirits and conscious life</a:t>
            </a:r>
          </a:p>
        </p:txBody>
      </p:sp>
    </p:spTree>
    <p:extLst>
      <p:ext uri="{BB962C8B-B14F-4D97-AF65-F5344CB8AC3E}">
        <p14:creationId xmlns:p14="http://schemas.microsoft.com/office/powerpoint/2010/main" val="225616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686801" cy="1097279"/>
          </a:xfrm>
        </p:spPr>
        <p:txBody>
          <a:bodyPr/>
          <a:lstStyle/>
          <a:p>
            <a:r>
              <a:rPr lang="en-US" sz="3400" dirty="0"/>
              <a:t>6.1.5 Distribution of Ethnic Religions </a:t>
            </a:r>
            <a:r>
              <a:rPr lang="en-US" sz="2000" b="0" dirty="0"/>
              <a:t>(5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382000" cy="729673"/>
          </a:xfrm>
        </p:spPr>
        <p:txBody>
          <a:bodyPr/>
          <a:lstStyle/>
          <a:p>
            <a:pPr marL="432" indent="0">
              <a:buNone/>
            </a:pPr>
            <a:r>
              <a:rPr lang="en-US" sz="2200" b="1" dirty="0"/>
              <a:t>Figure 6-18:</a:t>
            </a:r>
            <a:r>
              <a:rPr lang="en-US" sz="2200" dirty="0"/>
              <a:t> Taoists pray during a birthday celebration for the Tao goddess Bixia Yuanjun (Lady of Mount Tai), Liutong, China.</a:t>
            </a:r>
          </a:p>
        </p:txBody>
      </p:sp>
      <p:pic>
        <p:nvPicPr>
          <p:cNvPr id="5" name="Picture 4" descr="A group of Taoists praying during a birthday celebration for the Tao goddess Bixia Yuanjun in Liutong, China.">
            <a:extLst>
              <a:ext uri="{FF2B5EF4-FFF2-40B4-BE49-F238E27FC236}">
                <a16:creationId xmlns:a16="http://schemas.microsoft.com/office/drawing/2014/main" id="{7C2F2299-0C66-4DE1-B987-228270606C6E}"/>
              </a:ext>
            </a:extLst>
          </p:cNvPr>
          <p:cNvPicPr>
            <a:picLocks noChangeAspect="1"/>
          </p:cNvPicPr>
          <p:nvPr/>
        </p:nvPicPr>
        <p:blipFill>
          <a:blip r:embed="rId2"/>
          <a:stretch>
            <a:fillRect/>
          </a:stretch>
        </p:blipFill>
        <p:spPr>
          <a:xfrm>
            <a:off x="2769336" y="2438367"/>
            <a:ext cx="4062527" cy="3983413"/>
          </a:xfrm>
          <a:prstGeom prst="rect">
            <a:avLst/>
          </a:prstGeom>
        </p:spPr>
      </p:pic>
    </p:spTree>
    <p:extLst>
      <p:ext uri="{BB962C8B-B14F-4D97-AF65-F5344CB8AC3E}">
        <p14:creationId xmlns:p14="http://schemas.microsoft.com/office/powerpoint/2010/main" val="39208069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686801" cy="1097279"/>
          </a:xfrm>
        </p:spPr>
        <p:txBody>
          <a:bodyPr/>
          <a:lstStyle/>
          <a:p>
            <a:r>
              <a:rPr lang="en-US" sz="3400" dirty="0"/>
              <a:t>6.1.5 Distribution of Ethnic Religions </a:t>
            </a:r>
            <a:r>
              <a:rPr lang="en-US" sz="2000" b="0" dirty="0"/>
              <a:t>(6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1047173"/>
          </a:xfrm>
        </p:spPr>
        <p:txBody>
          <a:bodyPr/>
          <a:lstStyle/>
          <a:p>
            <a:pPr marL="432" indent="0">
              <a:buNone/>
            </a:pPr>
            <a:r>
              <a:rPr lang="en-US" sz="2200" b="1" dirty="0"/>
              <a:t>Figure 6-19: </a:t>
            </a:r>
            <a:r>
              <a:rPr lang="en-US" sz="2200" dirty="0"/>
              <a:t>Traditional folk religions in Africa have become less common in part because of the activity of Christian and Muslim missionaries.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709" y="2724270"/>
            <a:ext cx="2018582" cy="3681324"/>
          </a:xfrm>
          <a:prstGeom prst="rect">
            <a:avLst/>
          </a:prstGeom>
        </p:spPr>
      </p:pic>
      <p:sp>
        <p:nvSpPr>
          <p:cNvPr id="9" name="AutoShape 3"/>
          <p:cNvSpPr>
            <a:spLocks noChangeAspect="1" noChangeArrowheads="1" noTextEdit="1"/>
          </p:cNvSpPr>
          <p:nvPr/>
        </p:nvSpPr>
        <p:spPr bwMode="auto">
          <a:xfrm>
            <a:off x="3565525" y="3594100"/>
            <a:ext cx="68262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 name="Rectangle 5"/>
          <p:cNvSpPr>
            <a:spLocks noChangeArrowheads="1"/>
          </p:cNvSpPr>
          <p:nvPr/>
        </p:nvSpPr>
        <p:spPr bwMode="auto">
          <a:xfrm>
            <a:off x="3932238" y="3589337"/>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(a) 1900</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2" name="Rectangle 7"/>
          <p:cNvSpPr>
            <a:spLocks noChangeArrowheads="1"/>
          </p:cNvSpPr>
          <p:nvPr/>
        </p:nvSpPr>
        <p:spPr bwMode="auto">
          <a:xfrm>
            <a:off x="3932238" y="5394325"/>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(b) 2010</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4" name="Rectangle 9"/>
          <p:cNvSpPr>
            <a:spLocks noChangeArrowheads="1"/>
          </p:cNvSpPr>
          <p:nvPr/>
        </p:nvSpPr>
        <p:spPr bwMode="auto">
          <a:xfrm>
            <a:off x="3567113" y="3729833"/>
            <a:ext cx="7886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latin typeface="Arial Black" panose="020B0A04020102020204" pitchFamily="34" charset="0"/>
              </a:rPr>
              <a:t>Percent traditional</a:t>
            </a:r>
          </a:p>
          <a:p>
            <a:pPr lvl="0"/>
            <a:r>
              <a:rPr lang="en-US" altLang="en-US" sz="600" b="1" dirty="0">
                <a:solidFill>
                  <a:srgbClr val="000000"/>
                </a:solidFill>
                <a:latin typeface="Arial Black" panose="020B0A04020102020204" pitchFamily="34" charset="0"/>
              </a:rPr>
              <a:t>folk religions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6" name="Rectangle 11"/>
          <p:cNvSpPr>
            <a:spLocks noChangeArrowheads="1"/>
          </p:cNvSpPr>
          <p:nvPr/>
        </p:nvSpPr>
        <p:spPr bwMode="auto">
          <a:xfrm>
            <a:off x="3705225" y="3933825"/>
            <a:ext cx="2596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70–100</a:t>
            </a:r>
            <a:endParaRPr kumimoji="0" lang="en-US" altLang="en-US" sz="18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3705225" y="4032250"/>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50–69</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3705225" y="4132263"/>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30–49</a:t>
            </a:r>
            <a:endParaRPr kumimoji="0" lang="en-US" altLang="en-US" sz="1800"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3705225" y="4230688"/>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11–29</a:t>
            </a:r>
            <a:endParaRPr kumimoji="0" lang="en-US" altLang="en-US" sz="18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3705225" y="4329113"/>
            <a:ext cx="1731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1–10</a:t>
            </a:r>
            <a:endParaRPr kumimoji="0" lang="en-US" altLang="en-US" sz="1800"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3705225" y="4427538"/>
            <a:ext cx="28052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below 1</a:t>
            </a:r>
            <a:endParaRPr kumimoji="0" lang="en-US" altLang="en-US" sz="1800" b="1" i="0" u="none" strike="noStrike" cap="none" normalizeH="0" baseline="0" dirty="0" smtClean="0">
              <a:ln>
                <a:noFill/>
              </a:ln>
              <a:solidFill>
                <a:schemeClr val="tx1"/>
              </a:solidFill>
              <a:effectLst/>
              <a:latin typeface="+mj-lt"/>
            </a:endParaRPr>
          </a:p>
        </p:txBody>
      </p:sp>
      <p:sp>
        <p:nvSpPr>
          <p:cNvPr id="24" name="Rectangle 19"/>
          <p:cNvSpPr>
            <a:spLocks noChangeArrowheads="1"/>
          </p:cNvSpPr>
          <p:nvPr/>
        </p:nvSpPr>
        <p:spPr bwMode="auto">
          <a:xfrm>
            <a:off x="3563938" y="4540250"/>
            <a:ext cx="4413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modern borders shown</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672257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Key Issue 1: Where Are Religions Distributed?</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6.1.1</a:t>
            </a:r>
            <a:r>
              <a:rPr lang="en-US" altLang="en-US" dirty="0"/>
              <a:t> Religions </a:t>
            </a:r>
            <a:r>
              <a:rPr lang="en-US" altLang="en-US" dirty="0" smtClean="0"/>
              <a:t>and </a:t>
            </a:r>
            <a:r>
              <a:rPr lang="en-US" altLang="en-US" dirty="0"/>
              <a:t>Geography</a:t>
            </a:r>
          </a:p>
          <a:p>
            <a:pPr marL="0" indent="0" eaLnBrk="1" hangingPunct="1">
              <a:buNone/>
            </a:pPr>
            <a:r>
              <a:rPr lang="en-US" altLang="en-US" b="1" dirty="0">
                <a:solidFill>
                  <a:srgbClr val="007FA3"/>
                </a:solidFill>
              </a:rPr>
              <a:t>6.1.2</a:t>
            </a:r>
            <a:r>
              <a:rPr lang="en-US" altLang="en-US" dirty="0"/>
              <a:t> Global Distribution of Religions</a:t>
            </a:r>
          </a:p>
          <a:p>
            <a:pPr marL="0" indent="0" eaLnBrk="1" hangingPunct="1">
              <a:buNone/>
            </a:pPr>
            <a:r>
              <a:rPr lang="en-US" altLang="en-US" b="1" dirty="0">
                <a:solidFill>
                  <a:srgbClr val="007FA3"/>
                </a:solidFill>
              </a:rPr>
              <a:t>6.1.3</a:t>
            </a:r>
            <a:r>
              <a:rPr lang="en-US" altLang="en-US" dirty="0"/>
              <a:t> Distribution of Christians</a:t>
            </a:r>
          </a:p>
          <a:p>
            <a:pPr marL="0" indent="0" eaLnBrk="1" hangingPunct="1">
              <a:buNone/>
            </a:pPr>
            <a:r>
              <a:rPr lang="en-US" altLang="en-US" b="1" dirty="0">
                <a:solidFill>
                  <a:srgbClr val="007FA3"/>
                </a:solidFill>
              </a:rPr>
              <a:t>6.1.4</a:t>
            </a:r>
            <a:r>
              <a:rPr lang="en-US" altLang="en-US" dirty="0"/>
              <a:t> Distribution of Buddhists </a:t>
            </a:r>
            <a:r>
              <a:rPr lang="en-US" altLang="en-US" dirty="0" smtClean="0"/>
              <a:t>and </a:t>
            </a:r>
            <a:r>
              <a:rPr lang="en-US" altLang="en-US" dirty="0"/>
              <a:t>Muslims</a:t>
            </a:r>
          </a:p>
          <a:p>
            <a:pPr marL="0" indent="0" eaLnBrk="1" hangingPunct="1">
              <a:buNone/>
            </a:pPr>
            <a:r>
              <a:rPr lang="en-US" altLang="en-US" b="1" dirty="0">
                <a:solidFill>
                  <a:srgbClr val="007FA3"/>
                </a:solidFill>
              </a:rPr>
              <a:t>6.1.5</a:t>
            </a:r>
            <a:r>
              <a:rPr lang="en-US" altLang="en-US" dirty="0"/>
              <a:t> Distribution of Ethnic Religions</a:t>
            </a:r>
          </a:p>
          <a:p>
            <a:pPr marL="0" indent="0" eaLnBrk="1" hangingPunct="1">
              <a:buNone/>
            </a:pPr>
            <a:r>
              <a:rPr lang="en-US" altLang="en-US" b="1" dirty="0">
                <a:solidFill>
                  <a:srgbClr val="007FA3"/>
                </a:solidFill>
              </a:rPr>
              <a:t>6.1.6</a:t>
            </a:r>
            <a:r>
              <a:rPr lang="en-US" altLang="en-US" dirty="0"/>
              <a:t> Distribution of Other Religions</a:t>
            </a:r>
          </a:p>
        </p:txBody>
      </p:sp>
    </p:spTree>
    <p:extLst>
      <p:ext uri="{BB962C8B-B14F-4D97-AF65-F5344CB8AC3E}">
        <p14:creationId xmlns:p14="http://schemas.microsoft.com/office/powerpoint/2010/main" val="1566268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74066" cy="1097279"/>
          </a:xfrm>
        </p:spPr>
        <p:txBody>
          <a:bodyPr/>
          <a:lstStyle/>
          <a:p>
            <a:r>
              <a:rPr lang="en-US" sz="3400" dirty="0"/>
              <a:t>6.1.6 Distribution of Other Religions </a:t>
            </a:r>
            <a:r>
              <a:rPr lang="en-US" sz="2000" b="0" dirty="0"/>
              <a:t>(1 of 4)</a:t>
            </a:r>
          </a:p>
        </p:txBody>
      </p:sp>
      <p:sp>
        <p:nvSpPr>
          <p:cNvPr id="8" name="Content Placeholder 7"/>
          <p:cNvSpPr>
            <a:spLocks noGrp="1"/>
          </p:cNvSpPr>
          <p:nvPr>
            <p:ph sz="quarter" idx="13"/>
          </p:nvPr>
        </p:nvSpPr>
        <p:spPr>
          <a:xfrm>
            <a:off x="457200" y="1556326"/>
            <a:ext cx="8448806" cy="4831948"/>
          </a:xfrm>
        </p:spPr>
        <p:txBody>
          <a:bodyPr/>
          <a:lstStyle/>
          <a:p>
            <a:pPr indent="-256032"/>
            <a:r>
              <a:rPr lang="en-US" altLang="en-US" sz="2200" dirty="0"/>
              <a:t>Smaller religions tend to cluster within one country (excepting Baha’i). They include:</a:t>
            </a:r>
          </a:p>
          <a:p>
            <a:pPr marL="740664" lvl="1" indent="-429768">
              <a:buFont typeface="+mj-lt"/>
              <a:buAutoNum type="arabicPeriod"/>
            </a:pPr>
            <a:r>
              <a:rPr lang="en-US" altLang="en-US" sz="2200" dirty="0"/>
              <a:t>Sikhs (Punjab region of India)</a:t>
            </a:r>
          </a:p>
          <a:p>
            <a:pPr marL="740664" lvl="1" indent="-429768">
              <a:buFont typeface="+mj-lt"/>
              <a:buAutoNum type="arabicPeriod"/>
            </a:pPr>
            <a:r>
              <a:rPr lang="en-US" altLang="en-US" sz="2200" dirty="0"/>
              <a:t>Juche (North Korea)</a:t>
            </a:r>
          </a:p>
          <a:p>
            <a:pPr marL="740664" lvl="1" indent="-429768">
              <a:buFont typeface="+mj-lt"/>
              <a:buAutoNum type="arabicPeriod"/>
            </a:pPr>
            <a:r>
              <a:rPr lang="en-US" altLang="en-US" sz="2200" dirty="0"/>
              <a:t>Spiritism (Brazil)</a:t>
            </a:r>
          </a:p>
          <a:p>
            <a:pPr marL="740664" lvl="1" indent="-429768">
              <a:buFont typeface="+mj-lt"/>
              <a:buAutoNum type="arabicPeriod"/>
            </a:pPr>
            <a:r>
              <a:rPr lang="en-US" altLang="en-US" sz="2200" dirty="0"/>
              <a:t>Judaism (Israel and the United States)</a:t>
            </a:r>
          </a:p>
          <a:p>
            <a:pPr marL="740664" lvl="1" indent="-429768">
              <a:buFont typeface="+mj-lt"/>
              <a:buAutoNum type="arabicPeriod"/>
            </a:pPr>
            <a:r>
              <a:rPr lang="en-US" altLang="en-US" sz="2200" dirty="0"/>
              <a:t>Baha’i (India and various Asian countries)</a:t>
            </a:r>
          </a:p>
          <a:p>
            <a:pPr marL="740664" lvl="1" indent="-429768">
              <a:buFont typeface="+mj-lt"/>
              <a:buAutoNum type="arabicPeriod"/>
            </a:pPr>
            <a:r>
              <a:rPr lang="en-US" altLang="en-US" sz="2200" dirty="0"/>
              <a:t>Tenrikyo (Japan)</a:t>
            </a:r>
          </a:p>
          <a:p>
            <a:pPr marL="740664" lvl="1" indent="-429768">
              <a:buFont typeface="+mj-lt"/>
              <a:buAutoNum type="arabicPeriod"/>
            </a:pPr>
            <a:r>
              <a:rPr lang="en-US" altLang="en-US" sz="2200" dirty="0"/>
              <a:t>Jainism (South Asia)</a:t>
            </a:r>
          </a:p>
          <a:p>
            <a:pPr marL="740664" lvl="1" indent="-429768">
              <a:buFont typeface="+mj-lt"/>
              <a:buAutoNum type="arabicPeriod"/>
            </a:pPr>
            <a:r>
              <a:rPr lang="en-US" altLang="en-US" sz="2200" dirty="0"/>
              <a:t>Shintoism (Japan)</a:t>
            </a:r>
          </a:p>
          <a:p>
            <a:pPr marL="740664" lvl="1" indent="-429768">
              <a:buFont typeface="+mj-lt"/>
              <a:buAutoNum type="arabicPeriod"/>
            </a:pPr>
            <a:r>
              <a:rPr lang="en-US" altLang="en-US" sz="2200" dirty="0"/>
              <a:t>Cao Dai (Vietnam)</a:t>
            </a:r>
          </a:p>
          <a:p>
            <a:pPr marL="740664" lvl="1" indent="-429768">
              <a:buFont typeface="+mj-lt"/>
              <a:buAutoNum type="arabicPeriod"/>
            </a:pPr>
            <a:r>
              <a:rPr lang="en-US" altLang="en-US" sz="2200" dirty="0"/>
              <a:t>Zoroastrianism (India, Iran)</a:t>
            </a:r>
          </a:p>
        </p:txBody>
      </p:sp>
    </p:spTree>
    <p:extLst>
      <p:ext uri="{BB962C8B-B14F-4D97-AF65-F5344CB8AC3E}">
        <p14:creationId xmlns:p14="http://schemas.microsoft.com/office/powerpoint/2010/main" val="1408642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34400" cy="1097279"/>
          </a:xfrm>
        </p:spPr>
        <p:txBody>
          <a:bodyPr/>
          <a:lstStyle/>
          <a:p>
            <a:r>
              <a:rPr lang="en-US" sz="3400" dirty="0"/>
              <a:t>6.1.6 Distribution of Other Religions </a:t>
            </a:r>
            <a:r>
              <a:rPr lang="en-US" sz="2000" b="0" dirty="0"/>
              <a:t>(2 of 4)</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759362"/>
          </a:xfrm>
        </p:spPr>
        <p:txBody>
          <a:bodyPr/>
          <a:lstStyle/>
          <a:p>
            <a:pPr marL="432" indent="0">
              <a:buNone/>
            </a:pPr>
            <a:r>
              <a:rPr lang="en-US" b="1" dirty="0"/>
              <a:t>Figure 6-20: </a:t>
            </a:r>
            <a:r>
              <a:rPr lang="en-US" dirty="0"/>
              <a:t>Most of the world’s smaller religions are concentrated within one country.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506" y="2494168"/>
            <a:ext cx="7156988" cy="3840768"/>
          </a:xfrm>
          <a:prstGeom prst="rect">
            <a:avLst/>
          </a:prstGeom>
        </p:spPr>
      </p:pic>
      <p:sp>
        <p:nvSpPr>
          <p:cNvPr id="10" name="Line 5"/>
          <p:cNvSpPr>
            <a:spLocks noChangeShapeType="1"/>
          </p:cNvSpPr>
          <p:nvPr/>
        </p:nvSpPr>
        <p:spPr bwMode="auto">
          <a:xfrm>
            <a:off x="7050088" y="3851728"/>
            <a:ext cx="255586" cy="25400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11" name="Line 6"/>
          <p:cNvSpPr>
            <a:spLocks noChangeShapeType="1"/>
          </p:cNvSpPr>
          <p:nvPr/>
        </p:nvSpPr>
        <p:spPr bwMode="auto">
          <a:xfrm flipV="1">
            <a:off x="7069138" y="3753303"/>
            <a:ext cx="290512" cy="6985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12" name="Line 7"/>
          <p:cNvSpPr>
            <a:spLocks noChangeShapeType="1"/>
          </p:cNvSpPr>
          <p:nvPr/>
        </p:nvSpPr>
        <p:spPr bwMode="auto">
          <a:xfrm flipV="1">
            <a:off x="6804025" y="3278640"/>
            <a:ext cx="782638" cy="46672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13" name="Line 8"/>
          <p:cNvSpPr>
            <a:spLocks noChangeShapeType="1"/>
          </p:cNvSpPr>
          <p:nvPr/>
        </p:nvSpPr>
        <p:spPr bwMode="auto">
          <a:xfrm>
            <a:off x="3149600" y="5136016"/>
            <a:ext cx="280988" cy="249237"/>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14" name="Line 9"/>
          <p:cNvSpPr>
            <a:spLocks noChangeShapeType="1"/>
          </p:cNvSpPr>
          <p:nvPr/>
        </p:nvSpPr>
        <p:spPr bwMode="auto">
          <a:xfrm>
            <a:off x="6554790" y="4442278"/>
            <a:ext cx="652461" cy="128588"/>
          </a:xfrm>
          <a:custGeom>
            <a:avLst/>
            <a:gdLst>
              <a:gd name="connsiteX0" fmla="*/ 0 w 620711"/>
              <a:gd name="connsiteY0" fmla="*/ 0 h 115888"/>
              <a:gd name="connsiteX1" fmla="*/ 620711 w 620711"/>
              <a:gd name="connsiteY1" fmla="*/ 115888 h 115888"/>
              <a:gd name="connsiteX0" fmla="*/ 0 w 652461"/>
              <a:gd name="connsiteY0" fmla="*/ 0 h 128588"/>
              <a:gd name="connsiteX1" fmla="*/ 652461 w 652461"/>
              <a:gd name="connsiteY1" fmla="*/ 128588 h 128588"/>
            </a:gdLst>
            <a:ahLst/>
            <a:cxnLst>
              <a:cxn ang="0">
                <a:pos x="connsiteX0" y="connsiteY0"/>
              </a:cxn>
              <a:cxn ang="0">
                <a:pos x="connsiteX1" y="connsiteY1"/>
              </a:cxn>
            </a:cxnLst>
            <a:rect l="l" t="t" r="r" b="b"/>
            <a:pathLst>
              <a:path w="652461" h="128588">
                <a:moveTo>
                  <a:pt x="0" y="0"/>
                </a:moveTo>
                <a:cubicBezTo>
                  <a:pt x="206904" y="38629"/>
                  <a:pt x="445557" y="89959"/>
                  <a:pt x="652461" y="128588"/>
                </a:cubicBezTo>
              </a:path>
            </a:pathLst>
          </a:custGeom>
          <a:ln w="19050">
            <a:headEnd/>
            <a:tailEnd/>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15" name="Line 10"/>
          <p:cNvSpPr>
            <a:spLocks noChangeShapeType="1"/>
          </p:cNvSpPr>
          <p:nvPr/>
        </p:nvSpPr>
        <p:spPr bwMode="auto">
          <a:xfrm>
            <a:off x="5975350" y="4280354"/>
            <a:ext cx="212725" cy="74930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16" name="Line 11"/>
          <p:cNvSpPr>
            <a:spLocks noChangeShapeType="1"/>
          </p:cNvSpPr>
          <p:nvPr/>
        </p:nvSpPr>
        <p:spPr bwMode="auto">
          <a:xfrm flipH="1">
            <a:off x="5586412" y="4086679"/>
            <a:ext cx="222250" cy="64770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17" name="Line 12"/>
          <p:cNvSpPr>
            <a:spLocks noChangeShapeType="1"/>
          </p:cNvSpPr>
          <p:nvPr/>
        </p:nvSpPr>
        <p:spPr bwMode="auto">
          <a:xfrm>
            <a:off x="4914901" y="2775403"/>
            <a:ext cx="415925" cy="114935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18" name="Line 13"/>
          <p:cNvSpPr>
            <a:spLocks noChangeShapeType="1"/>
          </p:cNvSpPr>
          <p:nvPr/>
        </p:nvSpPr>
        <p:spPr bwMode="auto">
          <a:xfrm flipH="1">
            <a:off x="3598863" y="3962853"/>
            <a:ext cx="1333500" cy="18415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40" name="Line 35"/>
          <p:cNvSpPr>
            <a:spLocks noChangeShapeType="1"/>
          </p:cNvSpPr>
          <p:nvPr/>
        </p:nvSpPr>
        <p:spPr bwMode="auto">
          <a:xfrm>
            <a:off x="2338388" y="3786641"/>
            <a:ext cx="596900" cy="346075"/>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000" b="1">
              <a:latin typeface="Arial Black" panose="020B0A04020102020204" pitchFamily="34" charset="0"/>
            </a:endParaRPr>
          </a:p>
        </p:txBody>
      </p:sp>
      <p:sp>
        <p:nvSpPr>
          <p:cNvPr id="92" name="Rectangle 87"/>
          <p:cNvSpPr>
            <a:spLocks noChangeArrowheads="1"/>
          </p:cNvSpPr>
          <p:nvPr/>
        </p:nvSpPr>
        <p:spPr bwMode="auto">
          <a:xfrm>
            <a:off x="2968626" y="4081599"/>
            <a:ext cx="5899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Judaism</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93" name="Rectangle 88"/>
          <p:cNvSpPr>
            <a:spLocks noChangeArrowheads="1"/>
          </p:cNvSpPr>
          <p:nvPr/>
        </p:nvSpPr>
        <p:spPr bwMode="auto">
          <a:xfrm>
            <a:off x="4215448" y="2563949"/>
            <a:ext cx="10627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Zoroastrianism</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94" name="Rectangle 89"/>
          <p:cNvSpPr>
            <a:spLocks noChangeArrowheads="1"/>
          </p:cNvSpPr>
          <p:nvPr/>
        </p:nvSpPr>
        <p:spPr bwMode="auto">
          <a:xfrm>
            <a:off x="3469958" y="5340804"/>
            <a:ext cx="6299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Spiritism</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95" name="Rectangle 90"/>
          <p:cNvSpPr>
            <a:spLocks noChangeArrowheads="1"/>
          </p:cNvSpPr>
          <p:nvPr/>
        </p:nvSpPr>
        <p:spPr bwMode="auto">
          <a:xfrm>
            <a:off x="7254876" y="4529591"/>
            <a:ext cx="5402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Cao Dai</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96" name="Rectangle 91"/>
          <p:cNvSpPr>
            <a:spLocks noChangeArrowheads="1"/>
          </p:cNvSpPr>
          <p:nvPr/>
        </p:nvSpPr>
        <p:spPr bwMode="auto">
          <a:xfrm>
            <a:off x="7418388" y="3676786"/>
            <a:ext cx="4488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Shinto</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97" name="Rectangle 92"/>
          <p:cNvSpPr>
            <a:spLocks noChangeArrowheads="1"/>
          </p:cNvSpPr>
          <p:nvPr/>
        </p:nvSpPr>
        <p:spPr bwMode="auto">
          <a:xfrm>
            <a:off x="7622223" y="3134179"/>
            <a:ext cx="4247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Juche</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98" name="Rectangle 93"/>
          <p:cNvSpPr>
            <a:spLocks noChangeArrowheads="1"/>
          </p:cNvSpPr>
          <p:nvPr/>
        </p:nvSpPr>
        <p:spPr bwMode="auto">
          <a:xfrm>
            <a:off x="7333298" y="4110491"/>
            <a:ext cx="61234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Tenrikyo</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99" name="Rectangle 94"/>
          <p:cNvSpPr>
            <a:spLocks noChangeArrowheads="1"/>
          </p:cNvSpPr>
          <p:nvPr/>
        </p:nvSpPr>
        <p:spPr bwMode="auto">
          <a:xfrm>
            <a:off x="6006148" y="5069341"/>
            <a:ext cx="5482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Jainism</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100" name="Rectangle 95"/>
          <p:cNvSpPr>
            <a:spLocks noChangeArrowheads="1"/>
          </p:cNvSpPr>
          <p:nvPr/>
        </p:nvSpPr>
        <p:spPr bwMode="auto">
          <a:xfrm>
            <a:off x="5303521" y="4777241"/>
            <a:ext cx="5562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Arial Black" panose="020B0A04020102020204" pitchFamily="34" charset="0"/>
              </a:rPr>
              <a:t>Sikhism</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547342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20545" cy="1097279"/>
          </a:xfrm>
        </p:spPr>
        <p:txBody>
          <a:bodyPr/>
          <a:lstStyle/>
          <a:p>
            <a:r>
              <a:rPr lang="en-US" sz="3400" dirty="0"/>
              <a:t>6.1.6 Distribution of Other Religions </a:t>
            </a:r>
            <a:r>
              <a:rPr lang="en-US" sz="2000" b="0" dirty="0"/>
              <a:t>(3 of 4)</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166100" cy="793173"/>
          </a:xfrm>
        </p:spPr>
        <p:txBody>
          <a:bodyPr/>
          <a:lstStyle/>
          <a:p>
            <a:pPr marL="432" indent="0">
              <a:buNone/>
            </a:pPr>
            <a:r>
              <a:rPr lang="en-US" b="1" dirty="0"/>
              <a:t>Figures 6-21 and 6-22: </a:t>
            </a:r>
            <a:r>
              <a:rPr lang="en-US" dirty="0"/>
              <a:t>Jews are located throughout the world but largely are in Israel and the United States.</a:t>
            </a:r>
          </a:p>
        </p:txBody>
      </p:sp>
      <p:pic>
        <p:nvPicPr>
          <p:cNvPr id="6" name="Picture 5" descr="A group of Jewish men during prayer service at Red Village Synagogue, Azerbaijan.">
            <a:extLst>
              <a:ext uri="{FF2B5EF4-FFF2-40B4-BE49-F238E27FC236}">
                <a16:creationId xmlns:a16="http://schemas.microsoft.com/office/drawing/2014/main" id="{D93DED31-677E-4BAB-8999-4B32C620089F}"/>
              </a:ext>
            </a:extLst>
          </p:cNvPr>
          <p:cNvPicPr>
            <a:picLocks noChangeAspect="1"/>
          </p:cNvPicPr>
          <p:nvPr/>
        </p:nvPicPr>
        <p:blipFill>
          <a:blip r:embed="rId2"/>
          <a:stretch>
            <a:fillRect/>
          </a:stretch>
        </p:blipFill>
        <p:spPr>
          <a:xfrm>
            <a:off x="457199" y="2740536"/>
            <a:ext cx="4148133" cy="297053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654" y="3158516"/>
            <a:ext cx="3050752" cy="2756704"/>
          </a:xfrm>
          <a:prstGeom prst="rect">
            <a:avLst/>
          </a:prstGeom>
        </p:spPr>
      </p:pic>
      <p:sp>
        <p:nvSpPr>
          <p:cNvPr id="14" name="Rectangle 8"/>
          <p:cNvSpPr>
            <a:spLocks noChangeArrowheads="1"/>
          </p:cNvSpPr>
          <p:nvPr/>
        </p:nvSpPr>
        <p:spPr bwMode="auto">
          <a:xfrm>
            <a:off x="6469759" y="4773319"/>
            <a:ext cx="4680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mj-lt"/>
              </a:rPr>
              <a:t>Israel</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 name="Rectangle 9"/>
          <p:cNvSpPr>
            <a:spLocks noChangeArrowheads="1"/>
          </p:cNvSpPr>
          <p:nvPr/>
        </p:nvSpPr>
        <p:spPr bwMode="auto">
          <a:xfrm>
            <a:off x="5940345" y="3640874"/>
            <a:ext cx="6171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10%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mj-lt"/>
              </a:rPr>
              <a:t>Europe</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 name="Rectangle 10"/>
          <p:cNvSpPr>
            <a:spLocks noChangeArrowheads="1"/>
          </p:cNvSpPr>
          <p:nvPr/>
        </p:nvSpPr>
        <p:spPr bwMode="auto">
          <a:xfrm>
            <a:off x="7305727" y="4033028"/>
            <a:ext cx="11429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41%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mj-lt"/>
              </a:rPr>
              <a:t>United States</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 name="Rectangle 11"/>
          <p:cNvSpPr>
            <a:spLocks noChangeArrowheads="1"/>
          </p:cNvSpPr>
          <p:nvPr/>
        </p:nvSpPr>
        <p:spPr bwMode="auto">
          <a:xfrm>
            <a:off x="6114298" y="2603134"/>
            <a:ext cx="7373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2% </a:t>
            </a:r>
            <a:r>
              <a:rPr kumimoji="0" lang="en-US" altLang="en-US" b="1" i="0" u="none" strike="noStrike" cap="none" normalizeH="0" baseline="0" dirty="0" smtClean="0">
                <a:ln>
                  <a:noFill/>
                </a:ln>
                <a:solidFill>
                  <a:srgbClr val="231F20"/>
                </a:solidFill>
                <a:effectLst/>
                <a:latin typeface="+mj-lt"/>
              </a:rPr>
              <a:t>Asia</a:t>
            </a:r>
            <a:endParaRPr kumimoji="0" lang="en-US" altLang="en-US" b="1" i="0" u="none" strike="noStrike" cap="none" normalizeH="0" baseline="0" dirty="0" smtClean="0">
              <a:ln>
                <a:noFill/>
              </a:ln>
              <a:solidFill>
                <a:schemeClr val="tx1"/>
              </a:solidFill>
              <a:effectLst/>
              <a:latin typeface="+mj-lt"/>
            </a:endParaRPr>
          </a:p>
        </p:txBody>
      </p:sp>
      <p:sp>
        <p:nvSpPr>
          <p:cNvPr id="19" name="Rectangle 13"/>
          <p:cNvSpPr>
            <a:spLocks noChangeArrowheads="1"/>
          </p:cNvSpPr>
          <p:nvPr/>
        </p:nvSpPr>
        <p:spPr bwMode="auto">
          <a:xfrm>
            <a:off x="5030790" y="3061530"/>
            <a:ext cx="10050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3% </a:t>
            </a:r>
            <a:r>
              <a:rPr kumimoji="0" lang="en-US" altLang="en-US" b="1" i="0" u="none" strike="noStrike" cap="none" normalizeH="0" baseline="0" dirty="0" smtClean="0">
                <a:ln>
                  <a:noFill/>
                </a:ln>
                <a:solidFill>
                  <a:srgbClr val="231F20"/>
                </a:solidFill>
                <a:effectLst/>
                <a:latin typeface="+mj-lt"/>
              </a:rPr>
              <a:t>Canada</a:t>
            </a:r>
            <a:endParaRPr kumimoji="0" lang="en-US" altLang="en-US" b="1" i="0" u="none" strike="noStrike" cap="none" normalizeH="0" baseline="0" dirty="0" smtClean="0">
              <a:ln>
                <a:noFill/>
              </a:ln>
              <a:solidFill>
                <a:schemeClr val="tx1"/>
              </a:solidFill>
              <a:effectLst/>
              <a:latin typeface="+mj-lt"/>
            </a:endParaRPr>
          </a:p>
        </p:txBody>
      </p:sp>
      <p:sp>
        <p:nvSpPr>
          <p:cNvPr id="21" name="Rectangle 15"/>
          <p:cNvSpPr>
            <a:spLocks noChangeArrowheads="1"/>
          </p:cNvSpPr>
          <p:nvPr/>
        </p:nvSpPr>
        <p:spPr bwMode="auto">
          <a:xfrm>
            <a:off x="4842212" y="2831269"/>
            <a:ext cx="15436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3% </a:t>
            </a:r>
            <a:r>
              <a:rPr kumimoji="0" lang="en-US" altLang="en-US" b="1" i="0" u="none" strike="noStrike" cap="none" normalizeH="0" baseline="0" dirty="0" smtClean="0">
                <a:ln>
                  <a:noFill/>
                </a:ln>
                <a:solidFill>
                  <a:srgbClr val="231F20"/>
                </a:solidFill>
                <a:effectLst/>
                <a:latin typeface="+mj-lt"/>
              </a:rPr>
              <a:t>Latin America</a:t>
            </a:r>
            <a:endParaRPr kumimoji="0" lang="en-US" altLang="en-US" b="1" i="0" u="none" strike="noStrike" cap="none" normalizeH="0" baseline="0" dirty="0" smtClean="0">
              <a:ln>
                <a:noFill/>
              </a:ln>
              <a:solidFill>
                <a:schemeClr val="tx1"/>
              </a:solidFill>
              <a:effectLst/>
              <a:latin typeface="+mj-lt"/>
            </a:endParaRPr>
          </a:p>
        </p:txBody>
      </p:sp>
      <p:sp>
        <p:nvSpPr>
          <p:cNvPr id="23" name="Rectangle 17"/>
          <p:cNvSpPr>
            <a:spLocks noChangeArrowheads="1"/>
          </p:cNvSpPr>
          <p:nvPr/>
        </p:nvSpPr>
        <p:spPr bwMode="auto">
          <a:xfrm>
            <a:off x="7283239" y="2813562"/>
            <a:ext cx="14827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1%</a:t>
            </a:r>
            <a:r>
              <a:rPr kumimoji="0" lang="en-US" altLang="en-US" b="1" i="0" u="none" strike="noStrike" cap="none" normalizeH="0" baseline="0" dirty="0" smtClean="0">
                <a:ln>
                  <a:noFill/>
                </a:ln>
                <a:solidFill>
                  <a:srgbClr val="231F20"/>
                </a:solidFill>
                <a:effectLst/>
                <a:latin typeface="+mj-lt"/>
              </a:rPr>
              <a:t> South Pacific</a:t>
            </a:r>
            <a:endParaRPr kumimoji="0" lang="en-US" altLang="en-US" b="1" i="0" u="none" strike="noStrike" cap="none" normalizeH="0" baseline="0" dirty="0" smtClean="0">
              <a:ln>
                <a:noFill/>
              </a:ln>
              <a:solidFill>
                <a:schemeClr val="tx1"/>
              </a:solidFill>
              <a:effectLst/>
              <a:latin typeface="+mj-lt"/>
            </a:endParaRPr>
          </a:p>
        </p:txBody>
      </p:sp>
      <p:sp>
        <p:nvSpPr>
          <p:cNvPr id="25" name="Freeform 19"/>
          <p:cNvSpPr>
            <a:spLocks/>
          </p:cNvSpPr>
          <p:nvPr/>
        </p:nvSpPr>
        <p:spPr bwMode="auto">
          <a:xfrm>
            <a:off x="6063658" y="3183593"/>
            <a:ext cx="370145" cy="235691"/>
          </a:xfrm>
          <a:custGeom>
            <a:avLst/>
            <a:gdLst>
              <a:gd name="T0" fmla="*/ 234 w 234"/>
              <a:gd name="T1" fmla="*/ 149 h 149"/>
              <a:gd name="T2" fmla="*/ 149 w 234"/>
              <a:gd name="T3" fmla="*/ 4 h 149"/>
              <a:gd name="T4" fmla="*/ 0 w 234"/>
              <a:gd name="T5" fmla="*/ 0 h 149"/>
            </a:gdLst>
            <a:ahLst/>
            <a:cxnLst>
              <a:cxn ang="0">
                <a:pos x="T0" y="T1"/>
              </a:cxn>
              <a:cxn ang="0">
                <a:pos x="T2" y="T3"/>
              </a:cxn>
              <a:cxn ang="0">
                <a:pos x="T4" y="T5"/>
              </a:cxn>
            </a:cxnLst>
            <a:rect l="0" t="0" r="r" b="b"/>
            <a:pathLst>
              <a:path w="234" h="149">
                <a:moveTo>
                  <a:pt x="234" y="149"/>
                </a:moveTo>
                <a:lnTo>
                  <a:pt x="149" y="4"/>
                </a:lnTo>
                <a:lnTo>
                  <a:pt x="0" y="0"/>
                </a:lnTo>
              </a:path>
            </a:pathLst>
          </a:custGeom>
          <a:noFill/>
          <a:ln w="190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6" name="Freeform 20"/>
          <p:cNvSpPr>
            <a:spLocks/>
          </p:cNvSpPr>
          <p:nvPr/>
        </p:nvSpPr>
        <p:spPr bwMode="auto">
          <a:xfrm>
            <a:off x="6414821" y="2954229"/>
            <a:ext cx="235691" cy="363818"/>
          </a:xfrm>
          <a:custGeom>
            <a:avLst/>
            <a:gdLst>
              <a:gd name="T0" fmla="*/ 149 w 149"/>
              <a:gd name="T1" fmla="*/ 230 h 230"/>
              <a:gd name="T2" fmla="*/ 81 w 149"/>
              <a:gd name="T3" fmla="*/ 0 h 230"/>
              <a:gd name="T4" fmla="*/ 0 w 149"/>
              <a:gd name="T5" fmla="*/ 0 h 230"/>
            </a:gdLst>
            <a:ahLst/>
            <a:cxnLst>
              <a:cxn ang="0">
                <a:pos x="T0" y="T1"/>
              </a:cxn>
              <a:cxn ang="0">
                <a:pos x="T2" y="T3"/>
              </a:cxn>
              <a:cxn ang="0">
                <a:pos x="T4" y="T5"/>
              </a:cxn>
            </a:cxnLst>
            <a:rect l="0" t="0" r="r" b="b"/>
            <a:pathLst>
              <a:path w="149" h="230">
                <a:moveTo>
                  <a:pt x="149" y="230"/>
                </a:moveTo>
                <a:lnTo>
                  <a:pt x="81" y="0"/>
                </a:lnTo>
                <a:lnTo>
                  <a:pt x="0" y="0"/>
                </a:lnTo>
              </a:path>
            </a:pathLst>
          </a:custGeom>
          <a:noFill/>
          <a:ln w="190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7" name="Line 21"/>
          <p:cNvSpPr>
            <a:spLocks noChangeShapeType="1"/>
          </p:cNvSpPr>
          <p:nvPr/>
        </p:nvSpPr>
        <p:spPr bwMode="auto">
          <a:xfrm>
            <a:off x="6822930" y="2832430"/>
            <a:ext cx="83837" cy="447655"/>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28" name="Freeform 22"/>
          <p:cNvSpPr>
            <a:spLocks/>
          </p:cNvSpPr>
          <p:nvPr/>
        </p:nvSpPr>
        <p:spPr bwMode="auto">
          <a:xfrm>
            <a:off x="7045967" y="2935247"/>
            <a:ext cx="230945" cy="332182"/>
          </a:xfrm>
          <a:custGeom>
            <a:avLst/>
            <a:gdLst>
              <a:gd name="T0" fmla="*/ 0 w 146"/>
              <a:gd name="T1" fmla="*/ 210 h 210"/>
              <a:gd name="T2" fmla="*/ 0 w 146"/>
              <a:gd name="T3" fmla="*/ 36 h 210"/>
              <a:gd name="T4" fmla="*/ 146 w 146"/>
              <a:gd name="T5" fmla="*/ 0 h 210"/>
            </a:gdLst>
            <a:ahLst/>
            <a:cxnLst>
              <a:cxn ang="0">
                <a:pos x="T0" y="T1"/>
              </a:cxn>
              <a:cxn ang="0">
                <a:pos x="T2" y="T3"/>
              </a:cxn>
              <a:cxn ang="0">
                <a:pos x="T4" y="T5"/>
              </a:cxn>
            </a:cxnLst>
            <a:rect l="0" t="0" r="r" b="b"/>
            <a:pathLst>
              <a:path w="146" h="210">
                <a:moveTo>
                  <a:pt x="0" y="210"/>
                </a:moveTo>
                <a:lnTo>
                  <a:pt x="0" y="36"/>
                </a:lnTo>
                <a:lnTo>
                  <a:pt x="146" y="0"/>
                </a:lnTo>
              </a:path>
            </a:pathLst>
          </a:custGeom>
          <a:noFill/>
          <a:ln w="1905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Tree>
    <p:extLst>
      <p:ext uri="{BB962C8B-B14F-4D97-AF65-F5344CB8AC3E}">
        <p14:creationId xmlns:p14="http://schemas.microsoft.com/office/powerpoint/2010/main" val="2036025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32800" cy="1097279"/>
          </a:xfrm>
        </p:spPr>
        <p:txBody>
          <a:bodyPr/>
          <a:lstStyle/>
          <a:p>
            <a:r>
              <a:rPr lang="en-US" sz="3400" dirty="0"/>
              <a:t>6.1.6 Distribution of Other Religions </a:t>
            </a:r>
            <a:r>
              <a:rPr lang="en-US" sz="2000" b="0" dirty="0"/>
              <a:t>(4 of 4)</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51148"/>
          </a:xfrm>
        </p:spPr>
        <p:txBody>
          <a:bodyPr/>
          <a:lstStyle/>
          <a:p>
            <a:pPr marL="432" indent="0">
              <a:buNone/>
            </a:pPr>
            <a:r>
              <a:rPr lang="en-US" b="1" dirty="0"/>
              <a:t>Figure 6-23: </a:t>
            </a:r>
            <a:r>
              <a:rPr lang="en-US" dirty="0"/>
              <a:t>Bahá’í is relatively dispersed in its distribution but is primarily found in India, Iran, and the United States.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472" y="2520900"/>
            <a:ext cx="7214006" cy="3839386"/>
          </a:xfrm>
          <a:prstGeom prst="rect">
            <a:avLst/>
          </a:prstGeom>
        </p:spPr>
      </p:pic>
      <p:sp>
        <p:nvSpPr>
          <p:cNvPr id="14" name="Rectangle 5"/>
          <p:cNvSpPr>
            <a:spLocks noChangeArrowheads="1"/>
          </p:cNvSpPr>
          <p:nvPr/>
        </p:nvSpPr>
        <p:spPr bwMode="auto">
          <a:xfrm>
            <a:off x="3106738" y="3765551"/>
            <a:ext cx="7085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6" name="Rectangle 7"/>
          <p:cNvSpPr>
            <a:spLocks noChangeArrowheads="1"/>
          </p:cNvSpPr>
          <p:nvPr/>
        </p:nvSpPr>
        <p:spPr bwMode="auto">
          <a:xfrm>
            <a:off x="4065588" y="2728913"/>
            <a:ext cx="53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9"/>
          <p:cNvSpPr>
            <a:spLocks noChangeArrowheads="1"/>
          </p:cNvSpPr>
          <p:nvPr/>
        </p:nvSpPr>
        <p:spPr bwMode="auto">
          <a:xfrm>
            <a:off x="3738563" y="5272088"/>
            <a:ext cx="7085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0" name="Rectangle 11"/>
          <p:cNvSpPr>
            <a:spLocks noChangeArrowheads="1"/>
          </p:cNvSpPr>
          <p:nvPr/>
        </p:nvSpPr>
        <p:spPr bwMode="auto">
          <a:xfrm>
            <a:off x="5711825" y="4805363"/>
            <a:ext cx="511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2" name="Rectangle 13"/>
          <p:cNvSpPr>
            <a:spLocks noChangeArrowheads="1"/>
          </p:cNvSpPr>
          <p:nvPr/>
        </p:nvSpPr>
        <p:spPr bwMode="auto">
          <a:xfrm>
            <a:off x="1160462" y="3681413"/>
            <a:ext cx="565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4" name="Rectangle 15"/>
          <p:cNvSpPr>
            <a:spLocks noChangeArrowheads="1"/>
          </p:cNvSpPr>
          <p:nvPr/>
        </p:nvSpPr>
        <p:spPr bwMode="auto">
          <a:xfrm>
            <a:off x="7232650" y="4102101"/>
            <a:ext cx="565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6" name="Rectangle 17"/>
          <p:cNvSpPr>
            <a:spLocks noChangeArrowheads="1"/>
          </p:cNvSpPr>
          <p:nvPr/>
        </p:nvSpPr>
        <p:spPr bwMode="auto">
          <a:xfrm>
            <a:off x="5260182" y="5609432"/>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27" name="Rectangle 18"/>
          <p:cNvSpPr>
            <a:spLocks noChangeArrowheads="1"/>
          </p:cNvSpPr>
          <p:nvPr/>
        </p:nvSpPr>
        <p:spPr bwMode="auto">
          <a:xfrm>
            <a:off x="5650707" y="5609432"/>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28" name="Rectangle 19"/>
          <p:cNvSpPr>
            <a:spLocks noChangeArrowheads="1"/>
          </p:cNvSpPr>
          <p:nvPr/>
        </p:nvSpPr>
        <p:spPr bwMode="auto">
          <a:xfrm>
            <a:off x="5260182" y="577929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29" name="Rectangle 20"/>
          <p:cNvSpPr>
            <a:spLocks noChangeArrowheads="1"/>
          </p:cNvSpPr>
          <p:nvPr/>
        </p:nvSpPr>
        <p:spPr bwMode="auto">
          <a:xfrm>
            <a:off x="5482432" y="5779296"/>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1,500</a:t>
            </a:r>
            <a:endParaRPr kumimoji="0" lang="en-US" altLang="en-US" sz="1800" b="1" i="0" u="none" strike="noStrike" cap="none" normalizeH="0" baseline="0" smtClean="0">
              <a:ln>
                <a:noFill/>
              </a:ln>
              <a:solidFill>
                <a:schemeClr val="tx1"/>
              </a:solidFill>
              <a:effectLst/>
              <a:latin typeface="+mj-lt"/>
            </a:endParaRPr>
          </a:p>
        </p:txBody>
      </p:sp>
      <p:sp>
        <p:nvSpPr>
          <p:cNvPr id="30" name="Rectangle 21"/>
          <p:cNvSpPr>
            <a:spLocks noChangeArrowheads="1"/>
          </p:cNvSpPr>
          <p:nvPr/>
        </p:nvSpPr>
        <p:spPr bwMode="auto">
          <a:xfrm>
            <a:off x="6119019" y="5609432"/>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3,000 Miles</a:t>
            </a:r>
            <a:endParaRPr kumimoji="0" lang="en-US" altLang="en-US" sz="1800" b="1" i="0" u="none" strike="noStrike" cap="none" normalizeH="0" baseline="0" dirty="0" smtClean="0">
              <a:ln>
                <a:noFill/>
              </a:ln>
              <a:solidFill>
                <a:schemeClr val="tx1"/>
              </a:solidFill>
              <a:effectLst/>
              <a:latin typeface="+mj-lt"/>
            </a:endParaRPr>
          </a:p>
        </p:txBody>
      </p:sp>
      <p:sp>
        <p:nvSpPr>
          <p:cNvPr id="31" name="Rectangle 22"/>
          <p:cNvSpPr>
            <a:spLocks noChangeArrowheads="1"/>
          </p:cNvSpPr>
          <p:nvPr/>
        </p:nvSpPr>
        <p:spPr bwMode="auto">
          <a:xfrm>
            <a:off x="5777707" y="5779296"/>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3,000 Kilometers</a:t>
            </a:r>
            <a:endParaRPr kumimoji="0" lang="en-US" altLang="en-US" sz="1800" b="1" i="0" u="none" strike="noStrike" cap="none" normalizeH="0" baseline="0" dirty="0" smtClean="0">
              <a:ln>
                <a:noFill/>
              </a:ln>
              <a:solidFill>
                <a:schemeClr val="tx1"/>
              </a:solidFill>
              <a:effectLst/>
              <a:latin typeface="+mj-lt"/>
            </a:endParaRPr>
          </a:p>
        </p:txBody>
      </p:sp>
      <p:sp>
        <p:nvSpPr>
          <p:cNvPr id="32" name="Rectangle 23"/>
          <p:cNvSpPr>
            <a:spLocks noChangeArrowheads="1"/>
          </p:cNvSpPr>
          <p:nvPr/>
        </p:nvSpPr>
        <p:spPr bwMode="auto">
          <a:xfrm>
            <a:off x="1438275" y="4918076"/>
            <a:ext cx="8079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10 and above</a:t>
            </a:r>
            <a:endParaRPr kumimoji="0" lang="en-US" altLang="en-US" b="1" i="0" u="none" strike="noStrike" cap="none" normalizeH="0" baseline="0" dirty="0" smtClean="0">
              <a:ln>
                <a:noFill/>
              </a:ln>
              <a:solidFill>
                <a:schemeClr val="tx1"/>
              </a:solidFill>
              <a:effectLst/>
              <a:latin typeface="+mj-lt"/>
            </a:endParaRPr>
          </a:p>
        </p:txBody>
      </p:sp>
      <p:sp>
        <p:nvSpPr>
          <p:cNvPr id="33" name="Rectangle 24"/>
          <p:cNvSpPr>
            <a:spLocks noChangeArrowheads="1"/>
          </p:cNvSpPr>
          <p:nvPr/>
        </p:nvSpPr>
        <p:spPr bwMode="auto">
          <a:xfrm>
            <a:off x="1438275" y="5103813"/>
            <a:ext cx="42319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5.0–9.9</a:t>
            </a:r>
            <a:endParaRPr kumimoji="0" lang="en-US" altLang="en-US" b="1" i="0" u="none" strike="noStrike" cap="none" normalizeH="0" baseline="0" dirty="0" smtClean="0">
              <a:ln>
                <a:noFill/>
              </a:ln>
              <a:solidFill>
                <a:schemeClr val="tx1"/>
              </a:solidFill>
              <a:effectLst/>
              <a:latin typeface="+mj-lt"/>
            </a:endParaRPr>
          </a:p>
        </p:txBody>
      </p:sp>
      <p:sp>
        <p:nvSpPr>
          <p:cNvPr id="34" name="Rectangle 25"/>
          <p:cNvSpPr>
            <a:spLocks noChangeArrowheads="1"/>
          </p:cNvSpPr>
          <p:nvPr/>
        </p:nvSpPr>
        <p:spPr bwMode="auto">
          <a:xfrm>
            <a:off x="1438275" y="5289551"/>
            <a:ext cx="3173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1–4.9</a:t>
            </a:r>
            <a:endParaRPr kumimoji="0" lang="en-US" altLang="en-US" b="1" i="0" u="none" strike="noStrike" cap="none" normalizeH="0" baseline="0" dirty="0" smtClean="0">
              <a:ln>
                <a:noFill/>
              </a:ln>
              <a:solidFill>
                <a:schemeClr val="tx1"/>
              </a:solidFill>
              <a:effectLst/>
              <a:latin typeface="+mj-lt"/>
            </a:endParaRPr>
          </a:p>
        </p:txBody>
      </p:sp>
      <p:sp>
        <p:nvSpPr>
          <p:cNvPr id="35" name="Rectangle 26"/>
          <p:cNvSpPr>
            <a:spLocks noChangeArrowheads="1"/>
          </p:cNvSpPr>
          <p:nvPr/>
        </p:nvSpPr>
        <p:spPr bwMode="auto">
          <a:xfrm>
            <a:off x="1438275" y="5475288"/>
            <a:ext cx="7646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less than 0.5</a:t>
            </a:r>
            <a:endParaRPr kumimoji="0" lang="en-US" altLang="en-US" b="1" i="0" u="none" strike="noStrike" cap="none" normalizeH="0" baseline="0" dirty="0" smtClean="0">
              <a:ln>
                <a:noFill/>
              </a:ln>
              <a:solidFill>
                <a:schemeClr val="tx1"/>
              </a:solidFill>
              <a:effectLst/>
              <a:latin typeface="+mj-lt"/>
            </a:endParaRPr>
          </a:p>
        </p:txBody>
      </p:sp>
      <p:sp>
        <p:nvSpPr>
          <p:cNvPr id="36" name="Rectangle 27"/>
          <p:cNvSpPr>
            <a:spLocks noChangeArrowheads="1"/>
          </p:cNvSpPr>
          <p:nvPr/>
        </p:nvSpPr>
        <p:spPr bwMode="auto">
          <a:xfrm>
            <a:off x="1177925" y="4571048"/>
            <a:ext cx="1275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Percent of world’s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Arial Black" panose="020B0A04020102020204" pitchFamily="34" charset="0"/>
              </a:rPr>
              <a:t>total </a:t>
            </a:r>
            <a:r>
              <a:rPr kumimoji="0" lang="en-US" altLang="en-US" sz="1000" b="1" i="0" u="none" strike="noStrike" cap="none" normalizeH="0" baseline="0" dirty="0" err="1" smtClean="0">
                <a:ln>
                  <a:noFill/>
                </a:ln>
                <a:solidFill>
                  <a:srgbClr val="000000"/>
                </a:solidFill>
                <a:effectLst/>
                <a:latin typeface="Arial Black" panose="020B0A04020102020204" pitchFamily="34" charset="0"/>
              </a:rPr>
              <a:t>Bahí’í</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383073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Key Issue 2: Why Do Religions Have Distinctive Distributions?</a:t>
            </a:r>
          </a:p>
        </p:txBody>
      </p:sp>
      <p:sp>
        <p:nvSpPr>
          <p:cNvPr id="8" name="Content Placeholder 7"/>
          <p:cNvSpPr>
            <a:spLocks noGrp="1"/>
          </p:cNvSpPr>
          <p:nvPr>
            <p:ph sz="quarter" idx="13"/>
          </p:nvPr>
        </p:nvSpPr>
        <p:spPr/>
        <p:txBody>
          <a:bodyPr/>
          <a:lstStyle/>
          <a:p>
            <a:pPr marL="0" indent="0" eaLnBrk="1" hangingPunct="1">
              <a:buNone/>
            </a:pPr>
            <a:r>
              <a:rPr lang="en-US" altLang="en-US" b="1" dirty="0">
                <a:solidFill>
                  <a:srgbClr val="007FA3"/>
                </a:solidFill>
              </a:rPr>
              <a:t>6.2.1</a:t>
            </a:r>
            <a:r>
              <a:rPr lang="en-US" altLang="en-US" dirty="0"/>
              <a:t> Origin of Christianity </a:t>
            </a:r>
            <a:r>
              <a:rPr lang="en-US" altLang="en-US" dirty="0" smtClean="0"/>
              <a:t>and </a:t>
            </a:r>
            <a:r>
              <a:rPr lang="en-US" altLang="en-US" dirty="0"/>
              <a:t>Islam in Southwest Asia</a:t>
            </a:r>
          </a:p>
          <a:p>
            <a:pPr marL="0" indent="0" eaLnBrk="1" hangingPunct="1">
              <a:buNone/>
            </a:pPr>
            <a:r>
              <a:rPr lang="en-US" altLang="en-US" b="1" dirty="0">
                <a:solidFill>
                  <a:srgbClr val="007FA3"/>
                </a:solidFill>
              </a:rPr>
              <a:t>6.2.2</a:t>
            </a:r>
            <a:r>
              <a:rPr lang="en-US" altLang="en-US" dirty="0"/>
              <a:t> Origin of Buddhism </a:t>
            </a:r>
            <a:r>
              <a:rPr lang="en-US" altLang="en-US" dirty="0" smtClean="0"/>
              <a:t>and </a:t>
            </a:r>
            <a:r>
              <a:rPr lang="en-US" altLang="en-US" dirty="0"/>
              <a:t>Hinduism in South Asia</a:t>
            </a:r>
          </a:p>
          <a:p>
            <a:pPr marL="0" indent="0" eaLnBrk="1" hangingPunct="1">
              <a:buNone/>
            </a:pPr>
            <a:r>
              <a:rPr lang="en-US" altLang="en-US" b="1" dirty="0">
                <a:solidFill>
                  <a:srgbClr val="007FA3"/>
                </a:solidFill>
              </a:rPr>
              <a:t>6.2.3</a:t>
            </a:r>
            <a:r>
              <a:rPr lang="en-US" altLang="en-US" dirty="0"/>
              <a:t> Historical Diffusion of Religions</a:t>
            </a:r>
          </a:p>
          <a:p>
            <a:pPr marL="0" indent="0" eaLnBrk="1" hangingPunct="1">
              <a:buNone/>
            </a:pPr>
            <a:r>
              <a:rPr lang="en-US" altLang="en-US" b="1" dirty="0">
                <a:solidFill>
                  <a:srgbClr val="007FA3"/>
                </a:solidFill>
              </a:rPr>
              <a:t>6.2.4</a:t>
            </a:r>
            <a:r>
              <a:rPr lang="en-US" altLang="en-US" dirty="0"/>
              <a:t> Recent Migration of Christians</a:t>
            </a:r>
          </a:p>
          <a:p>
            <a:pPr marL="0" indent="0" eaLnBrk="1" hangingPunct="1">
              <a:buNone/>
            </a:pPr>
            <a:r>
              <a:rPr lang="en-US" altLang="en-US" b="1" dirty="0">
                <a:solidFill>
                  <a:srgbClr val="007FA3"/>
                </a:solidFill>
              </a:rPr>
              <a:t>6.2.5</a:t>
            </a:r>
            <a:r>
              <a:rPr lang="en-US" altLang="en-US" dirty="0"/>
              <a:t> Migration of Muslims </a:t>
            </a:r>
            <a:r>
              <a:rPr lang="en-US" altLang="en-US" dirty="0" smtClean="0"/>
              <a:t>and </a:t>
            </a:r>
            <a:r>
              <a:rPr lang="en-US" altLang="en-US" dirty="0"/>
              <a:t>Jews</a:t>
            </a:r>
          </a:p>
        </p:txBody>
      </p:sp>
    </p:spTree>
    <p:extLst>
      <p:ext uri="{BB962C8B-B14F-4D97-AF65-F5344CB8AC3E}">
        <p14:creationId xmlns:p14="http://schemas.microsoft.com/office/powerpoint/2010/main" val="14637853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6.2.1 Origin of Christianity </a:t>
            </a:r>
            <a:r>
              <a:rPr lang="en-US" sz="3400" dirty="0" smtClean="0"/>
              <a:t>and </a:t>
            </a:r>
            <a:r>
              <a:rPr lang="en-US" sz="3400" dirty="0"/>
              <a:t>Islam in Southwest Asia </a:t>
            </a:r>
            <a:r>
              <a:rPr lang="en-US" sz="2000" b="0" dirty="0"/>
              <a:t>(1 of 4)</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1021774"/>
          </a:xfrm>
        </p:spPr>
        <p:txBody>
          <a:bodyPr/>
          <a:lstStyle/>
          <a:p>
            <a:pPr marL="432" indent="0">
              <a:buNone/>
            </a:pPr>
            <a:r>
              <a:rPr lang="en-US" sz="2200" b="1" dirty="0"/>
              <a:t>Figure 6-24: </a:t>
            </a:r>
            <a:r>
              <a:rPr lang="en-US" sz="2200" dirty="0"/>
              <a:t>The Church of the Holy Sepulchre in Jerusalem, Israel is a historic site in the origin of Christianity as the site of Jesus’s resurrection.</a:t>
            </a:r>
          </a:p>
        </p:txBody>
      </p:sp>
      <p:pic>
        <p:nvPicPr>
          <p:cNvPr id="6" name="Picture 5" descr="A large tomb in the center of a stone brick building. A massive gathering of people waits to view and photograph the tomb.">
            <a:extLst>
              <a:ext uri="{FF2B5EF4-FFF2-40B4-BE49-F238E27FC236}">
                <a16:creationId xmlns:a16="http://schemas.microsoft.com/office/drawing/2014/main" id="{3E4D1606-4E66-4C0A-8554-2CBA5A877A7D}"/>
              </a:ext>
            </a:extLst>
          </p:cNvPr>
          <p:cNvPicPr>
            <a:picLocks noChangeAspect="1"/>
          </p:cNvPicPr>
          <p:nvPr/>
        </p:nvPicPr>
        <p:blipFill>
          <a:blip r:embed="rId2"/>
          <a:stretch>
            <a:fillRect/>
          </a:stretch>
        </p:blipFill>
        <p:spPr>
          <a:xfrm>
            <a:off x="2802324" y="2726245"/>
            <a:ext cx="3539352" cy="3701515"/>
          </a:xfrm>
          <a:prstGeom prst="rect">
            <a:avLst/>
          </a:prstGeom>
        </p:spPr>
      </p:pic>
    </p:spTree>
    <p:extLst>
      <p:ext uri="{BB962C8B-B14F-4D97-AF65-F5344CB8AC3E}">
        <p14:creationId xmlns:p14="http://schemas.microsoft.com/office/powerpoint/2010/main" val="3479893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74066" cy="1097279"/>
          </a:xfrm>
        </p:spPr>
        <p:txBody>
          <a:bodyPr/>
          <a:lstStyle/>
          <a:p>
            <a:r>
              <a:rPr lang="en-US" sz="3400" dirty="0"/>
              <a:t>6.2.1 Origin of Christianity </a:t>
            </a:r>
            <a:r>
              <a:rPr lang="en-US" sz="3400" dirty="0" smtClean="0"/>
              <a:t>and </a:t>
            </a:r>
            <a:r>
              <a:rPr lang="en-US" sz="3400" dirty="0"/>
              <a:t>Islam in Southwest Asia </a:t>
            </a:r>
            <a:r>
              <a:rPr lang="en-US" sz="2000" b="0" dirty="0"/>
              <a:t>(2 of 4)</a:t>
            </a:r>
          </a:p>
        </p:txBody>
      </p:sp>
      <p:sp>
        <p:nvSpPr>
          <p:cNvPr id="8" name="Content Placeholder 7"/>
          <p:cNvSpPr>
            <a:spLocks noGrp="1"/>
          </p:cNvSpPr>
          <p:nvPr>
            <p:ph sz="quarter" idx="13"/>
          </p:nvPr>
        </p:nvSpPr>
        <p:spPr>
          <a:xfrm>
            <a:off x="457200" y="1556326"/>
            <a:ext cx="8026400" cy="4410365"/>
          </a:xfrm>
        </p:spPr>
        <p:txBody>
          <a:bodyPr/>
          <a:lstStyle/>
          <a:p>
            <a:pPr indent="-256032"/>
            <a:r>
              <a:rPr lang="en-US" altLang="en-US" dirty="0"/>
              <a:t>Christianity and Islam are both universalizing religions</a:t>
            </a:r>
          </a:p>
          <a:p>
            <a:pPr indent="-256032"/>
            <a:r>
              <a:rPr lang="en-US" altLang="en-US" dirty="0"/>
              <a:t>Christianity has three major branches—Roman Catholic, Protestant, and Orthodox</a:t>
            </a:r>
          </a:p>
          <a:p>
            <a:pPr indent="-256032"/>
            <a:r>
              <a:rPr lang="en-US" altLang="en-US" dirty="0"/>
              <a:t>Islam has two major branches—Sunni and Shiite. The primary disagreement between the two branches is line of succession in Islamic leadership after the death of </a:t>
            </a:r>
            <a:r>
              <a:rPr lang="en-US" altLang="en-US" dirty="0" smtClean="0"/>
              <a:t>Prophet </a:t>
            </a:r>
            <a:r>
              <a:rPr lang="en-US" altLang="en-US" dirty="0"/>
              <a:t>Muhammed</a:t>
            </a:r>
          </a:p>
        </p:txBody>
      </p:sp>
    </p:spTree>
    <p:extLst>
      <p:ext uri="{BB962C8B-B14F-4D97-AF65-F5344CB8AC3E}">
        <p14:creationId xmlns:p14="http://schemas.microsoft.com/office/powerpoint/2010/main" val="3779125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166100" cy="1097279"/>
          </a:xfrm>
        </p:spPr>
        <p:txBody>
          <a:bodyPr/>
          <a:lstStyle/>
          <a:p>
            <a:r>
              <a:rPr lang="en-US" sz="3400" dirty="0"/>
              <a:t>6.2.1 Origin of Christianity </a:t>
            </a:r>
            <a:r>
              <a:rPr lang="en-US" sz="3400" dirty="0" smtClean="0"/>
              <a:t>and </a:t>
            </a:r>
            <a:r>
              <a:rPr lang="en-US" sz="3400" dirty="0"/>
              <a:t>Islam in Southwest Asia </a:t>
            </a:r>
            <a:r>
              <a:rPr lang="en-US" sz="2000" b="0" dirty="0"/>
              <a:t>(3 of 4)</a:t>
            </a:r>
          </a:p>
        </p:txBody>
      </p:sp>
      <p:sp>
        <p:nvSpPr>
          <p:cNvPr id="8" name="Content Placeholder 7"/>
          <p:cNvSpPr>
            <a:spLocks noGrp="1"/>
          </p:cNvSpPr>
          <p:nvPr>
            <p:ph sz="quarter" idx="13"/>
          </p:nvPr>
        </p:nvSpPr>
        <p:spPr>
          <a:xfrm>
            <a:off x="457200" y="1556326"/>
            <a:ext cx="8166100" cy="4511965"/>
          </a:xfrm>
        </p:spPr>
        <p:txBody>
          <a:bodyPr/>
          <a:lstStyle/>
          <a:p>
            <a:pPr indent="-256032"/>
            <a:r>
              <a:rPr lang="en-US" altLang="en-US" dirty="0"/>
              <a:t>The core of Islamic belief involves performing five acts, known as the Five Pillars of Islam</a:t>
            </a:r>
          </a:p>
          <a:p>
            <a:pPr marL="740664" lvl="1" indent="-429768">
              <a:buFont typeface="+mj-lt"/>
              <a:buAutoNum type="arabicPeriod"/>
            </a:pPr>
            <a:r>
              <a:rPr lang="en-US" altLang="en-US" dirty="0"/>
              <a:t>Shahadah—the recitation there is no deity worth worshipping except the one God</a:t>
            </a:r>
          </a:p>
          <a:p>
            <a:pPr marL="740664" lvl="1" indent="-429768">
              <a:buFont typeface="+mj-lt"/>
              <a:buAutoNum type="arabicPeriod"/>
            </a:pPr>
            <a:r>
              <a:rPr lang="en-US" altLang="en-US" dirty="0"/>
              <a:t>Salat—praying five times a day to Makkah</a:t>
            </a:r>
          </a:p>
          <a:p>
            <a:pPr marL="740664" lvl="1" indent="-429768">
              <a:buFont typeface="+mj-lt"/>
              <a:buAutoNum type="arabicPeriod"/>
            </a:pPr>
            <a:r>
              <a:rPr lang="en-US" altLang="en-US" dirty="0"/>
              <a:t>Zakat—giving generously to charity</a:t>
            </a:r>
          </a:p>
          <a:p>
            <a:pPr marL="740664" lvl="1" indent="-429768">
              <a:buFont typeface="+mj-lt"/>
              <a:buAutoNum type="arabicPeriod"/>
            </a:pPr>
            <a:r>
              <a:rPr lang="en-US" altLang="en-US" dirty="0"/>
              <a:t>Sawm of Ramadan—fasting during the daylight hours of the month of Ramadan</a:t>
            </a:r>
          </a:p>
          <a:p>
            <a:pPr marL="740664" lvl="1" indent="-429768">
              <a:buFont typeface="+mj-lt"/>
              <a:buAutoNum type="arabicPeriod"/>
            </a:pPr>
            <a:r>
              <a:rPr lang="en-US" altLang="en-US" dirty="0"/>
              <a:t>Hajj—making a once-in-a-lifetime pilgrimage to Makkah</a:t>
            </a:r>
          </a:p>
        </p:txBody>
      </p:sp>
    </p:spTree>
    <p:extLst>
      <p:ext uri="{BB962C8B-B14F-4D97-AF65-F5344CB8AC3E}">
        <p14:creationId xmlns:p14="http://schemas.microsoft.com/office/powerpoint/2010/main" val="12860735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6.2.1 Origin of Christianity </a:t>
            </a:r>
            <a:r>
              <a:rPr lang="en-US" sz="3400" dirty="0" smtClean="0"/>
              <a:t>and </a:t>
            </a:r>
            <a:r>
              <a:rPr lang="en-US" sz="3400" dirty="0"/>
              <a:t>Islam in Southwest Asia </a:t>
            </a:r>
            <a:r>
              <a:rPr lang="en-US" sz="2000" b="0" dirty="0"/>
              <a:t>(4 of 4)</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432800" cy="766519"/>
          </a:xfrm>
        </p:spPr>
        <p:txBody>
          <a:bodyPr/>
          <a:lstStyle/>
          <a:p>
            <a:pPr marL="432" indent="0">
              <a:buNone/>
            </a:pPr>
            <a:r>
              <a:rPr lang="en-US" sz="2200" b="1" dirty="0"/>
              <a:t>Figure 6-25: </a:t>
            </a:r>
            <a:r>
              <a:rPr lang="en-US" sz="2200" dirty="0"/>
              <a:t>The Mosque of the Prophet in Madinah, Saudi Arabia, marks the burial place of Muhammad, the Prophet of Islam.</a:t>
            </a:r>
          </a:p>
        </p:txBody>
      </p:sp>
      <p:pic>
        <p:nvPicPr>
          <p:cNvPr id="6" name="Picture 5" descr="A green dome atop a white building surrounded by spires and a large stone courtyard.">
            <a:extLst>
              <a:ext uri="{FF2B5EF4-FFF2-40B4-BE49-F238E27FC236}">
                <a16:creationId xmlns:a16="http://schemas.microsoft.com/office/drawing/2014/main" id="{72000CE5-648F-48D8-9089-D5544C9A3D52}"/>
              </a:ext>
            </a:extLst>
          </p:cNvPr>
          <p:cNvPicPr>
            <a:picLocks noChangeAspect="1"/>
          </p:cNvPicPr>
          <p:nvPr/>
        </p:nvPicPr>
        <p:blipFill>
          <a:blip r:embed="rId2"/>
          <a:stretch>
            <a:fillRect/>
          </a:stretch>
        </p:blipFill>
        <p:spPr>
          <a:xfrm>
            <a:off x="1868914" y="2487945"/>
            <a:ext cx="5406173" cy="3865414"/>
          </a:xfrm>
          <a:prstGeom prst="rect">
            <a:avLst/>
          </a:prstGeom>
        </p:spPr>
      </p:pic>
    </p:spTree>
    <p:extLst>
      <p:ext uri="{BB962C8B-B14F-4D97-AF65-F5344CB8AC3E}">
        <p14:creationId xmlns:p14="http://schemas.microsoft.com/office/powerpoint/2010/main" val="2220224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6.2.2 Origin of Buddhism </a:t>
            </a:r>
            <a:r>
              <a:rPr lang="en-US" sz="3400" dirty="0" smtClean="0"/>
              <a:t>and </a:t>
            </a:r>
            <a:r>
              <a:rPr lang="en-US" sz="3400" dirty="0"/>
              <a:t>Hinduism in South Asia </a:t>
            </a:r>
            <a:r>
              <a:rPr lang="en-US" sz="2000" b="0" dirty="0"/>
              <a:t>(1 of 3)</a:t>
            </a:r>
          </a:p>
        </p:txBody>
      </p:sp>
      <p:sp>
        <p:nvSpPr>
          <p:cNvPr id="2" name="Content Placeholder 1">
            <a:extLst>
              <a:ext uri="{FF2B5EF4-FFF2-40B4-BE49-F238E27FC236}">
                <a16:creationId xmlns:a16="http://schemas.microsoft.com/office/drawing/2014/main" id="{FF7A6879-AE6C-4C20-900B-2FEDE56DFA1D}"/>
              </a:ext>
            </a:extLst>
          </p:cNvPr>
          <p:cNvSpPr>
            <a:spLocks noGrp="1"/>
          </p:cNvSpPr>
          <p:nvPr>
            <p:ph sz="quarter" idx="13"/>
          </p:nvPr>
        </p:nvSpPr>
        <p:spPr>
          <a:xfrm>
            <a:off x="457199" y="1556327"/>
            <a:ext cx="8446655" cy="2539684"/>
          </a:xfrm>
        </p:spPr>
        <p:txBody>
          <a:bodyPr/>
          <a:lstStyle/>
          <a:p>
            <a:r>
              <a:rPr lang="en-US" dirty="0"/>
              <a:t>Buddhism originated in the region of the present-day border between India and Nepal. There are three branches of Buddhism:</a:t>
            </a:r>
          </a:p>
          <a:p>
            <a:pPr marL="740664" lvl="1" indent="-429768">
              <a:buFont typeface="+mj-lt"/>
              <a:buAutoNum type="arabicPeriod"/>
            </a:pPr>
            <a:r>
              <a:rPr lang="en-US" dirty="0"/>
              <a:t>Theravada</a:t>
            </a:r>
          </a:p>
          <a:p>
            <a:pPr marL="740664" lvl="1" indent="-429768">
              <a:buFont typeface="+mj-lt"/>
              <a:buAutoNum type="arabicPeriod"/>
            </a:pPr>
            <a:r>
              <a:rPr lang="en-US" dirty="0"/>
              <a:t>Mahayana</a:t>
            </a:r>
          </a:p>
          <a:p>
            <a:pPr marL="740664" lvl="1" indent="-429768">
              <a:buFont typeface="+mj-lt"/>
              <a:buAutoNum type="arabicPeriod"/>
            </a:pPr>
            <a:r>
              <a:rPr lang="en-US" dirty="0"/>
              <a:t>Vajrayana</a:t>
            </a:r>
          </a:p>
        </p:txBody>
      </p:sp>
      <p:sp>
        <p:nvSpPr>
          <p:cNvPr id="3" name="Content Placeholder 2">
            <a:extLst>
              <a:ext uri="{FF2B5EF4-FFF2-40B4-BE49-F238E27FC236}">
                <a16:creationId xmlns:a16="http://schemas.microsoft.com/office/drawing/2014/main" id="{FE4D55BC-EB7C-4EE1-A967-5329C6D9A493}"/>
              </a:ext>
            </a:extLst>
          </p:cNvPr>
          <p:cNvSpPr>
            <a:spLocks noGrp="1"/>
          </p:cNvSpPr>
          <p:nvPr>
            <p:ph sz="quarter" idx="14"/>
          </p:nvPr>
        </p:nvSpPr>
        <p:spPr>
          <a:xfrm>
            <a:off x="457200" y="4187699"/>
            <a:ext cx="8229600" cy="750786"/>
          </a:xfrm>
        </p:spPr>
        <p:txBody>
          <a:bodyPr/>
          <a:lstStyle/>
          <a:p>
            <a:r>
              <a:rPr lang="en-US" dirty="0"/>
              <a:t>The origins of Hinduism are unknown but date back to South Asia between 2500 B.C.E. and 1500 B.C.E.</a:t>
            </a:r>
          </a:p>
        </p:txBody>
      </p:sp>
    </p:spTree>
    <p:extLst>
      <p:ext uri="{BB962C8B-B14F-4D97-AF65-F5344CB8AC3E}">
        <p14:creationId xmlns:p14="http://schemas.microsoft.com/office/powerpoint/2010/main" val="2791392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6.1.1 Religions </a:t>
            </a:r>
            <a:r>
              <a:rPr lang="en-IN" dirty="0" smtClean="0"/>
              <a:t>and </a:t>
            </a:r>
            <a:r>
              <a:rPr lang="en-IN" dirty="0"/>
              <a:t>Geography </a:t>
            </a:r>
            <a:r>
              <a:rPr lang="en-IN" sz="2000" b="0" dirty="0"/>
              <a:t>(1 of 4)</a:t>
            </a:r>
          </a:p>
        </p:txBody>
      </p:sp>
      <p:sp>
        <p:nvSpPr>
          <p:cNvPr id="8" name="Content Placeholder 7"/>
          <p:cNvSpPr>
            <a:spLocks noGrp="1"/>
          </p:cNvSpPr>
          <p:nvPr>
            <p:ph sz="quarter" idx="13"/>
          </p:nvPr>
        </p:nvSpPr>
        <p:spPr>
          <a:xfrm>
            <a:off x="457200" y="1556327"/>
            <a:ext cx="8229600" cy="2165928"/>
          </a:xfrm>
        </p:spPr>
        <p:txBody>
          <a:bodyPr/>
          <a:lstStyle/>
          <a:p>
            <a:pPr indent="-256032"/>
            <a:r>
              <a:rPr lang="en-US" altLang="en-US" dirty="0"/>
              <a:t>The world’s four largest religions are:</a:t>
            </a:r>
          </a:p>
          <a:p>
            <a:pPr marL="740664" lvl="1" indent="-429768">
              <a:buFont typeface="+mj-lt"/>
              <a:buAutoNum type="arabicPeriod"/>
            </a:pPr>
            <a:r>
              <a:rPr lang="en-US" altLang="en-US" dirty="0"/>
              <a:t>Christianity (2.4 billion)</a:t>
            </a:r>
          </a:p>
          <a:p>
            <a:pPr marL="740664" lvl="1" indent="-429768">
              <a:buFont typeface="+mj-lt"/>
              <a:buAutoNum type="arabicPeriod"/>
            </a:pPr>
            <a:r>
              <a:rPr lang="en-US" altLang="en-US" dirty="0"/>
              <a:t>Islam (1.9 billion)</a:t>
            </a:r>
          </a:p>
          <a:p>
            <a:pPr marL="740664" lvl="1" indent="-429768">
              <a:buFont typeface="+mj-lt"/>
              <a:buAutoNum type="arabicPeriod"/>
            </a:pPr>
            <a:r>
              <a:rPr lang="en-US" altLang="en-US" dirty="0"/>
              <a:t>Hinduism (1.2 billion)</a:t>
            </a:r>
          </a:p>
          <a:p>
            <a:pPr marL="740664" lvl="1" indent="-429768">
              <a:buFont typeface="+mj-lt"/>
              <a:buAutoNum type="arabicPeriod"/>
            </a:pPr>
            <a:r>
              <a:rPr lang="en-US" altLang="en-US" dirty="0"/>
              <a:t>Buddhist (507 million)</a:t>
            </a:r>
          </a:p>
        </p:txBody>
      </p:sp>
      <p:sp>
        <p:nvSpPr>
          <p:cNvPr id="2" name="Content Placeholder 1">
            <a:extLst>
              <a:ext uri="{FF2B5EF4-FFF2-40B4-BE49-F238E27FC236}">
                <a16:creationId xmlns:a16="http://schemas.microsoft.com/office/drawing/2014/main" id="{9D5A8D2C-5E55-4763-8F86-3D748751CD2B}"/>
              </a:ext>
            </a:extLst>
          </p:cNvPr>
          <p:cNvSpPr>
            <a:spLocks noGrp="1"/>
          </p:cNvSpPr>
          <p:nvPr>
            <p:ph sz="quarter" idx="14"/>
          </p:nvPr>
        </p:nvSpPr>
        <p:spPr>
          <a:xfrm>
            <a:off x="457200" y="3798455"/>
            <a:ext cx="8229600" cy="2602345"/>
          </a:xfrm>
        </p:spPr>
        <p:txBody>
          <a:bodyPr/>
          <a:lstStyle/>
          <a:p>
            <a:pPr marL="429768" indent="-429768"/>
            <a:r>
              <a:rPr lang="en-US" altLang="en-US" b="1" dirty="0"/>
              <a:t>Folk religions </a:t>
            </a:r>
            <a:r>
              <a:rPr lang="en-US" altLang="en-US" dirty="0"/>
              <a:t>account for roughly 6% of the world population</a:t>
            </a:r>
          </a:p>
          <a:p>
            <a:pPr marL="429768" indent="-429768"/>
            <a:r>
              <a:rPr lang="en-US" altLang="en-US" dirty="0"/>
              <a:t>About 1% of the world population adheres to a different religion (e.g., Judaism, Sikhism)</a:t>
            </a:r>
          </a:p>
          <a:p>
            <a:pPr marL="429768" indent="-429768"/>
            <a:r>
              <a:rPr lang="en-US" altLang="en-US" dirty="0"/>
              <a:t>About 16% of the world population is unaffiliated with a religion</a:t>
            </a:r>
          </a:p>
        </p:txBody>
      </p:sp>
    </p:spTree>
    <p:extLst>
      <p:ext uri="{BB962C8B-B14F-4D97-AF65-F5344CB8AC3E}">
        <p14:creationId xmlns:p14="http://schemas.microsoft.com/office/powerpoint/2010/main" val="35427033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6.2.2 Origin of Buddhism </a:t>
            </a:r>
            <a:r>
              <a:rPr lang="en-US" sz="3400" dirty="0" smtClean="0"/>
              <a:t>and </a:t>
            </a:r>
            <a:r>
              <a:rPr lang="en-US" sz="3400" dirty="0"/>
              <a:t>Hinduism in South Asia </a:t>
            </a:r>
            <a:r>
              <a:rPr lang="en-US" sz="2000" b="0" dirty="0"/>
              <a:t>(2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93174"/>
          </a:xfrm>
        </p:spPr>
        <p:txBody>
          <a:bodyPr/>
          <a:lstStyle/>
          <a:p>
            <a:pPr marL="432" indent="0">
              <a:buNone/>
            </a:pPr>
            <a:r>
              <a:rPr lang="en-US" b="1" dirty="0"/>
              <a:t>Figure 6-26: </a:t>
            </a:r>
            <a:r>
              <a:rPr lang="en-US" dirty="0"/>
              <a:t>The Mahabodhi (Great Awakening) Temple represents the place where Buddha attained enlightenment.</a:t>
            </a:r>
          </a:p>
        </p:txBody>
      </p:sp>
      <p:pic>
        <p:nvPicPr>
          <p:cNvPr id="5" name="Picture 4" descr="A large Buddhist Temple in India.">
            <a:extLst>
              <a:ext uri="{FF2B5EF4-FFF2-40B4-BE49-F238E27FC236}">
                <a16:creationId xmlns:a16="http://schemas.microsoft.com/office/drawing/2014/main" id="{F230DF1A-3FA9-472F-BE31-5EB8B43BE653}"/>
              </a:ext>
            </a:extLst>
          </p:cNvPr>
          <p:cNvPicPr>
            <a:picLocks noChangeAspect="1"/>
          </p:cNvPicPr>
          <p:nvPr/>
        </p:nvPicPr>
        <p:blipFill>
          <a:blip r:embed="rId2"/>
          <a:stretch>
            <a:fillRect/>
          </a:stretch>
        </p:blipFill>
        <p:spPr>
          <a:xfrm>
            <a:off x="3209866" y="2475585"/>
            <a:ext cx="2724269" cy="3944204"/>
          </a:xfrm>
          <a:prstGeom prst="rect">
            <a:avLst/>
          </a:prstGeom>
        </p:spPr>
      </p:pic>
    </p:spTree>
    <p:extLst>
      <p:ext uri="{BB962C8B-B14F-4D97-AF65-F5344CB8AC3E}">
        <p14:creationId xmlns:p14="http://schemas.microsoft.com/office/powerpoint/2010/main" val="7418024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6.2.2 Origin of Buddhism </a:t>
            </a:r>
            <a:r>
              <a:rPr lang="en-US" sz="3400" dirty="0" smtClean="0"/>
              <a:t>and </a:t>
            </a:r>
            <a:r>
              <a:rPr lang="en-US" sz="3400" dirty="0"/>
              <a:t>Hinduism in South Asia </a:t>
            </a:r>
            <a:r>
              <a:rPr lang="en-US" sz="2000" b="0" dirty="0"/>
              <a:t>(3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1009073"/>
          </a:xfrm>
        </p:spPr>
        <p:txBody>
          <a:bodyPr/>
          <a:lstStyle/>
          <a:p>
            <a:pPr marL="432" indent="0">
              <a:buNone/>
            </a:pPr>
            <a:r>
              <a:rPr lang="en-US" sz="2200" b="1" dirty="0"/>
              <a:t>Figure 6-27: </a:t>
            </a:r>
            <a:r>
              <a:rPr lang="en-US" sz="2200" dirty="0"/>
              <a:t>Changu Narayan, from around A.D. 325, is the oldest surviving Hindu temple in Nepal, but there is not a known single origin of Hinduism.</a:t>
            </a:r>
          </a:p>
        </p:txBody>
      </p:sp>
      <p:pic>
        <p:nvPicPr>
          <p:cNvPr id="6" name="Picture 5" descr="A two-tiered Hindu temple, with stone statues at the front and a golden spire atop the building.">
            <a:extLst>
              <a:ext uri="{FF2B5EF4-FFF2-40B4-BE49-F238E27FC236}">
                <a16:creationId xmlns:a16="http://schemas.microsoft.com/office/drawing/2014/main" id="{E037CA43-F5A5-4D6C-B039-0DDDCC9963AC}"/>
              </a:ext>
            </a:extLst>
          </p:cNvPr>
          <p:cNvPicPr>
            <a:picLocks noChangeAspect="1"/>
          </p:cNvPicPr>
          <p:nvPr/>
        </p:nvPicPr>
        <p:blipFill>
          <a:blip r:embed="rId2"/>
          <a:stretch>
            <a:fillRect/>
          </a:stretch>
        </p:blipFill>
        <p:spPr>
          <a:xfrm>
            <a:off x="1100048" y="2737691"/>
            <a:ext cx="6943904" cy="3690188"/>
          </a:xfrm>
          <a:prstGeom prst="rect">
            <a:avLst/>
          </a:prstGeom>
        </p:spPr>
      </p:pic>
    </p:spTree>
    <p:extLst>
      <p:ext uri="{BB962C8B-B14F-4D97-AF65-F5344CB8AC3E}">
        <p14:creationId xmlns:p14="http://schemas.microsoft.com/office/powerpoint/2010/main" val="9857903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521879" cy="1097279"/>
          </a:xfrm>
        </p:spPr>
        <p:txBody>
          <a:bodyPr/>
          <a:lstStyle/>
          <a:p>
            <a:r>
              <a:rPr lang="en-US" sz="3400" dirty="0"/>
              <a:t>6.2.3 Historical Diffusion of Religions </a:t>
            </a:r>
            <a:r>
              <a:rPr lang="en-US" sz="2000" b="0" dirty="0"/>
              <a:t>(1 of 5)</a:t>
            </a:r>
          </a:p>
        </p:txBody>
      </p:sp>
      <p:sp>
        <p:nvSpPr>
          <p:cNvPr id="8" name="Content Placeholder 7"/>
          <p:cNvSpPr>
            <a:spLocks noGrp="1"/>
          </p:cNvSpPr>
          <p:nvPr>
            <p:ph sz="quarter" idx="13"/>
          </p:nvPr>
        </p:nvSpPr>
        <p:spPr>
          <a:xfrm>
            <a:off x="457200" y="1556326"/>
            <a:ext cx="8323545" cy="4831948"/>
          </a:xfrm>
        </p:spPr>
        <p:txBody>
          <a:bodyPr/>
          <a:lstStyle/>
          <a:p>
            <a:pPr indent="-256032"/>
            <a:r>
              <a:rPr lang="en-US" altLang="en-US" dirty="0"/>
              <a:t>Buddhism diffused along the trading routes from northeastern India. It was introduced to China by Buddhist missionaries</a:t>
            </a:r>
          </a:p>
          <a:p>
            <a:pPr indent="-256032"/>
            <a:r>
              <a:rPr lang="en-US" altLang="en-US" dirty="0"/>
              <a:t>Islam diffused rapidly from Saudi Arabia. Within 200 years, Muslims controlled much of Southwest Asia and North Africa</a:t>
            </a:r>
          </a:p>
          <a:p>
            <a:pPr indent="-256032"/>
            <a:r>
              <a:rPr lang="en-US" altLang="en-US" dirty="0"/>
              <a:t>Christianity first spread from its hearth in Judea through </a:t>
            </a:r>
            <a:r>
              <a:rPr lang="en-US" altLang="en-US" b="1" dirty="0"/>
              <a:t>relocation diffusion </a:t>
            </a:r>
            <a:r>
              <a:rPr lang="en-US" altLang="en-US" dirty="0"/>
              <a:t>by missionaries. It spread during Roman times by </a:t>
            </a:r>
            <a:r>
              <a:rPr lang="en-US" altLang="en-US" b="1" dirty="0"/>
              <a:t>hierarchical diffusion </a:t>
            </a:r>
            <a:r>
              <a:rPr lang="en-US" altLang="en-US" dirty="0"/>
              <a:t>and since 1500 C.E. by </a:t>
            </a:r>
            <a:r>
              <a:rPr lang="en-US" altLang="en-US" b="1" dirty="0"/>
              <a:t>contagious diffusion</a:t>
            </a:r>
          </a:p>
        </p:txBody>
      </p:sp>
    </p:spTree>
    <p:extLst>
      <p:ext uri="{BB962C8B-B14F-4D97-AF65-F5344CB8AC3E}">
        <p14:creationId xmlns:p14="http://schemas.microsoft.com/office/powerpoint/2010/main" val="2637165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618022" cy="1097279"/>
          </a:xfrm>
        </p:spPr>
        <p:txBody>
          <a:bodyPr/>
          <a:lstStyle/>
          <a:p>
            <a:r>
              <a:rPr lang="en-US" sz="3400" dirty="0"/>
              <a:t>6.2.3 Historical Diffusion of Religions </a:t>
            </a:r>
            <a:r>
              <a:rPr lang="en-US" sz="2000" b="0" dirty="0"/>
              <a:t>(2 of 5)</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33625"/>
          </a:xfrm>
        </p:spPr>
        <p:txBody>
          <a:bodyPr/>
          <a:lstStyle/>
          <a:p>
            <a:pPr marL="432" indent="0">
              <a:buNone/>
            </a:pPr>
            <a:r>
              <a:rPr lang="en-US" sz="2200" b="1" dirty="0"/>
              <a:t>Figure 6-29: </a:t>
            </a:r>
            <a:r>
              <a:rPr lang="en-US" sz="2200" dirty="0"/>
              <a:t>Universalizing religions have diffused around the world.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273" y="2372906"/>
            <a:ext cx="5411550" cy="4009998"/>
          </a:xfrm>
          <a:prstGeom prst="rect">
            <a:avLst/>
          </a:prstGeom>
        </p:spPr>
      </p:pic>
      <p:sp>
        <p:nvSpPr>
          <p:cNvPr id="43" name="Rectangle 38"/>
          <p:cNvSpPr>
            <a:spLocks noChangeArrowheads="1"/>
          </p:cNvSpPr>
          <p:nvPr/>
        </p:nvSpPr>
        <p:spPr bwMode="auto">
          <a:xfrm>
            <a:off x="4753854" y="4159251"/>
            <a:ext cx="429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7F4"/>
                </a:solidFill>
                <a:effectLst/>
                <a:latin typeface="+mj-lt"/>
              </a:rPr>
              <a:t>Arabian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7F4"/>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45" name="Rectangle 40"/>
          <p:cNvSpPr>
            <a:spLocks noChangeArrowheads="1"/>
          </p:cNvSpPr>
          <p:nvPr/>
        </p:nvSpPr>
        <p:spPr bwMode="auto">
          <a:xfrm>
            <a:off x="5582165" y="4260216"/>
            <a:ext cx="3847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7F4"/>
                </a:solidFill>
                <a:effectLst/>
                <a:latin typeface="+mj-lt"/>
              </a:rPr>
              <a:t>Bay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7F4"/>
                </a:solidFill>
                <a:effectLst/>
                <a:latin typeface="+mj-lt"/>
              </a:rPr>
              <a:t>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7F4"/>
                </a:solidFill>
                <a:effectLst/>
                <a:latin typeface="+mj-lt"/>
              </a:rPr>
              <a:t>Bengal</a:t>
            </a:r>
            <a:endParaRPr kumimoji="0" lang="en-US" altLang="en-US" sz="1600" b="1" i="0" u="none" strike="noStrike" cap="none" normalizeH="0" baseline="0" dirty="0" smtClean="0">
              <a:ln>
                <a:noFill/>
              </a:ln>
              <a:solidFill>
                <a:schemeClr val="tx1"/>
              </a:solidFill>
              <a:effectLst/>
              <a:latin typeface="+mj-lt"/>
            </a:endParaRPr>
          </a:p>
        </p:txBody>
      </p:sp>
      <p:sp>
        <p:nvSpPr>
          <p:cNvPr id="48" name="Rectangle 43"/>
          <p:cNvSpPr>
            <a:spLocks noChangeArrowheads="1"/>
          </p:cNvSpPr>
          <p:nvPr/>
        </p:nvSpPr>
        <p:spPr bwMode="auto">
          <a:xfrm>
            <a:off x="2026235" y="5410201"/>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7F4"/>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7F4"/>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50" name="Rectangle 45"/>
          <p:cNvSpPr>
            <a:spLocks noChangeArrowheads="1"/>
          </p:cNvSpPr>
          <p:nvPr/>
        </p:nvSpPr>
        <p:spPr bwMode="auto">
          <a:xfrm>
            <a:off x="4557713" y="4929188"/>
            <a:ext cx="13865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7F4"/>
                </a:solidFill>
                <a:effectLst/>
                <a:latin typeface="+mj-lt"/>
              </a:rPr>
              <a:t>INDIAN       OCEAN</a:t>
            </a:r>
            <a:endParaRPr kumimoji="0" lang="en-US" altLang="en-US" sz="1600" b="1" i="0" u="none" strike="noStrike" cap="none" normalizeH="0" baseline="0" dirty="0" smtClean="0">
              <a:ln>
                <a:noFill/>
              </a:ln>
              <a:solidFill>
                <a:schemeClr val="tx1"/>
              </a:solidFill>
              <a:effectLst/>
              <a:latin typeface="+mj-lt"/>
            </a:endParaRPr>
          </a:p>
        </p:txBody>
      </p:sp>
      <p:sp>
        <p:nvSpPr>
          <p:cNvPr id="51" name="Rectangle 46"/>
          <p:cNvSpPr>
            <a:spLocks noChangeArrowheads="1"/>
          </p:cNvSpPr>
          <p:nvPr/>
        </p:nvSpPr>
        <p:spPr bwMode="auto">
          <a:xfrm>
            <a:off x="5353050" y="5395913"/>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52" name="Rectangle 47"/>
          <p:cNvSpPr>
            <a:spLocks noChangeArrowheads="1"/>
          </p:cNvSpPr>
          <p:nvPr/>
        </p:nvSpPr>
        <p:spPr bwMode="auto">
          <a:xfrm>
            <a:off x="5572125" y="5613401"/>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1,000</a:t>
            </a:r>
            <a:endParaRPr kumimoji="0" lang="en-US" altLang="en-US" sz="1600" b="1" i="0" u="none" strike="noStrike" cap="none" normalizeH="0" baseline="0" smtClean="0">
              <a:ln>
                <a:noFill/>
              </a:ln>
              <a:solidFill>
                <a:schemeClr val="tx1"/>
              </a:solidFill>
              <a:effectLst/>
              <a:latin typeface="+mj-lt"/>
            </a:endParaRPr>
          </a:p>
        </p:txBody>
      </p:sp>
      <p:sp>
        <p:nvSpPr>
          <p:cNvPr id="53" name="Rectangle 48"/>
          <p:cNvSpPr>
            <a:spLocks noChangeArrowheads="1"/>
          </p:cNvSpPr>
          <p:nvPr/>
        </p:nvSpPr>
        <p:spPr bwMode="auto">
          <a:xfrm>
            <a:off x="5870575" y="5613401"/>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2,000 Kilometers</a:t>
            </a:r>
            <a:endParaRPr kumimoji="0" lang="en-US" altLang="en-US" sz="1600" b="1" i="0" u="none" strike="noStrike" cap="none" normalizeH="0" baseline="0" smtClean="0">
              <a:ln>
                <a:noFill/>
              </a:ln>
              <a:solidFill>
                <a:schemeClr val="tx1"/>
              </a:solidFill>
              <a:effectLst/>
              <a:latin typeface="+mj-lt"/>
            </a:endParaRPr>
          </a:p>
        </p:txBody>
      </p:sp>
      <p:sp>
        <p:nvSpPr>
          <p:cNvPr id="54" name="Rectangle 49"/>
          <p:cNvSpPr>
            <a:spLocks noChangeArrowheads="1"/>
          </p:cNvSpPr>
          <p:nvPr/>
        </p:nvSpPr>
        <p:spPr bwMode="auto">
          <a:xfrm>
            <a:off x="5353050" y="5613401"/>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5" name="Rectangle 50"/>
          <p:cNvSpPr>
            <a:spLocks noChangeArrowheads="1"/>
          </p:cNvSpPr>
          <p:nvPr/>
        </p:nvSpPr>
        <p:spPr bwMode="auto">
          <a:xfrm>
            <a:off x="5753100" y="5395913"/>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1,000</a:t>
            </a:r>
            <a:endParaRPr kumimoji="0" lang="en-US" altLang="en-US" sz="1600" b="1" i="0" u="none" strike="noStrike" cap="none" normalizeH="0" baseline="0" smtClean="0">
              <a:ln>
                <a:noFill/>
              </a:ln>
              <a:solidFill>
                <a:schemeClr val="tx1"/>
              </a:solidFill>
              <a:effectLst/>
              <a:latin typeface="+mj-lt"/>
            </a:endParaRPr>
          </a:p>
        </p:txBody>
      </p:sp>
      <p:sp>
        <p:nvSpPr>
          <p:cNvPr id="56" name="Rectangle 51"/>
          <p:cNvSpPr>
            <a:spLocks noChangeArrowheads="1"/>
          </p:cNvSpPr>
          <p:nvPr/>
        </p:nvSpPr>
        <p:spPr bwMode="auto">
          <a:xfrm>
            <a:off x="6261100" y="5395913"/>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2,000 Miles</a:t>
            </a:r>
            <a:endParaRPr kumimoji="0" lang="en-US" altLang="en-US" sz="1600" b="1" i="0" u="none" strike="noStrike" cap="none" normalizeH="0" baseline="0" smtClean="0">
              <a:ln>
                <a:noFill/>
              </a:ln>
              <a:solidFill>
                <a:schemeClr val="tx1"/>
              </a:solidFill>
              <a:effectLst/>
              <a:latin typeface="+mj-lt"/>
            </a:endParaRPr>
          </a:p>
        </p:txBody>
      </p:sp>
      <p:sp>
        <p:nvSpPr>
          <p:cNvPr id="57" name="Rectangle 52"/>
          <p:cNvSpPr>
            <a:spLocks noChangeArrowheads="1"/>
          </p:cNvSpPr>
          <p:nvPr/>
        </p:nvSpPr>
        <p:spPr bwMode="auto">
          <a:xfrm>
            <a:off x="5815013" y="2454276"/>
            <a:ext cx="6187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Arial Black" panose="020B0A04020102020204" pitchFamily="34" charset="0"/>
              </a:rPr>
              <a:t>Diffusion</a:t>
            </a:r>
            <a:endParaRPr kumimoji="0" lang="en-US" altLang="en-US" sz="1100" b="1" i="0" u="none" strike="noStrike" cap="none" normalizeH="0" baseline="0" smtClean="0">
              <a:ln>
                <a:noFill/>
              </a:ln>
              <a:solidFill>
                <a:schemeClr val="tx1"/>
              </a:solidFill>
              <a:effectLst/>
              <a:latin typeface="Arial Black" panose="020B0A04020102020204" pitchFamily="34" charset="0"/>
            </a:endParaRPr>
          </a:p>
        </p:txBody>
      </p:sp>
      <p:sp>
        <p:nvSpPr>
          <p:cNvPr id="58" name="Rectangle 53"/>
          <p:cNvSpPr>
            <a:spLocks noChangeArrowheads="1"/>
          </p:cNvSpPr>
          <p:nvPr/>
        </p:nvSpPr>
        <p:spPr bwMode="auto">
          <a:xfrm>
            <a:off x="4754563" y="2470151"/>
            <a:ext cx="4776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Arial Black" panose="020B0A04020102020204" pitchFamily="34" charset="0"/>
              </a:rPr>
              <a:t>Hearth</a:t>
            </a:r>
            <a:endParaRPr kumimoji="0" lang="en-US" altLang="en-US" sz="1100" b="1" i="0" u="none" strike="noStrike" cap="none" normalizeH="0" baseline="0" dirty="0" smtClean="0">
              <a:ln>
                <a:noFill/>
              </a:ln>
              <a:solidFill>
                <a:schemeClr val="tx1"/>
              </a:solidFill>
              <a:effectLst/>
              <a:latin typeface="Arial Black" panose="020B0A04020102020204" pitchFamily="34" charset="0"/>
            </a:endParaRPr>
          </a:p>
        </p:txBody>
      </p:sp>
      <p:sp>
        <p:nvSpPr>
          <p:cNvPr id="59" name="Rectangle 54"/>
          <p:cNvSpPr>
            <a:spLocks noChangeArrowheads="1"/>
          </p:cNvSpPr>
          <p:nvPr/>
        </p:nvSpPr>
        <p:spPr bwMode="auto">
          <a:xfrm>
            <a:off x="6154738" y="2627313"/>
            <a:ext cx="8736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mj-lt"/>
              </a:rPr>
              <a:t>by 8th century</a:t>
            </a:r>
            <a:endParaRPr kumimoji="0" lang="en-US" altLang="en-US" sz="1100" b="1" i="0" u="none" strike="noStrike" cap="none" normalizeH="0" baseline="0" smtClean="0">
              <a:ln>
                <a:noFill/>
              </a:ln>
              <a:solidFill>
                <a:schemeClr val="tx1"/>
              </a:solidFill>
              <a:effectLst/>
              <a:latin typeface="+mj-lt"/>
            </a:endParaRPr>
          </a:p>
        </p:txBody>
      </p:sp>
      <p:sp>
        <p:nvSpPr>
          <p:cNvPr id="60" name="Rectangle 55"/>
          <p:cNvSpPr>
            <a:spLocks noChangeArrowheads="1"/>
          </p:cNvSpPr>
          <p:nvPr/>
        </p:nvSpPr>
        <p:spPr bwMode="auto">
          <a:xfrm>
            <a:off x="6154738" y="2798763"/>
            <a:ext cx="9441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mj-lt"/>
              </a:rPr>
              <a:t>by 12th century</a:t>
            </a:r>
            <a:endParaRPr kumimoji="0" lang="en-US" altLang="en-US" sz="1100" b="1" i="0" u="none" strike="noStrike" cap="none" normalizeH="0" baseline="0" smtClean="0">
              <a:ln>
                <a:noFill/>
              </a:ln>
              <a:solidFill>
                <a:schemeClr val="tx1"/>
              </a:solidFill>
              <a:effectLst/>
              <a:latin typeface="+mj-lt"/>
            </a:endParaRPr>
          </a:p>
        </p:txBody>
      </p:sp>
      <p:sp>
        <p:nvSpPr>
          <p:cNvPr id="61" name="Rectangle 56"/>
          <p:cNvSpPr>
            <a:spLocks noChangeArrowheads="1"/>
          </p:cNvSpPr>
          <p:nvPr/>
        </p:nvSpPr>
        <p:spPr bwMode="auto">
          <a:xfrm>
            <a:off x="6154738" y="2976563"/>
            <a:ext cx="10724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mj-lt"/>
              </a:rPr>
              <a:t>after 12th century</a:t>
            </a:r>
            <a:endParaRPr kumimoji="0" lang="en-US" altLang="en-US" sz="1100" b="1" i="0" u="none" strike="noStrike" cap="none" normalizeH="0" baseline="0" smtClean="0">
              <a:ln>
                <a:noFill/>
              </a:ln>
              <a:solidFill>
                <a:schemeClr val="tx1"/>
              </a:solidFill>
              <a:effectLst/>
              <a:latin typeface="+mj-lt"/>
            </a:endParaRPr>
          </a:p>
        </p:txBody>
      </p:sp>
      <p:sp>
        <p:nvSpPr>
          <p:cNvPr id="62" name="Rectangle 57"/>
          <p:cNvSpPr>
            <a:spLocks noChangeArrowheads="1"/>
          </p:cNvSpPr>
          <p:nvPr/>
        </p:nvSpPr>
        <p:spPr bwMode="auto">
          <a:xfrm>
            <a:off x="5043488" y="2632076"/>
            <a:ext cx="6267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mj-lt"/>
              </a:rPr>
              <a:t>Buddhism</a:t>
            </a:r>
            <a:endParaRPr kumimoji="0" lang="en-US" altLang="en-US" sz="1100" b="1" i="0" u="none" strike="noStrike" cap="none" normalizeH="0" baseline="0" dirty="0" smtClean="0">
              <a:ln>
                <a:noFill/>
              </a:ln>
              <a:solidFill>
                <a:schemeClr val="tx1"/>
              </a:solidFill>
              <a:effectLst/>
              <a:latin typeface="+mj-lt"/>
            </a:endParaRPr>
          </a:p>
        </p:txBody>
      </p:sp>
      <p:sp>
        <p:nvSpPr>
          <p:cNvPr id="63" name="Rectangle 58"/>
          <p:cNvSpPr>
            <a:spLocks noChangeArrowheads="1"/>
          </p:cNvSpPr>
          <p:nvPr/>
        </p:nvSpPr>
        <p:spPr bwMode="auto">
          <a:xfrm>
            <a:off x="5043488" y="2803526"/>
            <a:ext cx="7037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mj-lt"/>
              </a:rPr>
              <a:t>Christianity</a:t>
            </a:r>
            <a:endParaRPr kumimoji="0" lang="en-US" altLang="en-US" sz="1100" b="1" i="0" u="none" strike="noStrike" cap="none" normalizeH="0" baseline="0" dirty="0" smtClean="0">
              <a:ln>
                <a:noFill/>
              </a:ln>
              <a:solidFill>
                <a:schemeClr val="tx1"/>
              </a:solidFill>
              <a:effectLst/>
              <a:latin typeface="+mj-lt"/>
            </a:endParaRPr>
          </a:p>
        </p:txBody>
      </p:sp>
      <p:sp>
        <p:nvSpPr>
          <p:cNvPr id="64" name="Rectangle 59"/>
          <p:cNvSpPr>
            <a:spLocks noChangeArrowheads="1"/>
          </p:cNvSpPr>
          <p:nvPr/>
        </p:nvSpPr>
        <p:spPr bwMode="auto">
          <a:xfrm>
            <a:off x="5043488" y="2981326"/>
            <a:ext cx="3254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mj-lt"/>
              </a:rPr>
              <a:t>Islam</a:t>
            </a:r>
            <a:endParaRPr kumimoji="0" lang="en-US" altLang="en-US" sz="1100" b="1" i="0" u="none" strike="noStrike" cap="none" normalizeH="0" baseline="0" smtClean="0">
              <a:ln>
                <a:noFill/>
              </a:ln>
              <a:solidFill>
                <a:schemeClr val="tx1"/>
              </a:solidFill>
              <a:effectLst/>
              <a:latin typeface="+mj-lt"/>
            </a:endParaRPr>
          </a:p>
        </p:txBody>
      </p:sp>
      <p:sp>
        <p:nvSpPr>
          <p:cNvPr id="67" name="Rectangle 58"/>
          <p:cNvSpPr>
            <a:spLocks noChangeArrowheads="1"/>
          </p:cNvSpPr>
          <p:nvPr/>
        </p:nvSpPr>
        <p:spPr bwMode="auto">
          <a:xfrm rot="21316867">
            <a:off x="2016709" y="2745634"/>
            <a:ext cx="8912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231F20"/>
                </a:solidFill>
                <a:latin typeface="+mj-lt"/>
              </a:rPr>
              <a:t>To North America </a:t>
            </a:r>
            <a:endParaRPr kumimoji="0" lang="en-US" altLang="en-US" sz="1000" b="1" i="0" u="none" strike="noStrike" cap="none" normalizeH="0" baseline="0" dirty="0" smtClean="0">
              <a:ln>
                <a:noFill/>
              </a:ln>
              <a:solidFill>
                <a:schemeClr val="tx1"/>
              </a:solidFill>
              <a:effectLst/>
              <a:latin typeface="+mj-lt"/>
            </a:endParaRPr>
          </a:p>
        </p:txBody>
      </p:sp>
      <p:sp>
        <p:nvSpPr>
          <p:cNvPr id="70" name="Rectangle 58"/>
          <p:cNvSpPr>
            <a:spLocks noChangeArrowheads="1"/>
          </p:cNvSpPr>
          <p:nvPr/>
        </p:nvSpPr>
        <p:spPr bwMode="auto">
          <a:xfrm>
            <a:off x="2160269" y="3012103"/>
            <a:ext cx="4632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231F20"/>
                </a:solidFill>
                <a:latin typeface="+mj-lt"/>
              </a:rPr>
              <a:t>To Brazil </a:t>
            </a:r>
            <a:endParaRPr kumimoji="0" lang="en-US" altLang="en-US" sz="1000" b="1" i="0" u="none" strike="noStrike" cap="none" normalizeH="0" baseline="0" dirty="0" smtClean="0">
              <a:ln>
                <a:noFill/>
              </a:ln>
              <a:solidFill>
                <a:schemeClr val="tx1"/>
              </a:solidFill>
              <a:effectLst/>
              <a:latin typeface="+mj-lt"/>
            </a:endParaRPr>
          </a:p>
        </p:txBody>
      </p:sp>
      <p:sp>
        <p:nvSpPr>
          <p:cNvPr id="71" name="Rectangle 58"/>
          <p:cNvSpPr>
            <a:spLocks noChangeArrowheads="1"/>
          </p:cNvSpPr>
          <p:nvPr/>
        </p:nvSpPr>
        <p:spPr bwMode="auto">
          <a:xfrm rot="21002415">
            <a:off x="1974036" y="3204847"/>
            <a:ext cx="4071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a:solidFill>
                  <a:srgbClr val="231F20"/>
                </a:solidFill>
                <a:latin typeface="+mj-lt"/>
              </a:rPr>
              <a:t>To Latin</a:t>
            </a:r>
          </a:p>
          <a:p>
            <a:pPr lvl="0" algn="ctr"/>
            <a:r>
              <a:rPr lang="en-US" altLang="en-US" sz="800" b="1" dirty="0">
                <a:solidFill>
                  <a:srgbClr val="231F20"/>
                </a:solidFill>
                <a:latin typeface="+mj-lt"/>
              </a:rPr>
              <a:t>America</a:t>
            </a:r>
            <a:endParaRPr kumimoji="0" lang="en-US" altLang="en-US" sz="10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149491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582395" cy="1097279"/>
          </a:xfrm>
        </p:spPr>
        <p:txBody>
          <a:bodyPr/>
          <a:lstStyle/>
          <a:p>
            <a:r>
              <a:rPr lang="en-US" sz="3400" dirty="0"/>
              <a:t>6.2.3 Historical Diffusion of Religions </a:t>
            </a:r>
            <a:r>
              <a:rPr lang="en-US" sz="2000" b="0" dirty="0"/>
              <a:t>(3 of 5)</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86547"/>
          </a:xfrm>
        </p:spPr>
        <p:txBody>
          <a:bodyPr/>
          <a:lstStyle/>
          <a:p>
            <a:pPr marL="432" indent="0">
              <a:buNone/>
            </a:pPr>
            <a:r>
              <a:rPr lang="en-US" sz="2200" b="1" dirty="0"/>
              <a:t>Figure 6-30: </a:t>
            </a:r>
            <a:r>
              <a:rPr lang="en-US" sz="2200" dirty="0"/>
              <a:t>Buddhism diffused slowly from its hearth in India as missionaries carried the faith into East and Southeast Asia.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787" y="2385945"/>
            <a:ext cx="3889530" cy="4052956"/>
          </a:xfrm>
          <a:prstGeom prst="rect">
            <a:avLst/>
          </a:prstGeom>
        </p:spPr>
      </p:pic>
      <p:sp>
        <p:nvSpPr>
          <p:cNvPr id="10" name="Rectangle 5"/>
          <p:cNvSpPr>
            <a:spLocks noChangeArrowheads="1"/>
          </p:cNvSpPr>
          <p:nvPr/>
        </p:nvSpPr>
        <p:spPr bwMode="auto">
          <a:xfrm>
            <a:off x="5300764" y="3175722"/>
            <a:ext cx="299783" cy="38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East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China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4738686" y="4011332"/>
            <a:ext cx="304836" cy="38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China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3422725" y="4011332"/>
            <a:ext cx="360414" cy="25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Bay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Bengal</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2797267" y="4710177"/>
            <a:ext cx="889244" cy="14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INDIAN OCEAN</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5594312" y="4069709"/>
            <a:ext cx="485042" cy="14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smtClean="0">
                <a:ln>
                  <a:noFill/>
                </a:ln>
                <a:solidFill>
                  <a:srgbClr val="00ADEE"/>
                </a:solidFill>
                <a:effectLst/>
                <a:latin typeface="+mj-lt"/>
              </a:rPr>
              <a:t>PACIFIC</a:t>
            </a:r>
            <a:endParaRPr kumimoji="0" lang="en-US" altLang="en-US" sz="18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5602651" y="4193133"/>
            <a:ext cx="437885" cy="14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smtClean="0">
                <a:ln>
                  <a:noFill/>
                </a:ln>
                <a:solidFill>
                  <a:srgbClr val="00ADEE"/>
                </a:solidFill>
                <a:effectLst/>
                <a:latin typeface="+mj-lt"/>
              </a:rPr>
              <a:t>OCEAN</a:t>
            </a:r>
            <a:endParaRPr kumimoji="0" lang="en-US" altLang="en-US" sz="1800" b="1" i="0" u="none" strike="noStrike" cap="none" normalizeH="0" baseline="0" smtClean="0">
              <a:ln>
                <a:noFill/>
              </a:ln>
              <a:solidFill>
                <a:schemeClr val="tx1"/>
              </a:solidFill>
              <a:effectLst/>
              <a:latin typeface="+mj-lt"/>
            </a:endParaRPr>
          </a:p>
        </p:txBody>
      </p:sp>
      <p:sp>
        <p:nvSpPr>
          <p:cNvPr id="21" name="Rectangle 16"/>
          <p:cNvSpPr>
            <a:spLocks noChangeArrowheads="1"/>
          </p:cNvSpPr>
          <p:nvPr/>
        </p:nvSpPr>
        <p:spPr bwMode="auto">
          <a:xfrm>
            <a:off x="5654356" y="2638663"/>
            <a:ext cx="392413" cy="2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DEE"/>
                </a:solidFill>
                <a:effectLst/>
                <a:latin typeface="+mj-lt"/>
              </a:rPr>
              <a:t>Sea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DEE"/>
                </a:solidFill>
                <a:effectLst/>
                <a:latin typeface="+mj-lt"/>
              </a:rPr>
              <a:t>Japan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DEE"/>
                </a:solidFill>
                <a:effectLst/>
                <a:latin typeface="+mj-lt"/>
              </a:rPr>
              <a:t>(East Sea)</a:t>
            </a:r>
            <a:endParaRPr kumimoji="0" lang="en-US" altLang="en-US" sz="1800" b="1" i="0" u="none" strike="noStrike" cap="none" normalizeH="0" baseline="0" dirty="0" smtClean="0">
              <a:ln>
                <a:noFill/>
              </a:ln>
              <a:solidFill>
                <a:schemeClr val="tx1"/>
              </a:solidFill>
              <a:effectLst/>
              <a:latin typeface="+mj-lt"/>
            </a:endParaRPr>
          </a:p>
        </p:txBody>
      </p:sp>
      <p:sp>
        <p:nvSpPr>
          <p:cNvPr id="24" name="Rectangle 19"/>
          <p:cNvSpPr>
            <a:spLocks noChangeArrowheads="1"/>
          </p:cNvSpPr>
          <p:nvPr/>
        </p:nvSpPr>
        <p:spPr bwMode="auto">
          <a:xfrm>
            <a:off x="6286484" y="3819529"/>
            <a:ext cx="16504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50000"/>
                    </a:schemeClr>
                  </a:glow>
                </a:effectLst>
                <a:latin typeface="+mj-lt"/>
              </a:rPr>
              <a:t>20°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5" name="Rectangle 20"/>
          <p:cNvSpPr>
            <a:spLocks noChangeArrowheads="1"/>
          </p:cNvSpPr>
          <p:nvPr/>
        </p:nvSpPr>
        <p:spPr bwMode="auto">
          <a:xfrm>
            <a:off x="5404175" y="3587693"/>
            <a:ext cx="722174" cy="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40" normalizeH="0" dirty="0" smtClean="0">
                <a:ln>
                  <a:noFill/>
                </a:ln>
                <a:solidFill>
                  <a:srgbClr val="00ADEE"/>
                </a:solidFill>
                <a:effectLst/>
                <a:latin typeface="+mj-lt"/>
              </a:rPr>
              <a:t>TROPIC OF CANCER</a:t>
            </a:r>
            <a:endParaRPr kumimoji="0" lang="en-US" altLang="en-US" b="1" i="0" u="none" strike="noStrike" cap="none" spc="-40" normalizeH="0" dirty="0" smtClean="0">
              <a:ln>
                <a:noFill/>
              </a:ln>
              <a:solidFill>
                <a:schemeClr val="tx1"/>
              </a:solidFill>
              <a:effectLst/>
              <a:latin typeface="+mj-lt"/>
            </a:endParaRPr>
          </a:p>
        </p:txBody>
      </p:sp>
      <p:sp>
        <p:nvSpPr>
          <p:cNvPr id="26" name="Rectangle 21"/>
          <p:cNvSpPr>
            <a:spLocks noChangeArrowheads="1"/>
          </p:cNvSpPr>
          <p:nvPr/>
        </p:nvSpPr>
        <p:spPr bwMode="auto">
          <a:xfrm>
            <a:off x="6338188" y="4826932"/>
            <a:ext cx="10441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50000"/>
                    </a:schemeClr>
                  </a:glow>
                </a:effectLst>
                <a:latin typeface="+mj-lt"/>
              </a:rPr>
              <a:t>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7" name="Rectangle 22"/>
          <p:cNvSpPr>
            <a:spLocks noChangeArrowheads="1"/>
          </p:cNvSpPr>
          <p:nvPr/>
        </p:nvSpPr>
        <p:spPr bwMode="auto">
          <a:xfrm>
            <a:off x="3104158" y="5303944"/>
            <a:ext cx="16504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glow rad="50800">
                    <a:schemeClr val="bg1">
                      <a:alpha val="50000"/>
                    </a:schemeClr>
                  </a:glow>
                </a:effectLst>
                <a:latin typeface="+mj-lt"/>
              </a:rPr>
              <a:t>80°</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8" name="Rectangle 23"/>
          <p:cNvSpPr>
            <a:spLocks noChangeArrowheads="1"/>
          </p:cNvSpPr>
          <p:nvPr/>
        </p:nvSpPr>
        <p:spPr bwMode="auto">
          <a:xfrm>
            <a:off x="4083207" y="5303944"/>
            <a:ext cx="22567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50000"/>
                    </a:schemeClr>
                  </a:glow>
                </a:effectLst>
                <a:latin typeface="+mj-lt"/>
              </a:rPr>
              <a:t>100°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9" name="Rectangle 24"/>
          <p:cNvSpPr>
            <a:spLocks noChangeArrowheads="1"/>
          </p:cNvSpPr>
          <p:nvPr/>
        </p:nvSpPr>
        <p:spPr bwMode="auto">
          <a:xfrm>
            <a:off x="6069659" y="5303944"/>
            <a:ext cx="22567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50000"/>
                    </a:schemeClr>
                  </a:glow>
                </a:effectLst>
                <a:latin typeface="+mj-lt"/>
              </a:rPr>
              <a:t>140°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0" name="Rectangle 25"/>
          <p:cNvSpPr>
            <a:spLocks noChangeArrowheads="1"/>
          </p:cNvSpPr>
          <p:nvPr/>
        </p:nvSpPr>
        <p:spPr bwMode="auto">
          <a:xfrm>
            <a:off x="5057253" y="5303944"/>
            <a:ext cx="22567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glow rad="50800">
                    <a:schemeClr val="bg1">
                      <a:alpha val="50000"/>
                    </a:schemeClr>
                  </a:glow>
                </a:effectLst>
                <a:latin typeface="+mj-lt"/>
              </a:rPr>
              <a:t>120°</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31" name="Rectangle 26"/>
          <p:cNvSpPr>
            <a:spLocks noChangeArrowheads="1"/>
          </p:cNvSpPr>
          <p:nvPr/>
        </p:nvSpPr>
        <p:spPr bwMode="auto">
          <a:xfrm>
            <a:off x="6064655" y="2418505"/>
            <a:ext cx="22567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50000"/>
                    </a:schemeClr>
                  </a:glow>
                </a:effectLst>
                <a:latin typeface="+mj-lt"/>
              </a:rPr>
              <a:t>140°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2" name="Rectangle 27"/>
          <p:cNvSpPr>
            <a:spLocks noChangeArrowheads="1"/>
          </p:cNvSpPr>
          <p:nvPr/>
        </p:nvSpPr>
        <p:spPr bwMode="auto">
          <a:xfrm>
            <a:off x="6291488" y="2725396"/>
            <a:ext cx="16504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50000"/>
                    </a:schemeClr>
                  </a:glow>
                </a:effectLst>
                <a:latin typeface="+mj-lt"/>
              </a:rPr>
              <a:t>40°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3" name="Rectangle 28"/>
          <p:cNvSpPr>
            <a:spLocks noChangeArrowheads="1"/>
          </p:cNvSpPr>
          <p:nvPr/>
        </p:nvSpPr>
        <p:spPr bwMode="auto">
          <a:xfrm>
            <a:off x="2810610" y="5027075"/>
            <a:ext cx="45474" cy="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3150859" y="5027075"/>
            <a:ext cx="136419" cy="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35" name="Rectangle 30"/>
          <p:cNvSpPr>
            <a:spLocks noChangeArrowheads="1"/>
          </p:cNvSpPr>
          <p:nvPr/>
        </p:nvSpPr>
        <p:spPr bwMode="auto">
          <a:xfrm>
            <a:off x="2810610" y="5185524"/>
            <a:ext cx="45474" cy="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36" name="Rectangle 31"/>
          <p:cNvSpPr>
            <a:spLocks noChangeArrowheads="1"/>
          </p:cNvSpPr>
          <p:nvPr/>
        </p:nvSpPr>
        <p:spPr bwMode="auto">
          <a:xfrm>
            <a:off x="3010756" y="5185524"/>
            <a:ext cx="136419" cy="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37" name="Rectangle 32"/>
          <p:cNvSpPr>
            <a:spLocks noChangeArrowheads="1"/>
          </p:cNvSpPr>
          <p:nvPr/>
        </p:nvSpPr>
        <p:spPr bwMode="auto">
          <a:xfrm>
            <a:off x="3496112" y="5027075"/>
            <a:ext cx="427780" cy="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1,000 Miles</a:t>
            </a:r>
            <a:endParaRPr kumimoji="0" lang="en-US" altLang="en-US" sz="1800" b="1" i="0" u="none" strike="noStrike" cap="none" normalizeH="0" baseline="0" smtClean="0">
              <a:ln>
                <a:noFill/>
              </a:ln>
              <a:solidFill>
                <a:schemeClr val="tx1"/>
              </a:solidFill>
              <a:effectLst/>
              <a:latin typeface="+mj-lt"/>
            </a:endParaRPr>
          </a:p>
        </p:txBody>
      </p:sp>
      <p:sp>
        <p:nvSpPr>
          <p:cNvPr id="38" name="Rectangle 33"/>
          <p:cNvSpPr>
            <a:spLocks noChangeArrowheads="1"/>
          </p:cNvSpPr>
          <p:nvPr/>
        </p:nvSpPr>
        <p:spPr bwMode="auto">
          <a:xfrm>
            <a:off x="3210903" y="5185524"/>
            <a:ext cx="645040" cy="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1,000 Kilometers</a:t>
            </a:r>
            <a:endParaRPr kumimoji="0" lang="en-US" altLang="en-US" sz="1800" b="1" i="0" u="none" strike="noStrike" cap="none" normalizeH="0" baseline="0" smtClean="0">
              <a:ln>
                <a:noFill/>
              </a:ln>
              <a:solidFill>
                <a:schemeClr val="tx1"/>
              </a:solidFill>
              <a:effectLst/>
              <a:latin typeface="+mj-lt"/>
            </a:endParaRPr>
          </a:p>
        </p:txBody>
      </p:sp>
      <p:sp>
        <p:nvSpPr>
          <p:cNvPr id="39" name="Rectangle 34"/>
          <p:cNvSpPr>
            <a:spLocks noChangeArrowheads="1"/>
          </p:cNvSpPr>
          <p:nvPr/>
        </p:nvSpPr>
        <p:spPr bwMode="auto">
          <a:xfrm>
            <a:off x="2853975" y="5754274"/>
            <a:ext cx="826930"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Buddhist hearth</a:t>
            </a:r>
            <a:endParaRPr kumimoji="0" lang="en-US" altLang="en-US" b="1" i="0" u="none" strike="noStrike" cap="none" normalizeH="0" baseline="0" dirty="0" smtClean="0">
              <a:ln>
                <a:noFill/>
              </a:ln>
              <a:solidFill>
                <a:schemeClr val="tx1"/>
              </a:solidFill>
              <a:effectLst/>
              <a:latin typeface="+mj-lt"/>
            </a:endParaRPr>
          </a:p>
        </p:txBody>
      </p:sp>
      <p:sp>
        <p:nvSpPr>
          <p:cNvPr id="40" name="Rectangle 35"/>
          <p:cNvSpPr>
            <a:spLocks noChangeArrowheads="1"/>
          </p:cNvSpPr>
          <p:nvPr/>
        </p:nvSpPr>
        <p:spPr bwMode="auto">
          <a:xfrm>
            <a:off x="2853975" y="5937741"/>
            <a:ext cx="921244"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Route of diffusion</a:t>
            </a:r>
            <a:endParaRPr kumimoji="0" lang="en-US" altLang="en-US" b="1" i="0" u="none" strike="noStrike" cap="none" normalizeH="0" baseline="0" smtClean="0">
              <a:ln>
                <a:noFill/>
              </a:ln>
              <a:solidFill>
                <a:schemeClr val="tx1"/>
              </a:solidFill>
              <a:effectLst/>
              <a:latin typeface="+mj-lt"/>
            </a:endParaRPr>
          </a:p>
        </p:txBody>
      </p:sp>
      <p:sp>
        <p:nvSpPr>
          <p:cNvPr id="41" name="Rectangle 36"/>
          <p:cNvSpPr>
            <a:spLocks noChangeArrowheads="1"/>
          </p:cNvSpPr>
          <p:nvPr/>
        </p:nvSpPr>
        <p:spPr bwMode="auto">
          <a:xfrm>
            <a:off x="4044846" y="5929401"/>
            <a:ext cx="45135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from 300</a:t>
            </a:r>
            <a:endParaRPr kumimoji="0" lang="en-US" altLang="en-US" b="1" i="0" u="none" strike="noStrike" cap="none" normalizeH="0" baseline="0" smtClean="0">
              <a:ln>
                <a:noFill/>
              </a:ln>
              <a:solidFill>
                <a:schemeClr val="tx1"/>
              </a:solidFill>
              <a:effectLst/>
              <a:latin typeface="+mj-lt"/>
            </a:endParaRPr>
          </a:p>
        </p:txBody>
      </p:sp>
      <p:sp>
        <p:nvSpPr>
          <p:cNvPr id="42" name="Rectangle 37"/>
          <p:cNvSpPr>
            <a:spLocks noChangeArrowheads="1"/>
          </p:cNvSpPr>
          <p:nvPr/>
        </p:nvSpPr>
        <p:spPr bwMode="auto">
          <a:xfrm>
            <a:off x="4521861" y="5942744"/>
            <a:ext cx="277889" cy="11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B.C.E.</a:t>
            </a:r>
            <a:endParaRPr kumimoji="0" lang="en-US" altLang="en-US" b="1" i="0" u="none" strike="noStrike" cap="none" normalizeH="0" baseline="0" smtClean="0">
              <a:ln>
                <a:noFill/>
              </a:ln>
              <a:solidFill>
                <a:schemeClr val="tx1"/>
              </a:solidFill>
              <a:effectLst/>
              <a:latin typeface="+mj-lt"/>
            </a:endParaRPr>
          </a:p>
        </p:txBody>
      </p:sp>
      <p:sp>
        <p:nvSpPr>
          <p:cNvPr id="43" name="Rectangle 38"/>
          <p:cNvSpPr>
            <a:spLocks noChangeArrowheads="1"/>
          </p:cNvSpPr>
          <p:nvPr/>
        </p:nvSpPr>
        <p:spPr bwMode="auto">
          <a:xfrm>
            <a:off x="4044846" y="6111201"/>
            <a:ext cx="91113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300 B.C.–700 C.E.</a:t>
            </a:r>
            <a:endParaRPr kumimoji="0" lang="en-US" altLang="en-US" b="1" i="0" u="none" strike="noStrike" cap="none" normalizeH="0" baseline="0" dirty="0" smtClean="0">
              <a:ln>
                <a:noFill/>
              </a:ln>
              <a:solidFill>
                <a:schemeClr val="tx1"/>
              </a:solidFill>
              <a:effectLst/>
              <a:latin typeface="+mj-lt"/>
            </a:endParaRPr>
          </a:p>
        </p:txBody>
      </p:sp>
      <p:sp>
        <p:nvSpPr>
          <p:cNvPr id="47" name="Rectangle 42"/>
          <p:cNvSpPr>
            <a:spLocks noChangeArrowheads="1"/>
          </p:cNvSpPr>
          <p:nvPr/>
        </p:nvSpPr>
        <p:spPr bwMode="auto">
          <a:xfrm>
            <a:off x="4044846" y="6294669"/>
            <a:ext cx="971769"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800 A.D.–1100 C.E.</a:t>
            </a:r>
            <a:endParaRPr kumimoji="0" lang="en-US" altLang="en-US" b="1" i="0" u="none" strike="noStrike" cap="none" normalizeH="0" baseline="0" dirty="0" smtClean="0">
              <a:ln>
                <a:noFill/>
              </a:ln>
              <a:solidFill>
                <a:schemeClr val="tx1"/>
              </a:solidFill>
              <a:effectLst/>
              <a:latin typeface="+mj-lt"/>
            </a:endParaRPr>
          </a:p>
        </p:txBody>
      </p:sp>
      <p:sp>
        <p:nvSpPr>
          <p:cNvPr id="51" name="Rectangle 46"/>
          <p:cNvSpPr>
            <a:spLocks noChangeArrowheads="1"/>
          </p:cNvSpPr>
          <p:nvPr/>
        </p:nvSpPr>
        <p:spPr bwMode="auto">
          <a:xfrm>
            <a:off x="3797998" y="5754274"/>
            <a:ext cx="1135133"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Became predominant:</a:t>
            </a:r>
            <a:endParaRPr kumimoji="0" lang="en-US" altLang="en-US" b="1" i="0" u="none" strike="noStrike" cap="none" normalizeH="0" baseline="0" smtClean="0">
              <a:ln>
                <a:noFill/>
              </a:ln>
              <a:solidFill>
                <a:schemeClr val="tx1"/>
              </a:solidFill>
              <a:effectLst/>
              <a:latin typeface="+mj-lt"/>
            </a:endParaRPr>
          </a:p>
        </p:txBody>
      </p:sp>
      <p:sp>
        <p:nvSpPr>
          <p:cNvPr id="52" name="Rectangle 47"/>
          <p:cNvSpPr>
            <a:spLocks noChangeArrowheads="1"/>
          </p:cNvSpPr>
          <p:nvPr/>
        </p:nvSpPr>
        <p:spPr bwMode="auto">
          <a:xfrm>
            <a:off x="5257399" y="5759277"/>
            <a:ext cx="1296814" cy="25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Mixed with Confucianism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and ethnic religions</a:t>
            </a:r>
            <a:endParaRPr kumimoji="0" lang="en-US" altLang="en-US" b="1" i="0" u="none" strike="noStrike" cap="none" normalizeH="0" baseline="0" dirty="0" smtClean="0">
              <a:ln>
                <a:noFill/>
              </a:ln>
              <a:solidFill>
                <a:schemeClr val="tx1"/>
              </a:solidFill>
              <a:effectLst/>
              <a:latin typeface="+mj-lt"/>
            </a:endParaRPr>
          </a:p>
        </p:txBody>
      </p:sp>
      <p:sp>
        <p:nvSpPr>
          <p:cNvPr id="54" name="Rectangle 49"/>
          <p:cNvSpPr>
            <a:spLocks noChangeArrowheads="1"/>
          </p:cNvSpPr>
          <p:nvPr/>
        </p:nvSpPr>
        <p:spPr bwMode="auto">
          <a:xfrm>
            <a:off x="5257399" y="6072839"/>
            <a:ext cx="1187344" cy="1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No longer predominant</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902504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475517" cy="1097279"/>
          </a:xfrm>
        </p:spPr>
        <p:txBody>
          <a:bodyPr/>
          <a:lstStyle/>
          <a:p>
            <a:r>
              <a:rPr lang="en-US" sz="3400" dirty="0"/>
              <a:t>6.2.3 Historical Diffusion of Religions </a:t>
            </a:r>
            <a:r>
              <a:rPr lang="en-US" sz="2000" b="0" dirty="0"/>
              <a:t>(4 of 5)</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769910"/>
          </a:xfrm>
        </p:spPr>
        <p:txBody>
          <a:bodyPr/>
          <a:lstStyle/>
          <a:p>
            <a:pPr marL="432" indent="0">
              <a:buNone/>
            </a:pPr>
            <a:r>
              <a:rPr lang="en-US" sz="2200" b="1" dirty="0"/>
              <a:t>Figure 6-31:</a:t>
            </a:r>
            <a:r>
              <a:rPr lang="en-US" sz="2200" dirty="0"/>
              <a:t> Islam diffused through a combination of military </a:t>
            </a:r>
            <a:r>
              <a:rPr lang="en-US" sz="2200" dirty="0" smtClean="0"/>
              <a:t>campaigns and </a:t>
            </a:r>
            <a:r>
              <a:rPr lang="en-US" sz="2200" dirty="0"/>
              <a:t>missionary activity.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16" y="2460065"/>
            <a:ext cx="7435967" cy="3870182"/>
          </a:xfrm>
          <a:prstGeom prst="rect">
            <a:avLst/>
          </a:prstGeom>
        </p:spPr>
      </p:pic>
      <p:grpSp>
        <p:nvGrpSpPr>
          <p:cNvPr id="193" name="Group 192"/>
          <p:cNvGrpSpPr/>
          <p:nvPr/>
        </p:nvGrpSpPr>
        <p:grpSpPr>
          <a:xfrm>
            <a:off x="903605" y="2495868"/>
            <a:ext cx="7144845" cy="3798788"/>
            <a:chOff x="911225" y="2465388"/>
            <a:chExt cx="7144845" cy="3798788"/>
          </a:xfrm>
        </p:grpSpPr>
        <p:sp>
          <p:nvSpPr>
            <p:cNvPr id="103" name="Rectangle 98"/>
            <p:cNvSpPr>
              <a:spLocks noChangeArrowheads="1"/>
            </p:cNvSpPr>
            <p:nvPr/>
          </p:nvSpPr>
          <p:spPr bwMode="auto">
            <a:xfrm>
              <a:off x="911225" y="2465388"/>
              <a:ext cx="314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glow rad="50800">
                      <a:schemeClr val="bg1">
                        <a:alpha val="40000"/>
                      </a:schemeClr>
                    </a:glow>
                  </a:effectLst>
                  <a:latin typeface="+mj-lt"/>
                </a:rPr>
                <a:t>10°W</a:t>
              </a:r>
              <a:endParaRPr kumimoji="0" lang="en-US" altLang="en-US"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104" name="Rectangle 99"/>
            <p:cNvSpPr>
              <a:spLocks noChangeArrowheads="1"/>
            </p:cNvSpPr>
            <p:nvPr/>
          </p:nvSpPr>
          <p:spPr bwMode="auto">
            <a:xfrm>
              <a:off x="2609850" y="3568701"/>
              <a:ext cx="2773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smtClean="0">
                  <a:ln>
                    <a:noFill/>
                  </a:ln>
                  <a:solidFill>
                    <a:srgbClr val="00ADEE"/>
                  </a:solidFill>
                  <a:effectLst>
                    <a:glow rad="50800">
                      <a:schemeClr val="bg1">
                        <a:alpha val="40000"/>
                      </a:schemeClr>
                    </a:glow>
                  </a:effectLst>
                  <a:latin typeface="+mj-lt"/>
                </a:rPr>
                <a:t>10°E</a:t>
              </a:r>
              <a:endParaRPr kumimoji="0" lang="en-US" altLang="en-US"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105" name="Rectangle 100"/>
            <p:cNvSpPr>
              <a:spLocks noChangeArrowheads="1"/>
            </p:cNvSpPr>
            <p:nvPr/>
          </p:nvSpPr>
          <p:spPr bwMode="auto">
            <a:xfrm>
              <a:off x="3448050" y="4073526"/>
              <a:ext cx="2773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smtClean="0">
                  <a:ln>
                    <a:noFill/>
                  </a:ln>
                  <a:solidFill>
                    <a:srgbClr val="00ADEE"/>
                  </a:solidFill>
                  <a:effectLst>
                    <a:glow rad="50800">
                      <a:schemeClr val="bg1">
                        <a:alpha val="40000"/>
                      </a:schemeClr>
                    </a:glow>
                  </a:effectLst>
                  <a:latin typeface="+mj-lt"/>
                </a:rPr>
                <a:t>20°E</a:t>
              </a:r>
              <a:endParaRPr kumimoji="0" lang="en-US" altLang="en-US"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106" name="Rectangle 101"/>
            <p:cNvSpPr>
              <a:spLocks noChangeArrowheads="1"/>
            </p:cNvSpPr>
            <p:nvPr/>
          </p:nvSpPr>
          <p:spPr bwMode="auto">
            <a:xfrm>
              <a:off x="2259013" y="3433763"/>
              <a:ext cx="2853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glow rad="50800">
                      <a:schemeClr val="bg1">
                        <a:alpha val="40000"/>
                      </a:schemeClr>
                    </a:glow>
                  </a:effectLst>
                  <a:latin typeface="+mj-lt"/>
                </a:rPr>
                <a:t>40°N</a:t>
              </a:r>
              <a:endParaRPr kumimoji="0" lang="en-US" altLang="en-US"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107" name="Rectangle 102"/>
            <p:cNvSpPr>
              <a:spLocks noChangeArrowheads="1"/>
            </p:cNvSpPr>
            <p:nvPr/>
          </p:nvSpPr>
          <p:spPr bwMode="auto">
            <a:xfrm>
              <a:off x="7558088" y="5300663"/>
              <a:ext cx="2853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smtClean="0">
                  <a:ln>
                    <a:noFill/>
                  </a:ln>
                  <a:solidFill>
                    <a:srgbClr val="00ADEE"/>
                  </a:solidFill>
                  <a:effectLst>
                    <a:glow rad="50800">
                      <a:schemeClr val="bg1">
                        <a:alpha val="40000"/>
                      </a:schemeClr>
                    </a:glow>
                  </a:effectLst>
                  <a:latin typeface="+mj-lt"/>
                </a:rPr>
                <a:t>20°N</a:t>
              </a:r>
              <a:endParaRPr kumimoji="0" lang="en-US" altLang="en-US"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108" name="Rectangle 103"/>
            <p:cNvSpPr>
              <a:spLocks noChangeArrowheads="1"/>
            </p:cNvSpPr>
            <p:nvPr/>
          </p:nvSpPr>
          <p:spPr bwMode="auto">
            <a:xfrm>
              <a:off x="6889750" y="6110288"/>
              <a:ext cx="2773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smtClean="0">
                  <a:ln>
                    <a:noFill/>
                  </a:ln>
                  <a:solidFill>
                    <a:srgbClr val="00ADEE"/>
                  </a:solidFill>
                  <a:effectLst>
                    <a:glow rad="50800">
                      <a:schemeClr val="bg1">
                        <a:alpha val="40000"/>
                      </a:schemeClr>
                    </a:glow>
                  </a:effectLst>
                  <a:latin typeface="+mj-lt"/>
                </a:rPr>
                <a:t>60°E</a:t>
              </a:r>
              <a:endParaRPr kumimoji="0" lang="en-US" altLang="en-US"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109" name="Rectangle 104"/>
            <p:cNvSpPr>
              <a:spLocks noChangeArrowheads="1"/>
            </p:cNvSpPr>
            <p:nvPr/>
          </p:nvSpPr>
          <p:spPr bwMode="auto">
            <a:xfrm>
              <a:off x="6046788" y="5962651"/>
              <a:ext cx="2773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smtClean="0">
                  <a:ln>
                    <a:noFill/>
                  </a:ln>
                  <a:solidFill>
                    <a:srgbClr val="00ADEE"/>
                  </a:solidFill>
                  <a:effectLst>
                    <a:glow rad="50800">
                      <a:schemeClr val="bg1">
                        <a:alpha val="40000"/>
                      </a:schemeClr>
                    </a:glow>
                  </a:effectLst>
                  <a:latin typeface="+mj-lt"/>
                </a:rPr>
                <a:t>50°E</a:t>
              </a:r>
              <a:endParaRPr kumimoji="0" lang="en-US" altLang="en-US"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110" name="Rectangle 105"/>
            <p:cNvSpPr>
              <a:spLocks noChangeArrowheads="1"/>
            </p:cNvSpPr>
            <p:nvPr/>
          </p:nvSpPr>
          <p:spPr bwMode="auto">
            <a:xfrm>
              <a:off x="7778750" y="6110288"/>
              <a:ext cx="2773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smtClean="0">
                  <a:ln>
                    <a:noFill/>
                  </a:ln>
                  <a:solidFill>
                    <a:srgbClr val="00ADEE"/>
                  </a:solidFill>
                  <a:effectLst>
                    <a:glow rad="50800">
                      <a:schemeClr val="bg1">
                        <a:alpha val="40000"/>
                      </a:schemeClr>
                    </a:glow>
                  </a:effectLst>
                  <a:latin typeface="+mj-lt"/>
                </a:rPr>
                <a:t>70°E</a:t>
              </a:r>
              <a:endParaRPr kumimoji="0" lang="en-US" altLang="en-US" b="1" i="0" u="none" strike="noStrike" cap="none" normalizeH="0" baseline="0" smtClean="0">
                <a:ln>
                  <a:noFill/>
                </a:ln>
                <a:solidFill>
                  <a:schemeClr val="tx1"/>
                </a:solidFill>
                <a:effectLst>
                  <a:glow rad="50800">
                    <a:schemeClr val="bg1">
                      <a:alpha val="40000"/>
                    </a:schemeClr>
                  </a:glow>
                </a:effectLst>
                <a:latin typeface="+mj-lt"/>
              </a:endParaRPr>
            </a:p>
          </p:txBody>
        </p:sp>
      </p:grpSp>
      <p:sp>
        <p:nvSpPr>
          <p:cNvPr id="111" name="Rectangle 106"/>
          <p:cNvSpPr>
            <a:spLocks noChangeArrowheads="1"/>
          </p:cNvSpPr>
          <p:nvPr/>
        </p:nvSpPr>
        <p:spPr bwMode="auto">
          <a:xfrm>
            <a:off x="936363" y="2805113"/>
            <a:ext cx="6428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OCEAN</a:t>
            </a:r>
            <a:endParaRPr kumimoji="0" lang="en-US" altLang="en-US" b="1" i="0" u="none" strike="noStrike" cap="none" normalizeH="0" baseline="0" dirty="0" smtClean="0">
              <a:ln>
                <a:noFill/>
              </a:ln>
              <a:solidFill>
                <a:schemeClr val="tx1"/>
              </a:solidFill>
              <a:effectLst/>
              <a:latin typeface="+mj-lt"/>
            </a:endParaRPr>
          </a:p>
        </p:txBody>
      </p:sp>
      <p:sp>
        <p:nvSpPr>
          <p:cNvPr id="148" name="Rectangle 143"/>
          <p:cNvSpPr>
            <a:spLocks noChangeArrowheads="1"/>
          </p:cNvSpPr>
          <p:nvPr/>
        </p:nvSpPr>
        <p:spPr bwMode="auto">
          <a:xfrm>
            <a:off x="7015163" y="5549901"/>
            <a:ext cx="7373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Arabian Sea</a:t>
            </a:r>
            <a:endParaRPr kumimoji="0" lang="en-US" altLang="en-US" b="1" i="0" u="none" strike="noStrike" cap="none" normalizeH="0" baseline="0" dirty="0" smtClean="0">
              <a:ln>
                <a:noFill/>
              </a:ln>
              <a:solidFill>
                <a:schemeClr val="tx1"/>
              </a:solidFill>
              <a:effectLst/>
              <a:latin typeface="+mj-lt"/>
            </a:endParaRPr>
          </a:p>
        </p:txBody>
      </p:sp>
      <p:sp>
        <p:nvSpPr>
          <p:cNvPr id="149" name="Rectangle 144"/>
          <p:cNvSpPr>
            <a:spLocks noChangeArrowheads="1"/>
          </p:cNvSpPr>
          <p:nvPr/>
        </p:nvSpPr>
        <p:spPr bwMode="auto">
          <a:xfrm>
            <a:off x="1460500" y="3687763"/>
            <a:ext cx="5193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Cordova</a:t>
            </a:r>
            <a:endParaRPr kumimoji="0" lang="en-US" altLang="en-US" b="1" i="0" u="none" strike="noStrike" cap="none" normalizeH="0" baseline="0" dirty="0" smtClean="0">
              <a:ln>
                <a:noFill/>
              </a:ln>
              <a:solidFill>
                <a:schemeClr val="tx1"/>
              </a:solidFill>
              <a:effectLst/>
              <a:latin typeface="+mj-lt"/>
            </a:endParaRPr>
          </a:p>
        </p:txBody>
      </p:sp>
      <p:sp>
        <p:nvSpPr>
          <p:cNvPr id="150" name="Rectangle 145"/>
          <p:cNvSpPr>
            <a:spLocks noChangeArrowheads="1"/>
          </p:cNvSpPr>
          <p:nvPr/>
        </p:nvSpPr>
        <p:spPr bwMode="auto">
          <a:xfrm>
            <a:off x="1778000" y="3359151"/>
            <a:ext cx="56105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Zaragoza</a:t>
            </a:r>
            <a:endParaRPr kumimoji="0" lang="en-US" altLang="en-US" b="1" i="0" u="none" strike="noStrike" cap="none" normalizeH="0" baseline="0" dirty="0" smtClean="0">
              <a:ln>
                <a:noFill/>
              </a:ln>
              <a:solidFill>
                <a:schemeClr val="tx1"/>
              </a:solidFill>
              <a:effectLst/>
              <a:latin typeface="+mj-lt"/>
            </a:endParaRPr>
          </a:p>
        </p:txBody>
      </p:sp>
      <p:sp>
        <p:nvSpPr>
          <p:cNvPr id="151" name="Rectangle 146"/>
          <p:cNvSpPr>
            <a:spLocks noChangeArrowheads="1"/>
          </p:cNvSpPr>
          <p:nvPr/>
        </p:nvSpPr>
        <p:spPr bwMode="auto">
          <a:xfrm>
            <a:off x="1473200" y="2606676"/>
            <a:ext cx="35586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Tours</a:t>
            </a:r>
            <a:endParaRPr kumimoji="0" lang="en-US" altLang="en-US" b="1" i="0" u="none" strike="noStrike" cap="none" normalizeH="0" baseline="0" dirty="0" smtClean="0">
              <a:ln>
                <a:noFill/>
              </a:ln>
              <a:solidFill>
                <a:schemeClr val="tx1"/>
              </a:solidFill>
              <a:effectLst/>
              <a:latin typeface="+mj-lt"/>
            </a:endParaRPr>
          </a:p>
        </p:txBody>
      </p:sp>
      <p:sp>
        <p:nvSpPr>
          <p:cNvPr id="152" name="Rectangle 147"/>
          <p:cNvSpPr>
            <a:spLocks noChangeArrowheads="1"/>
          </p:cNvSpPr>
          <p:nvPr/>
        </p:nvSpPr>
        <p:spPr bwMode="auto">
          <a:xfrm>
            <a:off x="2060575" y="2487613"/>
            <a:ext cx="3109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Paris</a:t>
            </a:r>
            <a:endParaRPr kumimoji="0" lang="en-US" altLang="en-US" b="1" i="0" u="none" strike="noStrike" cap="none" normalizeH="0" baseline="0" dirty="0" smtClean="0">
              <a:ln>
                <a:noFill/>
              </a:ln>
              <a:solidFill>
                <a:schemeClr val="tx1"/>
              </a:solidFill>
              <a:effectLst/>
              <a:latin typeface="+mj-lt"/>
            </a:endParaRPr>
          </a:p>
        </p:txBody>
      </p:sp>
      <p:sp>
        <p:nvSpPr>
          <p:cNvPr id="153" name="Rectangle 148"/>
          <p:cNvSpPr>
            <a:spLocks noChangeArrowheads="1"/>
          </p:cNvSpPr>
          <p:nvPr/>
        </p:nvSpPr>
        <p:spPr bwMode="auto">
          <a:xfrm>
            <a:off x="2490788" y="3268663"/>
            <a:ext cx="35586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Rome</a:t>
            </a:r>
            <a:endParaRPr kumimoji="0" lang="en-US" altLang="en-US" b="1" i="0" u="none" strike="noStrike" cap="none" normalizeH="0" baseline="0" smtClean="0">
              <a:ln>
                <a:noFill/>
              </a:ln>
              <a:solidFill>
                <a:schemeClr val="tx1"/>
              </a:solidFill>
              <a:effectLst/>
              <a:latin typeface="+mj-lt"/>
            </a:endParaRPr>
          </a:p>
        </p:txBody>
      </p:sp>
      <p:sp>
        <p:nvSpPr>
          <p:cNvPr id="154" name="Rectangle 149"/>
          <p:cNvSpPr>
            <a:spLocks noChangeArrowheads="1"/>
          </p:cNvSpPr>
          <p:nvPr/>
        </p:nvSpPr>
        <p:spPr bwMode="auto">
          <a:xfrm>
            <a:off x="2406650" y="2917826"/>
            <a:ext cx="4103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Venice</a:t>
            </a:r>
            <a:endParaRPr kumimoji="0" lang="en-US" altLang="en-US" b="1" i="0" u="none" strike="noStrike" cap="none" normalizeH="0" baseline="0" dirty="0" smtClean="0">
              <a:ln>
                <a:noFill/>
              </a:ln>
              <a:solidFill>
                <a:schemeClr val="tx1"/>
              </a:solidFill>
              <a:effectLst/>
              <a:latin typeface="+mj-lt"/>
            </a:endParaRPr>
          </a:p>
        </p:txBody>
      </p:sp>
      <p:sp>
        <p:nvSpPr>
          <p:cNvPr id="155" name="Rectangle 150"/>
          <p:cNvSpPr>
            <a:spLocks noChangeArrowheads="1"/>
          </p:cNvSpPr>
          <p:nvPr/>
        </p:nvSpPr>
        <p:spPr bwMode="auto">
          <a:xfrm>
            <a:off x="3368675" y="3670301"/>
            <a:ext cx="4344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Athens</a:t>
            </a:r>
            <a:endParaRPr kumimoji="0" lang="en-US" altLang="en-US" b="1" i="0" u="none" strike="noStrike" cap="none" normalizeH="0" baseline="0" smtClean="0">
              <a:ln>
                <a:noFill/>
              </a:ln>
              <a:solidFill>
                <a:schemeClr val="tx1"/>
              </a:solidFill>
              <a:effectLst/>
              <a:latin typeface="+mj-lt"/>
            </a:endParaRPr>
          </a:p>
        </p:txBody>
      </p:sp>
      <p:sp>
        <p:nvSpPr>
          <p:cNvPr id="156" name="Rectangle 151"/>
          <p:cNvSpPr>
            <a:spLocks noChangeArrowheads="1"/>
          </p:cNvSpPr>
          <p:nvPr/>
        </p:nvSpPr>
        <p:spPr bwMode="auto">
          <a:xfrm>
            <a:off x="4160838" y="4519613"/>
            <a:ext cx="3270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Cairo</a:t>
            </a:r>
            <a:endParaRPr kumimoji="0" lang="en-US" altLang="en-US" b="1" i="0" u="none" strike="noStrike" cap="none" normalizeH="0" baseline="0" smtClean="0">
              <a:ln>
                <a:noFill/>
              </a:ln>
              <a:solidFill>
                <a:schemeClr val="tx1"/>
              </a:solidFill>
              <a:effectLst/>
              <a:latin typeface="+mj-lt"/>
            </a:endParaRPr>
          </a:p>
        </p:txBody>
      </p:sp>
      <p:sp>
        <p:nvSpPr>
          <p:cNvPr id="157" name="Rectangle 152"/>
          <p:cNvSpPr>
            <a:spLocks noChangeArrowheads="1"/>
          </p:cNvSpPr>
          <p:nvPr/>
        </p:nvSpPr>
        <p:spPr bwMode="auto">
          <a:xfrm>
            <a:off x="4102100" y="5011738"/>
            <a:ext cx="4119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Aswan</a:t>
            </a:r>
            <a:endParaRPr kumimoji="0" lang="en-US" altLang="en-US" b="1" i="0" u="none" strike="noStrike" cap="none" normalizeH="0" baseline="0" dirty="0" smtClean="0">
              <a:ln>
                <a:noFill/>
              </a:ln>
              <a:solidFill>
                <a:schemeClr val="tx1"/>
              </a:solidFill>
              <a:effectLst/>
              <a:latin typeface="+mj-lt"/>
            </a:endParaRPr>
          </a:p>
        </p:txBody>
      </p:sp>
      <p:sp>
        <p:nvSpPr>
          <p:cNvPr id="158" name="Rectangle 153"/>
          <p:cNvSpPr>
            <a:spLocks noChangeArrowheads="1"/>
          </p:cNvSpPr>
          <p:nvPr/>
        </p:nvSpPr>
        <p:spPr bwMode="auto">
          <a:xfrm>
            <a:off x="5265738" y="5000626"/>
            <a:ext cx="4408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Medina</a:t>
            </a:r>
            <a:endParaRPr kumimoji="0" lang="en-US" altLang="en-US" b="1" i="0" u="none" strike="noStrike" cap="none" normalizeH="0" baseline="0" dirty="0" smtClean="0">
              <a:ln>
                <a:noFill/>
              </a:ln>
              <a:solidFill>
                <a:schemeClr val="tx1"/>
              </a:solidFill>
              <a:effectLst/>
              <a:latin typeface="+mj-lt"/>
            </a:endParaRPr>
          </a:p>
        </p:txBody>
      </p:sp>
      <p:sp>
        <p:nvSpPr>
          <p:cNvPr id="159" name="Rectangle 154"/>
          <p:cNvSpPr>
            <a:spLocks noChangeArrowheads="1"/>
          </p:cNvSpPr>
          <p:nvPr/>
        </p:nvSpPr>
        <p:spPr bwMode="auto">
          <a:xfrm>
            <a:off x="4160838" y="4194176"/>
            <a:ext cx="6299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Jerusalem</a:t>
            </a:r>
            <a:endParaRPr kumimoji="0" lang="en-US" altLang="en-US" b="1" i="0" u="none" strike="noStrike" cap="none" normalizeH="0" baseline="0" dirty="0" smtClean="0">
              <a:ln>
                <a:noFill/>
              </a:ln>
              <a:solidFill>
                <a:schemeClr val="tx1"/>
              </a:solidFill>
              <a:effectLst/>
              <a:latin typeface="+mj-lt"/>
            </a:endParaRPr>
          </a:p>
        </p:txBody>
      </p:sp>
      <p:sp>
        <p:nvSpPr>
          <p:cNvPr id="160" name="Rectangle 155"/>
          <p:cNvSpPr>
            <a:spLocks noChangeArrowheads="1"/>
          </p:cNvSpPr>
          <p:nvPr/>
        </p:nvSpPr>
        <p:spPr bwMode="auto">
          <a:xfrm>
            <a:off x="4975225" y="4152901"/>
            <a:ext cx="6379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Damascus</a:t>
            </a:r>
            <a:endParaRPr kumimoji="0" lang="en-US" altLang="en-US" b="1" i="0" u="none" strike="noStrike" cap="none" normalizeH="0" baseline="0" dirty="0" smtClean="0">
              <a:ln>
                <a:noFill/>
              </a:ln>
              <a:solidFill>
                <a:schemeClr val="tx1"/>
              </a:solidFill>
              <a:effectLst/>
              <a:latin typeface="+mj-lt"/>
            </a:endParaRPr>
          </a:p>
        </p:txBody>
      </p:sp>
      <p:sp>
        <p:nvSpPr>
          <p:cNvPr id="161" name="Rectangle 156"/>
          <p:cNvSpPr>
            <a:spLocks noChangeArrowheads="1"/>
          </p:cNvSpPr>
          <p:nvPr/>
        </p:nvSpPr>
        <p:spPr bwMode="auto">
          <a:xfrm>
            <a:off x="5689600" y="4078288"/>
            <a:ext cx="5482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Baghdad</a:t>
            </a:r>
            <a:endParaRPr kumimoji="0" lang="en-US" altLang="en-US" b="1" i="0" u="none" strike="noStrike" cap="none" normalizeH="0" baseline="0" dirty="0" smtClean="0">
              <a:ln>
                <a:noFill/>
              </a:ln>
              <a:solidFill>
                <a:schemeClr val="tx1"/>
              </a:solidFill>
              <a:effectLst/>
              <a:latin typeface="+mj-lt"/>
            </a:endParaRPr>
          </a:p>
        </p:txBody>
      </p:sp>
      <p:sp>
        <p:nvSpPr>
          <p:cNvPr id="162" name="Rectangle 157"/>
          <p:cNvSpPr>
            <a:spLocks noChangeArrowheads="1"/>
          </p:cNvSpPr>
          <p:nvPr/>
        </p:nvSpPr>
        <p:spPr bwMode="auto">
          <a:xfrm>
            <a:off x="5707063" y="3240088"/>
            <a:ext cx="2981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Tiflis</a:t>
            </a:r>
            <a:endParaRPr kumimoji="0" lang="en-US" altLang="en-US" b="1" i="0" u="none" strike="noStrike" cap="none" normalizeH="0" baseline="0" smtClean="0">
              <a:ln>
                <a:noFill/>
              </a:ln>
              <a:solidFill>
                <a:schemeClr val="tx1"/>
              </a:solidFill>
              <a:effectLst/>
              <a:latin typeface="+mj-lt"/>
            </a:endParaRPr>
          </a:p>
        </p:txBody>
      </p:sp>
      <p:sp>
        <p:nvSpPr>
          <p:cNvPr id="163" name="Rectangle 158"/>
          <p:cNvSpPr>
            <a:spLocks noChangeArrowheads="1"/>
          </p:cNvSpPr>
          <p:nvPr/>
        </p:nvSpPr>
        <p:spPr bwMode="auto">
          <a:xfrm>
            <a:off x="6691313" y="3336926"/>
            <a:ext cx="6876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Samarkand</a:t>
            </a:r>
            <a:endParaRPr kumimoji="0" lang="en-US" altLang="en-US" b="1" i="0" u="none" strike="noStrike" cap="none" normalizeH="0" baseline="0" dirty="0" smtClean="0">
              <a:ln>
                <a:noFill/>
              </a:ln>
              <a:solidFill>
                <a:schemeClr val="tx1"/>
              </a:solidFill>
              <a:effectLst/>
              <a:latin typeface="+mj-lt"/>
            </a:endParaRPr>
          </a:p>
        </p:txBody>
      </p:sp>
      <p:sp>
        <p:nvSpPr>
          <p:cNvPr id="164" name="Rectangle 159"/>
          <p:cNvSpPr>
            <a:spLocks noChangeArrowheads="1"/>
          </p:cNvSpPr>
          <p:nvPr/>
        </p:nvSpPr>
        <p:spPr bwMode="auto">
          <a:xfrm>
            <a:off x="7782243" y="3011171"/>
            <a:ext cx="1025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smtClean="0">
                <a:ln>
                  <a:noFill/>
                </a:ln>
                <a:solidFill>
                  <a:srgbClr val="000000"/>
                </a:solidFill>
                <a:effectLst/>
                <a:latin typeface="+mj-lt"/>
              </a:rPr>
              <a:t>N</a:t>
            </a:r>
            <a:endParaRPr kumimoji="0" lang="en-US" altLang="en-US" b="1" i="0" u="none" strike="noStrike" cap="none" normalizeH="0" baseline="0" smtClean="0">
              <a:ln>
                <a:noFill/>
              </a:ln>
              <a:solidFill>
                <a:schemeClr val="tx1"/>
              </a:solidFill>
              <a:effectLst/>
              <a:latin typeface="+mj-lt"/>
            </a:endParaRPr>
          </a:p>
        </p:txBody>
      </p:sp>
      <p:sp>
        <p:nvSpPr>
          <p:cNvPr id="165" name="Rectangle 160"/>
          <p:cNvSpPr>
            <a:spLocks noChangeArrowheads="1"/>
          </p:cNvSpPr>
          <p:nvPr/>
        </p:nvSpPr>
        <p:spPr bwMode="auto">
          <a:xfrm>
            <a:off x="7145338" y="3641726"/>
            <a:ext cx="2981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smtClean="0">
                <a:ln>
                  <a:noFill/>
                </a:ln>
                <a:solidFill>
                  <a:srgbClr val="000000"/>
                </a:solidFill>
                <a:effectLst/>
                <a:latin typeface="+mj-lt"/>
              </a:rPr>
              <a:t>Merv</a:t>
            </a:r>
            <a:endParaRPr kumimoji="0" lang="en-US" altLang="en-US" b="1" i="0" u="none" strike="noStrike" cap="none" normalizeH="0" baseline="0" dirty="0" smtClean="0">
              <a:ln>
                <a:noFill/>
              </a:ln>
              <a:solidFill>
                <a:schemeClr val="tx1"/>
              </a:solidFill>
              <a:effectLst/>
              <a:latin typeface="+mj-lt"/>
            </a:endParaRPr>
          </a:p>
        </p:txBody>
      </p:sp>
      <p:sp>
        <p:nvSpPr>
          <p:cNvPr id="166" name="Rectangle 161"/>
          <p:cNvSpPr>
            <a:spLocks noChangeArrowheads="1"/>
          </p:cNvSpPr>
          <p:nvPr/>
        </p:nvSpPr>
        <p:spPr bwMode="auto">
          <a:xfrm>
            <a:off x="6296025" y="4241801"/>
            <a:ext cx="4472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Isfahan</a:t>
            </a:r>
            <a:endParaRPr kumimoji="0" lang="en-US" altLang="en-US" b="1" i="0" u="none" strike="noStrike" cap="none" normalizeH="0" baseline="0" dirty="0" smtClean="0">
              <a:ln>
                <a:noFill/>
              </a:ln>
              <a:solidFill>
                <a:schemeClr val="tx1"/>
              </a:solidFill>
              <a:effectLst/>
              <a:latin typeface="+mj-lt"/>
            </a:endParaRPr>
          </a:p>
        </p:txBody>
      </p:sp>
      <p:sp>
        <p:nvSpPr>
          <p:cNvPr id="167" name="Rectangle 162"/>
          <p:cNvSpPr>
            <a:spLocks noChangeArrowheads="1"/>
          </p:cNvSpPr>
          <p:nvPr/>
        </p:nvSpPr>
        <p:spPr bwMode="auto">
          <a:xfrm>
            <a:off x="7200900" y="4071938"/>
            <a:ext cx="3270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Herat</a:t>
            </a:r>
            <a:endParaRPr kumimoji="0" lang="en-US" altLang="en-US" b="1" i="0" u="none" strike="noStrike" cap="none" normalizeH="0" baseline="0" smtClean="0">
              <a:ln>
                <a:noFill/>
              </a:ln>
              <a:solidFill>
                <a:schemeClr val="tx1"/>
              </a:solidFill>
              <a:effectLst/>
              <a:latin typeface="+mj-lt"/>
            </a:endParaRPr>
          </a:p>
        </p:txBody>
      </p:sp>
      <p:sp>
        <p:nvSpPr>
          <p:cNvPr id="168" name="Rectangle 163"/>
          <p:cNvSpPr>
            <a:spLocks noChangeArrowheads="1"/>
          </p:cNvSpPr>
          <p:nvPr/>
        </p:nvSpPr>
        <p:spPr bwMode="auto">
          <a:xfrm>
            <a:off x="7773988" y="3908426"/>
            <a:ext cx="35586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Kabul</a:t>
            </a:r>
            <a:endParaRPr kumimoji="0" lang="en-US" altLang="en-US" b="1" i="0" u="none" strike="noStrike" cap="none" normalizeH="0" baseline="0" dirty="0" smtClean="0">
              <a:ln>
                <a:noFill/>
              </a:ln>
              <a:solidFill>
                <a:schemeClr val="tx1"/>
              </a:solidFill>
              <a:effectLst/>
              <a:latin typeface="+mj-lt"/>
            </a:endParaRPr>
          </a:p>
        </p:txBody>
      </p:sp>
      <p:sp>
        <p:nvSpPr>
          <p:cNvPr id="169" name="Rectangle 164"/>
          <p:cNvSpPr>
            <a:spLocks noChangeArrowheads="1"/>
          </p:cNvSpPr>
          <p:nvPr/>
        </p:nvSpPr>
        <p:spPr bwMode="auto">
          <a:xfrm>
            <a:off x="5283200" y="5267326"/>
            <a:ext cx="3895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Mecca</a:t>
            </a:r>
            <a:endParaRPr kumimoji="0" lang="en-US" altLang="en-US" b="1" i="0" u="none" strike="noStrike" cap="none" normalizeH="0" baseline="0" smtClean="0">
              <a:ln>
                <a:noFill/>
              </a:ln>
              <a:solidFill>
                <a:schemeClr val="tx1"/>
              </a:solidFill>
              <a:effectLst/>
              <a:latin typeface="+mj-lt"/>
            </a:endParaRPr>
          </a:p>
        </p:txBody>
      </p:sp>
      <p:sp>
        <p:nvSpPr>
          <p:cNvPr id="170" name="Rectangle 165"/>
          <p:cNvSpPr>
            <a:spLocks noChangeArrowheads="1"/>
          </p:cNvSpPr>
          <p:nvPr/>
        </p:nvSpPr>
        <p:spPr bwMode="auto">
          <a:xfrm>
            <a:off x="4325938" y="3262313"/>
            <a:ext cx="932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Constantinople</a:t>
            </a:r>
            <a:endParaRPr kumimoji="0" lang="en-US" altLang="en-US" b="1" i="0" u="none" strike="noStrike" cap="none" normalizeH="0" baseline="0" dirty="0" smtClean="0">
              <a:ln>
                <a:noFill/>
              </a:ln>
              <a:solidFill>
                <a:schemeClr val="tx1"/>
              </a:solidFill>
              <a:effectLst/>
              <a:latin typeface="+mj-lt"/>
            </a:endParaRPr>
          </a:p>
        </p:txBody>
      </p:sp>
      <p:sp>
        <p:nvSpPr>
          <p:cNvPr id="171" name="Rectangle 166"/>
          <p:cNvSpPr>
            <a:spLocks noChangeArrowheads="1"/>
          </p:cNvSpPr>
          <p:nvPr/>
        </p:nvSpPr>
        <p:spPr bwMode="auto">
          <a:xfrm>
            <a:off x="2717800" y="3727451"/>
            <a:ext cx="3414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Tunis</a:t>
            </a:r>
            <a:endParaRPr kumimoji="0" lang="en-US" altLang="en-US" b="1" i="0" u="none" strike="noStrike" cap="none" normalizeH="0" baseline="0" smtClean="0">
              <a:ln>
                <a:noFill/>
              </a:ln>
              <a:solidFill>
                <a:schemeClr val="tx1"/>
              </a:solidFill>
              <a:effectLst/>
              <a:latin typeface="+mj-lt"/>
            </a:endParaRPr>
          </a:p>
        </p:txBody>
      </p:sp>
      <p:sp>
        <p:nvSpPr>
          <p:cNvPr id="172" name="Rectangle 167"/>
          <p:cNvSpPr>
            <a:spLocks noChangeArrowheads="1"/>
          </p:cNvSpPr>
          <p:nvPr/>
        </p:nvSpPr>
        <p:spPr bwMode="auto">
          <a:xfrm>
            <a:off x="2774950" y="3930651"/>
            <a:ext cx="4969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Kairwan</a:t>
            </a:r>
            <a:endParaRPr kumimoji="0" lang="en-US" altLang="en-US" b="1" i="0" u="none" strike="noStrike" cap="none" normalizeH="0" baseline="0" smtClean="0">
              <a:ln>
                <a:noFill/>
              </a:ln>
              <a:solidFill>
                <a:schemeClr val="tx1"/>
              </a:solidFill>
              <a:effectLst/>
              <a:latin typeface="+mj-lt"/>
            </a:endParaRPr>
          </a:p>
        </p:txBody>
      </p:sp>
      <p:sp>
        <p:nvSpPr>
          <p:cNvPr id="173" name="Rectangle 168"/>
          <p:cNvSpPr>
            <a:spLocks noChangeArrowheads="1"/>
          </p:cNvSpPr>
          <p:nvPr/>
        </p:nvSpPr>
        <p:spPr bwMode="auto">
          <a:xfrm>
            <a:off x="2978150" y="4122738"/>
            <a:ext cx="3911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latin typeface="+mj-lt"/>
              </a:rPr>
              <a:t>Tripoli</a:t>
            </a:r>
            <a:endParaRPr kumimoji="0" lang="en-US" altLang="en-US" b="1" i="0" u="none" strike="noStrike" cap="none" normalizeH="0" baseline="0" smtClean="0">
              <a:ln>
                <a:noFill/>
              </a:ln>
              <a:solidFill>
                <a:schemeClr val="tx1"/>
              </a:solidFill>
              <a:effectLst/>
              <a:latin typeface="+mj-lt"/>
            </a:endParaRPr>
          </a:p>
        </p:txBody>
      </p:sp>
      <p:sp>
        <p:nvSpPr>
          <p:cNvPr id="174" name="Rectangle 169"/>
          <p:cNvSpPr>
            <a:spLocks noChangeArrowheads="1"/>
          </p:cNvSpPr>
          <p:nvPr/>
        </p:nvSpPr>
        <p:spPr bwMode="auto">
          <a:xfrm>
            <a:off x="1019175" y="3392488"/>
            <a:ext cx="41998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Toledo</a:t>
            </a:r>
            <a:endParaRPr kumimoji="0" lang="en-US" altLang="en-US" b="1" i="0" u="none" strike="noStrike" cap="none" normalizeH="0" baseline="0" dirty="0" smtClean="0">
              <a:ln>
                <a:noFill/>
              </a:ln>
              <a:solidFill>
                <a:schemeClr val="tx1"/>
              </a:solidFill>
              <a:effectLst/>
              <a:latin typeface="+mj-lt"/>
            </a:endParaRPr>
          </a:p>
        </p:txBody>
      </p:sp>
      <p:sp>
        <p:nvSpPr>
          <p:cNvPr id="175" name="Rectangle 170"/>
          <p:cNvSpPr>
            <a:spLocks noChangeArrowheads="1"/>
          </p:cNvSpPr>
          <p:nvPr/>
        </p:nvSpPr>
        <p:spPr bwMode="auto">
          <a:xfrm>
            <a:off x="1387475" y="3879851"/>
            <a:ext cx="4616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Tangier</a:t>
            </a:r>
            <a:endParaRPr kumimoji="0" lang="en-US" altLang="en-US" b="1" i="0" u="none" strike="noStrike" cap="none" normalizeH="0" baseline="0" dirty="0" smtClean="0">
              <a:ln>
                <a:noFill/>
              </a:ln>
              <a:solidFill>
                <a:schemeClr val="tx1"/>
              </a:solidFill>
              <a:effectLst/>
              <a:latin typeface="+mj-lt"/>
            </a:endParaRPr>
          </a:p>
        </p:txBody>
      </p:sp>
      <p:sp>
        <p:nvSpPr>
          <p:cNvPr id="176" name="Rectangle 171"/>
          <p:cNvSpPr>
            <a:spLocks noChangeArrowheads="1"/>
          </p:cNvSpPr>
          <p:nvPr/>
        </p:nvSpPr>
        <p:spPr bwMode="auto">
          <a:xfrm>
            <a:off x="1970088" y="2684463"/>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FRANKISH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KINGDOM</a:t>
            </a:r>
            <a:endParaRPr kumimoji="0" lang="en-US" altLang="en-US" b="1" i="0" u="none" strike="noStrike" cap="none" normalizeH="0" baseline="0" dirty="0" smtClean="0">
              <a:ln>
                <a:noFill/>
              </a:ln>
              <a:solidFill>
                <a:schemeClr val="tx1"/>
              </a:solidFill>
              <a:effectLst/>
              <a:latin typeface="+mj-lt"/>
            </a:endParaRPr>
          </a:p>
        </p:txBody>
      </p:sp>
      <p:sp>
        <p:nvSpPr>
          <p:cNvPr id="178" name="Rectangle 173"/>
          <p:cNvSpPr>
            <a:spLocks noChangeArrowheads="1"/>
          </p:cNvSpPr>
          <p:nvPr/>
        </p:nvSpPr>
        <p:spPr bwMode="auto">
          <a:xfrm>
            <a:off x="3044825" y="3489326"/>
            <a:ext cx="1259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BYZANTINE EMPIRE</a:t>
            </a:r>
            <a:endParaRPr kumimoji="0" lang="en-US" altLang="en-US" b="1" i="0" u="none" strike="noStrike" cap="none" normalizeH="0" baseline="0" dirty="0" smtClean="0">
              <a:ln>
                <a:noFill/>
              </a:ln>
              <a:solidFill>
                <a:schemeClr val="tx1"/>
              </a:solidFill>
              <a:effectLst/>
              <a:latin typeface="+mj-lt"/>
            </a:endParaRPr>
          </a:p>
        </p:txBody>
      </p:sp>
      <p:sp>
        <p:nvSpPr>
          <p:cNvPr id="179" name="Rectangle 174"/>
          <p:cNvSpPr>
            <a:spLocks noChangeArrowheads="1"/>
          </p:cNvSpPr>
          <p:nvPr/>
        </p:nvSpPr>
        <p:spPr bwMode="auto">
          <a:xfrm>
            <a:off x="6861175" y="573722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180" name="Rectangle 175"/>
          <p:cNvSpPr>
            <a:spLocks noChangeArrowheads="1"/>
          </p:cNvSpPr>
          <p:nvPr/>
        </p:nvSpPr>
        <p:spPr bwMode="auto">
          <a:xfrm>
            <a:off x="7167563" y="573722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250</a:t>
            </a:r>
            <a:endParaRPr kumimoji="0" lang="en-US" altLang="en-US" b="1" i="0" u="none" strike="noStrike" cap="none" normalizeH="0" baseline="0" smtClean="0">
              <a:ln>
                <a:noFill/>
              </a:ln>
              <a:solidFill>
                <a:schemeClr val="tx1"/>
              </a:solidFill>
              <a:effectLst/>
              <a:latin typeface="+mj-lt"/>
            </a:endParaRPr>
          </a:p>
        </p:txBody>
      </p:sp>
      <p:sp>
        <p:nvSpPr>
          <p:cNvPr id="181" name="Rectangle 176"/>
          <p:cNvSpPr>
            <a:spLocks noChangeArrowheads="1"/>
          </p:cNvSpPr>
          <p:nvPr/>
        </p:nvSpPr>
        <p:spPr bwMode="auto">
          <a:xfrm>
            <a:off x="6867525" y="594677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b="1" i="0" u="none" strike="noStrike" cap="none" normalizeH="0" baseline="0" smtClean="0">
              <a:ln>
                <a:noFill/>
              </a:ln>
              <a:solidFill>
                <a:schemeClr val="tx1"/>
              </a:solidFill>
              <a:effectLst/>
              <a:latin typeface="+mj-lt"/>
            </a:endParaRPr>
          </a:p>
        </p:txBody>
      </p:sp>
      <p:sp>
        <p:nvSpPr>
          <p:cNvPr id="182" name="Rectangle 177"/>
          <p:cNvSpPr>
            <a:spLocks noChangeArrowheads="1"/>
          </p:cNvSpPr>
          <p:nvPr/>
        </p:nvSpPr>
        <p:spPr bwMode="auto">
          <a:xfrm>
            <a:off x="7019925" y="594677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250</a:t>
            </a:r>
            <a:endParaRPr kumimoji="0" lang="en-US" altLang="en-US" b="1" i="0" u="none" strike="noStrike" cap="none" normalizeH="0" baseline="0" smtClean="0">
              <a:ln>
                <a:noFill/>
              </a:ln>
              <a:solidFill>
                <a:schemeClr val="tx1"/>
              </a:solidFill>
              <a:effectLst/>
              <a:latin typeface="+mj-lt"/>
            </a:endParaRPr>
          </a:p>
        </p:txBody>
      </p:sp>
      <p:sp>
        <p:nvSpPr>
          <p:cNvPr id="183" name="Rectangle 178"/>
          <p:cNvSpPr>
            <a:spLocks noChangeArrowheads="1"/>
          </p:cNvSpPr>
          <p:nvPr/>
        </p:nvSpPr>
        <p:spPr bwMode="auto">
          <a:xfrm>
            <a:off x="7518400" y="5737226"/>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 Miles</a:t>
            </a:r>
            <a:endParaRPr kumimoji="0" lang="en-US" altLang="en-US" b="1" i="0" u="none" strike="noStrike" cap="none" normalizeH="0" baseline="0" smtClean="0">
              <a:ln>
                <a:noFill/>
              </a:ln>
              <a:solidFill>
                <a:schemeClr val="tx1"/>
              </a:solidFill>
              <a:effectLst/>
              <a:latin typeface="+mj-lt"/>
            </a:endParaRPr>
          </a:p>
        </p:txBody>
      </p:sp>
      <p:sp>
        <p:nvSpPr>
          <p:cNvPr id="184" name="Rectangle 179"/>
          <p:cNvSpPr>
            <a:spLocks noChangeArrowheads="1"/>
          </p:cNvSpPr>
          <p:nvPr/>
        </p:nvSpPr>
        <p:spPr bwMode="auto">
          <a:xfrm>
            <a:off x="7258050" y="5946776"/>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 Kilometers</a:t>
            </a:r>
            <a:endParaRPr kumimoji="0" lang="en-US" altLang="en-US" b="1" i="0" u="none" strike="noStrike" cap="none" normalizeH="0" baseline="0" smtClean="0">
              <a:ln>
                <a:noFill/>
              </a:ln>
              <a:solidFill>
                <a:schemeClr val="tx1"/>
              </a:solidFill>
              <a:effectLst/>
              <a:latin typeface="+mj-lt"/>
            </a:endParaRPr>
          </a:p>
        </p:txBody>
      </p:sp>
      <p:sp>
        <p:nvSpPr>
          <p:cNvPr id="185" name="Rectangle 180"/>
          <p:cNvSpPr>
            <a:spLocks noChangeArrowheads="1"/>
          </p:cNvSpPr>
          <p:nvPr/>
        </p:nvSpPr>
        <p:spPr bwMode="auto">
          <a:xfrm>
            <a:off x="1109663" y="4892676"/>
            <a:ext cx="73417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Muslim by:</a:t>
            </a:r>
            <a:endParaRPr kumimoji="0" lang="en-US" altLang="en-US" b="1" i="0" u="none" strike="noStrike" cap="none" normalizeH="0" baseline="0" smtClean="0">
              <a:ln>
                <a:noFill/>
              </a:ln>
              <a:solidFill>
                <a:schemeClr val="tx1"/>
              </a:solidFill>
              <a:effectLst/>
              <a:latin typeface="+mj-lt"/>
            </a:endParaRPr>
          </a:p>
        </p:txBody>
      </p:sp>
      <p:sp>
        <p:nvSpPr>
          <p:cNvPr id="186" name="Rectangle 181"/>
          <p:cNvSpPr>
            <a:spLocks noChangeArrowheads="1"/>
          </p:cNvSpPr>
          <p:nvPr/>
        </p:nvSpPr>
        <p:spPr bwMode="auto">
          <a:xfrm>
            <a:off x="1455738" y="5141913"/>
            <a:ext cx="54822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632 C.E.</a:t>
            </a:r>
            <a:endParaRPr kumimoji="0" lang="en-US" altLang="en-US" b="1" i="0" u="none" strike="noStrike" cap="none" normalizeH="0" baseline="0" dirty="0" smtClean="0">
              <a:ln>
                <a:noFill/>
              </a:ln>
              <a:solidFill>
                <a:schemeClr val="tx1"/>
              </a:solidFill>
              <a:effectLst/>
              <a:latin typeface="+mj-lt"/>
            </a:endParaRPr>
          </a:p>
        </p:txBody>
      </p:sp>
      <p:sp>
        <p:nvSpPr>
          <p:cNvPr id="188" name="Rectangle 183"/>
          <p:cNvSpPr>
            <a:spLocks noChangeArrowheads="1"/>
          </p:cNvSpPr>
          <p:nvPr/>
        </p:nvSpPr>
        <p:spPr bwMode="auto">
          <a:xfrm>
            <a:off x="1455738" y="5391151"/>
            <a:ext cx="54822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661 C.E.</a:t>
            </a:r>
            <a:endParaRPr kumimoji="0" lang="en-US" altLang="en-US" b="1" i="0" u="none" strike="noStrike" cap="none" normalizeH="0" baseline="0" dirty="0" smtClean="0">
              <a:ln>
                <a:noFill/>
              </a:ln>
              <a:solidFill>
                <a:schemeClr val="tx1"/>
              </a:solidFill>
              <a:effectLst/>
              <a:latin typeface="+mj-lt"/>
            </a:endParaRPr>
          </a:p>
        </p:txBody>
      </p:sp>
      <p:sp>
        <p:nvSpPr>
          <p:cNvPr id="190" name="Rectangle 185"/>
          <p:cNvSpPr>
            <a:spLocks noChangeArrowheads="1"/>
          </p:cNvSpPr>
          <p:nvPr/>
        </p:nvSpPr>
        <p:spPr bwMode="auto">
          <a:xfrm>
            <a:off x="1455738" y="5640388"/>
            <a:ext cx="54822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mj-lt"/>
              </a:rPr>
              <a:t>750 C.E.</a:t>
            </a:r>
            <a:endParaRPr kumimoji="0" lang="en-US" altLang="en-US" b="1" i="0" u="none" strike="noStrike" cap="none" normalizeH="0" baseline="0" dirty="0" smtClean="0">
              <a:ln>
                <a:noFill/>
              </a:ln>
              <a:solidFill>
                <a:schemeClr val="tx1"/>
              </a:solidFill>
              <a:effectLst/>
              <a:latin typeface="+mj-lt"/>
            </a:endParaRPr>
          </a:p>
        </p:txBody>
      </p:sp>
      <p:sp>
        <p:nvSpPr>
          <p:cNvPr id="192" name="Rectangle 187"/>
          <p:cNvSpPr>
            <a:spLocks noChangeArrowheads="1"/>
          </p:cNvSpPr>
          <p:nvPr/>
        </p:nvSpPr>
        <p:spPr bwMode="auto">
          <a:xfrm>
            <a:off x="1455738" y="5889626"/>
            <a:ext cx="11878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Military campaign</a:t>
            </a:r>
            <a:endParaRPr kumimoji="0" lang="en-US" altLang="en-US" b="1" i="0" u="none" strike="noStrike" cap="none" normalizeH="0" baseline="0" smtClean="0">
              <a:ln>
                <a:noFill/>
              </a:ln>
              <a:solidFill>
                <a:schemeClr val="tx1"/>
              </a:solidFill>
              <a:effectLst/>
              <a:latin typeface="+mj-lt"/>
            </a:endParaRPr>
          </a:p>
        </p:txBody>
      </p:sp>
      <p:sp>
        <p:nvSpPr>
          <p:cNvPr id="194" name="Rectangle 165"/>
          <p:cNvSpPr>
            <a:spLocks noChangeArrowheads="1"/>
          </p:cNvSpPr>
          <p:nvPr/>
        </p:nvSpPr>
        <p:spPr bwMode="auto">
          <a:xfrm>
            <a:off x="4464084" y="3113061"/>
            <a:ext cx="4889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Chevro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AEEF"/>
                </a:solidFill>
                <a:latin typeface="+mj-lt"/>
              </a:rPr>
              <a:t>Black Sea</a:t>
            </a:r>
            <a:endParaRPr kumimoji="0" lang="en-US" altLang="en-US" sz="1100" b="1" i="0" u="none" strike="noStrike" cap="none" normalizeH="0" baseline="0" dirty="0" smtClean="0">
              <a:ln>
                <a:noFill/>
              </a:ln>
              <a:solidFill>
                <a:srgbClr val="00AEEF"/>
              </a:solidFill>
              <a:effectLst/>
              <a:latin typeface="+mj-lt"/>
            </a:endParaRPr>
          </a:p>
        </p:txBody>
      </p:sp>
      <p:sp>
        <p:nvSpPr>
          <p:cNvPr id="195" name="Rectangle 165"/>
          <p:cNvSpPr>
            <a:spLocks noChangeArrowheads="1"/>
          </p:cNvSpPr>
          <p:nvPr/>
        </p:nvSpPr>
        <p:spPr bwMode="auto">
          <a:xfrm rot="3881666">
            <a:off x="5859170" y="3295575"/>
            <a:ext cx="6139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Chevro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AEEF"/>
                </a:solidFill>
                <a:latin typeface="+mj-lt"/>
              </a:rPr>
              <a:t>Caspian Sea</a:t>
            </a:r>
            <a:endParaRPr kumimoji="0" lang="en-US" altLang="en-US" sz="1100" b="1" i="0" u="none" strike="noStrike" cap="none" normalizeH="0" baseline="0" dirty="0" smtClean="0">
              <a:ln>
                <a:noFill/>
              </a:ln>
              <a:solidFill>
                <a:srgbClr val="00AEEF"/>
              </a:solidFill>
              <a:effectLst/>
              <a:latin typeface="+mj-lt"/>
            </a:endParaRPr>
          </a:p>
        </p:txBody>
      </p:sp>
      <p:sp>
        <p:nvSpPr>
          <p:cNvPr id="196" name="Rectangle 165"/>
          <p:cNvSpPr>
            <a:spLocks noChangeArrowheads="1"/>
          </p:cNvSpPr>
          <p:nvPr/>
        </p:nvSpPr>
        <p:spPr bwMode="auto">
          <a:xfrm rot="615596">
            <a:off x="3317826" y="3951542"/>
            <a:ext cx="102592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AEEF"/>
                </a:solidFill>
                <a:latin typeface="+mj-lt"/>
              </a:rPr>
              <a:t>Mediterranean Sea</a:t>
            </a:r>
            <a:endParaRPr kumimoji="0" lang="en-US" altLang="en-US" sz="1200" b="1" i="0" u="none" strike="noStrike" cap="none" normalizeH="0" baseline="0" dirty="0" smtClean="0">
              <a:ln>
                <a:noFill/>
              </a:ln>
              <a:solidFill>
                <a:srgbClr val="00AEEF"/>
              </a:solidFill>
              <a:effectLst/>
              <a:latin typeface="+mj-lt"/>
            </a:endParaRPr>
          </a:p>
        </p:txBody>
      </p:sp>
      <p:sp>
        <p:nvSpPr>
          <p:cNvPr id="197" name="Rectangle 165"/>
          <p:cNvSpPr>
            <a:spLocks noChangeArrowheads="1"/>
          </p:cNvSpPr>
          <p:nvPr/>
        </p:nvSpPr>
        <p:spPr bwMode="auto">
          <a:xfrm rot="3769775">
            <a:off x="4849431" y="5148296"/>
            <a:ext cx="4071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AEEF"/>
                </a:solidFill>
                <a:latin typeface="+mj-lt"/>
              </a:rPr>
              <a:t>Red Sea</a:t>
            </a:r>
            <a:endParaRPr kumimoji="0" lang="en-US" altLang="en-US" sz="1100" b="1" i="0" u="none" strike="noStrike" cap="none" normalizeH="0" baseline="0" dirty="0" smtClean="0">
              <a:ln>
                <a:noFill/>
              </a:ln>
              <a:solidFill>
                <a:srgbClr val="00AEEF"/>
              </a:solidFill>
              <a:effectLst/>
              <a:latin typeface="+mj-lt"/>
            </a:endParaRPr>
          </a:p>
        </p:txBody>
      </p:sp>
    </p:spTree>
    <p:extLst>
      <p:ext uri="{BB962C8B-B14F-4D97-AF65-F5344CB8AC3E}">
        <p14:creationId xmlns:p14="http://schemas.microsoft.com/office/powerpoint/2010/main" val="17833910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487392" cy="1097279"/>
          </a:xfrm>
        </p:spPr>
        <p:txBody>
          <a:bodyPr/>
          <a:lstStyle/>
          <a:p>
            <a:r>
              <a:rPr lang="en-US" sz="3400" dirty="0"/>
              <a:t>6.2.3 Historical Diffusion of Religions </a:t>
            </a:r>
            <a:r>
              <a:rPr lang="en-US" sz="2000" b="0" dirty="0"/>
              <a:t>(5 of 5)</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356600" cy="691573"/>
          </a:xfrm>
        </p:spPr>
        <p:txBody>
          <a:bodyPr/>
          <a:lstStyle/>
          <a:p>
            <a:pPr marL="432" indent="0">
              <a:buNone/>
            </a:pPr>
            <a:r>
              <a:rPr lang="en-US" sz="2200" b="1" dirty="0"/>
              <a:t>Figure 6-32: </a:t>
            </a:r>
            <a:r>
              <a:rPr lang="en-US" sz="2200" dirty="0"/>
              <a:t>Christianity was spread around the Mediterranean </a:t>
            </a:r>
            <a:r>
              <a:rPr lang="en-US" sz="2200" dirty="0" smtClean="0"/>
              <a:t>by missionaries </a:t>
            </a:r>
            <a:r>
              <a:rPr lang="en-US" sz="2200" dirty="0"/>
              <a:t>and the conversion of rulers.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2395611"/>
            <a:ext cx="6223000" cy="3971590"/>
          </a:xfrm>
          <a:prstGeom prst="rect">
            <a:avLst/>
          </a:prstGeom>
        </p:spPr>
      </p:pic>
      <p:sp>
        <p:nvSpPr>
          <p:cNvPr id="67" name="Rectangle 26"/>
          <p:cNvSpPr>
            <a:spLocks noChangeArrowheads="1"/>
          </p:cNvSpPr>
          <p:nvPr/>
        </p:nvSpPr>
        <p:spPr bwMode="auto">
          <a:xfrm rot="1680000">
            <a:off x="1649517" y="2475334"/>
            <a:ext cx="1426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DEE"/>
                </a:solidFill>
                <a:effectLst>
                  <a:glow rad="50800">
                    <a:schemeClr val="bg1">
                      <a:alpha val="40000"/>
                    </a:schemeClr>
                  </a:glow>
                </a:effectLst>
                <a:latin typeface="+mj-lt"/>
              </a:rPr>
              <a:t>50°N</a:t>
            </a:r>
            <a:endParaRPr kumimoji="0" lang="en-US" altLang="en-US" sz="18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68" name="Rectangle 27"/>
          <p:cNvSpPr>
            <a:spLocks noChangeArrowheads="1"/>
          </p:cNvSpPr>
          <p:nvPr/>
        </p:nvSpPr>
        <p:spPr bwMode="auto">
          <a:xfrm rot="1380000">
            <a:off x="1498704" y="3867572"/>
            <a:ext cx="1426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DEE"/>
                </a:solidFill>
                <a:effectLst>
                  <a:glow rad="50800">
                    <a:schemeClr val="bg1">
                      <a:alpha val="40000"/>
                    </a:schemeClr>
                  </a:glow>
                </a:effectLst>
                <a:latin typeface="+mj-lt"/>
              </a:rPr>
              <a:t>40°N</a:t>
            </a:r>
            <a:endParaRPr kumimoji="0" lang="en-US" altLang="en-US" sz="18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69" name="Rectangle 28"/>
          <p:cNvSpPr>
            <a:spLocks noChangeArrowheads="1"/>
          </p:cNvSpPr>
          <p:nvPr/>
        </p:nvSpPr>
        <p:spPr bwMode="auto">
          <a:xfrm rot="21540000">
            <a:off x="2469856" y="4624809"/>
            <a:ext cx="6091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DEE"/>
                </a:solidFill>
                <a:effectLst>
                  <a:glow rad="50800">
                    <a:schemeClr val="bg1">
                      <a:alpha val="40000"/>
                    </a:schemeClr>
                  </a:glow>
                </a:effectLst>
                <a:latin typeface="+mj-lt"/>
              </a:rPr>
              <a:t>0°</a:t>
            </a:r>
            <a:endParaRPr kumimoji="0" lang="en-US" altLang="en-US" sz="18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70" name="Rectangle 29"/>
          <p:cNvSpPr>
            <a:spLocks noChangeArrowheads="1"/>
          </p:cNvSpPr>
          <p:nvPr/>
        </p:nvSpPr>
        <p:spPr bwMode="auto">
          <a:xfrm rot="21540000">
            <a:off x="3470394" y="4677197"/>
            <a:ext cx="1394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DEE"/>
                </a:solidFill>
                <a:effectLst>
                  <a:glow rad="50800">
                    <a:schemeClr val="bg1">
                      <a:alpha val="40000"/>
                    </a:schemeClr>
                  </a:glow>
                </a:effectLst>
                <a:latin typeface="+mj-lt"/>
              </a:rPr>
              <a:t>10°E</a:t>
            </a:r>
            <a:endParaRPr kumimoji="0" lang="en-US" altLang="en-US" sz="1800"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71" name="Rectangle 30"/>
          <p:cNvSpPr>
            <a:spLocks noChangeArrowheads="1"/>
          </p:cNvSpPr>
          <p:nvPr/>
        </p:nvSpPr>
        <p:spPr bwMode="auto">
          <a:xfrm>
            <a:off x="2090738" y="2579688"/>
            <a:ext cx="15709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00ADEE"/>
                </a:solidFill>
                <a:effectLst>
                  <a:glow rad="50800">
                    <a:schemeClr val="bg1">
                      <a:alpha val="40000"/>
                    </a:schemeClr>
                  </a:glow>
                </a:effectLst>
                <a:latin typeface="+mj-lt"/>
              </a:rPr>
              <a:t>10°W</a:t>
            </a:r>
            <a:endParaRPr kumimoji="0" lang="en-US" altLang="en-US" sz="18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72" name="Rectangle 31"/>
          <p:cNvSpPr>
            <a:spLocks noChangeArrowheads="1"/>
          </p:cNvSpPr>
          <p:nvPr/>
        </p:nvSpPr>
        <p:spPr bwMode="auto">
          <a:xfrm>
            <a:off x="4471988" y="5319713"/>
            <a:ext cx="13946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00ADEE"/>
                </a:solidFill>
                <a:effectLst>
                  <a:glow rad="50800">
                    <a:schemeClr val="bg1">
                      <a:alpha val="40000"/>
                    </a:schemeClr>
                  </a:glow>
                </a:effectLst>
                <a:latin typeface="+mj-lt"/>
              </a:rPr>
              <a:t>20°E</a:t>
            </a:r>
            <a:endParaRPr kumimoji="0" lang="en-US" altLang="en-US" sz="1800"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74" name="Rectangle 33"/>
          <p:cNvSpPr>
            <a:spLocks noChangeArrowheads="1"/>
          </p:cNvSpPr>
          <p:nvPr/>
        </p:nvSpPr>
        <p:spPr bwMode="auto">
          <a:xfrm rot="20940000">
            <a:off x="5570556" y="3899885"/>
            <a:ext cx="4889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Chevro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Black Sea</a:t>
            </a:r>
            <a:endParaRPr kumimoji="0" lang="en-US" altLang="en-US" sz="1800" b="1" i="0" u="none" strike="noStrike" cap="none" normalizeH="0" baseline="0" dirty="0" smtClean="0">
              <a:ln>
                <a:noFill/>
              </a:ln>
              <a:solidFill>
                <a:schemeClr val="tx1"/>
              </a:solidFill>
              <a:effectLst/>
              <a:latin typeface="+mj-lt"/>
            </a:endParaRPr>
          </a:p>
        </p:txBody>
      </p:sp>
      <p:sp>
        <p:nvSpPr>
          <p:cNvPr id="81" name="Rectangle 40"/>
          <p:cNvSpPr>
            <a:spLocks noChangeArrowheads="1"/>
          </p:cNvSpPr>
          <p:nvPr/>
        </p:nvSpPr>
        <p:spPr bwMode="auto">
          <a:xfrm rot="2460000">
            <a:off x="7002671" y="3535720"/>
            <a:ext cx="6139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ChevronInverted">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Caspian Sea</a:t>
            </a:r>
            <a:endParaRPr kumimoji="0" lang="en-US" altLang="en-US" sz="1800" b="1" i="0" u="none" strike="noStrike" cap="none" normalizeH="0" baseline="0" dirty="0" smtClean="0">
              <a:ln>
                <a:noFill/>
              </a:ln>
              <a:solidFill>
                <a:schemeClr val="tx1"/>
              </a:solidFill>
              <a:effectLst/>
              <a:latin typeface="+mj-lt"/>
            </a:endParaRPr>
          </a:p>
        </p:txBody>
      </p:sp>
      <p:sp>
        <p:nvSpPr>
          <p:cNvPr id="91" name="Rectangle 50"/>
          <p:cNvSpPr>
            <a:spLocks noChangeArrowheads="1"/>
          </p:cNvSpPr>
          <p:nvPr/>
        </p:nvSpPr>
        <p:spPr bwMode="auto">
          <a:xfrm rot="768097">
            <a:off x="4098002" y="5098055"/>
            <a:ext cx="102592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a:solidFill>
                  <a:srgbClr val="00ADEE"/>
                </a:solidFill>
                <a:latin typeface="+mj-lt"/>
              </a:rPr>
              <a:t>Mediterranean Sea</a:t>
            </a:r>
            <a:endParaRPr kumimoji="0" lang="en-US" altLang="en-US" sz="1800" b="1" i="0" u="none" strike="noStrike" cap="none" normalizeH="0" baseline="0" dirty="0" smtClean="0">
              <a:ln>
                <a:noFill/>
              </a:ln>
              <a:solidFill>
                <a:schemeClr val="tx1"/>
              </a:solidFill>
              <a:effectLst/>
              <a:latin typeface="+mj-lt"/>
            </a:endParaRPr>
          </a:p>
        </p:txBody>
      </p:sp>
      <p:sp>
        <p:nvSpPr>
          <p:cNvPr id="107" name="Rectangle 66"/>
          <p:cNvSpPr>
            <a:spLocks noChangeArrowheads="1"/>
          </p:cNvSpPr>
          <p:nvPr/>
        </p:nvSpPr>
        <p:spPr bwMode="auto">
          <a:xfrm rot="3180000">
            <a:off x="6174866" y="6074667"/>
            <a:ext cx="4054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DEE"/>
                </a:solidFill>
                <a:effectLst/>
                <a:latin typeface="+mj-lt"/>
              </a:rPr>
              <a:t>Red Sea</a:t>
            </a:r>
            <a:endParaRPr kumimoji="0" lang="en-US" altLang="en-US" sz="1800" b="1" i="0" u="none" strike="noStrike" cap="none" normalizeH="0" baseline="0" dirty="0" smtClean="0">
              <a:ln>
                <a:noFill/>
              </a:ln>
              <a:solidFill>
                <a:schemeClr val="tx1"/>
              </a:solidFill>
              <a:effectLst/>
              <a:latin typeface="+mj-lt"/>
            </a:endParaRPr>
          </a:p>
        </p:txBody>
      </p:sp>
      <p:sp>
        <p:nvSpPr>
          <p:cNvPr id="108" name="Rectangle 67"/>
          <p:cNvSpPr>
            <a:spLocks noChangeArrowheads="1"/>
          </p:cNvSpPr>
          <p:nvPr/>
        </p:nvSpPr>
        <p:spPr bwMode="auto">
          <a:xfrm>
            <a:off x="1692276" y="2971800"/>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9276" name="Freeform 126"/>
          <p:cNvSpPr>
            <a:spLocks/>
          </p:cNvSpPr>
          <p:nvPr/>
        </p:nvSpPr>
        <p:spPr bwMode="auto">
          <a:xfrm>
            <a:off x="7343776" y="6048375"/>
            <a:ext cx="55563" cy="58738"/>
          </a:xfrm>
          <a:custGeom>
            <a:avLst/>
            <a:gdLst>
              <a:gd name="T0" fmla="*/ 25 w 35"/>
              <a:gd name="T1" fmla="*/ 21 h 37"/>
              <a:gd name="T2" fmla="*/ 25 w 35"/>
              <a:gd name="T3" fmla="*/ 21 h 37"/>
              <a:gd name="T4" fmla="*/ 22 w 35"/>
              <a:gd name="T5" fmla="*/ 31 h 37"/>
              <a:gd name="T6" fmla="*/ 22 w 35"/>
              <a:gd name="T7" fmla="*/ 31 h 37"/>
              <a:gd name="T8" fmla="*/ 22 w 35"/>
              <a:gd name="T9" fmla="*/ 31 h 37"/>
              <a:gd name="T10" fmla="*/ 14 w 35"/>
              <a:gd name="T11" fmla="*/ 0 h 37"/>
              <a:gd name="T12" fmla="*/ 6 w 35"/>
              <a:gd name="T13" fmla="*/ 0 h 37"/>
              <a:gd name="T14" fmla="*/ 0 w 35"/>
              <a:gd name="T15" fmla="*/ 37 h 37"/>
              <a:gd name="T16" fmla="*/ 4 w 35"/>
              <a:gd name="T17" fmla="*/ 37 h 37"/>
              <a:gd name="T18" fmla="*/ 8 w 35"/>
              <a:gd name="T19" fmla="*/ 19 h 37"/>
              <a:gd name="T20" fmla="*/ 8 w 35"/>
              <a:gd name="T21" fmla="*/ 19 h 37"/>
              <a:gd name="T22" fmla="*/ 10 w 35"/>
              <a:gd name="T23" fmla="*/ 4 h 37"/>
              <a:gd name="T24" fmla="*/ 10 w 35"/>
              <a:gd name="T25" fmla="*/ 4 h 37"/>
              <a:gd name="T26" fmla="*/ 10 w 35"/>
              <a:gd name="T27" fmla="*/ 4 h 37"/>
              <a:gd name="T28" fmla="*/ 18 w 35"/>
              <a:gd name="T29" fmla="*/ 37 h 37"/>
              <a:gd name="T30" fmla="*/ 27 w 35"/>
              <a:gd name="T31" fmla="*/ 37 h 37"/>
              <a:gd name="T32" fmla="*/ 35 w 35"/>
              <a:gd name="T33" fmla="*/ 0 h 37"/>
              <a:gd name="T34" fmla="*/ 29 w 35"/>
              <a:gd name="T35" fmla="*/ 0 h 37"/>
              <a:gd name="T36" fmla="*/ 25 w 35"/>
              <a:gd name="T3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7">
                <a:moveTo>
                  <a:pt x="25" y="21"/>
                </a:moveTo>
                <a:lnTo>
                  <a:pt x="25" y="21"/>
                </a:lnTo>
                <a:lnTo>
                  <a:pt x="22" y="31"/>
                </a:lnTo>
                <a:lnTo>
                  <a:pt x="22" y="31"/>
                </a:lnTo>
                <a:lnTo>
                  <a:pt x="22" y="31"/>
                </a:lnTo>
                <a:lnTo>
                  <a:pt x="14" y="0"/>
                </a:lnTo>
                <a:lnTo>
                  <a:pt x="6" y="0"/>
                </a:lnTo>
                <a:lnTo>
                  <a:pt x="0" y="37"/>
                </a:lnTo>
                <a:lnTo>
                  <a:pt x="4" y="37"/>
                </a:lnTo>
                <a:lnTo>
                  <a:pt x="8" y="19"/>
                </a:lnTo>
                <a:lnTo>
                  <a:pt x="8" y="19"/>
                </a:lnTo>
                <a:lnTo>
                  <a:pt x="10" y="4"/>
                </a:lnTo>
                <a:lnTo>
                  <a:pt x="10" y="4"/>
                </a:lnTo>
                <a:lnTo>
                  <a:pt x="10" y="4"/>
                </a:lnTo>
                <a:lnTo>
                  <a:pt x="18" y="37"/>
                </a:lnTo>
                <a:lnTo>
                  <a:pt x="27" y="37"/>
                </a:lnTo>
                <a:lnTo>
                  <a:pt x="35" y="0"/>
                </a:lnTo>
                <a:lnTo>
                  <a:pt x="29" y="0"/>
                </a:lnTo>
                <a:lnTo>
                  <a:pt x="25"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4" name="Freeform 218"/>
          <p:cNvSpPr>
            <a:spLocks/>
          </p:cNvSpPr>
          <p:nvPr/>
        </p:nvSpPr>
        <p:spPr bwMode="auto">
          <a:xfrm>
            <a:off x="5199063" y="4822825"/>
            <a:ext cx="141288" cy="104775"/>
          </a:xfrm>
          <a:custGeom>
            <a:avLst/>
            <a:gdLst>
              <a:gd name="T0" fmla="*/ 87 w 89"/>
              <a:gd name="T1" fmla="*/ 0 h 66"/>
              <a:gd name="T2" fmla="*/ 0 w 89"/>
              <a:gd name="T3" fmla="*/ 62 h 66"/>
              <a:gd name="T4" fmla="*/ 2 w 89"/>
              <a:gd name="T5" fmla="*/ 66 h 66"/>
              <a:gd name="T6" fmla="*/ 89 w 89"/>
              <a:gd name="T7" fmla="*/ 2 h 66"/>
              <a:gd name="T8" fmla="*/ 87 w 89"/>
              <a:gd name="T9" fmla="*/ 0 h 66"/>
            </a:gdLst>
            <a:ahLst/>
            <a:cxnLst>
              <a:cxn ang="0">
                <a:pos x="T0" y="T1"/>
              </a:cxn>
              <a:cxn ang="0">
                <a:pos x="T2" y="T3"/>
              </a:cxn>
              <a:cxn ang="0">
                <a:pos x="T4" y="T5"/>
              </a:cxn>
              <a:cxn ang="0">
                <a:pos x="T6" y="T7"/>
              </a:cxn>
              <a:cxn ang="0">
                <a:pos x="T8" y="T9"/>
              </a:cxn>
            </a:cxnLst>
            <a:rect l="0" t="0" r="r" b="b"/>
            <a:pathLst>
              <a:path w="89" h="66">
                <a:moveTo>
                  <a:pt x="87" y="0"/>
                </a:moveTo>
                <a:lnTo>
                  <a:pt x="0" y="62"/>
                </a:lnTo>
                <a:lnTo>
                  <a:pt x="2" y="66"/>
                </a:lnTo>
                <a:lnTo>
                  <a:pt x="89" y="2"/>
                </a:lnTo>
                <a:lnTo>
                  <a:pt x="87"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25" name="Freeform 219"/>
          <p:cNvSpPr>
            <a:spLocks/>
          </p:cNvSpPr>
          <p:nvPr/>
        </p:nvSpPr>
        <p:spPr bwMode="auto">
          <a:xfrm>
            <a:off x="5199063" y="4822825"/>
            <a:ext cx="141288" cy="104775"/>
          </a:xfrm>
          <a:custGeom>
            <a:avLst/>
            <a:gdLst>
              <a:gd name="T0" fmla="*/ 87 w 89"/>
              <a:gd name="T1" fmla="*/ 0 h 66"/>
              <a:gd name="T2" fmla="*/ 0 w 89"/>
              <a:gd name="T3" fmla="*/ 62 h 66"/>
              <a:gd name="T4" fmla="*/ 2 w 89"/>
              <a:gd name="T5" fmla="*/ 66 h 66"/>
              <a:gd name="T6" fmla="*/ 89 w 89"/>
              <a:gd name="T7" fmla="*/ 2 h 66"/>
            </a:gdLst>
            <a:ahLst/>
            <a:cxnLst>
              <a:cxn ang="0">
                <a:pos x="T0" y="T1"/>
              </a:cxn>
              <a:cxn ang="0">
                <a:pos x="T2" y="T3"/>
              </a:cxn>
              <a:cxn ang="0">
                <a:pos x="T4" y="T5"/>
              </a:cxn>
              <a:cxn ang="0">
                <a:pos x="T6" y="T7"/>
              </a:cxn>
            </a:cxnLst>
            <a:rect l="0" t="0" r="r" b="b"/>
            <a:pathLst>
              <a:path w="89" h="66">
                <a:moveTo>
                  <a:pt x="87" y="0"/>
                </a:moveTo>
                <a:lnTo>
                  <a:pt x="0" y="62"/>
                </a:lnTo>
                <a:lnTo>
                  <a:pt x="2" y="66"/>
                </a:lnTo>
                <a:lnTo>
                  <a:pt x="89"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26" name="Freeform 220"/>
          <p:cNvSpPr>
            <a:spLocks/>
          </p:cNvSpPr>
          <p:nvPr/>
        </p:nvSpPr>
        <p:spPr bwMode="auto">
          <a:xfrm>
            <a:off x="5297488" y="4927600"/>
            <a:ext cx="82550" cy="88900"/>
          </a:xfrm>
          <a:custGeom>
            <a:avLst/>
            <a:gdLst>
              <a:gd name="T0" fmla="*/ 48 w 52"/>
              <a:gd name="T1" fmla="*/ 0 h 56"/>
              <a:gd name="T2" fmla="*/ 0 w 52"/>
              <a:gd name="T3" fmla="*/ 54 h 56"/>
              <a:gd name="T4" fmla="*/ 2 w 52"/>
              <a:gd name="T5" fmla="*/ 56 h 56"/>
              <a:gd name="T6" fmla="*/ 52 w 52"/>
              <a:gd name="T7" fmla="*/ 5 h 56"/>
              <a:gd name="T8" fmla="*/ 48 w 52"/>
              <a:gd name="T9" fmla="*/ 0 h 56"/>
            </a:gdLst>
            <a:ahLst/>
            <a:cxnLst>
              <a:cxn ang="0">
                <a:pos x="T0" y="T1"/>
              </a:cxn>
              <a:cxn ang="0">
                <a:pos x="T2" y="T3"/>
              </a:cxn>
              <a:cxn ang="0">
                <a:pos x="T4" y="T5"/>
              </a:cxn>
              <a:cxn ang="0">
                <a:pos x="T6" y="T7"/>
              </a:cxn>
              <a:cxn ang="0">
                <a:pos x="T8" y="T9"/>
              </a:cxn>
            </a:cxnLst>
            <a:rect l="0" t="0" r="r" b="b"/>
            <a:pathLst>
              <a:path w="52" h="56">
                <a:moveTo>
                  <a:pt x="48" y="0"/>
                </a:moveTo>
                <a:lnTo>
                  <a:pt x="0" y="54"/>
                </a:lnTo>
                <a:lnTo>
                  <a:pt x="2" y="56"/>
                </a:lnTo>
                <a:lnTo>
                  <a:pt x="52" y="5"/>
                </a:lnTo>
                <a:lnTo>
                  <a:pt x="48"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27" name="Freeform 221"/>
          <p:cNvSpPr>
            <a:spLocks/>
          </p:cNvSpPr>
          <p:nvPr/>
        </p:nvSpPr>
        <p:spPr bwMode="auto">
          <a:xfrm>
            <a:off x="5297488" y="4927600"/>
            <a:ext cx="82550" cy="88900"/>
          </a:xfrm>
          <a:custGeom>
            <a:avLst/>
            <a:gdLst>
              <a:gd name="T0" fmla="*/ 48 w 52"/>
              <a:gd name="T1" fmla="*/ 0 h 56"/>
              <a:gd name="T2" fmla="*/ 0 w 52"/>
              <a:gd name="T3" fmla="*/ 54 h 56"/>
              <a:gd name="T4" fmla="*/ 2 w 52"/>
              <a:gd name="T5" fmla="*/ 56 h 56"/>
              <a:gd name="T6" fmla="*/ 52 w 52"/>
              <a:gd name="T7" fmla="*/ 5 h 56"/>
            </a:gdLst>
            <a:ahLst/>
            <a:cxnLst>
              <a:cxn ang="0">
                <a:pos x="T0" y="T1"/>
              </a:cxn>
              <a:cxn ang="0">
                <a:pos x="T2" y="T3"/>
              </a:cxn>
              <a:cxn ang="0">
                <a:pos x="T4" y="T5"/>
              </a:cxn>
              <a:cxn ang="0">
                <a:pos x="T6" y="T7"/>
              </a:cxn>
            </a:cxnLst>
            <a:rect l="0" t="0" r="r" b="b"/>
            <a:pathLst>
              <a:path w="52" h="56">
                <a:moveTo>
                  <a:pt x="48" y="0"/>
                </a:moveTo>
                <a:lnTo>
                  <a:pt x="0" y="54"/>
                </a:lnTo>
                <a:lnTo>
                  <a:pt x="2" y="56"/>
                </a:lnTo>
                <a:lnTo>
                  <a:pt x="52"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28" name="Freeform 222"/>
          <p:cNvSpPr>
            <a:spLocks/>
          </p:cNvSpPr>
          <p:nvPr/>
        </p:nvSpPr>
        <p:spPr bwMode="auto">
          <a:xfrm>
            <a:off x="5508626" y="4905375"/>
            <a:ext cx="52388" cy="230188"/>
          </a:xfrm>
          <a:custGeom>
            <a:avLst/>
            <a:gdLst>
              <a:gd name="T0" fmla="*/ 29 w 33"/>
              <a:gd name="T1" fmla="*/ 0 h 145"/>
              <a:gd name="T2" fmla="*/ 0 w 33"/>
              <a:gd name="T3" fmla="*/ 143 h 145"/>
              <a:gd name="T4" fmla="*/ 4 w 33"/>
              <a:gd name="T5" fmla="*/ 145 h 145"/>
              <a:gd name="T6" fmla="*/ 33 w 33"/>
              <a:gd name="T7" fmla="*/ 0 h 145"/>
              <a:gd name="T8" fmla="*/ 29 w 33"/>
              <a:gd name="T9" fmla="*/ 0 h 145"/>
            </a:gdLst>
            <a:ahLst/>
            <a:cxnLst>
              <a:cxn ang="0">
                <a:pos x="T0" y="T1"/>
              </a:cxn>
              <a:cxn ang="0">
                <a:pos x="T2" y="T3"/>
              </a:cxn>
              <a:cxn ang="0">
                <a:pos x="T4" y="T5"/>
              </a:cxn>
              <a:cxn ang="0">
                <a:pos x="T6" y="T7"/>
              </a:cxn>
              <a:cxn ang="0">
                <a:pos x="T8" y="T9"/>
              </a:cxn>
            </a:cxnLst>
            <a:rect l="0" t="0" r="r" b="b"/>
            <a:pathLst>
              <a:path w="33" h="145">
                <a:moveTo>
                  <a:pt x="29" y="0"/>
                </a:moveTo>
                <a:lnTo>
                  <a:pt x="0" y="143"/>
                </a:lnTo>
                <a:lnTo>
                  <a:pt x="4" y="145"/>
                </a:lnTo>
                <a:lnTo>
                  <a:pt x="33" y="0"/>
                </a:lnTo>
                <a:lnTo>
                  <a:pt x="29"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9" name="Freeform 223"/>
          <p:cNvSpPr>
            <a:spLocks/>
          </p:cNvSpPr>
          <p:nvPr/>
        </p:nvSpPr>
        <p:spPr bwMode="auto">
          <a:xfrm>
            <a:off x="5508626" y="4905375"/>
            <a:ext cx="52388" cy="230188"/>
          </a:xfrm>
          <a:custGeom>
            <a:avLst/>
            <a:gdLst>
              <a:gd name="T0" fmla="*/ 29 w 33"/>
              <a:gd name="T1" fmla="*/ 0 h 145"/>
              <a:gd name="T2" fmla="*/ 0 w 33"/>
              <a:gd name="T3" fmla="*/ 143 h 145"/>
              <a:gd name="T4" fmla="*/ 4 w 33"/>
              <a:gd name="T5" fmla="*/ 145 h 145"/>
              <a:gd name="T6" fmla="*/ 33 w 33"/>
              <a:gd name="T7" fmla="*/ 0 h 145"/>
            </a:gdLst>
            <a:ahLst/>
            <a:cxnLst>
              <a:cxn ang="0">
                <a:pos x="T0" y="T1"/>
              </a:cxn>
              <a:cxn ang="0">
                <a:pos x="T2" y="T3"/>
              </a:cxn>
              <a:cxn ang="0">
                <a:pos x="T4" y="T5"/>
              </a:cxn>
              <a:cxn ang="0">
                <a:pos x="T6" y="T7"/>
              </a:cxn>
            </a:cxnLst>
            <a:rect l="0" t="0" r="r" b="b"/>
            <a:pathLst>
              <a:path w="33" h="145">
                <a:moveTo>
                  <a:pt x="29" y="0"/>
                </a:moveTo>
                <a:lnTo>
                  <a:pt x="0" y="143"/>
                </a:lnTo>
                <a:lnTo>
                  <a:pt x="4" y="145"/>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0" name="Freeform 224"/>
          <p:cNvSpPr>
            <a:spLocks/>
          </p:cNvSpPr>
          <p:nvPr/>
        </p:nvSpPr>
        <p:spPr bwMode="auto">
          <a:xfrm>
            <a:off x="5594351" y="4806950"/>
            <a:ext cx="42863" cy="358775"/>
          </a:xfrm>
          <a:custGeom>
            <a:avLst/>
            <a:gdLst>
              <a:gd name="T0" fmla="*/ 4 w 27"/>
              <a:gd name="T1" fmla="*/ 226 h 226"/>
              <a:gd name="T2" fmla="*/ 27 w 27"/>
              <a:gd name="T3" fmla="*/ 2 h 226"/>
              <a:gd name="T4" fmla="*/ 23 w 27"/>
              <a:gd name="T5" fmla="*/ 0 h 226"/>
              <a:gd name="T6" fmla="*/ 0 w 27"/>
              <a:gd name="T7" fmla="*/ 226 h 226"/>
              <a:gd name="T8" fmla="*/ 4 w 27"/>
              <a:gd name="T9" fmla="*/ 226 h 226"/>
            </a:gdLst>
            <a:ahLst/>
            <a:cxnLst>
              <a:cxn ang="0">
                <a:pos x="T0" y="T1"/>
              </a:cxn>
              <a:cxn ang="0">
                <a:pos x="T2" y="T3"/>
              </a:cxn>
              <a:cxn ang="0">
                <a:pos x="T4" y="T5"/>
              </a:cxn>
              <a:cxn ang="0">
                <a:pos x="T6" y="T7"/>
              </a:cxn>
              <a:cxn ang="0">
                <a:pos x="T8" y="T9"/>
              </a:cxn>
            </a:cxnLst>
            <a:rect l="0" t="0" r="r" b="b"/>
            <a:pathLst>
              <a:path w="27" h="226">
                <a:moveTo>
                  <a:pt x="4" y="226"/>
                </a:moveTo>
                <a:lnTo>
                  <a:pt x="27" y="2"/>
                </a:lnTo>
                <a:lnTo>
                  <a:pt x="23" y="0"/>
                </a:lnTo>
                <a:lnTo>
                  <a:pt x="0" y="226"/>
                </a:lnTo>
                <a:lnTo>
                  <a:pt x="4" y="226"/>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1" name="Freeform 225"/>
          <p:cNvSpPr>
            <a:spLocks/>
          </p:cNvSpPr>
          <p:nvPr/>
        </p:nvSpPr>
        <p:spPr bwMode="auto">
          <a:xfrm>
            <a:off x="5594351" y="4806950"/>
            <a:ext cx="42863" cy="358775"/>
          </a:xfrm>
          <a:custGeom>
            <a:avLst/>
            <a:gdLst>
              <a:gd name="T0" fmla="*/ 4 w 27"/>
              <a:gd name="T1" fmla="*/ 226 h 226"/>
              <a:gd name="T2" fmla="*/ 27 w 27"/>
              <a:gd name="T3" fmla="*/ 2 h 226"/>
              <a:gd name="T4" fmla="*/ 23 w 27"/>
              <a:gd name="T5" fmla="*/ 0 h 226"/>
              <a:gd name="T6" fmla="*/ 0 w 27"/>
              <a:gd name="T7" fmla="*/ 226 h 226"/>
            </a:gdLst>
            <a:ahLst/>
            <a:cxnLst>
              <a:cxn ang="0">
                <a:pos x="T0" y="T1"/>
              </a:cxn>
              <a:cxn ang="0">
                <a:pos x="T2" y="T3"/>
              </a:cxn>
              <a:cxn ang="0">
                <a:pos x="T4" y="T5"/>
              </a:cxn>
              <a:cxn ang="0">
                <a:pos x="T6" y="T7"/>
              </a:cxn>
            </a:cxnLst>
            <a:rect l="0" t="0" r="r" b="b"/>
            <a:pathLst>
              <a:path w="27" h="226">
                <a:moveTo>
                  <a:pt x="4" y="226"/>
                </a:moveTo>
                <a:lnTo>
                  <a:pt x="27" y="2"/>
                </a:lnTo>
                <a:lnTo>
                  <a:pt x="23" y="0"/>
                </a:lnTo>
                <a:lnTo>
                  <a:pt x="0"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2" name="Freeform 226"/>
          <p:cNvSpPr>
            <a:spLocks/>
          </p:cNvSpPr>
          <p:nvPr/>
        </p:nvSpPr>
        <p:spPr bwMode="auto">
          <a:xfrm>
            <a:off x="6124576" y="4733925"/>
            <a:ext cx="211138" cy="46038"/>
          </a:xfrm>
          <a:custGeom>
            <a:avLst/>
            <a:gdLst>
              <a:gd name="T0" fmla="*/ 133 w 133"/>
              <a:gd name="T1" fmla="*/ 25 h 29"/>
              <a:gd name="T2" fmla="*/ 0 w 133"/>
              <a:gd name="T3" fmla="*/ 0 h 29"/>
              <a:gd name="T4" fmla="*/ 0 w 133"/>
              <a:gd name="T5" fmla="*/ 4 h 29"/>
              <a:gd name="T6" fmla="*/ 131 w 133"/>
              <a:gd name="T7" fmla="*/ 29 h 29"/>
              <a:gd name="T8" fmla="*/ 133 w 133"/>
              <a:gd name="T9" fmla="*/ 25 h 29"/>
            </a:gdLst>
            <a:ahLst/>
            <a:cxnLst>
              <a:cxn ang="0">
                <a:pos x="T0" y="T1"/>
              </a:cxn>
              <a:cxn ang="0">
                <a:pos x="T2" y="T3"/>
              </a:cxn>
              <a:cxn ang="0">
                <a:pos x="T4" y="T5"/>
              </a:cxn>
              <a:cxn ang="0">
                <a:pos x="T6" y="T7"/>
              </a:cxn>
              <a:cxn ang="0">
                <a:pos x="T8" y="T9"/>
              </a:cxn>
            </a:cxnLst>
            <a:rect l="0" t="0" r="r" b="b"/>
            <a:pathLst>
              <a:path w="133" h="29">
                <a:moveTo>
                  <a:pt x="133" y="25"/>
                </a:moveTo>
                <a:lnTo>
                  <a:pt x="0" y="0"/>
                </a:lnTo>
                <a:lnTo>
                  <a:pt x="0" y="4"/>
                </a:lnTo>
                <a:lnTo>
                  <a:pt x="131" y="29"/>
                </a:lnTo>
                <a:lnTo>
                  <a:pt x="133"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3" name="Freeform 227"/>
          <p:cNvSpPr>
            <a:spLocks/>
          </p:cNvSpPr>
          <p:nvPr/>
        </p:nvSpPr>
        <p:spPr bwMode="auto">
          <a:xfrm>
            <a:off x="6124576" y="4733925"/>
            <a:ext cx="211138" cy="46038"/>
          </a:xfrm>
          <a:custGeom>
            <a:avLst/>
            <a:gdLst>
              <a:gd name="T0" fmla="*/ 133 w 133"/>
              <a:gd name="T1" fmla="*/ 25 h 29"/>
              <a:gd name="T2" fmla="*/ 0 w 133"/>
              <a:gd name="T3" fmla="*/ 0 h 29"/>
              <a:gd name="T4" fmla="*/ 0 w 133"/>
              <a:gd name="T5" fmla="*/ 4 h 29"/>
              <a:gd name="T6" fmla="*/ 131 w 133"/>
              <a:gd name="T7" fmla="*/ 29 h 29"/>
            </a:gdLst>
            <a:ahLst/>
            <a:cxnLst>
              <a:cxn ang="0">
                <a:pos x="T0" y="T1"/>
              </a:cxn>
              <a:cxn ang="0">
                <a:pos x="T2" y="T3"/>
              </a:cxn>
              <a:cxn ang="0">
                <a:pos x="T4" y="T5"/>
              </a:cxn>
              <a:cxn ang="0">
                <a:pos x="T6" y="T7"/>
              </a:cxn>
            </a:cxnLst>
            <a:rect l="0" t="0" r="r" b="b"/>
            <a:pathLst>
              <a:path w="133" h="29">
                <a:moveTo>
                  <a:pt x="133" y="25"/>
                </a:moveTo>
                <a:lnTo>
                  <a:pt x="0" y="0"/>
                </a:lnTo>
                <a:lnTo>
                  <a:pt x="0" y="4"/>
                </a:lnTo>
                <a:lnTo>
                  <a:pt x="131"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4" name="Freeform 228"/>
          <p:cNvSpPr>
            <a:spLocks/>
          </p:cNvSpPr>
          <p:nvPr/>
        </p:nvSpPr>
        <p:spPr bwMode="auto">
          <a:xfrm>
            <a:off x="5910263" y="4648200"/>
            <a:ext cx="125413" cy="131763"/>
          </a:xfrm>
          <a:custGeom>
            <a:avLst/>
            <a:gdLst>
              <a:gd name="T0" fmla="*/ 4 w 79"/>
              <a:gd name="T1" fmla="*/ 83 h 83"/>
              <a:gd name="T2" fmla="*/ 79 w 79"/>
              <a:gd name="T3" fmla="*/ 2 h 83"/>
              <a:gd name="T4" fmla="*/ 77 w 79"/>
              <a:gd name="T5" fmla="*/ 0 h 83"/>
              <a:gd name="T6" fmla="*/ 0 w 79"/>
              <a:gd name="T7" fmla="*/ 81 h 83"/>
              <a:gd name="T8" fmla="*/ 4 w 79"/>
              <a:gd name="T9" fmla="*/ 83 h 83"/>
            </a:gdLst>
            <a:ahLst/>
            <a:cxnLst>
              <a:cxn ang="0">
                <a:pos x="T0" y="T1"/>
              </a:cxn>
              <a:cxn ang="0">
                <a:pos x="T2" y="T3"/>
              </a:cxn>
              <a:cxn ang="0">
                <a:pos x="T4" y="T5"/>
              </a:cxn>
              <a:cxn ang="0">
                <a:pos x="T6" y="T7"/>
              </a:cxn>
              <a:cxn ang="0">
                <a:pos x="T8" y="T9"/>
              </a:cxn>
            </a:cxnLst>
            <a:rect l="0" t="0" r="r" b="b"/>
            <a:pathLst>
              <a:path w="79" h="83">
                <a:moveTo>
                  <a:pt x="4" y="83"/>
                </a:moveTo>
                <a:lnTo>
                  <a:pt x="79" y="2"/>
                </a:lnTo>
                <a:lnTo>
                  <a:pt x="77" y="0"/>
                </a:lnTo>
                <a:lnTo>
                  <a:pt x="0" y="81"/>
                </a:lnTo>
                <a:lnTo>
                  <a:pt x="4" y="8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5" name="Freeform 229"/>
          <p:cNvSpPr>
            <a:spLocks/>
          </p:cNvSpPr>
          <p:nvPr/>
        </p:nvSpPr>
        <p:spPr bwMode="auto">
          <a:xfrm>
            <a:off x="5910263" y="4648200"/>
            <a:ext cx="125413" cy="131763"/>
          </a:xfrm>
          <a:custGeom>
            <a:avLst/>
            <a:gdLst>
              <a:gd name="T0" fmla="*/ 4 w 79"/>
              <a:gd name="T1" fmla="*/ 83 h 83"/>
              <a:gd name="T2" fmla="*/ 79 w 79"/>
              <a:gd name="T3" fmla="*/ 2 h 83"/>
              <a:gd name="T4" fmla="*/ 77 w 79"/>
              <a:gd name="T5" fmla="*/ 0 h 83"/>
              <a:gd name="T6" fmla="*/ 0 w 79"/>
              <a:gd name="T7" fmla="*/ 81 h 83"/>
            </a:gdLst>
            <a:ahLst/>
            <a:cxnLst>
              <a:cxn ang="0">
                <a:pos x="T0" y="T1"/>
              </a:cxn>
              <a:cxn ang="0">
                <a:pos x="T2" y="T3"/>
              </a:cxn>
              <a:cxn ang="0">
                <a:pos x="T4" y="T5"/>
              </a:cxn>
              <a:cxn ang="0">
                <a:pos x="T6" y="T7"/>
              </a:cxn>
            </a:cxnLst>
            <a:rect l="0" t="0" r="r" b="b"/>
            <a:pathLst>
              <a:path w="79" h="83">
                <a:moveTo>
                  <a:pt x="4" y="83"/>
                </a:moveTo>
                <a:lnTo>
                  <a:pt x="79" y="2"/>
                </a:lnTo>
                <a:lnTo>
                  <a:pt x="77" y="0"/>
                </a:lnTo>
                <a:lnTo>
                  <a:pt x="0" y="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6" name="Freeform 230"/>
          <p:cNvSpPr>
            <a:spLocks/>
          </p:cNvSpPr>
          <p:nvPr/>
        </p:nvSpPr>
        <p:spPr bwMode="auto">
          <a:xfrm>
            <a:off x="5857876" y="4562475"/>
            <a:ext cx="46038" cy="92075"/>
          </a:xfrm>
          <a:custGeom>
            <a:avLst/>
            <a:gdLst>
              <a:gd name="T0" fmla="*/ 4 w 29"/>
              <a:gd name="T1" fmla="*/ 58 h 58"/>
              <a:gd name="T2" fmla="*/ 29 w 29"/>
              <a:gd name="T3" fmla="*/ 2 h 58"/>
              <a:gd name="T4" fmla="*/ 25 w 29"/>
              <a:gd name="T5" fmla="*/ 0 h 58"/>
              <a:gd name="T6" fmla="*/ 0 w 29"/>
              <a:gd name="T7" fmla="*/ 56 h 58"/>
              <a:gd name="T8" fmla="*/ 4 w 29"/>
              <a:gd name="T9" fmla="*/ 58 h 58"/>
            </a:gdLst>
            <a:ahLst/>
            <a:cxnLst>
              <a:cxn ang="0">
                <a:pos x="T0" y="T1"/>
              </a:cxn>
              <a:cxn ang="0">
                <a:pos x="T2" y="T3"/>
              </a:cxn>
              <a:cxn ang="0">
                <a:pos x="T4" y="T5"/>
              </a:cxn>
              <a:cxn ang="0">
                <a:pos x="T6" y="T7"/>
              </a:cxn>
              <a:cxn ang="0">
                <a:pos x="T8" y="T9"/>
              </a:cxn>
            </a:cxnLst>
            <a:rect l="0" t="0" r="r" b="b"/>
            <a:pathLst>
              <a:path w="29" h="58">
                <a:moveTo>
                  <a:pt x="4" y="58"/>
                </a:moveTo>
                <a:lnTo>
                  <a:pt x="29" y="2"/>
                </a:lnTo>
                <a:lnTo>
                  <a:pt x="25" y="0"/>
                </a:lnTo>
                <a:lnTo>
                  <a:pt x="0" y="56"/>
                </a:lnTo>
                <a:lnTo>
                  <a:pt x="4" y="5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7" name="Freeform 231"/>
          <p:cNvSpPr>
            <a:spLocks/>
          </p:cNvSpPr>
          <p:nvPr/>
        </p:nvSpPr>
        <p:spPr bwMode="auto">
          <a:xfrm>
            <a:off x="5857876" y="4562475"/>
            <a:ext cx="46038" cy="92075"/>
          </a:xfrm>
          <a:custGeom>
            <a:avLst/>
            <a:gdLst>
              <a:gd name="T0" fmla="*/ 4 w 29"/>
              <a:gd name="T1" fmla="*/ 58 h 58"/>
              <a:gd name="T2" fmla="*/ 29 w 29"/>
              <a:gd name="T3" fmla="*/ 2 h 58"/>
              <a:gd name="T4" fmla="*/ 25 w 29"/>
              <a:gd name="T5" fmla="*/ 0 h 58"/>
              <a:gd name="T6" fmla="*/ 0 w 29"/>
              <a:gd name="T7" fmla="*/ 56 h 58"/>
            </a:gdLst>
            <a:ahLst/>
            <a:cxnLst>
              <a:cxn ang="0">
                <a:pos x="T0" y="T1"/>
              </a:cxn>
              <a:cxn ang="0">
                <a:pos x="T2" y="T3"/>
              </a:cxn>
              <a:cxn ang="0">
                <a:pos x="T4" y="T5"/>
              </a:cxn>
              <a:cxn ang="0">
                <a:pos x="T6" y="T7"/>
              </a:cxn>
            </a:cxnLst>
            <a:rect l="0" t="0" r="r" b="b"/>
            <a:pathLst>
              <a:path w="29" h="58">
                <a:moveTo>
                  <a:pt x="4" y="58"/>
                </a:moveTo>
                <a:lnTo>
                  <a:pt x="29" y="2"/>
                </a:lnTo>
                <a:lnTo>
                  <a:pt x="25" y="0"/>
                </a:lnTo>
                <a:lnTo>
                  <a:pt x="0" y="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8" name="Freeform 232"/>
          <p:cNvSpPr>
            <a:spLocks/>
          </p:cNvSpPr>
          <p:nvPr/>
        </p:nvSpPr>
        <p:spPr bwMode="auto">
          <a:xfrm>
            <a:off x="5732463" y="4470400"/>
            <a:ext cx="23813" cy="115888"/>
          </a:xfrm>
          <a:custGeom>
            <a:avLst/>
            <a:gdLst>
              <a:gd name="T0" fmla="*/ 4 w 15"/>
              <a:gd name="T1" fmla="*/ 73 h 73"/>
              <a:gd name="T2" fmla="*/ 15 w 15"/>
              <a:gd name="T3" fmla="*/ 0 h 73"/>
              <a:gd name="T4" fmla="*/ 11 w 15"/>
              <a:gd name="T5" fmla="*/ 0 h 73"/>
              <a:gd name="T6" fmla="*/ 0 w 15"/>
              <a:gd name="T7" fmla="*/ 73 h 73"/>
              <a:gd name="T8" fmla="*/ 4 w 15"/>
              <a:gd name="T9" fmla="*/ 73 h 73"/>
            </a:gdLst>
            <a:ahLst/>
            <a:cxnLst>
              <a:cxn ang="0">
                <a:pos x="T0" y="T1"/>
              </a:cxn>
              <a:cxn ang="0">
                <a:pos x="T2" y="T3"/>
              </a:cxn>
              <a:cxn ang="0">
                <a:pos x="T4" y="T5"/>
              </a:cxn>
              <a:cxn ang="0">
                <a:pos x="T6" y="T7"/>
              </a:cxn>
              <a:cxn ang="0">
                <a:pos x="T8" y="T9"/>
              </a:cxn>
            </a:cxnLst>
            <a:rect l="0" t="0" r="r" b="b"/>
            <a:pathLst>
              <a:path w="15" h="73">
                <a:moveTo>
                  <a:pt x="4" y="73"/>
                </a:moveTo>
                <a:lnTo>
                  <a:pt x="15" y="0"/>
                </a:lnTo>
                <a:lnTo>
                  <a:pt x="11" y="0"/>
                </a:lnTo>
                <a:lnTo>
                  <a:pt x="0" y="73"/>
                </a:lnTo>
                <a:lnTo>
                  <a:pt x="4" y="7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9" name="Freeform 233"/>
          <p:cNvSpPr>
            <a:spLocks/>
          </p:cNvSpPr>
          <p:nvPr/>
        </p:nvSpPr>
        <p:spPr bwMode="auto">
          <a:xfrm>
            <a:off x="5732463" y="4470400"/>
            <a:ext cx="23813" cy="115888"/>
          </a:xfrm>
          <a:custGeom>
            <a:avLst/>
            <a:gdLst>
              <a:gd name="T0" fmla="*/ 4 w 15"/>
              <a:gd name="T1" fmla="*/ 73 h 73"/>
              <a:gd name="T2" fmla="*/ 15 w 15"/>
              <a:gd name="T3" fmla="*/ 0 h 73"/>
              <a:gd name="T4" fmla="*/ 11 w 15"/>
              <a:gd name="T5" fmla="*/ 0 h 73"/>
              <a:gd name="T6" fmla="*/ 0 w 15"/>
              <a:gd name="T7" fmla="*/ 73 h 73"/>
            </a:gdLst>
            <a:ahLst/>
            <a:cxnLst>
              <a:cxn ang="0">
                <a:pos x="T0" y="T1"/>
              </a:cxn>
              <a:cxn ang="0">
                <a:pos x="T2" y="T3"/>
              </a:cxn>
              <a:cxn ang="0">
                <a:pos x="T4" y="T5"/>
              </a:cxn>
              <a:cxn ang="0">
                <a:pos x="T6" y="T7"/>
              </a:cxn>
            </a:cxnLst>
            <a:rect l="0" t="0" r="r" b="b"/>
            <a:pathLst>
              <a:path w="15" h="73">
                <a:moveTo>
                  <a:pt x="4" y="73"/>
                </a:moveTo>
                <a:lnTo>
                  <a:pt x="15" y="0"/>
                </a:lnTo>
                <a:lnTo>
                  <a:pt x="11" y="0"/>
                </a:lnTo>
                <a:lnTo>
                  <a:pt x="0" y="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0" name="Freeform 234"/>
          <p:cNvSpPr>
            <a:spLocks/>
          </p:cNvSpPr>
          <p:nvPr/>
        </p:nvSpPr>
        <p:spPr bwMode="auto">
          <a:xfrm>
            <a:off x="4695826" y="4283075"/>
            <a:ext cx="134938" cy="98425"/>
          </a:xfrm>
          <a:custGeom>
            <a:avLst/>
            <a:gdLst>
              <a:gd name="T0" fmla="*/ 0 w 85"/>
              <a:gd name="T1" fmla="*/ 4 h 62"/>
              <a:gd name="T2" fmla="*/ 83 w 85"/>
              <a:gd name="T3" fmla="*/ 62 h 62"/>
              <a:gd name="T4" fmla="*/ 85 w 85"/>
              <a:gd name="T5" fmla="*/ 58 h 62"/>
              <a:gd name="T6" fmla="*/ 2 w 85"/>
              <a:gd name="T7" fmla="*/ 0 h 62"/>
              <a:gd name="T8" fmla="*/ 0 w 85"/>
              <a:gd name="T9" fmla="*/ 4 h 62"/>
            </a:gdLst>
            <a:ahLst/>
            <a:cxnLst>
              <a:cxn ang="0">
                <a:pos x="T0" y="T1"/>
              </a:cxn>
              <a:cxn ang="0">
                <a:pos x="T2" y="T3"/>
              </a:cxn>
              <a:cxn ang="0">
                <a:pos x="T4" y="T5"/>
              </a:cxn>
              <a:cxn ang="0">
                <a:pos x="T6" y="T7"/>
              </a:cxn>
              <a:cxn ang="0">
                <a:pos x="T8" y="T9"/>
              </a:cxn>
            </a:cxnLst>
            <a:rect l="0" t="0" r="r" b="b"/>
            <a:pathLst>
              <a:path w="85" h="62">
                <a:moveTo>
                  <a:pt x="0" y="4"/>
                </a:moveTo>
                <a:lnTo>
                  <a:pt x="83" y="62"/>
                </a:lnTo>
                <a:lnTo>
                  <a:pt x="85" y="58"/>
                </a:lnTo>
                <a:lnTo>
                  <a:pt x="2" y="0"/>
                </a:lnTo>
                <a:lnTo>
                  <a:pt x="0" y="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1" name="Freeform 235"/>
          <p:cNvSpPr>
            <a:spLocks/>
          </p:cNvSpPr>
          <p:nvPr/>
        </p:nvSpPr>
        <p:spPr bwMode="auto">
          <a:xfrm>
            <a:off x="4695826" y="4283075"/>
            <a:ext cx="134938" cy="98425"/>
          </a:xfrm>
          <a:custGeom>
            <a:avLst/>
            <a:gdLst>
              <a:gd name="T0" fmla="*/ 0 w 85"/>
              <a:gd name="T1" fmla="*/ 4 h 62"/>
              <a:gd name="T2" fmla="*/ 83 w 85"/>
              <a:gd name="T3" fmla="*/ 62 h 62"/>
              <a:gd name="T4" fmla="*/ 85 w 85"/>
              <a:gd name="T5" fmla="*/ 58 h 62"/>
              <a:gd name="T6" fmla="*/ 2 w 85"/>
              <a:gd name="T7" fmla="*/ 0 h 62"/>
            </a:gdLst>
            <a:ahLst/>
            <a:cxnLst>
              <a:cxn ang="0">
                <a:pos x="T0" y="T1"/>
              </a:cxn>
              <a:cxn ang="0">
                <a:pos x="T2" y="T3"/>
              </a:cxn>
              <a:cxn ang="0">
                <a:pos x="T4" y="T5"/>
              </a:cxn>
              <a:cxn ang="0">
                <a:pos x="T6" y="T7"/>
              </a:cxn>
            </a:cxnLst>
            <a:rect l="0" t="0" r="r" b="b"/>
            <a:pathLst>
              <a:path w="85" h="62">
                <a:moveTo>
                  <a:pt x="0" y="4"/>
                </a:moveTo>
                <a:lnTo>
                  <a:pt x="83" y="62"/>
                </a:lnTo>
                <a:lnTo>
                  <a:pt x="85" y="5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2" name="Freeform 236"/>
          <p:cNvSpPr>
            <a:spLocks/>
          </p:cNvSpPr>
          <p:nvPr/>
        </p:nvSpPr>
        <p:spPr bwMode="auto">
          <a:xfrm>
            <a:off x="4603751" y="4387850"/>
            <a:ext cx="144463" cy="52388"/>
          </a:xfrm>
          <a:custGeom>
            <a:avLst/>
            <a:gdLst>
              <a:gd name="T0" fmla="*/ 0 w 91"/>
              <a:gd name="T1" fmla="*/ 33 h 33"/>
              <a:gd name="T2" fmla="*/ 91 w 91"/>
              <a:gd name="T3" fmla="*/ 4 h 33"/>
              <a:gd name="T4" fmla="*/ 91 w 91"/>
              <a:gd name="T5" fmla="*/ 0 h 33"/>
              <a:gd name="T6" fmla="*/ 0 w 91"/>
              <a:gd name="T7" fmla="*/ 29 h 33"/>
              <a:gd name="T8" fmla="*/ 0 w 91"/>
              <a:gd name="T9" fmla="*/ 33 h 33"/>
            </a:gdLst>
            <a:ahLst/>
            <a:cxnLst>
              <a:cxn ang="0">
                <a:pos x="T0" y="T1"/>
              </a:cxn>
              <a:cxn ang="0">
                <a:pos x="T2" y="T3"/>
              </a:cxn>
              <a:cxn ang="0">
                <a:pos x="T4" y="T5"/>
              </a:cxn>
              <a:cxn ang="0">
                <a:pos x="T6" y="T7"/>
              </a:cxn>
              <a:cxn ang="0">
                <a:pos x="T8" y="T9"/>
              </a:cxn>
            </a:cxnLst>
            <a:rect l="0" t="0" r="r" b="b"/>
            <a:pathLst>
              <a:path w="91" h="33">
                <a:moveTo>
                  <a:pt x="0" y="33"/>
                </a:moveTo>
                <a:lnTo>
                  <a:pt x="91" y="4"/>
                </a:lnTo>
                <a:lnTo>
                  <a:pt x="91" y="0"/>
                </a:lnTo>
                <a:lnTo>
                  <a:pt x="0" y="29"/>
                </a:lnTo>
                <a:lnTo>
                  <a:pt x="0" y="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3" name="Freeform 237"/>
          <p:cNvSpPr>
            <a:spLocks/>
          </p:cNvSpPr>
          <p:nvPr/>
        </p:nvSpPr>
        <p:spPr bwMode="auto">
          <a:xfrm>
            <a:off x="4603751" y="4387850"/>
            <a:ext cx="144463" cy="52388"/>
          </a:xfrm>
          <a:custGeom>
            <a:avLst/>
            <a:gdLst>
              <a:gd name="T0" fmla="*/ 0 w 91"/>
              <a:gd name="T1" fmla="*/ 33 h 33"/>
              <a:gd name="T2" fmla="*/ 91 w 91"/>
              <a:gd name="T3" fmla="*/ 4 h 33"/>
              <a:gd name="T4" fmla="*/ 91 w 91"/>
              <a:gd name="T5" fmla="*/ 0 h 33"/>
              <a:gd name="T6" fmla="*/ 0 w 91"/>
              <a:gd name="T7" fmla="*/ 29 h 33"/>
            </a:gdLst>
            <a:ahLst/>
            <a:cxnLst>
              <a:cxn ang="0">
                <a:pos x="T0" y="T1"/>
              </a:cxn>
              <a:cxn ang="0">
                <a:pos x="T2" y="T3"/>
              </a:cxn>
              <a:cxn ang="0">
                <a:pos x="T4" y="T5"/>
              </a:cxn>
              <a:cxn ang="0">
                <a:pos x="T6" y="T7"/>
              </a:cxn>
            </a:cxnLst>
            <a:rect l="0" t="0" r="r" b="b"/>
            <a:pathLst>
              <a:path w="91" h="33">
                <a:moveTo>
                  <a:pt x="0" y="33"/>
                </a:moveTo>
                <a:lnTo>
                  <a:pt x="91" y="4"/>
                </a:lnTo>
                <a:lnTo>
                  <a:pt x="91" y="0"/>
                </a:lnTo>
                <a:lnTo>
                  <a:pt x="0"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4" name="Freeform 238"/>
          <p:cNvSpPr>
            <a:spLocks/>
          </p:cNvSpPr>
          <p:nvPr/>
        </p:nvSpPr>
        <p:spPr bwMode="auto">
          <a:xfrm>
            <a:off x="4675188" y="4645025"/>
            <a:ext cx="241300" cy="76200"/>
          </a:xfrm>
          <a:custGeom>
            <a:avLst/>
            <a:gdLst>
              <a:gd name="T0" fmla="*/ 0 w 152"/>
              <a:gd name="T1" fmla="*/ 4 h 48"/>
              <a:gd name="T2" fmla="*/ 152 w 152"/>
              <a:gd name="T3" fmla="*/ 48 h 48"/>
              <a:gd name="T4" fmla="*/ 152 w 152"/>
              <a:gd name="T5" fmla="*/ 43 h 48"/>
              <a:gd name="T6" fmla="*/ 0 w 152"/>
              <a:gd name="T7" fmla="*/ 0 h 48"/>
              <a:gd name="T8" fmla="*/ 0 w 152"/>
              <a:gd name="T9" fmla="*/ 4 h 48"/>
            </a:gdLst>
            <a:ahLst/>
            <a:cxnLst>
              <a:cxn ang="0">
                <a:pos x="T0" y="T1"/>
              </a:cxn>
              <a:cxn ang="0">
                <a:pos x="T2" y="T3"/>
              </a:cxn>
              <a:cxn ang="0">
                <a:pos x="T4" y="T5"/>
              </a:cxn>
              <a:cxn ang="0">
                <a:pos x="T6" y="T7"/>
              </a:cxn>
              <a:cxn ang="0">
                <a:pos x="T8" y="T9"/>
              </a:cxn>
            </a:cxnLst>
            <a:rect l="0" t="0" r="r" b="b"/>
            <a:pathLst>
              <a:path w="152" h="48">
                <a:moveTo>
                  <a:pt x="0" y="4"/>
                </a:moveTo>
                <a:lnTo>
                  <a:pt x="152" y="48"/>
                </a:lnTo>
                <a:lnTo>
                  <a:pt x="152" y="43"/>
                </a:lnTo>
                <a:lnTo>
                  <a:pt x="0" y="0"/>
                </a:lnTo>
                <a:lnTo>
                  <a:pt x="0" y="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5" name="Freeform 239"/>
          <p:cNvSpPr>
            <a:spLocks/>
          </p:cNvSpPr>
          <p:nvPr/>
        </p:nvSpPr>
        <p:spPr bwMode="auto">
          <a:xfrm>
            <a:off x="4675188" y="4645025"/>
            <a:ext cx="241300" cy="76200"/>
          </a:xfrm>
          <a:custGeom>
            <a:avLst/>
            <a:gdLst>
              <a:gd name="T0" fmla="*/ 0 w 152"/>
              <a:gd name="T1" fmla="*/ 4 h 48"/>
              <a:gd name="T2" fmla="*/ 152 w 152"/>
              <a:gd name="T3" fmla="*/ 48 h 48"/>
              <a:gd name="T4" fmla="*/ 152 w 152"/>
              <a:gd name="T5" fmla="*/ 43 h 48"/>
              <a:gd name="T6" fmla="*/ 0 w 152"/>
              <a:gd name="T7" fmla="*/ 0 h 48"/>
            </a:gdLst>
            <a:ahLst/>
            <a:cxnLst>
              <a:cxn ang="0">
                <a:pos x="T0" y="T1"/>
              </a:cxn>
              <a:cxn ang="0">
                <a:pos x="T2" y="T3"/>
              </a:cxn>
              <a:cxn ang="0">
                <a:pos x="T4" y="T5"/>
              </a:cxn>
              <a:cxn ang="0">
                <a:pos x="T6" y="T7"/>
              </a:cxn>
            </a:cxnLst>
            <a:rect l="0" t="0" r="r" b="b"/>
            <a:pathLst>
              <a:path w="152" h="48">
                <a:moveTo>
                  <a:pt x="0" y="4"/>
                </a:moveTo>
                <a:lnTo>
                  <a:pt x="152" y="48"/>
                </a:lnTo>
                <a:lnTo>
                  <a:pt x="152" y="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6" name="Freeform 240"/>
          <p:cNvSpPr>
            <a:spLocks/>
          </p:cNvSpPr>
          <p:nvPr/>
        </p:nvSpPr>
        <p:spPr bwMode="auto">
          <a:xfrm>
            <a:off x="4895851" y="4256088"/>
            <a:ext cx="14288" cy="85725"/>
          </a:xfrm>
          <a:custGeom>
            <a:avLst/>
            <a:gdLst>
              <a:gd name="T0" fmla="*/ 4 w 9"/>
              <a:gd name="T1" fmla="*/ 0 h 54"/>
              <a:gd name="T2" fmla="*/ 0 w 9"/>
              <a:gd name="T3" fmla="*/ 52 h 54"/>
              <a:gd name="T4" fmla="*/ 4 w 9"/>
              <a:gd name="T5" fmla="*/ 54 h 54"/>
              <a:gd name="T6" fmla="*/ 9 w 9"/>
              <a:gd name="T7" fmla="*/ 2 h 54"/>
              <a:gd name="T8" fmla="*/ 4 w 9"/>
              <a:gd name="T9" fmla="*/ 0 h 54"/>
            </a:gdLst>
            <a:ahLst/>
            <a:cxnLst>
              <a:cxn ang="0">
                <a:pos x="T0" y="T1"/>
              </a:cxn>
              <a:cxn ang="0">
                <a:pos x="T2" y="T3"/>
              </a:cxn>
              <a:cxn ang="0">
                <a:pos x="T4" y="T5"/>
              </a:cxn>
              <a:cxn ang="0">
                <a:pos x="T6" y="T7"/>
              </a:cxn>
              <a:cxn ang="0">
                <a:pos x="T8" y="T9"/>
              </a:cxn>
            </a:cxnLst>
            <a:rect l="0" t="0" r="r" b="b"/>
            <a:pathLst>
              <a:path w="9" h="54">
                <a:moveTo>
                  <a:pt x="4" y="0"/>
                </a:moveTo>
                <a:lnTo>
                  <a:pt x="0" y="52"/>
                </a:lnTo>
                <a:lnTo>
                  <a:pt x="4" y="54"/>
                </a:lnTo>
                <a:lnTo>
                  <a:pt x="9" y="2"/>
                </a:lnTo>
                <a:lnTo>
                  <a:pt x="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7" name="Freeform 241"/>
          <p:cNvSpPr>
            <a:spLocks/>
          </p:cNvSpPr>
          <p:nvPr/>
        </p:nvSpPr>
        <p:spPr bwMode="auto">
          <a:xfrm>
            <a:off x="4895851" y="4256088"/>
            <a:ext cx="14288" cy="85725"/>
          </a:xfrm>
          <a:custGeom>
            <a:avLst/>
            <a:gdLst>
              <a:gd name="T0" fmla="*/ 4 w 9"/>
              <a:gd name="T1" fmla="*/ 0 h 54"/>
              <a:gd name="T2" fmla="*/ 0 w 9"/>
              <a:gd name="T3" fmla="*/ 52 h 54"/>
              <a:gd name="T4" fmla="*/ 4 w 9"/>
              <a:gd name="T5" fmla="*/ 54 h 54"/>
              <a:gd name="T6" fmla="*/ 9 w 9"/>
              <a:gd name="T7" fmla="*/ 2 h 54"/>
            </a:gdLst>
            <a:ahLst/>
            <a:cxnLst>
              <a:cxn ang="0">
                <a:pos x="T0" y="T1"/>
              </a:cxn>
              <a:cxn ang="0">
                <a:pos x="T2" y="T3"/>
              </a:cxn>
              <a:cxn ang="0">
                <a:pos x="T4" y="T5"/>
              </a:cxn>
              <a:cxn ang="0">
                <a:pos x="T6" y="T7"/>
              </a:cxn>
            </a:cxnLst>
            <a:rect l="0" t="0" r="r" b="b"/>
            <a:pathLst>
              <a:path w="9" h="54">
                <a:moveTo>
                  <a:pt x="4" y="0"/>
                </a:moveTo>
                <a:lnTo>
                  <a:pt x="0" y="52"/>
                </a:lnTo>
                <a:lnTo>
                  <a:pt x="4" y="54"/>
                </a:lnTo>
                <a:lnTo>
                  <a:pt x="9"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8" name="Rectangle 242"/>
          <p:cNvSpPr>
            <a:spLocks noChangeArrowheads="1"/>
          </p:cNvSpPr>
          <p:nvPr/>
        </p:nvSpPr>
        <p:spPr bwMode="auto">
          <a:xfrm>
            <a:off x="3489326" y="6029325"/>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9" name="Rectangle 243"/>
          <p:cNvSpPr>
            <a:spLocks noChangeArrowheads="1"/>
          </p:cNvSpPr>
          <p:nvPr/>
        </p:nvSpPr>
        <p:spPr bwMode="auto">
          <a:xfrm>
            <a:off x="3935413" y="6029325"/>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250</a:t>
            </a:r>
            <a:endParaRPr kumimoji="0" lang="en-US" altLang="en-US" sz="1800" b="1" i="0" u="none" strike="noStrike" cap="none" normalizeH="0" baseline="0" smtClean="0">
              <a:ln>
                <a:noFill/>
              </a:ln>
              <a:solidFill>
                <a:schemeClr val="tx1"/>
              </a:solidFill>
              <a:effectLst/>
              <a:latin typeface="+mj-lt"/>
            </a:endParaRPr>
          </a:p>
        </p:txBody>
      </p:sp>
      <p:sp>
        <p:nvSpPr>
          <p:cNvPr id="50" name="Rectangle 244"/>
          <p:cNvSpPr>
            <a:spLocks noChangeArrowheads="1"/>
          </p:cNvSpPr>
          <p:nvPr/>
        </p:nvSpPr>
        <p:spPr bwMode="auto">
          <a:xfrm>
            <a:off x="3489326" y="6156325"/>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51" name="Rectangle 245"/>
          <p:cNvSpPr>
            <a:spLocks noChangeArrowheads="1"/>
          </p:cNvSpPr>
          <p:nvPr/>
        </p:nvSpPr>
        <p:spPr bwMode="auto">
          <a:xfrm>
            <a:off x="3760788" y="6156325"/>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250</a:t>
            </a:r>
            <a:endParaRPr kumimoji="0" lang="en-US" altLang="en-US" sz="1800" b="1" i="0" u="none" strike="noStrike" cap="none" normalizeH="0" baseline="0" smtClean="0">
              <a:ln>
                <a:noFill/>
              </a:ln>
              <a:solidFill>
                <a:schemeClr val="tx1"/>
              </a:solidFill>
              <a:effectLst/>
              <a:latin typeface="+mj-lt"/>
            </a:endParaRPr>
          </a:p>
        </p:txBody>
      </p:sp>
      <p:sp>
        <p:nvSpPr>
          <p:cNvPr id="52" name="Rectangle 246"/>
          <p:cNvSpPr>
            <a:spLocks noChangeArrowheads="1"/>
          </p:cNvSpPr>
          <p:nvPr/>
        </p:nvSpPr>
        <p:spPr bwMode="auto">
          <a:xfrm>
            <a:off x="4392613" y="6029325"/>
            <a:ext cx="2308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500 Miles</a:t>
            </a:r>
            <a:endParaRPr kumimoji="0" lang="en-US" altLang="en-US" sz="1800" b="1" i="0" u="none" strike="noStrike" cap="none" normalizeH="0" baseline="0" smtClean="0">
              <a:ln>
                <a:noFill/>
              </a:ln>
              <a:solidFill>
                <a:schemeClr val="tx1"/>
              </a:solidFill>
              <a:effectLst/>
              <a:latin typeface="+mj-lt"/>
            </a:endParaRPr>
          </a:p>
        </p:txBody>
      </p:sp>
      <p:sp>
        <p:nvSpPr>
          <p:cNvPr id="53" name="Rectangle 247"/>
          <p:cNvSpPr>
            <a:spLocks noChangeArrowheads="1"/>
          </p:cNvSpPr>
          <p:nvPr/>
        </p:nvSpPr>
        <p:spPr bwMode="auto">
          <a:xfrm>
            <a:off x="4037013" y="6153150"/>
            <a:ext cx="3670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231F20"/>
                </a:solidFill>
                <a:effectLst/>
                <a:latin typeface="+mj-lt"/>
              </a:rPr>
              <a:t>500 Kilometers</a:t>
            </a:r>
            <a:endParaRPr kumimoji="0" lang="en-US" altLang="en-US" sz="1800" b="1" i="0" u="none" strike="noStrike" cap="none" normalizeH="0" baseline="0" dirty="0" smtClean="0">
              <a:ln>
                <a:noFill/>
              </a:ln>
              <a:solidFill>
                <a:schemeClr val="tx1"/>
              </a:solidFill>
              <a:effectLst/>
              <a:latin typeface="+mj-lt"/>
            </a:endParaRPr>
          </a:p>
        </p:txBody>
      </p:sp>
      <p:sp>
        <p:nvSpPr>
          <p:cNvPr id="54" name="Rectangle 248"/>
          <p:cNvSpPr>
            <a:spLocks noChangeArrowheads="1"/>
          </p:cNvSpPr>
          <p:nvPr/>
        </p:nvSpPr>
        <p:spPr bwMode="auto">
          <a:xfrm>
            <a:off x="1682751" y="5505450"/>
            <a:ext cx="6187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Strongly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Christian by:</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56" name="Rectangle 250"/>
          <p:cNvSpPr>
            <a:spLocks noChangeArrowheads="1"/>
          </p:cNvSpPr>
          <p:nvPr/>
        </p:nvSpPr>
        <p:spPr bwMode="auto">
          <a:xfrm>
            <a:off x="1895476" y="5754688"/>
            <a:ext cx="3494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200 C.E.</a:t>
            </a:r>
            <a:endParaRPr kumimoji="0" lang="en-US" altLang="en-US" sz="1800" b="1" i="0" u="none" strike="noStrike" cap="none" normalizeH="0" baseline="0" dirty="0" smtClean="0">
              <a:ln>
                <a:noFill/>
              </a:ln>
              <a:solidFill>
                <a:schemeClr val="tx1"/>
              </a:solidFill>
              <a:effectLst/>
              <a:latin typeface="+mj-lt"/>
            </a:endParaRPr>
          </a:p>
        </p:txBody>
      </p:sp>
      <p:sp>
        <p:nvSpPr>
          <p:cNvPr id="58" name="Rectangle 252"/>
          <p:cNvSpPr>
            <a:spLocks noChangeArrowheads="1"/>
          </p:cNvSpPr>
          <p:nvPr/>
        </p:nvSpPr>
        <p:spPr bwMode="auto">
          <a:xfrm>
            <a:off x="1895476" y="5900738"/>
            <a:ext cx="3494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400 C.E.</a:t>
            </a:r>
            <a:endParaRPr kumimoji="0" lang="en-US" altLang="en-US" sz="1800" b="1" i="0" u="none" strike="noStrike" cap="none" normalizeH="0" baseline="0" dirty="0" smtClean="0">
              <a:ln>
                <a:noFill/>
              </a:ln>
              <a:solidFill>
                <a:schemeClr val="tx1"/>
              </a:solidFill>
              <a:effectLst/>
              <a:latin typeface="+mj-lt"/>
            </a:endParaRPr>
          </a:p>
        </p:txBody>
      </p:sp>
      <p:sp>
        <p:nvSpPr>
          <p:cNvPr id="60" name="Rectangle 254"/>
          <p:cNvSpPr>
            <a:spLocks noChangeArrowheads="1"/>
          </p:cNvSpPr>
          <p:nvPr/>
        </p:nvSpPr>
        <p:spPr bwMode="auto">
          <a:xfrm>
            <a:off x="1895476" y="6045200"/>
            <a:ext cx="3494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600 C.E.</a:t>
            </a:r>
            <a:endParaRPr kumimoji="0" lang="en-US" altLang="en-US" sz="1800" b="1" i="0" u="none" strike="noStrike" cap="none" normalizeH="0" baseline="0" dirty="0" smtClean="0">
              <a:ln>
                <a:noFill/>
              </a:ln>
              <a:solidFill>
                <a:schemeClr val="tx1"/>
              </a:solidFill>
              <a:effectLst/>
              <a:latin typeface="+mj-lt"/>
            </a:endParaRPr>
          </a:p>
        </p:txBody>
      </p:sp>
      <p:sp>
        <p:nvSpPr>
          <p:cNvPr id="62" name="Rectangle 256"/>
          <p:cNvSpPr>
            <a:spLocks noChangeArrowheads="1"/>
          </p:cNvSpPr>
          <p:nvPr/>
        </p:nvSpPr>
        <p:spPr bwMode="auto">
          <a:xfrm>
            <a:off x="2446338" y="5505450"/>
            <a:ext cx="4167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Paul’s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journeys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64" name="Rectangle 258"/>
          <p:cNvSpPr>
            <a:spLocks noChangeArrowheads="1"/>
          </p:cNvSpPr>
          <p:nvPr/>
        </p:nvSpPr>
        <p:spPr bwMode="auto">
          <a:xfrm>
            <a:off x="2633663" y="5754688"/>
            <a:ext cx="1955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First</a:t>
            </a:r>
            <a:endParaRPr kumimoji="0" lang="en-US" altLang="en-US" sz="1800" b="1" i="0" u="none" strike="noStrike" cap="none" normalizeH="0" baseline="0" dirty="0" smtClean="0">
              <a:ln>
                <a:noFill/>
              </a:ln>
              <a:solidFill>
                <a:schemeClr val="tx1"/>
              </a:solidFill>
              <a:effectLst/>
              <a:latin typeface="+mj-lt"/>
            </a:endParaRPr>
          </a:p>
        </p:txBody>
      </p:sp>
      <p:sp>
        <p:nvSpPr>
          <p:cNvPr id="65" name="Rectangle 259"/>
          <p:cNvSpPr>
            <a:spLocks noChangeArrowheads="1"/>
          </p:cNvSpPr>
          <p:nvPr/>
        </p:nvSpPr>
        <p:spPr bwMode="auto">
          <a:xfrm>
            <a:off x="2633663" y="5900738"/>
            <a:ext cx="32220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Second</a:t>
            </a:r>
            <a:endParaRPr kumimoji="0" lang="en-US" altLang="en-US" sz="1800" b="1" i="0" u="none" strike="noStrike" cap="none" normalizeH="0" baseline="0" dirty="0" smtClean="0">
              <a:ln>
                <a:noFill/>
              </a:ln>
              <a:solidFill>
                <a:schemeClr val="tx1"/>
              </a:solidFill>
              <a:effectLst/>
              <a:latin typeface="+mj-lt"/>
            </a:endParaRPr>
          </a:p>
        </p:txBody>
      </p:sp>
      <p:sp>
        <p:nvSpPr>
          <p:cNvPr id="66" name="Rectangle 260"/>
          <p:cNvSpPr>
            <a:spLocks noChangeArrowheads="1"/>
          </p:cNvSpPr>
          <p:nvPr/>
        </p:nvSpPr>
        <p:spPr bwMode="auto">
          <a:xfrm>
            <a:off x="2633663" y="6045200"/>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Third</a:t>
            </a:r>
            <a:endParaRPr kumimoji="0" lang="en-US" altLang="en-US" sz="1800" b="1" i="0" u="none" strike="noStrike" cap="none" normalizeH="0" baseline="0" dirty="0" smtClean="0">
              <a:ln>
                <a:noFill/>
              </a:ln>
              <a:solidFill>
                <a:schemeClr val="tx1"/>
              </a:solidFill>
              <a:effectLst/>
              <a:latin typeface="+mj-lt"/>
            </a:endParaRPr>
          </a:p>
        </p:txBody>
      </p:sp>
      <p:sp>
        <p:nvSpPr>
          <p:cNvPr id="267" name="Rectangle 256"/>
          <p:cNvSpPr>
            <a:spLocks noChangeArrowheads="1"/>
          </p:cNvSpPr>
          <p:nvPr/>
        </p:nvSpPr>
        <p:spPr bwMode="auto">
          <a:xfrm>
            <a:off x="3569400" y="4154486"/>
            <a:ext cx="2388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Rome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68" name="Rectangle 256"/>
          <p:cNvSpPr>
            <a:spLocks noChangeArrowheads="1"/>
          </p:cNvSpPr>
          <p:nvPr/>
        </p:nvSpPr>
        <p:spPr bwMode="auto">
          <a:xfrm>
            <a:off x="4133679" y="4226039"/>
            <a:ext cx="55944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Thessalonica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69" name="Rectangle 256"/>
          <p:cNvSpPr>
            <a:spLocks noChangeArrowheads="1"/>
          </p:cNvSpPr>
          <p:nvPr/>
        </p:nvSpPr>
        <p:spPr bwMode="auto">
          <a:xfrm>
            <a:off x="4295110" y="4396695"/>
            <a:ext cx="2981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err="1">
                <a:solidFill>
                  <a:srgbClr val="231F20"/>
                </a:solidFill>
                <a:latin typeface="Arial Black" panose="020B0A04020102020204" pitchFamily="34" charset="0"/>
              </a:rPr>
              <a:t>Beroea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0" name="Rectangle 256"/>
          <p:cNvSpPr>
            <a:spLocks noChangeArrowheads="1"/>
          </p:cNvSpPr>
          <p:nvPr/>
        </p:nvSpPr>
        <p:spPr bwMode="auto">
          <a:xfrm>
            <a:off x="4362449" y="4594225"/>
            <a:ext cx="29335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Athens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1" name="Rectangle 256"/>
          <p:cNvSpPr>
            <a:spLocks noChangeArrowheads="1"/>
          </p:cNvSpPr>
          <p:nvPr/>
        </p:nvSpPr>
        <p:spPr bwMode="auto">
          <a:xfrm>
            <a:off x="4485126" y="4742771"/>
            <a:ext cx="30617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Corinth</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2" name="Rectangle 256"/>
          <p:cNvSpPr>
            <a:spLocks noChangeArrowheads="1"/>
          </p:cNvSpPr>
          <p:nvPr/>
        </p:nvSpPr>
        <p:spPr bwMode="auto">
          <a:xfrm>
            <a:off x="4883295" y="4881790"/>
            <a:ext cx="30617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Miletus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3" name="Rectangle 256"/>
          <p:cNvSpPr>
            <a:spLocks noChangeArrowheads="1"/>
          </p:cNvSpPr>
          <p:nvPr/>
        </p:nvSpPr>
        <p:spPr bwMode="auto">
          <a:xfrm>
            <a:off x="4964402" y="4976134"/>
            <a:ext cx="3109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Rhodes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4" name="Rectangle 256"/>
          <p:cNvSpPr>
            <a:spLocks noChangeArrowheads="1"/>
          </p:cNvSpPr>
          <p:nvPr/>
        </p:nvSpPr>
        <p:spPr bwMode="auto">
          <a:xfrm>
            <a:off x="5259911" y="5122862"/>
            <a:ext cx="2773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err="1">
                <a:solidFill>
                  <a:srgbClr val="231F20"/>
                </a:solidFill>
                <a:latin typeface="Arial Black" panose="020B0A04020102020204" pitchFamily="34" charset="0"/>
              </a:rPr>
              <a:t>Patara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5" name="Rectangle 256"/>
          <p:cNvSpPr>
            <a:spLocks noChangeArrowheads="1"/>
          </p:cNvSpPr>
          <p:nvPr/>
        </p:nvSpPr>
        <p:spPr bwMode="auto">
          <a:xfrm>
            <a:off x="5562602" y="5165953"/>
            <a:ext cx="28052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err="1">
                <a:solidFill>
                  <a:srgbClr val="231F20"/>
                </a:solidFill>
                <a:latin typeface="Arial Black" panose="020B0A04020102020204" pitchFamily="34" charset="0"/>
              </a:rPr>
              <a:t>Attalia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6" name="Rectangle 256"/>
          <p:cNvSpPr>
            <a:spLocks noChangeArrowheads="1"/>
          </p:cNvSpPr>
          <p:nvPr/>
        </p:nvSpPr>
        <p:spPr bwMode="auto">
          <a:xfrm>
            <a:off x="5754018" y="5304065"/>
            <a:ext cx="3959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Caesarea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7" name="Rectangle 256"/>
          <p:cNvSpPr>
            <a:spLocks noChangeArrowheads="1"/>
          </p:cNvSpPr>
          <p:nvPr/>
        </p:nvSpPr>
        <p:spPr bwMode="auto">
          <a:xfrm>
            <a:off x="6275388" y="5359923"/>
            <a:ext cx="43922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Jerusalem</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8" name="Rectangle 256"/>
          <p:cNvSpPr>
            <a:spLocks noChangeArrowheads="1"/>
          </p:cNvSpPr>
          <p:nvPr/>
        </p:nvSpPr>
        <p:spPr bwMode="auto">
          <a:xfrm>
            <a:off x="6228436" y="5170488"/>
            <a:ext cx="1875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err="1" smtClean="0">
                <a:solidFill>
                  <a:srgbClr val="231F20"/>
                </a:solidFill>
                <a:latin typeface="Arial Black" panose="020B0A04020102020204" pitchFamily="34" charset="0"/>
              </a:rPr>
              <a:t>Tyre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79" name="Rectangle 256"/>
          <p:cNvSpPr>
            <a:spLocks noChangeArrowheads="1"/>
          </p:cNvSpPr>
          <p:nvPr/>
        </p:nvSpPr>
        <p:spPr bwMode="auto">
          <a:xfrm>
            <a:off x="5919788" y="5037252"/>
            <a:ext cx="3077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err="1">
                <a:solidFill>
                  <a:srgbClr val="231F20"/>
                </a:solidFill>
                <a:latin typeface="Arial Black" panose="020B0A04020102020204" pitchFamily="34" charset="0"/>
              </a:rPr>
              <a:t>Paphos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0" name="Rectangle 256"/>
          <p:cNvSpPr>
            <a:spLocks noChangeArrowheads="1"/>
          </p:cNvSpPr>
          <p:nvPr/>
        </p:nvSpPr>
        <p:spPr bwMode="auto">
          <a:xfrm>
            <a:off x="6234882" y="4856391"/>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Antioch</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1" name="Rectangle 256"/>
          <p:cNvSpPr>
            <a:spLocks noChangeArrowheads="1"/>
          </p:cNvSpPr>
          <p:nvPr/>
        </p:nvSpPr>
        <p:spPr bwMode="auto">
          <a:xfrm>
            <a:off x="6346201" y="4727689"/>
            <a:ext cx="28533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Tarsus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2" name="Rectangle 256"/>
          <p:cNvSpPr>
            <a:spLocks noChangeArrowheads="1"/>
          </p:cNvSpPr>
          <p:nvPr/>
        </p:nvSpPr>
        <p:spPr bwMode="auto">
          <a:xfrm>
            <a:off x="4888058" y="4156189"/>
            <a:ext cx="3125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Philippi</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3" name="Rectangle 256"/>
          <p:cNvSpPr>
            <a:spLocks noChangeArrowheads="1"/>
          </p:cNvSpPr>
          <p:nvPr/>
        </p:nvSpPr>
        <p:spPr bwMode="auto">
          <a:xfrm>
            <a:off x="5216167" y="4346689"/>
            <a:ext cx="2388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Troas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4" name="Rectangle 256"/>
          <p:cNvSpPr>
            <a:spLocks noChangeArrowheads="1"/>
          </p:cNvSpPr>
          <p:nvPr/>
        </p:nvSpPr>
        <p:spPr bwMode="auto">
          <a:xfrm>
            <a:off x="5716588" y="4376852"/>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Arial Black" panose="020B0A04020102020204" pitchFamily="34" charset="0"/>
              </a:rPr>
              <a:t>Antioch</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5" name="Rectangle 256"/>
          <p:cNvSpPr>
            <a:spLocks noChangeArrowheads="1"/>
          </p:cNvSpPr>
          <p:nvPr/>
        </p:nvSpPr>
        <p:spPr bwMode="auto">
          <a:xfrm>
            <a:off x="5888038" y="4461826"/>
            <a:ext cx="3382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err="1">
                <a:solidFill>
                  <a:srgbClr val="231F20"/>
                </a:solidFill>
                <a:latin typeface="Arial Black" panose="020B0A04020102020204" pitchFamily="34" charset="0"/>
              </a:rPr>
              <a:t>Iconium</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6" name="Rectangle 256"/>
          <p:cNvSpPr>
            <a:spLocks noChangeArrowheads="1"/>
          </p:cNvSpPr>
          <p:nvPr/>
        </p:nvSpPr>
        <p:spPr bwMode="auto">
          <a:xfrm>
            <a:off x="6039478" y="4561794"/>
            <a:ext cx="2468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err="1">
                <a:solidFill>
                  <a:srgbClr val="231F20"/>
                </a:solidFill>
                <a:latin typeface="Arial Black" panose="020B0A04020102020204" pitchFamily="34" charset="0"/>
              </a:rPr>
              <a:t>Derbe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7" name="Rectangle 256"/>
          <p:cNvSpPr>
            <a:spLocks noChangeArrowheads="1"/>
          </p:cNvSpPr>
          <p:nvPr/>
        </p:nvSpPr>
        <p:spPr bwMode="auto">
          <a:xfrm>
            <a:off x="4992676" y="4587641"/>
            <a:ext cx="3542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smtClean="0">
                <a:solidFill>
                  <a:srgbClr val="231F20"/>
                </a:solidFill>
                <a:latin typeface="Arial Black" panose="020B0A04020102020204" pitchFamily="34" charset="0"/>
              </a:rPr>
              <a:t>Ephesus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24293895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61169" cy="1097279"/>
          </a:xfrm>
        </p:spPr>
        <p:txBody>
          <a:bodyPr/>
          <a:lstStyle/>
          <a:p>
            <a:r>
              <a:rPr lang="en-US" sz="3400" dirty="0"/>
              <a:t>6.2.4 Recent Migration of Christians </a:t>
            </a:r>
            <a:r>
              <a:rPr lang="en-US" sz="2000" b="0" dirty="0"/>
              <a:t>(1 of 6)</a:t>
            </a:r>
          </a:p>
        </p:txBody>
      </p:sp>
      <p:sp>
        <p:nvSpPr>
          <p:cNvPr id="8" name="Content Placeholder 7"/>
          <p:cNvSpPr>
            <a:spLocks noGrp="1"/>
          </p:cNvSpPr>
          <p:nvPr>
            <p:ph sz="quarter" idx="13"/>
          </p:nvPr>
        </p:nvSpPr>
        <p:spPr>
          <a:xfrm>
            <a:off x="457200" y="1556326"/>
            <a:ext cx="8323545" cy="4514274"/>
          </a:xfrm>
        </p:spPr>
        <p:txBody>
          <a:bodyPr/>
          <a:lstStyle/>
          <a:p>
            <a:pPr indent="-256032"/>
            <a:r>
              <a:rPr lang="en-US" altLang="en-US" dirty="0"/>
              <a:t>Christians comprise only one-third of the world’s population but account for one-half of the world’s international migrants. About 5% of all Christians have migrated</a:t>
            </a:r>
          </a:p>
          <a:p>
            <a:pPr indent="-256032"/>
            <a:r>
              <a:rPr lang="en-US" altLang="en-US" dirty="0"/>
              <a:t>Around 25% of all Jews have migrated from one country to another at some point in their lives</a:t>
            </a:r>
          </a:p>
          <a:p>
            <a:pPr indent="-256032"/>
            <a:r>
              <a:rPr lang="en-US" altLang="en-US" dirty="0"/>
              <a:t>Christians and Jews overwhelmingly migrate to other lands which share their faith</a:t>
            </a:r>
          </a:p>
        </p:txBody>
      </p:sp>
    </p:spTree>
    <p:extLst>
      <p:ext uri="{BB962C8B-B14F-4D97-AF65-F5344CB8AC3E}">
        <p14:creationId xmlns:p14="http://schemas.microsoft.com/office/powerpoint/2010/main" val="7798028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603673" cy="1097279"/>
          </a:xfrm>
        </p:spPr>
        <p:txBody>
          <a:bodyPr/>
          <a:lstStyle/>
          <a:p>
            <a:r>
              <a:rPr lang="en-US" sz="3400" dirty="0"/>
              <a:t>6.2.4 Recent Migration of Christians </a:t>
            </a:r>
            <a:r>
              <a:rPr lang="en-US" sz="2000" b="0" dirty="0"/>
              <a:t>(2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16973"/>
          </a:xfrm>
        </p:spPr>
        <p:txBody>
          <a:bodyPr/>
          <a:lstStyle/>
          <a:p>
            <a:pPr marL="432" indent="0">
              <a:buNone/>
            </a:pPr>
            <a:r>
              <a:rPr lang="en-US" sz="2200" b="1" dirty="0"/>
              <a:t>Figure 6-33: </a:t>
            </a:r>
            <a:r>
              <a:rPr lang="en-US" sz="2200" dirty="0"/>
              <a:t>Christians make up a disproportionate share of migrants.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253" y="3264939"/>
            <a:ext cx="3373375" cy="3031340"/>
          </a:xfrm>
          <a:prstGeom prst="rect">
            <a:avLst/>
          </a:prstGeom>
        </p:spPr>
      </p:pic>
      <p:sp>
        <p:nvSpPr>
          <p:cNvPr id="10" name="Rectangle 5"/>
          <p:cNvSpPr>
            <a:spLocks noChangeArrowheads="1"/>
          </p:cNvSpPr>
          <p:nvPr/>
        </p:nvSpPr>
        <p:spPr bwMode="auto">
          <a:xfrm>
            <a:off x="5296972" y="4395788"/>
            <a:ext cx="1128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Christians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800" b="1" i="1" dirty="0" smtClean="0">
                <a:solidFill>
                  <a:srgbClr val="231F20"/>
                </a:solidFill>
                <a:latin typeface="+mj-lt"/>
              </a:rPr>
              <a:t>106.0</a:t>
            </a:r>
            <a:endParaRPr kumimoji="0" lang="en-US" altLang="en-US" sz="1800" b="1" i="1"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3870997" y="4975225"/>
            <a:ext cx="9233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Muslims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800" b="1" i="1" dirty="0" smtClean="0">
                <a:solidFill>
                  <a:srgbClr val="231F20"/>
                </a:solidFill>
                <a:latin typeface="+mj-lt"/>
              </a:rPr>
              <a:t>58.3</a:t>
            </a:r>
            <a:endParaRPr kumimoji="0" lang="en-US" altLang="en-US" sz="1800" b="1" i="1"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2137733" y="3722681"/>
            <a:ext cx="12567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Unaffiliated</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1800" b="1" i="1" dirty="0" smtClean="0">
                <a:solidFill>
                  <a:srgbClr val="231F20"/>
                </a:solidFill>
                <a:latin typeface="+mj-lt"/>
              </a:rPr>
              <a:t>19.5</a:t>
            </a:r>
            <a:endParaRPr kumimoji="0" lang="en-US" altLang="en-US" sz="1800" b="1" i="1" u="none" strike="noStrike" cap="none" normalizeH="0" baseline="0" dirty="0" smtClean="0">
              <a:ln>
                <a:noFill/>
              </a:ln>
              <a:solidFill>
                <a:schemeClr val="tx1"/>
              </a:solidFill>
              <a:effectLst/>
              <a:latin typeface="+mj-lt"/>
            </a:endParaRPr>
          </a:p>
        </p:txBody>
      </p:sp>
      <p:sp>
        <p:nvSpPr>
          <p:cNvPr id="26" name="Rectangle 21"/>
          <p:cNvSpPr>
            <a:spLocks noChangeArrowheads="1"/>
          </p:cNvSpPr>
          <p:nvPr/>
        </p:nvSpPr>
        <p:spPr bwMode="auto">
          <a:xfrm>
            <a:off x="2822474" y="3160708"/>
            <a:ext cx="7822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Hindus</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1800" b="1" i="1" dirty="0" smtClean="0">
                <a:solidFill>
                  <a:srgbClr val="231F20"/>
                </a:solidFill>
                <a:latin typeface="+mj-lt"/>
              </a:rPr>
              <a:t>10.7</a:t>
            </a:r>
            <a:endParaRPr kumimoji="0" lang="en-US" altLang="en-US" sz="1800" b="1" i="1" u="none" strike="noStrike" cap="none" normalizeH="0" baseline="0" dirty="0" smtClean="0">
              <a:ln>
                <a:noFill/>
              </a:ln>
              <a:solidFill>
                <a:schemeClr val="tx1"/>
              </a:solidFill>
              <a:effectLst/>
              <a:latin typeface="+mj-lt"/>
            </a:endParaRPr>
          </a:p>
        </p:txBody>
      </p:sp>
      <p:sp>
        <p:nvSpPr>
          <p:cNvPr id="31" name="Rectangle 26"/>
          <p:cNvSpPr>
            <a:spLocks noChangeArrowheads="1"/>
          </p:cNvSpPr>
          <p:nvPr/>
        </p:nvSpPr>
        <p:spPr bwMode="auto">
          <a:xfrm>
            <a:off x="2357279" y="2717794"/>
            <a:ext cx="16414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Other religions</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1800" b="1" i="1" dirty="0" smtClean="0">
                <a:solidFill>
                  <a:srgbClr val="231F20"/>
                </a:solidFill>
                <a:latin typeface="+mj-lt"/>
              </a:rPr>
              <a:t>9.0</a:t>
            </a:r>
            <a:endParaRPr kumimoji="0" lang="en-US" altLang="en-US" sz="1800" b="1" i="1" u="none" strike="noStrike" cap="none" normalizeH="0" baseline="0" dirty="0" smtClean="0">
              <a:ln>
                <a:noFill/>
              </a:ln>
              <a:solidFill>
                <a:schemeClr val="tx1"/>
              </a:solidFill>
              <a:effectLst/>
              <a:latin typeface="+mj-lt"/>
            </a:endParaRPr>
          </a:p>
        </p:txBody>
      </p:sp>
      <p:sp>
        <p:nvSpPr>
          <p:cNvPr id="35" name="Rectangle 30"/>
          <p:cNvSpPr>
            <a:spLocks noChangeArrowheads="1"/>
          </p:cNvSpPr>
          <p:nvPr/>
        </p:nvSpPr>
        <p:spPr bwMode="auto">
          <a:xfrm>
            <a:off x="3486721" y="2438399"/>
            <a:ext cx="112851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Buddhists</a:t>
            </a: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1800" b="1" i="1" dirty="0" smtClean="0">
                <a:solidFill>
                  <a:srgbClr val="231F20"/>
                </a:solidFill>
                <a:latin typeface="+mj-lt"/>
              </a:rPr>
              <a:t>7.3</a:t>
            </a:r>
            <a:endParaRPr kumimoji="0" lang="en-US" altLang="en-US" sz="1800" b="1" i="1" u="none" strike="noStrike" cap="none" normalizeH="0" baseline="0" dirty="0" smtClean="0">
              <a:ln>
                <a:noFill/>
              </a:ln>
              <a:solidFill>
                <a:schemeClr val="tx1"/>
              </a:solidFill>
              <a:effectLst/>
              <a:latin typeface="+mj-lt"/>
            </a:endParaRPr>
          </a:p>
        </p:txBody>
      </p:sp>
      <p:sp>
        <p:nvSpPr>
          <p:cNvPr id="39" name="Rectangle 34"/>
          <p:cNvSpPr>
            <a:spLocks noChangeArrowheads="1"/>
          </p:cNvSpPr>
          <p:nvPr/>
        </p:nvSpPr>
        <p:spPr bwMode="auto">
          <a:xfrm>
            <a:off x="4916488" y="2424106"/>
            <a:ext cx="5642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Jews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b="1" i="1" dirty="0" smtClean="0">
                <a:solidFill>
                  <a:srgbClr val="231F20"/>
                </a:solidFill>
                <a:latin typeface="+mj-lt"/>
              </a:rPr>
              <a:t>3.7</a:t>
            </a:r>
            <a:endParaRPr kumimoji="0" lang="en-US" altLang="en-US" sz="1800" b="1" i="1" u="none" strike="noStrike" cap="none" normalizeH="0" baseline="0" dirty="0" smtClean="0">
              <a:ln>
                <a:noFill/>
              </a:ln>
              <a:solidFill>
                <a:schemeClr val="tx1"/>
              </a:solidFill>
              <a:effectLst/>
              <a:latin typeface="+mj-lt"/>
            </a:endParaRPr>
          </a:p>
        </p:txBody>
      </p:sp>
      <p:sp>
        <p:nvSpPr>
          <p:cNvPr id="43" name="Freeform 38"/>
          <p:cNvSpPr>
            <a:spLocks/>
          </p:cNvSpPr>
          <p:nvPr/>
        </p:nvSpPr>
        <p:spPr bwMode="auto">
          <a:xfrm>
            <a:off x="4014788" y="3138488"/>
            <a:ext cx="369887" cy="334963"/>
          </a:xfrm>
          <a:custGeom>
            <a:avLst/>
            <a:gdLst>
              <a:gd name="T0" fmla="*/ 233 w 233"/>
              <a:gd name="T1" fmla="*/ 211 h 211"/>
              <a:gd name="T2" fmla="*/ 150 w 233"/>
              <a:gd name="T3" fmla="*/ 13 h 211"/>
              <a:gd name="T4" fmla="*/ 0 w 233"/>
              <a:gd name="T5" fmla="*/ 0 h 211"/>
            </a:gdLst>
            <a:ahLst/>
            <a:cxnLst>
              <a:cxn ang="0">
                <a:pos x="T0" y="T1"/>
              </a:cxn>
              <a:cxn ang="0">
                <a:pos x="T2" y="T3"/>
              </a:cxn>
              <a:cxn ang="0">
                <a:pos x="T4" y="T5"/>
              </a:cxn>
            </a:cxnLst>
            <a:rect l="0" t="0" r="r" b="b"/>
            <a:pathLst>
              <a:path w="233" h="211">
                <a:moveTo>
                  <a:pt x="233" y="211"/>
                </a:moveTo>
                <a:lnTo>
                  <a:pt x="150" y="13"/>
                </a:lnTo>
                <a:lnTo>
                  <a:pt x="0" y="0"/>
                </a:lnTo>
              </a:path>
            </a:pathLst>
          </a:custGeom>
          <a:noFill/>
          <a:ln w="14288">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4" name="Freeform 39"/>
          <p:cNvSpPr>
            <a:spLocks/>
          </p:cNvSpPr>
          <p:nvPr/>
        </p:nvSpPr>
        <p:spPr bwMode="auto">
          <a:xfrm>
            <a:off x="3636963" y="3565525"/>
            <a:ext cx="371475" cy="139700"/>
          </a:xfrm>
          <a:custGeom>
            <a:avLst/>
            <a:gdLst>
              <a:gd name="T0" fmla="*/ 234 w 234"/>
              <a:gd name="T1" fmla="*/ 88 h 88"/>
              <a:gd name="T2" fmla="*/ 137 w 234"/>
              <a:gd name="T3" fmla="*/ 0 h 88"/>
              <a:gd name="T4" fmla="*/ 0 w 234"/>
              <a:gd name="T5" fmla="*/ 0 h 88"/>
            </a:gdLst>
            <a:ahLst/>
            <a:cxnLst>
              <a:cxn ang="0">
                <a:pos x="T0" y="T1"/>
              </a:cxn>
              <a:cxn ang="0">
                <a:pos x="T2" y="T3"/>
              </a:cxn>
              <a:cxn ang="0">
                <a:pos x="T4" y="T5"/>
              </a:cxn>
            </a:cxnLst>
            <a:rect l="0" t="0" r="r" b="b"/>
            <a:pathLst>
              <a:path w="234" h="88">
                <a:moveTo>
                  <a:pt x="234" y="88"/>
                </a:moveTo>
                <a:lnTo>
                  <a:pt x="137" y="0"/>
                </a:lnTo>
                <a:lnTo>
                  <a:pt x="0" y="0"/>
                </a:lnTo>
              </a:path>
            </a:pathLst>
          </a:custGeom>
          <a:noFill/>
          <a:ln w="14288">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5" name="Freeform 40"/>
          <p:cNvSpPr>
            <a:spLocks/>
          </p:cNvSpPr>
          <p:nvPr/>
        </p:nvSpPr>
        <p:spPr bwMode="auto">
          <a:xfrm>
            <a:off x="4546600" y="2963863"/>
            <a:ext cx="166687" cy="398463"/>
          </a:xfrm>
          <a:custGeom>
            <a:avLst/>
            <a:gdLst>
              <a:gd name="T0" fmla="*/ 105 w 105"/>
              <a:gd name="T1" fmla="*/ 251 h 251"/>
              <a:gd name="T2" fmla="*/ 83 w 105"/>
              <a:gd name="T3" fmla="*/ 123 h 251"/>
              <a:gd name="T4" fmla="*/ 0 w 105"/>
              <a:gd name="T5" fmla="*/ 0 h 251"/>
            </a:gdLst>
            <a:ahLst/>
            <a:cxnLst>
              <a:cxn ang="0">
                <a:pos x="T0" y="T1"/>
              </a:cxn>
              <a:cxn ang="0">
                <a:pos x="T2" y="T3"/>
              </a:cxn>
              <a:cxn ang="0">
                <a:pos x="T4" y="T5"/>
              </a:cxn>
            </a:cxnLst>
            <a:rect l="0" t="0" r="r" b="b"/>
            <a:pathLst>
              <a:path w="105" h="251">
                <a:moveTo>
                  <a:pt x="105" y="251"/>
                </a:moveTo>
                <a:lnTo>
                  <a:pt x="83" y="123"/>
                </a:lnTo>
                <a:lnTo>
                  <a:pt x="0" y="0"/>
                </a:lnTo>
              </a:path>
            </a:pathLst>
          </a:custGeom>
          <a:noFill/>
          <a:ln w="14288">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6" name="Line 41"/>
          <p:cNvSpPr>
            <a:spLocks noChangeShapeType="1"/>
          </p:cNvSpPr>
          <p:nvPr/>
        </p:nvSpPr>
        <p:spPr bwMode="auto">
          <a:xfrm flipH="1" flipV="1">
            <a:off x="4965700" y="2963863"/>
            <a:ext cx="6350" cy="419100"/>
          </a:xfrm>
          <a:prstGeom prst="line">
            <a:avLst/>
          </a:prstGeom>
          <a:noFill/>
          <a:ln w="1428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7" name="Line 42"/>
          <p:cNvSpPr>
            <a:spLocks noChangeShapeType="1"/>
          </p:cNvSpPr>
          <p:nvPr/>
        </p:nvSpPr>
        <p:spPr bwMode="auto">
          <a:xfrm flipH="1" flipV="1">
            <a:off x="3427413" y="4151313"/>
            <a:ext cx="168275" cy="41275"/>
          </a:xfrm>
          <a:prstGeom prst="line">
            <a:avLst/>
          </a:prstGeom>
          <a:noFill/>
          <a:ln w="1428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Tree>
    <p:extLst>
      <p:ext uri="{BB962C8B-B14F-4D97-AF65-F5344CB8AC3E}">
        <p14:creationId xmlns:p14="http://schemas.microsoft.com/office/powerpoint/2010/main" val="10154507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21700" cy="1097279"/>
          </a:xfrm>
        </p:spPr>
        <p:txBody>
          <a:bodyPr/>
          <a:lstStyle/>
          <a:p>
            <a:r>
              <a:rPr lang="en-US" sz="3400" dirty="0"/>
              <a:t>6.2.4 Recent Migration of Christians </a:t>
            </a:r>
            <a:r>
              <a:rPr lang="en-US" sz="2000" b="0" dirty="0"/>
              <a:t>(3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716973"/>
          </a:xfrm>
        </p:spPr>
        <p:txBody>
          <a:bodyPr/>
          <a:lstStyle/>
          <a:p>
            <a:pPr marL="432" indent="0">
              <a:buNone/>
            </a:pPr>
            <a:r>
              <a:rPr lang="en-US" sz="2200" b="1" dirty="0"/>
              <a:t>Figure 6-34: </a:t>
            </a:r>
            <a:r>
              <a:rPr lang="en-US" sz="2200" dirty="0"/>
              <a:t>More than 25% of Jews who are alive today are migrants.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032" y="2547120"/>
            <a:ext cx="6128452" cy="3067924"/>
          </a:xfrm>
          <a:prstGeom prst="rect">
            <a:avLst/>
          </a:prstGeom>
        </p:spPr>
      </p:pic>
      <p:sp>
        <p:nvSpPr>
          <p:cNvPr id="10" name="Rectangle 5"/>
          <p:cNvSpPr>
            <a:spLocks noChangeArrowheads="1"/>
          </p:cNvSpPr>
          <p:nvPr/>
        </p:nvSpPr>
        <p:spPr bwMode="auto">
          <a:xfrm>
            <a:off x="2200275" y="560863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3216275" y="560863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231F20"/>
                </a:solidFill>
                <a:effectLst/>
                <a:latin typeface="+mj-lt"/>
              </a:rPr>
              <a:t>5</a:t>
            </a:r>
            <a:endParaRPr kumimoji="0" lang="en-US" altLang="en-US" sz="1600" b="1" i="0" u="none" strike="noStrike" cap="none" normalizeH="0" baseline="0" smtClean="0">
              <a:ln>
                <a:noFill/>
              </a:ln>
              <a:solidFill>
                <a:schemeClr val="tx1"/>
              </a:solidFill>
              <a:effectLst/>
              <a:latin typeface="+mj-lt"/>
            </a:endParaRPr>
          </a:p>
        </p:txBody>
      </p:sp>
      <p:sp>
        <p:nvSpPr>
          <p:cNvPr id="12" name="Rectangle 7"/>
          <p:cNvSpPr>
            <a:spLocks noChangeArrowheads="1"/>
          </p:cNvSpPr>
          <p:nvPr/>
        </p:nvSpPr>
        <p:spPr bwMode="auto">
          <a:xfrm>
            <a:off x="4156075" y="560863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231F20"/>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13" name="Rectangle 8"/>
          <p:cNvSpPr>
            <a:spLocks noChangeArrowheads="1"/>
          </p:cNvSpPr>
          <p:nvPr/>
        </p:nvSpPr>
        <p:spPr bwMode="auto">
          <a:xfrm>
            <a:off x="5172075" y="560863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231F20"/>
                </a:solidFill>
                <a:effectLst/>
                <a:latin typeface="+mj-lt"/>
              </a:rPr>
              <a:t>15</a:t>
            </a:r>
            <a:endParaRPr kumimoji="0" lang="en-US" altLang="en-US" sz="1600" b="1" i="0" u="none" strike="noStrike" cap="none" normalizeH="0" baseline="0" smtClean="0">
              <a:ln>
                <a:noFill/>
              </a:ln>
              <a:solidFill>
                <a:schemeClr val="tx1"/>
              </a:solidFill>
              <a:effectLst/>
              <a:latin typeface="+mj-lt"/>
            </a:endParaRPr>
          </a:p>
        </p:txBody>
      </p:sp>
      <p:sp>
        <p:nvSpPr>
          <p:cNvPr id="14" name="Rectangle 9"/>
          <p:cNvSpPr>
            <a:spLocks noChangeArrowheads="1"/>
          </p:cNvSpPr>
          <p:nvPr/>
        </p:nvSpPr>
        <p:spPr bwMode="auto">
          <a:xfrm>
            <a:off x="6189663" y="560863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231F20"/>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15" name="Rectangle 10"/>
          <p:cNvSpPr>
            <a:spLocks noChangeArrowheads="1"/>
          </p:cNvSpPr>
          <p:nvPr/>
        </p:nvSpPr>
        <p:spPr bwMode="auto">
          <a:xfrm>
            <a:off x="7197725" y="560863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231F20"/>
                </a:solidFill>
                <a:effectLst/>
                <a:latin typeface="+mj-lt"/>
              </a:rPr>
              <a:t>25</a:t>
            </a:r>
            <a:endParaRPr kumimoji="0" lang="en-US" altLang="en-US" sz="16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8215313" y="560863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231F20"/>
                </a:solidFill>
                <a:effectLst/>
                <a:latin typeface="+mj-lt"/>
              </a:rPr>
              <a:t>30</a:t>
            </a:r>
            <a:endParaRPr kumimoji="0" lang="en-US" altLang="en-US" sz="16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2724150" y="5916613"/>
            <a:ext cx="57451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800" b="1" dirty="0">
                <a:solidFill>
                  <a:srgbClr val="231F20"/>
                </a:solidFill>
                <a:latin typeface="+mj-lt"/>
              </a:rPr>
              <a:t>Percentage of people alive today who have migrated</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19"/>
          <p:cNvSpPr>
            <a:spLocks noChangeArrowheads="1"/>
          </p:cNvSpPr>
          <p:nvPr/>
        </p:nvSpPr>
        <p:spPr bwMode="auto">
          <a:xfrm>
            <a:off x="566891" y="2659063"/>
            <a:ext cx="16542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231F20"/>
                </a:solidFill>
                <a:effectLst/>
                <a:latin typeface="+mj-lt"/>
              </a:rPr>
              <a:t>Global average</a:t>
            </a:r>
            <a:endParaRPr kumimoji="0" lang="en-US" altLang="en-US" sz="1600" b="1" i="0" u="none" strike="noStrike" cap="none" normalizeH="0" baseline="0" dirty="0" smtClean="0">
              <a:ln>
                <a:noFill/>
              </a:ln>
              <a:solidFill>
                <a:schemeClr val="tx1"/>
              </a:solidFill>
              <a:effectLst/>
              <a:latin typeface="+mj-lt"/>
            </a:endParaRPr>
          </a:p>
        </p:txBody>
      </p:sp>
      <p:sp>
        <p:nvSpPr>
          <p:cNvPr id="27" name="Rectangle 22"/>
          <p:cNvSpPr>
            <a:spLocks noChangeArrowheads="1"/>
          </p:cNvSpPr>
          <p:nvPr/>
        </p:nvSpPr>
        <p:spPr bwMode="auto">
          <a:xfrm>
            <a:off x="1182841" y="3005138"/>
            <a:ext cx="1000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Buddhist</a:t>
            </a:r>
            <a:endParaRPr kumimoji="0" lang="en-US" altLang="en-US" sz="1600" b="1" i="0" u="none" strike="noStrike" cap="none" normalizeH="0" baseline="0" dirty="0" smtClean="0">
              <a:ln>
                <a:noFill/>
              </a:ln>
              <a:solidFill>
                <a:schemeClr val="tx1"/>
              </a:solidFill>
              <a:effectLst/>
              <a:latin typeface="+mj-lt"/>
            </a:endParaRPr>
          </a:p>
        </p:txBody>
      </p:sp>
      <p:sp>
        <p:nvSpPr>
          <p:cNvPr id="28" name="Rectangle 23"/>
          <p:cNvSpPr>
            <a:spLocks noChangeArrowheads="1"/>
          </p:cNvSpPr>
          <p:nvPr/>
        </p:nvSpPr>
        <p:spPr bwMode="auto">
          <a:xfrm>
            <a:off x="1182841" y="3360738"/>
            <a:ext cx="1000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Christian</a:t>
            </a:r>
            <a:endParaRPr kumimoji="0" lang="en-US" altLang="en-US" sz="1600"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1474941" y="3706813"/>
            <a:ext cx="654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Hindu</a:t>
            </a:r>
            <a:endParaRPr kumimoji="0" lang="en-US" altLang="en-US" sz="1600" b="1" i="0" u="none" strike="noStrike" cap="none" normalizeH="0" baseline="0" dirty="0" smtClean="0">
              <a:ln>
                <a:noFill/>
              </a:ln>
              <a:solidFill>
                <a:schemeClr val="tx1"/>
              </a:solidFill>
              <a:effectLst/>
              <a:latin typeface="+mj-lt"/>
            </a:endParaRPr>
          </a:p>
        </p:txBody>
      </p:sp>
      <p:sp>
        <p:nvSpPr>
          <p:cNvPr id="30" name="Rectangle 25"/>
          <p:cNvSpPr>
            <a:spLocks noChangeArrowheads="1"/>
          </p:cNvSpPr>
          <p:nvPr/>
        </p:nvSpPr>
        <p:spPr bwMode="auto">
          <a:xfrm>
            <a:off x="1398741" y="4052888"/>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Jewish</a:t>
            </a:r>
            <a:endParaRPr kumimoji="0" lang="en-US" altLang="en-US" sz="1600" b="1" i="0" u="none" strike="noStrike" cap="none" normalizeH="0" baseline="0" dirty="0" smtClean="0">
              <a:ln>
                <a:noFill/>
              </a:ln>
              <a:solidFill>
                <a:schemeClr val="tx1"/>
              </a:solidFill>
              <a:effectLst/>
              <a:latin typeface="+mj-lt"/>
            </a:endParaRPr>
          </a:p>
        </p:txBody>
      </p:sp>
      <p:sp>
        <p:nvSpPr>
          <p:cNvPr id="31" name="Rectangle 26"/>
          <p:cNvSpPr>
            <a:spLocks noChangeArrowheads="1"/>
          </p:cNvSpPr>
          <p:nvPr/>
        </p:nvSpPr>
        <p:spPr bwMode="auto">
          <a:xfrm>
            <a:off x="1328891" y="4400550"/>
            <a:ext cx="795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Muslim</a:t>
            </a:r>
            <a:endParaRPr kumimoji="0" lang="en-US" altLang="en-US" sz="1600" b="1" i="0" u="none" strike="noStrike" cap="none" normalizeH="0" baseline="0" dirty="0" smtClean="0">
              <a:ln>
                <a:noFill/>
              </a:ln>
              <a:solidFill>
                <a:schemeClr val="tx1"/>
              </a:solidFill>
              <a:effectLst/>
              <a:latin typeface="+mj-lt"/>
            </a:endParaRPr>
          </a:p>
        </p:txBody>
      </p:sp>
      <p:sp>
        <p:nvSpPr>
          <p:cNvPr id="32" name="Rectangle 27"/>
          <p:cNvSpPr>
            <a:spLocks noChangeArrowheads="1"/>
          </p:cNvSpPr>
          <p:nvPr/>
        </p:nvSpPr>
        <p:spPr bwMode="auto">
          <a:xfrm>
            <a:off x="1528916" y="4746625"/>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other</a:t>
            </a:r>
            <a:endParaRPr kumimoji="0" lang="en-US" altLang="en-US" sz="1600" b="1" i="0" u="none" strike="noStrike" cap="none" normalizeH="0" baseline="0" dirty="0" smtClean="0">
              <a:ln>
                <a:noFill/>
              </a:ln>
              <a:solidFill>
                <a:schemeClr val="tx1"/>
              </a:solidFill>
              <a:effectLst/>
              <a:latin typeface="+mj-lt"/>
            </a:endParaRPr>
          </a:p>
        </p:txBody>
      </p:sp>
      <p:sp>
        <p:nvSpPr>
          <p:cNvPr id="33" name="Rectangle 28"/>
          <p:cNvSpPr>
            <a:spLocks noChangeArrowheads="1"/>
          </p:cNvSpPr>
          <p:nvPr/>
        </p:nvSpPr>
        <p:spPr bwMode="auto">
          <a:xfrm>
            <a:off x="912966" y="5092700"/>
            <a:ext cx="1231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latin typeface="+mj-lt"/>
              </a:rPr>
              <a:t>unaffiliated</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933656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626" y="3227526"/>
            <a:ext cx="3488288" cy="3108049"/>
          </a:xfrm>
          <a:prstGeom prst="rect">
            <a:avLst/>
          </a:prstGeom>
        </p:spPr>
      </p:pic>
      <p:sp>
        <p:nvSpPr>
          <p:cNvPr id="7" name="Title 6"/>
          <p:cNvSpPr>
            <a:spLocks noGrp="1"/>
          </p:cNvSpPr>
          <p:nvPr>
            <p:ph type="title"/>
          </p:nvPr>
        </p:nvSpPr>
        <p:spPr/>
        <p:txBody>
          <a:bodyPr/>
          <a:lstStyle/>
          <a:p>
            <a:r>
              <a:rPr lang="en-IN" dirty="0"/>
              <a:t>6.1.1 Religions </a:t>
            </a:r>
            <a:r>
              <a:rPr lang="en-IN" dirty="0" smtClean="0"/>
              <a:t>and </a:t>
            </a:r>
            <a:r>
              <a:rPr lang="en-IN" dirty="0"/>
              <a:t>Geography </a:t>
            </a:r>
            <a:r>
              <a:rPr lang="en-IN" sz="2000" b="0" dirty="0"/>
              <a:t>(2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7"/>
            <a:ext cx="8229600" cy="1026854"/>
          </a:xfrm>
        </p:spPr>
        <p:txBody>
          <a:bodyPr/>
          <a:lstStyle/>
          <a:p>
            <a:pPr marL="432" indent="0">
              <a:buNone/>
            </a:pPr>
            <a:r>
              <a:rPr lang="en-US" sz="2200" b="1" dirty="0"/>
              <a:t>Figure 6-1: </a:t>
            </a:r>
            <a:r>
              <a:rPr lang="en-US" sz="2200" dirty="0"/>
              <a:t>More than 77% of the world population follows a branch of Christianity, Islam, Hinduism, or Buddhism, the </a:t>
            </a:r>
            <a:r>
              <a:rPr lang="en-US" sz="2200" dirty="0" smtClean="0"/>
              <a:t>four largest religions.</a:t>
            </a:r>
            <a:endParaRPr lang="en-US" sz="2200" dirty="0"/>
          </a:p>
        </p:txBody>
      </p:sp>
      <p:sp>
        <p:nvSpPr>
          <p:cNvPr id="126" name="Rectangle 120"/>
          <p:cNvSpPr>
            <a:spLocks noChangeArrowheads="1"/>
          </p:cNvSpPr>
          <p:nvPr/>
        </p:nvSpPr>
        <p:spPr bwMode="auto">
          <a:xfrm>
            <a:off x="5105400" y="4025900"/>
            <a:ext cx="6828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Arial Black" panose="020B0A04020102020204" pitchFamily="34" charset="0"/>
              </a:rPr>
              <a:t>31.1%</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27" name="Rectangle 121"/>
          <p:cNvSpPr>
            <a:spLocks noChangeArrowheads="1"/>
          </p:cNvSpPr>
          <p:nvPr/>
        </p:nvSpPr>
        <p:spPr bwMode="auto">
          <a:xfrm>
            <a:off x="5054600" y="4240213"/>
            <a:ext cx="7758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Christian</a:t>
            </a:r>
            <a:endParaRPr kumimoji="0" lang="en-US" altLang="en-US" sz="1600" b="1" i="0" u="none" strike="noStrike" cap="none" normalizeH="0" baseline="0" smtClean="0">
              <a:ln>
                <a:noFill/>
              </a:ln>
              <a:solidFill>
                <a:schemeClr val="tx1"/>
              </a:solidFill>
              <a:effectLst/>
              <a:latin typeface="+mj-lt"/>
            </a:endParaRPr>
          </a:p>
        </p:txBody>
      </p:sp>
      <p:sp>
        <p:nvSpPr>
          <p:cNvPr id="128" name="Rectangle 122"/>
          <p:cNvSpPr>
            <a:spLocks noChangeArrowheads="1"/>
          </p:cNvSpPr>
          <p:nvPr/>
        </p:nvSpPr>
        <p:spPr bwMode="auto">
          <a:xfrm>
            <a:off x="4703763" y="5246688"/>
            <a:ext cx="6828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Black" panose="020B0A04020102020204" pitchFamily="34" charset="0"/>
              </a:rPr>
              <a:t>24.9%</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29" name="Rectangle 123"/>
          <p:cNvSpPr>
            <a:spLocks noChangeArrowheads="1"/>
          </p:cNvSpPr>
          <p:nvPr/>
        </p:nvSpPr>
        <p:spPr bwMode="auto">
          <a:xfrm>
            <a:off x="4705350" y="5461000"/>
            <a:ext cx="6171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Muslim</a:t>
            </a:r>
            <a:endParaRPr kumimoji="0" lang="en-US" altLang="en-US" sz="1600" b="1" i="0" u="none" strike="noStrike" cap="none" normalizeH="0" baseline="0" smtClean="0">
              <a:ln>
                <a:noFill/>
              </a:ln>
              <a:solidFill>
                <a:schemeClr val="tx1"/>
              </a:solidFill>
              <a:effectLst/>
              <a:latin typeface="+mj-lt"/>
            </a:endParaRPr>
          </a:p>
        </p:txBody>
      </p:sp>
      <p:sp>
        <p:nvSpPr>
          <p:cNvPr id="130" name="Rectangle 124"/>
          <p:cNvSpPr>
            <a:spLocks noChangeArrowheads="1"/>
          </p:cNvSpPr>
          <p:nvPr/>
        </p:nvSpPr>
        <p:spPr bwMode="auto">
          <a:xfrm>
            <a:off x="3160713" y="4195763"/>
            <a:ext cx="6828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Black" panose="020B0A04020102020204" pitchFamily="34" charset="0"/>
              </a:rPr>
              <a:t>15.2%</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31" name="Rectangle 125"/>
          <p:cNvSpPr>
            <a:spLocks noChangeArrowheads="1"/>
          </p:cNvSpPr>
          <p:nvPr/>
        </p:nvSpPr>
        <p:spPr bwMode="auto">
          <a:xfrm>
            <a:off x="3538538" y="3608388"/>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Black" panose="020B0A04020102020204" pitchFamily="34" charset="0"/>
              </a:rPr>
              <a:t>6.6%</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32" name="Rectangle 126"/>
          <p:cNvSpPr>
            <a:spLocks noChangeArrowheads="1"/>
          </p:cNvSpPr>
          <p:nvPr/>
        </p:nvSpPr>
        <p:spPr bwMode="auto">
          <a:xfrm>
            <a:off x="4013200" y="3340100"/>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Black" panose="020B0A04020102020204" pitchFamily="34" charset="0"/>
              </a:rPr>
              <a:t>5.6%</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33" name="Rectangle 127"/>
          <p:cNvSpPr>
            <a:spLocks noChangeArrowheads="1"/>
          </p:cNvSpPr>
          <p:nvPr/>
        </p:nvSpPr>
        <p:spPr bwMode="auto">
          <a:xfrm>
            <a:off x="3774315" y="2614612"/>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Black" panose="020B0A04020102020204" pitchFamily="34" charset="0"/>
              </a:rPr>
              <a:t>0.8%</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34" name="Rectangle 128"/>
          <p:cNvSpPr>
            <a:spLocks noChangeArrowheads="1"/>
          </p:cNvSpPr>
          <p:nvPr/>
        </p:nvSpPr>
        <p:spPr bwMode="auto">
          <a:xfrm>
            <a:off x="3217863" y="4408488"/>
            <a:ext cx="506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000000"/>
                </a:solidFill>
                <a:effectLst/>
                <a:latin typeface="+mj-lt"/>
              </a:rPr>
              <a:t>Hindu</a:t>
            </a:r>
            <a:endParaRPr kumimoji="0" lang="en-US" altLang="en-US" sz="1600" b="1" i="0" u="none" strike="noStrike" cap="none" normalizeH="0" baseline="0" smtClean="0">
              <a:ln>
                <a:noFill/>
              </a:ln>
              <a:solidFill>
                <a:schemeClr val="tx1"/>
              </a:solidFill>
              <a:effectLst/>
              <a:latin typeface="+mj-lt"/>
            </a:endParaRPr>
          </a:p>
        </p:txBody>
      </p:sp>
      <p:sp>
        <p:nvSpPr>
          <p:cNvPr id="135" name="Rectangle 129"/>
          <p:cNvSpPr>
            <a:spLocks noChangeArrowheads="1"/>
          </p:cNvSpPr>
          <p:nvPr/>
        </p:nvSpPr>
        <p:spPr bwMode="auto">
          <a:xfrm>
            <a:off x="2552700" y="3295650"/>
            <a:ext cx="7742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Buddhist</a:t>
            </a:r>
            <a:endParaRPr kumimoji="0" lang="en-US" altLang="en-US" sz="1600" b="1" i="0" u="none" strike="noStrike" cap="none" normalizeH="0" baseline="0" dirty="0" smtClean="0">
              <a:ln>
                <a:noFill/>
              </a:ln>
              <a:solidFill>
                <a:schemeClr val="tx1"/>
              </a:solidFill>
              <a:effectLst/>
              <a:latin typeface="+mj-lt"/>
            </a:endParaRPr>
          </a:p>
        </p:txBody>
      </p:sp>
      <p:sp>
        <p:nvSpPr>
          <p:cNvPr id="136" name="Rectangle 130"/>
          <p:cNvSpPr>
            <a:spLocks noChangeArrowheads="1"/>
          </p:cNvSpPr>
          <p:nvPr/>
        </p:nvSpPr>
        <p:spPr bwMode="auto">
          <a:xfrm>
            <a:off x="2882900" y="3025775"/>
            <a:ext cx="10130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folk religion</a:t>
            </a:r>
            <a:endParaRPr kumimoji="0" lang="en-US" altLang="en-US" sz="1600" b="1" i="0" u="none" strike="noStrike" cap="none" normalizeH="0" baseline="0" dirty="0" smtClean="0">
              <a:ln>
                <a:noFill/>
              </a:ln>
              <a:solidFill>
                <a:schemeClr val="tx1"/>
              </a:solidFill>
              <a:effectLst/>
              <a:latin typeface="+mj-lt"/>
            </a:endParaRPr>
          </a:p>
        </p:txBody>
      </p:sp>
      <p:sp>
        <p:nvSpPr>
          <p:cNvPr id="137" name="Rectangle 131"/>
          <p:cNvSpPr>
            <a:spLocks noChangeArrowheads="1"/>
          </p:cNvSpPr>
          <p:nvPr/>
        </p:nvSpPr>
        <p:spPr bwMode="auto">
          <a:xfrm>
            <a:off x="3095625" y="2808288"/>
            <a:ext cx="12423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other religions</a:t>
            </a:r>
            <a:endParaRPr kumimoji="0" lang="en-US" altLang="en-US" sz="1600" b="1" i="0" u="none" strike="noStrike" cap="none" normalizeH="0" baseline="0" dirty="0" smtClean="0">
              <a:ln>
                <a:noFill/>
              </a:ln>
              <a:solidFill>
                <a:schemeClr val="tx1"/>
              </a:solidFill>
              <a:effectLst/>
              <a:latin typeface="+mj-lt"/>
            </a:endParaRPr>
          </a:p>
        </p:txBody>
      </p:sp>
      <p:sp>
        <p:nvSpPr>
          <p:cNvPr id="138" name="Rectangle 132"/>
          <p:cNvSpPr>
            <a:spLocks noChangeArrowheads="1"/>
          </p:cNvSpPr>
          <p:nvPr/>
        </p:nvSpPr>
        <p:spPr bwMode="auto">
          <a:xfrm>
            <a:off x="4875213" y="2687638"/>
            <a:ext cx="546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Black" panose="020B0A04020102020204" pitchFamily="34" charset="0"/>
              </a:rPr>
              <a:t>0.2%</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39" name="Rectangle 133"/>
          <p:cNvSpPr>
            <a:spLocks noChangeArrowheads="1"/>
          </p:cNvSpPr>
          <p:nvPr/>
        </p:nvSpPr>
        <p:spPr bwMode="auto">
          <a:xfrm>
            <a:off x="4875213" y="2905125"/>
            <a:ext cx="5963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Jewish</a:t>
            </a:r>
            <a:endParaRPr kumimoji="0" lang="en-US" altLang="en-US" sz="1600" b="1" i="0" u="none" strike="noStrike" cap="none" normalizeH="0" baseline="0" dirty="0" smtClean="0">
              <a:ln>
                <a:noFill/>
              </a:ln>
              <a:solidFill>
                <a:schemeClr val="tx1"/>
              </a:solidFill>
              <a:effectLst/>
              <a:latin typeface="+mj-lt"/>
            </a:endParaRPr>
          </a:p>
        </p:txBody>
      </p:sp>
      <p:sp>
        <p:nvSpPr>
          <p:cNvPr id="140" name="Rectangle 134"/>
          <p:cNvSpPr>
            <a:spLocks noChangeArrowheads="1"/>
          </p:cNvSpPr>
          <p:nvPr/>
        </p:nvSpPr>
        <p:spPr bwMode="auto">
          <a:xfrm>
            <a:off x="3328988" y="5078413"/>
            <a:ext cx="6828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000000"/>
                </a:solidFill>
                <a:effectLst/>
                <a:latin typeface="Arial Black" panose="020B0A04020102020204" pitchFamily="34" charset="0"/>
              </a:rPr>
              <a:t>15.6%</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141" name="Rectangle 135"/>
          <p:cNvSpPr>
            <a:spLocks noChangeArrowheads="1"/>
          </p:cNvSpPr>
          <p:nvPr/>
        </p:nvSpPr>
        <p:spPr bwMode="auto">
          <a:xfrm>
            <a:off x="3178175" y="5294313"/>
            <a:ext cx="9521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mj-lt"/>
              </a:rPr>
              <a:t>unaffiliated</a:t>
            </a:r>
            <a:endParaRPr kumimoji="0" lang="en-US" altLang="en-US" sz="1600" b="1" i="0" u="none" strike="noStrike" cap="none" normalizeH="0" baseline="0" dirty="0" smtClean="0">
              <a:ln>
                <a:noFill/>
              </a:ln>
              <a:solidFill>
                <a:schemeClr val="tx1"/>
              </a:solidFill>
              <a:effectLst/>
              <a:latin typeface="+mj-lt"/>
            </a:endParaRPr>
          </a:p>
        </p:txBody>
      </p:sp>
      <p:sp>
        <p:nvSpPr>
          <p:cNvPr id="142" name="Freeform 136"/>
          <p:cNvSpPr>
            <a:spLocks/>
          </p:cNvSpPr>
          <p:nvPr/>
        </p:nvSpPr>
        <p:spPr bwMode="auto">
          <a:xfrm>
            <a:off x="3341688" y="3429000"/>
            <a:ext cx="306388" cy="134938"/>
          </a:xfrm>
          <a:custGeom>
            <a:avLst/>
            <a:gdLst>
              <a:gd name="T0" fmla="*/ 193 w 193"/>
              <a:gd name="T1" fmla="*/ 85 h 85"/>
              <a:gd name="T2" fmla="*/ 132 w 193"/>
              <a:gd name="T3" fmla="*/ 0 h 85"/>
              <a:gd name="T4" fmla="*/ 0 w 193"/>
              <a:gd name="T5" fmla="*/ 0 h 85"/>
            </a:gdLst>
            <a:ahLst/>
            <a:cxnLst>
              <a:cxn ang="0">
                <a:pos x="T0" y="T1"/>
              </a:cxn>
              <a:cxn ang="0">
                <a:pos x="T2" y="T3"/>
              </a:cxn>
              <a:cxn ang="0">
                <a:pos x="T4" y="T5"/>
              </a:cxn>
            </a:cxnLst>
            <a:rect l="0" t="0" r="r" b="b"/>
            <a:pathLst>
              <a:path w="193" h="85">
                <a:moveTo>
                  <a:pt x="193" y="85"/>
                </a:moveTo>
                <a:lnTo>
                  <a:pt x="132" y="0"/>
                </a:lnTo>
                <a:lnTo>
                  <a:pt x="0" y="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43" name="Freeform 137"/>
          <p:cNvSpPr>
            <a:spLocks/>
          </p:cNvSpPr>
          <p:nvPr/>
        </p:nvSpPr>
        <p:spPr bwMode="auto">
          <a:xfrm>
            <a:off x="3910013" y="3159125"/>
            <a:ext cx="288925" cy="177800"/>
          </a:xfrm>
          <a:custGeom>
            <a:avLst/>
            <a:gdLst>
              <a:gd name="T0" fmla="*/ 182 w 182"/>
              <a:gd name="T1" fmla="*/ 112 h 112"/>
              <a:gd name="T2" fmla="*/ 150 w 182"/>
              <a:gd name="T3" fmla="*/ 0 h 112"/>
              <a:gd name="T4" fmla="*/ 0 w 182"/>
              <a:gd name="T5" fmla="*/ 0 h 112"/>
            </a:gdLst>
            <a:ahLst/>
            <a:cxnLst>
              <a:cxn ang="0">
                <a:pos x="T0" y="T1"/>
              </a:cxn>
              <a:cxn ang="0">
                <a:pos x="T2" y="T3"/>
              </a:cxn>
              <a:cxn ang="0">
                <a:pos x="T4" y="T5"/>
              </a:cxn>
            </a:cxnLst>
            <a:rect l="0" t="0" r="r" b="b"/>
            <a:pathLst>
              <a:path w="182" h="112">
                <a:moveTo>
                  <a:pt x="182" y="112"/>
                </a:moveTo>
                <a:lnTo>
                  <a:pt x="150" y="0"/>
                </a:lnTo>
                <a:lnTo>
                  <a:pt x="0" y="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44" name="Freeform 138"/>
          <p:cNvSpPr>
            <a:spLocks/>
          </p:cNvSpPr>
          <p:nvPr/>
        </p:nvSpPr>
        <p:spPr bwMode="auto">
          <a:xfrm>
            <a:off x="4378325" y="2787650"/>
            <a:ext cx="173038" cy="525463"/>
          </a:xfrm>
          <a:custGeom>
            <a:avLst/>
            <a:gdLst>
              <a:gd name="T0" fmla="*/ 109 w 109"/>
              <a:gd name="T1" fmla="*/ 331 h 331"/>
              <a:gd name="T2" fmla="*/ 94 w 109"/>
              <a:gd name="T3" fmla="*/ 0 h 331"/>
              <a:gd name="T4" fmla="*/ 0 w 109"/>
              <a:gd name="T5" fmla="*/ 0 h 331"/>
            </a:gdLst>
            <a:ahLst/>
            <a:cxnLst>
              <a:cxn ang="0">
                <a:pos x="T0" y="T1"/>
              </a:cxn>
              <a:cxn ang="0">
                <a:pos x="T2" y="T3"/>
              </a:cxn>
              <a:cxn ang="0">
                <a:pos x="T4" y="T5"/>
              </a:cxn>
            </a:cxnLst>
            <a:rect l="0" t="0" r="r" b="b"/>
            <a:pathLst>
              <a:path w="109" h="331">
                <a:moveTo>
                  <a:pt x="109" y="331"/>
                </a:moveTo>
                <a:lnTo>
                  <a:pt x="94" y="0"/>
                </a:lnTo>
                <a:lnTo>
                  <a:pt x="0" y="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45" name="Freeform 139"/>
          <p:cNvSpPr>
            <a:spLocks/>
          </p:cNvSpPr>
          <p:nvPr/>
        </p:nvSpPr>
        <p:spPr bwMode="auto">
          <a:xfrm>
            <a:off x="4624388" y="2836863"/>
            <a:ext cx="212725" cy="468313"/>
          </a:xfrm>
          <a:custGeom>
            <a:avLst/>
            <a:gdLst>
              <a:gd name="T0" fmla="*/ 0 w 134"/>
              <a:gd name="T1" fmla="*/ 295 h 295"/>
              <a:gd name="T2" fmla="*/ 0 w 134"/>
              <a:gd name="T3" fmla="*/ 0 h 295"/>
              <a:gd name="T4" fmla="*/ 134 w 134"/>
              <a:gd name="T5" fmla="*/ 3 h 295"/>
            </a:gdLst>
            <a:ahLst/>
            <a:cxnLst>
              <a:cxn ang="0">
                <a:pos x="T0" y="T1"/>
              </a:cxn>
              <a:cxn ang="0">
                <a:pos x="T2" y="T3"/>
              </a:cxn>
              <a:cxn ang="0">
                <a:pos x="T4" y="T5"/>
              </a:cxn>
            </a:cxnLst>
            <a:rect l="0" t="0" r="r" b="b"/>
            <a:pathLst>
              <a:path w="134" h="295">
                <a:moveTo>
                  <a:pt x="0" y="295"/>
                </a:moveTo>
                <a:lnTo>
                  <a:pt x="0" y="0"/>
                </a:lnTo>
                <a:lnTo>
                  <a:pt x="134" y="3"/>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Tree>
    <p:extLst>
      <p:ext uri="{BB962C8B-B14F-4D97-AF65-F5344CB8AC3E}">
        <p14:creationId xmlns:p14="http://schemas.microsoft.com/office/powerpoint/2010/main" val="7943388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47100" cy="1097279"/>
          </a:xfrm>
        </p:spPr>
        <p:txBody>
          <a:bodyPr/>
          <a:lstStyle/>
          <a:p>
            <a:r>
              <a:rPr lang="en-US" sz="3400" dirty="0"/>
              <a:t>6.2.4 Recent Migration of Christians </a:t>
            </a:r>
            <a:r>
              <a:rPr lang="en-US" sz="2000" b="0" dirty="0"/>
              <a:t>(4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356600" cy="742373"/>
          </a:xfrm>
        </p:spPr>
        <p:txBody>
          <a:bodyPr/>
          <a:lstStyle/>
          <a:p>
            <a:pPr marL="432" indent="0">
              <a:buNone/>
            </a:pPr>
            <a:r>
              <a:rPr lang="en-US" sz="2200" b="1" dirty="0"/>
              <a:t>Figure 6-35:</a:t>
            </a:r>
            <a:r>
              <a:rPr lang="en-US" sz="2200" dirty="0"/>
              <a:t> Europe and North America are popular destinations for Christian migrants.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029" y="3026908"/>
            <a:ext cx="7491942" cy="2821802"/>
          </a:xfrm>
          <a:prstGeom prst="rect">
            <a:avLst/>
          </a:prstGeom>
        </p:spPr>
      </p:pic>
      <p:sp>
        <p:nvSpPr>
          <p:cNvPr id="10" name="Rectangle 5"/>
          <p:cNvSpPr>
            <a:spLocks noChangeArrowheads="1"/>
          </p:cNvSpPr>
          <p:nvPr/>
        </p:nvSpPr>
        <p:spPr bwMode="auto">
          <a:xfrm>
            <a:off x="7269163" y="4129088"/>
            <a:ext cx="5305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50800">
                    <a:schemeClr val="bg1">
                      <a:alpha val="40000"/>
                    </a:schemeClr>
                  </a:glow>
                </a:effectLst>
                <a:latin typeface="+mj-lt"/>
              </a:rPr>
              <a:t>Europe</a:t>
            </a:r>
            <a:endParaRPr kumimoji="0" lang="en-US" altLang="en-US" sz="16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13" name="Rectangle 8"/>
          <p:cNvSpPr>
            <a:spLocks noChangeArrowheads="1"/>
          </p:cNvSpPr>
          <p:nvPr/>
        </p:nvSpPr>
        <p:spPr bwMode="auto">
          <a:xfrm>
            <a:off x="6210300" y="3519488"/>
            <a:ext cx="55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50800">
                    <a:schemeClr val="bg1">
                      <a:alpha val="40000"/>
                    </a:schemeClr>
                  </a:glow>
                </a:effectLst>
                <a:latin typeface="+mj-lt"/>
              </a:rPr>
              <a:t>Other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50800">
                    <a:schemeClr val="bg1">
                      <a:alpha val="40000"/>
                    </a:schemeClr>
                  </a:glow>
                </a:effectLst>
                <a:latin typeface="+mj-lt"/>
              </a:rPr>
              <a:t>regions</a:t>
            </a:r>
            <a:endParaRPr kumimoji="0" lang="en-US" altLang="en-US" sz="16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16" name="Rectangle 11"/>
          <p:cNvSpPr>
            <a:spLocks noChangeArrowheads="1"/>
          </p:cNvSpPr>
          <p:nvPr/>
        </p:nvSpPr>
        <p:spPr bwMode="auto">
          <a:xfrm>
            <a:off x="4208824" y="3442178"/>
            <a:ext cx="931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sub-Saharan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Africa</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6113463" y="5059363"/>
            <a:ext cx="10579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50800">
                    <a:schemeClr val="bg1">
                      <a:alpha val="40000"/>
                    </a:schemeClr>
                  </a:glow>
                </a:effectLst>
                <a:latin typeface="+mj-lt"/>
              </a:rPr>
              <a:t>North America</a:t>
            </a:r>
            <a:endParaRPr kumimoji="0" lang="en-US" altLang="en-US" sz="16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25" name="Rectangle 20"/>
          <p:cNvSpPr>
            <a:spLocks noChangeArrowheads="1"/>
          </p:cNvSpPr>
          <p:nvPr/>
        </p:nvSpPr>
        <p:spPr bwMode="auto">
          <a:xfrm>
            <a:off x="4398456" y="4274927"/>
            <a:ext cx="60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Latin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America</a:t>
            </a:r>
            <a:endParaRPr kumimoji="0" lang="en-US" altLang="en-US" sz="1600"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7242175" y="3911600"/>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50800">
                    <a:schemeClr val="bg1">
                      <a:alpha val="40000"/>
                    </a:schemeClr>
                  </a:glow>
                </a:effectLst>
                <a:latin typeface="Arial Black" panose="020B0A04020102020204" pitchFamily="34" charset="0"/>
              </a:rPr>
              <a:t>37.8%</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30" name="Rectangle 25"/>
          <p:cNvSpPr>
            <a:spLocks noChangeArrowheads="1"/>
          </p:cNvSpPr>
          <p:nvPr/>
        </p:nvSpPr>
        <p:spPr bwMode="auto">
          <a:xfrm>
            <a:off x="6292850" y="4829175"/>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40000"/>
                    </a:schemeClr>
                  </a:glow>
                </a:effectLst>
                <a:latin typeface="Arial Black" panose="020B0A04020102020204" pitchFamily="34" charset="0"/>
              </a:rPr>
              <a:t>34.2%</a:t>
            </a:r>
            <a:endParaRPr kumimoji="0" lang="en-US" altLang="en-US" sz="1600" b="1" i="0" u="none" strike="noStrike" cap="none" normalizeH="0" baseline="0" dirty="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31" name="Rectangle 26"/>
          <p:cNvSpPr>
            <a:spLocks noChangeArrowheads="1"/>
          </p:cNvSpPr>
          <p:nvPr/>
        </p:nvSpPr>
        <p:spPr bwMode="auto">
          <a:xfrm>
            <a:off x="5381625" y="4270375"/>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50800">
                    <a:schemeClr val="bg1">
                      <a:alpha val="40000"/>
                    </a:schemeClr>
                  </a:glow>
                </a:effectLst>
                <a:latin typeface="Arial Black" panose="020B0A04020102020204" pitchFamily="34" charset="0"/>
              </a:rPr>
              <a:t>6.0%</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32" name="Rectangle 27"/>
          <p:cNvSpPr>
            <a:spLocks noChangeArrowheads="1"/>
          </p:cNvSpPr>
          <p:nvPr/>
        </p:nvSpPr>
        <p:spPr bwMode="auto">
          <a:xfrm>
            <a:off x="5453063" y="3924300"/>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50800">
                    <a:schemeClr val="bg1">
                      <a:alpha val="40000"/>
                    </a:schemeClr>
                  </a:glow>
                </a:effectLst>
                <a:latin typeface="Arial Black" panose="020B0A04020102020204" pitchFamily="34" charset="0"/>
              </a:rPr>
              <a:t>6.6%</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33" name="Rectangle 28"/>
          <p:cNvSpPr>
            <a:spLocks noChangeArrowheads="1"/>
          </p:cNvSpPr>
          <p:nvPr/>
        </p:nvSpPr>
        <p:spPr bwMode="auto">
          <a:xfrm>
            <a:off x="6075363" y="3287713"/>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50800">
                    <a:schemeClr val="bg1">
                      <a:alpha val="40000"/>
                    </a:schemeClr>
                  </a:glow>
                </a:effectLst>
                <a:latin typeface="Arial Black" panose="020B0A04020102020204" pitchFamily="34" charset="0"/>
              </a:rPr>
              <a:t>15.4%</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34" name="Line 29"/>
          <p:cNvSpPr>
            <a:spLocks noChangeShapeType="1"/>
          </p:cNvSpPr>
          <p:nvPr/>
        </p:nvSpPr>
        <p:spPr bwMode="auto">
          <a:xfrm flipH="1" flipV="1">
            <a:off x="5164138" y="3814763"/>
            <a:ext cx="242888" cy="95250"/>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35" name="Line 30"/>
          <p:cNvSpPr>
            <a:spLocks noChangeShapeType="1"/>
          </p:cNvSpPr>
          <p:nvPr/>
        </p:nvSpPr>
        <p:spPr bwMode="auto">
          <a:xfrm flipH="1">
            <a:off x="5041900" y="4384675"/>
            <a:ext cx="250825" cy="6350"/>
          </a:xfrm>
          <a:prstGeom prst="line">
            <a:avLst/>
          </a:prstGeom>
          <a:noFill/>
          <a:ln w="1270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0" name="Rectangle 35"/>
          <p:cNvSpPr>
            <a:spLocks noChangeArrowheads="1"/>
          </p:cNvSpPr>
          <p:nvPr/>
        </p:nvSpPr>
        <p:spPr bwMode="auto">
          <a:xfrm>
            <a:off x="2808288" y="3783013"/>
            <a:ext cx="1971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50800">
                    <a:schemeClr val="bg1">
                      <a:alpha val="40000"/>
                    </a:schemeClr>
                  </a:glow>
                </a:effectLst>
                <a:latin typeface="+mj-lt"/>
              </a:rPr>
              <a:t>Eu</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41" name="Rectangle 36"/>
          <p:cNvSpPr>
            <a:spLocks noChangeArrowheads="1"/>
          </p:cNvSpPr>
          <p:nvPr/>
        </p:nvSpPr>
        <p:spPr bwMode="auto">
          <a:xfrm>
            <a:off x="2968625" y="3783013"/>
            <a:ext cx="593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50800">
                    <a:schemeClr val="bg1">
                      <a:alpha val="40000"/>
                    </a:schemeClr>
                  </a:glow>
                </a:effectLst>
                <a:latin typeface="+mj-lt"/>
              </a:rPr>
              <a:t>r</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42" name="Rectangle 37"/>
          <p:cNvSpPr>
            <a:spLocks noChangeArrowheads="1"/>
          </p:cNvSpPr>
          <p:nvPr/>
        </p:nvSpPr>
        <p:spPr bwMode="auto">
          <a:xfrm>
            <a:off x="3014663" y="3783013"/>
            <a:ext cx="2741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50800">
                    <a:schemeClr val="bg1">
                      <a:alpha val="40000"/>
                    </a:schemeClr>
                  </a:glow>
                </a:effectLst>
                <a:latin typeface="+mj-lt"/>
              </a:rPr>
              <a:t>ope</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43" name="Rectangle 38"/>
          <p:cNvSpPr>
            <a:spLocks noChangeArrowheads="1"/>
          </p:cNvSpPr>
          <p:nvPr/>
        </p:nvSpPr>
        <p:spPr bwMode="auto">
          <a:xfrm>
            <a:off x="1719625" y="3460750"/>
            <a:ext cx="55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50800">
                    <a:schemeClr val="bg1">
                      <a:alpha val="40000"/>
                    </a:schemeClr>
                  </a:glow>
                </a:effectLst>
                <a:latin typeface="+mj-lt"/>
              </a:rPr>
              <a:t>Other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50800">
                    <a:schemeClr val="bg1">
                      <a:alpha val="40000"/>
                    </a:schemeClr>
                  </a:glow>
                </a:effectLst>
                <a:latin typeface="+mj-lt"/>
              </a:rPr>
              <a:t>regions</a:t>
            </a:r>
            <a:endParaRPr kumimoji="0" lang="en-US" altLang="en-US" sz="16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46" name="Rectangle 41"/>
          <p:cNvSpPr>
            <a:spLocks noChangeArrowheads="1"/>
          </p:cNvSpPr>
          <p:nvPr/>
        </p:nvSpPr>
        <p:spPr bwMode="auto">
          <a:xfrm>
            <a:off x="1089025" y="4352925"/>
            <a:ext cx="931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231F20"/>
                </a:solidFill>
                <a:effectLst>
                  <a:glow rad="50800">
                    <a:schemeClr val="bg1">
                      <a:alpha val="40000"/>
                    </a:schemeClr>
                  </a:glow>
                </a:effectLst>
                <a:latin typeface="+mj-lt"/>
              </a:rPr>
              <a:t>sub-Saharan</a:t>
            </a:r>
          </a:p>
          <a:p>
            <a:pPr lvl="0" algn="ctr"/>
            <a:r>
              <a:rPr lang="en-US" altLang="en-US" sz="1200" b="1" dirty="0">
                <a:solidFill>
                  <a:srgbClr val="231F20"/>
                </a:solidFill>
                <a:effectLst>
                  <a:glow rad="50800">
                    <a:schemeClr val="bg1">
                      <a:alpha val="40000"/>
                    </a:schemeClr>
                  </a:glow>
                </a:effectLst>
                <a:latin typeface="+mj-lt"/>
              </a:rPr>
              <a:t>Africa</a:t>
            </a:r>
            <a:endParaRPr kumimoji="0" lang="en-US" altLang="en-US" sz="1600" b="1" i="0" u="none" strike="noStrike" cap="none" normalizeH="0" baseline="0" dirty="0" smtClean="0">
              <a:ln>
                <a:noFill/>
              </a:ln>
              <a:solidFill>
                <a:schemeClr val="tx1"/>
              </a:solidFill>
              <a:effectLst>
                <a:glow rad="50800">
                  <a:schemeClr val="bg1">
                    <a:alpha val="40000"/>
                  </a:schemeClr>
                </a:glow>
              </a:effectLst>
              <a:latin typeface="+mj-lt"/>
            </a:endParaRPr>
          </a:p>
        </p:txBody>
      </p:sp>
      <p:sp>
        <p:nvSpPr>
          <p:cNvPr id="52" name="Rectangle 47"/>
          <p:cNvSpPr>
            <a:spLocks noChangeArrowheads="1"/>
          </p:cNvSpPr>
          <p:nvPr/>
        </p:nvSpPr>
        <p:spPr bwMode="auto">
          <a:xfrm>
            <a:off x="3811473" y="5264150"/>
            <a:ext cx="604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America</a:t>
            </a:r>
            <a:endParaRPr kumimoji="0" lang="en-US" altLang="en-US" sz="1600" b="1" i="0" u="none" strike="noStrike" cap="none" normalizeH="0" baseline="0" dirty="0" smtClean="0">
              <a:ln>
                <a:noFill/>
              </a:ln>
              <a:solidFill>
                <a:schemeClr val="tx1"/>
              </a:solidFill>
              <a:effectLst/>
              <a:latin typeface="+mj-lt"/>
            </a:endParaRPr>
          </a:p>
        </p:txBody>
      </p:sp>
      <p:sp>
        <p:nvSpPr>
          <p:cNvPr id="56" name="Rectangle 51"/>
          <p:cNvSpPr>
            <a:spLocks noChangeArrowheads="1"/>
          </p:cNvSpPr>
          <p:nvPr/>
        </p:nvSpPr>
        <p:spPr bwMode="auto">
          <a:xfrm>
            <a:off x="1930400" y="5187950"/>
            <a:ext cx="10163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50800">
                    <a:schemeClr val="bg1">
                      <a:alpha val="40000"/>
                    </a:schemeClr>
                  </a:glow>
                </a:effectLst>
                <a:latin typeface="+mj-lt"/>
              </a:rPr>
              <a:t>Latin America</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mj-lt"/>
            </a:endParaRPr>
          </a:p>
        </p:txBody>
      </p:sp>
      <p:sp>
        <p:nvSpPr>
          <p:cNvPr id="59" name="Rectangle 54"/>
          <p:cNvSpPr>
            <a:spLocks noChangeArrowheads="1"/>
          </p:cNvSpPr>
          <p:nvPr/>
        </p:nvSpPr>
        <p:spPr bwMode="auto">
          <a:xfrm>
            <a:off x="2801938" y="3538538"/>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50800">
                    <a:schemeClr val="bg1">
                      <a:alpha val="40000"/>
                    </a:schemeClr>
                  </a:glow>
                </a:effectLst>
                <a:latin typeface="Arial Black" panose="020B0A04020102020204" pitchFamily="34" charset="0"/>
              </a:rPr>
              <a:t>25.7%</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60" name="Rectangle 55"/>
          <p:cNvSpPr>
            <a:spLocks noChangeArrowheads="1"/>
          </p:cNvSpPr>
          <p:nvPr/>
        </p:nvSpPr>
        <p:spPr bwMode="auto">
          <a:xfrm>
            <a:off x="3071813" y="4616450"/>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50800">
                    <a:schemeClr val="bg1">
                      <a:alpha val="40000"/>
                    </a:schemeClr>
                  </a:glow>
                </a:effectLst>
                <a:latin typeface="Arial Black" panose="020B0A04020102020204" pitchFamily="34" charset="0"/>
              </a:rPr>
              <a:t>12.3%</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61" name="Rectangle 56"/>
          <p:cNvSpPr>
            <a:spLocks noChangeArrowheads="1"/>
          </p:cNvSpPr>
          <p:nvPr/>
        </p:nvSpPr>
        <p:spPr bwMode="auto">
          <a:xfrm>
            <a:off x="2116138" y="4964113"/>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50800">
                    <a:schemeClr val="bg1">
                      <a:alpha val="40000"/>
                    </a:schemeClr>
                  </a:glow>
                </a:effectLst>
                <a:latin typeface="Arial Black" panose="020B0A04020102020204" pitchFamily="34" charset="0"/>
              </a:rPr>
              <a:t>24.4%</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62" name="Rectangle 57"/>
          <p:cNvSpPr>
            <a:spLocks noChangeArrowheads="1"/>
          </p:cNvSpPr>
          <p:nvPr/>
        </p:nvSpPr>
        <p:spPr bwMode="auto">
          <a:xfrm>
            <a:off x="1179513" y="4110038"/>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50800">
                    <a:schemeClr val="bg1">
                      <a:alpha val="40000"/>
                    </a:schemeClr>
                  </a:glow>
                </a:effectLst>
                <a:latin typeface="Arial Black" panose="020B0A04020102020204" pitchFamily="34" charset="0"/>
              </a:rPr>
              <a:t>23.8%</a:t>
            </a:r>
            <a:endParaRPr kumimoji="0" lang="en-US" altLang="en-US" sz="1600" b="1" i="0" u="none" strike="noStrike" cap="none" normalizeH="0" baseline="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63" name="Rectangle 58"/>
          <p:cNvSpPr>
            <a:spLocks noChangeArrowheads="1"/>
          </p:cNvSpPr>
          <p:nvPr/>
        </p:nvSpPr>
        <p:spPr bwMode="auto">
          <a:xfrm>
            <a:off x="1743670" y="3236913"/>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40000"/>
                    </a:schemeClr>
                  </a:glow>
                </a:effectLst>
                <a:latin typeface="Arial Black" panose="020B0A04020102020204" pitchFamily="34" charset="0"/>
              </a:rPr>
              <a:t>13.8%</a:t>
            </a:r>
            <a:endParaRPr kumimoji="0" lang="en-US" altLang="en-US" sz="1600" b="1" i="0" u="none" strike="noStrike" cap="none" normalizeH="0" baseline="0" dirty="0" smtClean="0">
              <a:ln>
                <a:noFill/>
              </a:ln>
              <a:solidFill>
                <a:schemeClr val="tx1"/>
              </a:solidFill>
              <a:effectLst>
                <a:glow rad="50800">
                  <a:schemeClr val="bg1">
                    <a:alpha val="40000"/>
                  </a:schemeClr>
                </a:glow>
              </a:effectLst>
              <a:latin typeface="Arial Black" panose="020B0A04020102020204" pitchFamily="34" charset="0"/>
            </a:endParaRPr>
          </a:p>
        </p:txBody>
      </p:sp>
      <p:sp>
        <p:nvSpPr>
          <p:cNvPr id="64" name="Freeform 59"/>
          <p:cNvSpPr>
            <a:spLocks/>
          </p:cNvSpPr>
          <p:nvPr/>
        </p:nvSpPr>
        <p:spPr bwMode="auto">
          <a:xfrm>
            <a:off x="3675063" y="4879975"/>
            <a:ext cx="269875" cy="339725"/>
          </a:xfrm>
          <a:custGeom>
            <a:avLst/>
            <a:gdLst>
              <a:gd name="T0" fmla="*/ 0 w 170"/>
              <a:gd name="T1" fmla="*/ 0 h 214"/>
              <a:gd name="T2" fmla="*/ 170 w 170"/>
              <a:gd name="T3" fmla="*/ 68 h 214"/>
              <a:gd name="T4" fmla="*/ 170 w 170"/>
              <a:gd name="T5" fmla="*/ 214 h 214"/>
            </a:gdLst>
            <a:ahLst/>
            <a:cxnLst>
              <a:cxn ang="0">
                <a:pos x="T0" y="T1"/>
              </a:cxn>
              <a:cxn ang="0">
                <a:pos x="T2" y="T3"/>
              </a:cxn>
              <a:cxn ang="0">
                <a:pos x="T4" y="T5"/>
              </a:cxn>
            </a:cxnLst>
            <a:rect l="0" t="0" r="r" b="b"/>
            <a:pathLst>
              <a:path w="170" h="214">
                <a:moveTo>
                  <a:pt x="0" y="0"/>
                </a:moveTo>
                <a:lnTo>
                  <a:pt x="170" y="68"/>
                </a:lnTo>
                <a:lnTo>
                  <a:pt x="170" y="214"/>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65" name="Rectangle 60"/>
          <p:cNvSpPr>
            <a:spLocks noChangeArrowheads="1"/>
          </p:cNvSpPr>
          <p:nvPr/>
        </p:nvSpPr>
        <p:spPr bwMode="auto">
          <a:xfrm>
            <a:off x="1747828" y="2492375"/>
            <a:ext cx="14026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231F20"/>
                </a:solidFill>
                <a:latin typeface="+mj-lt"/>
              </a:rPr>
              <a:t>Origin of</a:t>
            </a:r>
          </a:p>
          <a:p>
            <a:pPr lvl="0" algn="ctr"/>
            <a:r>
              <a:rPr lang="en-US" altLang="en-US" sz="1200" b="1" dirty="0">
                <a:solidFill>
                  <a:srgbClr val="231F20"/>
                </a:solidFill>
                <a:latin typeface="+mj-lt"/>
              </a:rPr>
              <a:t> Christian migrants</a:t>
            </a:r>
            <a:endParaRPr kumimoji="0" lang="en-US" altLang="en-US" sz="1600" b="1" i="0" u="none" strike="noStrike" cap="none" normalizeH="0" baseline="0" dirty="0" smtClean="0">
              <a:ln>
                <a:noFill/>
              </a:ln>
              <a:solidFill>
                <a:schemeClr val="tx1"/>
              </a:solidFill>
              <a:effectLst/>
              <a:latin typeface="+mj-lt"/>
            </a:endParaRPr>
          </a:p>
        </p:txBody>
      </p:sp>
      <p:sp>
        <p:nvSpPr>
          <p:cNvPr id="69" name="Rectangle 60"/>
          <p:cNvSpPr>
            <a:spLocks noChangeArrowheads="1"/>
          </p:cNvSpPr>
          <p:nvPr/>
        </p:nvSpPr>
        <p:spPr bwMode="auto">
          <a:xfrm>
            <a:off x="6052634" y="2492375"/>
            <a:ext cx="14026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dirty="0">
                <a:solidFill>
                  <a:srgbClr val="231F20"/>
                </a:solidFill>
                <a:latin typeface="+mj-lt"/>
              </a:rPr>
              <a:t>Destination of</a:t>
            </a:r>
          </a:p>
          <a:p>
            <a:pPr lvl="0" algn="ctr"/>
            <a:r>
              <a:rPr lang="en-US" altLang="en-US" sz="1200" b="1" dirty="0">
                <a:solidFill>
                  <a:srgbClr val="231F20"/>
                </a:solidFill>
                <a:latin typeface="+mj-lt"/>
              </a:rPr>
              <a:t>Christian migrants</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4193650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34400" cy="1097279"/>
          </a:xfrm>
        </p:spPr>
        <p:txBody>
          <a:bodyPr/>
          <a:lstStyle/>
          <a:p>
            <a:r>
              <a:rPr lang="en-US" sz="3400" dirty="0"/>
              <a:t>6.2.4 Recent Migration of Christians </a:t>
            </a:r>
            <a:r>
              <a:rPr lang="en-US" sz="2000" b="0" dirty="0"/>
              <a:t>(5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29673"/>
          </a:xfrm>
        </p:spPr>
        <p:txBody>
          <a:bodyPr/>
          <a:lstStyle/>
          <a:p>
            <a:pPr marL="432" indent="0">
              <a:buNone/>
            </a:pPr>
            <a:r>
              <a:rPr lang="en-US" sz="2200" b="1" dirty="0"/>
              <a:t>Figure 6-36:</a:t>
            </a:r>
            <a:r>
              <a:rPr lang="en-US" sz="2200" dirty="0"/>
              <a:t> Large flows of Christians are from countries with Christian majorities into other countries with Christian majorities.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747" y="2423160"/>
            <a:ext cx="7308506" cy="3886200"/>
          </a:xfrm>
          <a:prstGeom prst="rect">
            <a:avLst/>
          </a:prstGeom>
        </p:spPr>
      </p:pic>
      <p:sp>
        <p:nvSpPr>
          <p:cNvPr id="10" name="Rectangle 5"/>
          <p:cNvSpPr>
            <a:spLocks noChangeArrowheads="1"/>
          </p:cNvSpPr>
          <p:nvPr/>
        </p:nvSpPr>
        <p:spPr bwMode="auto">
          <a:xfrm>
            <a:off x="3148965" y="3718878"/>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4037965" y="2641390"/>
            <a:ext cx="485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ARCTIC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5518150" y="4702493"/>
            <a:ext cx="554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1151573" y="4073525"/>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7084695" y="3966210"/>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3535363" y="576103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6" name="Rectangle 11"/>
          <p:cNvSpPr>
            <a:spLocks noChangeArrowheads="1"/>
          </p:cNvSpPr>
          <p:nvPr/>
        </p:nvSpPr>
        <p:spPr bwMode="auto">
          <a:xfrm>
            <a:off x="3771900" y="5761038"/>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a:t>
            </a:r>
            <a:endParaRPr kumimoji="0" lang="en-US" altLang="en-US" sz="18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3530600" y="591978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8" name="Rectangle 13"/>
          <p:cNvSpPr>
            <a:spLocks noChangeArrowheads="1"/>
          </p:cNvSpPr>
          <p:nvPr/>
        </p:nvSpPr>
        <p:spPr bwMode="auto">
          <a:xfrm>
            <a:off x="3654425" y="5919788"/>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a:t>
            </a:r>
            <a:endParaRPr kumimoji="0" lang="en-US" altLang="en-US" sz="1800" b="1" i="0" u="none" strike="noStrike" cap="none" normalizeH="0" baseline="0" smtClean="0">
              <a:ln>
                <a:noFill/>
              </a:ln>
              <a:solidFill>
                <a:schemeClr val="tx1"/>
              </a:solidFill>
              <a:effectLst/>
              <a:latin typeface="+mj-lt"/>
            </a:endParaRPr>
          </a:p>
        </p:txBody>
      </p:sp>
      <p:sp>
        <p:nvSpPr>
          <p:cNvPr id="19" name="Rectangle 14"/>
          <p:cNvSpPr>
            <a:spLocks noChangeArrowheads="1"/>
          </p:cNvSpPr>
          <p:nvPr/>
        </p:nvSpPr>
        <p:spPr bwMode="auto">
          <a:xfrm>
            <a:off x="4086225" y="5761038"/>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2,000 Miles</a:t>
            </a:r>
            <a:endParaRPr kumimoji="0" lang="en-US" altLang="en-US" sz="1800" b="1" i="0" u="none" strike="noStrike" cap="none" normalizeH="0" baseline="0" smtClean="0">
              <a:ln>
                <a:noFill/>
              </a:ln>
              <a:solidFill>
                <a:schemeClr val="tx1"/>
              </a:solidFill>
              <a:effectLst/>
              <a:latin typeface="+mj-lt"/>
            </a:endParaRPr>
          </a:p>
        </p:txBody>
      </p:sp>
      <p:sp>
        <p:nvSpPr>
          <p:cNvPr id="20" name="Rectangle 15"/>
          <p:cNvSpPr>
            <a:spLocks noChangeArrowheads="1"/>
          </p:cNvSpPr>
          <p:nvPr/>
        </p:nvSpPr>
        <p:spPr bwMode="auto">
          <a:xfrm>
            <a:off x="3927475" y="5919788"/>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2,000 Kilometers</a:t>
            </a:r>
            <a:endParaRPr kumimoji="0" lang="en-US" altLang="en-US" sz="1800" b="1" i="0" u="none" strike="noStrike" cap="none" normalizeH="0" baseline="0" dirty="0" smtClean="0">
              <a:ln>
                <a:noFill/>
              </a:ln>
              <a:solidFill>
                <a:schemeClr val="tx1"/>
              </a:solidFill>
              <a:effectLst/>
              <a:latin typeface="+mj-lt"/>
            </a:endParaRPr>
          </a:p>
        </p:txBody>
      </p:sp>
      <p:sp>
        <p:nvSpPr>
          <p:cNvPr id="21" name="Rectangle 16"/>
          <p:cNvSpPr>
            <a:spLocks noChangeArrowheads="1"/>
          </p:cNvSpPr>
          <p:nvPr/>
        </p:nvSpPr>
        <p:spPr bwMode="auto">
          <a:xfrm>
            <a:off x="1363345" y="4614863"/>
            <a:ext cx="713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Religious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Black" panose="020B0A04020102020204" pitchFamily="34" charset="0"/>
              </a:rPr>
              <a:t>majority</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3" name="Rectangle 18"/>
          <p:cNvSpPr>
            <a:spLocks noChangeArrowheads="1"/>
          </p:cNvSpPr>
          <p:nvPr/>
        </p:nvSpPr>
        <p:spPr bwMode="auto">
          <a:xfrm>
            <a:off x="1355725" y="5588000"/>
            <a:ext cx="66364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Arial Black" panose="020B0A04020102020204" pitchFamily="34" charset="0"/>
              </a:rPr>
              <a:t>Christian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Arial Black" panose="020B0A04020102020204" pitchFamily="34" charset="0"/>
              </a:rPr>
              <a:t>migrants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25" name="Rectangle 20"/>
          <p:cNvSpPr>
            <a:spLocks noChangeArrowheads="1"/>
          </p:cNvSpPr>
          <p:nvPr/>
        </p:nvSpPr>
        <p:spPr bwMode="auto">
          <a:xfrm>
            <a:off x="1647825" y="4972050"/>
            <a:ext cx="463268"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Muslim</a:t>
            </a:r>
            <a:endParaRPr kumimoji="0" lang="en-US" altLang="en-US" b="1" i="0" u="none" strike="noStrike" cap="none" normalizeH="0" baseline="0" smtClean="0">
              <a:ln>
                <a:noFill/>
              </a:ln>
              <a:solidFill>
                <a:schemeClr val="tx1"/>
              </a:solidFill>
              <a:effectLst/>
              <a:latin typeface="+mj-lt"/>
            </a:endParaRPr>
          </a:p>
        </p:txBody>
      </p:sp>
      <p:sp>
        <p:nvSpPr>
          <p:cNvPr id="26" name="Rectangle 21"/>
          <p:cNvSpPr>
            <a:spLocks noChangeArrowheads="1"/>
          </p:cNvSpPr>
          <p:nvPr/>
        </p:nvSpPr>
        <p:spPr bwMode="auto">
          <a:xfrm>
            <a:off x="1647825" y="5173663"/>
            <a:ext cx="58349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Christian</a:t>
            </a:r>
            <a:endParaRPr kumimoji="0" lang="en-US" altLang="en-US"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1647825" y="5373688"/>
            <a:ext cx="86562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000000"/>
                </a:solidFill>
                <a:effectLst/>
                <a:latin typeface="+mj-lt"/>
              </a:rPr>
              <a:t>other or none</a:t>
            </a:r>
            <a:endParaRPr kumimoji="0" lang="en-US" altLang="en-US" b="1" i="0" u="none" strike="noStrike" cap="none" normalizeH="0" baseline="0" smtClean="0">
              <a:ln>
                <a:noFill/>
              </a:ln>
              <a:solidFill>
                <a:schemeClr val="tx1"/>
              </a:solidFill>
              <a:effectLst/>
              <a:latin typeface="+mj-lt"/>
            </a:endParaRPr>
          </a:p>
        </p:txBody>
      </p:sp>
      <p:sp>
        <p:nvSpPr>
          <p:cNvPr id="28" name="Rectangle 23"/>
          <p:cNvSpPr>
            <a:spLocks noChangeArrowheads="1"/>
          </p:cNvSpPr>
          <p:nvPr/>
        </p:nvSpPr>
        <p:spPr bwMode="auto">
          <a:xfrm>
            <a:off x="1643063" y="5934075"/>
            <a:ext cx="108202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rPr>
              <a:t>1 million or more</a:t>
            </a:r>
            <a:endParaRPr kumimoji="0" lang="en-US" altLang="en-US"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1617185" y="6135688"/>
            <a:ext cx="62356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000000"/>
                </a:solidFill>
                <a:effectLst/>
                <a:latin typeface="+mj-lt"/>
                <a:sym typeface="Mathematica1" panose="05000502060100000001" pitchFamily="2" charset="2"/>
              </a:rPr>
              <a:t></a:t>
            </a:r>
            <a:r>
              <a:rPr kumimoji="0" lang="en-US" altLang="en-US" sz="1050" b="1" i="0" u="none" strike="noStrike" cap="none" normalizeH="0" baseline="0" dirty="0" smtClean="0">
                <a:ln>
                  <a:noFill/>
                </a:ln>
                <a:solidFill>
                  <a:srgbClr val="000000"/>
                </a:solidFill>
                <a:effectLst/>
                <a:latin typeface="Mathematical Pi LT Std 1" panose="02000500000000000000" pitchFamily="50" charset="0"/>
                <a:sym typeface="Mathematica1" panose="05000502060100000001" pitchFamily="2" charset="2"/>
              </a:rPr>
              <a:t> ½</a:t>
            </a:r>
            <a:r>
              <a:rPr kumimoji="0" lang="en-US" altLang="en-US" sz="1050" b="1" i="0" u="none" strike="noStrike" cap="none" normalizeH="0" baseline="0" dirty="0" smtClean="0">
                <a:ln>
                  <a:noFill/>
                </a:ln>
                <a:solidFill>
                  <a:srgbClr val="000000"/>
                </a:solidFill>
                <a:effectLst/>
                <a:latin typeface="+mj-lt"/>
              </a:rPr>
              <a:t> million</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3100598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07400" cy="1097279"/>
          </a:xfrm>
        </p:spPr>
        <p:txBody>
          <a:bodyPr/>
          <a:lstStyle/>
          <a:p>
            <a:r>
              <a:rPr lang="en-US" sz="3400" dirty="0"/>
              <a:t>6.2.4 Recent Migration of Christians </a:t>
            </a:r>
            <a:r>
              <a:rPr lang="en-US" sz="2000" b="0" dirty="0"/>
              <a:t>(6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407400" cy="716973"/>
          </a:xfrm>
        </p:spPr>
        <p:txBody>
          <a:bodyPr/>
          <a:lstStyle/>
          <a:p>
            <a:pPr marL="432" indent="0">
              <a:buNone/>
            </a:pPr>
            <a:r>
              <a:rPr lang="en-US" sz="2200" b="1" dirty="0"/>
              <a:t>Figure 6-37: </a:t>
            </a:r>
            <a:r>
              <a:rPr lang="en-US" sz="2200" dirty="0"/>
              <a:t>Catholics largely migrated into Quebec, whereas Protestants migrated into English-speaking provinces of Canada.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499" y="2498807"/>
            <a:ext cx="8010868" cy="3781226"/>
          </a:xfrm>
          <a:prstGeom prst="rect">
            <a:avLst/>
          </a:prstGeom>
        </p:spPr>
      </p:pic>
      <p:sp>
        <p:nvSpPr>
          <p:cNvPr id="10" name="Rectangle 5"/>
          <p:cNvSpPr>
            <a:spLocks noChangeArrowheads="1"/>
          </p:cNvSpPr>
          <p:nvPr/>
        </p:nvSpPr>
        <p:spPr bwMode="auto">
          <a:xfrm>
            <a:off x="1951038" y="2789238"/>
            <a:ext cx="41998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YUKON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3" name="Rectangle 8"/>
          <p:cNvSpPr>
            <a:spLocks noChangeArrowheads="1"/>
          </p:cNvSpPr>
          <p:nvPr/>
        </p:nvSpPr>
        <p:spPr bwMode="auto">
          <a:xfrm>
            <a:off x="2952347" y="3059113"/>
            <a:ext cx="7742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NORTHWEST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TERRITORIES</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7" name="Rectangle 12"/>
          <p:cNvSpPr>
            <a:spLocks noChangeArrowheads="1"/>
          </p:cNvSpPr>
          <p:nvPr/>
        </p:nvSpPr>
        <p:spPr bwMode="auto">
          <a:xfrm>
            <a:off x="4306888" y="2786063"/>
            <a:ext cx="5738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NUNAVUT</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20" name="Rectangle 15"/>
          <p:cNvSpPr>
            <a:spLocks noChangeArrowheads="1"/>
          </p:cNvSpPr>
          <p:nvPr/>
        </p:nvSpPr>
        <p:spPr bwMode="auto">
          <a:xfrm>
            <a:off x="7716838" y="3605213"/>
            <a:ext cx="9794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NEWFOUNDLAND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AND LABRADOR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2" name="Rectangle 17"/>
          <p:cNvSpPr>
            <a:spLocks noChangeArrowheads="1"/>
          </p:cNvSpPr>
          <p:nvPr/>
        </p:nvSpPr>
        <p:spPr bwMode="auto">
          <a:xfrm>
            <a:off x="8049103" y="4838701"/>
            <a:ext cx="496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PRINCE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EDWARD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ISLAND</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28" name="Rectangle 23"/>
          <p:cNvSpPr>
            <a:spLocks noChangeArrowheads="1"/>
          </p:cNvSpPr>
          <p:nvPr/>
        </p:nvSpPr>
        <p:spPr bwMode="auto">
          <a:xfrm>
            <a:off x="7829550" y="5376863"/>
            <a:ext cx="79669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Black" panose="020B0A04020102020204" pitchFamily="34" charset="0"/>
              </a:rPr>
              <a:t>NOVA SCOTIA</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35" name="Rectangle 30"/>
          <p:cNvSpPr>
            <a:spLocks noChangeArrowheads="1"/>
          </p:cNvSpPr>
          <p:nvPr/>
        </p:nvSpPr>
        <p:spPr bwMode="auto">
          <a:xfrm>
            <a:off x="7097502" y="5542441"/>
            <a:ext cx="7117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NEW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BRUNSWICK</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7" name="Rectangle 32"/>
          <p:cNvSpPr>
            <a:spLocks noChangeArrowheads="1"/>
          </p:cNvSpPr>
          <p:nvPr/>
        </p:nvSpPr>
        <p:spPr bwMode="auto">
          <a:xfrm>
            <a:off x="6475413" y="4711701"/>
            <a:ext cx="4776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QUEBEC</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8" name="Rectangle 33"/>
          <p:cNvSpPr>
            <a:spLocks noChangeArrowheads="1"/>
          </p:cNvSpPr>
          <p:nvPr/>
        </p:nvSpPr>
        <p:spPr bwMode="auto">
          <a:xfrm>
            <a:off x="5246688" y="4956176"/>
            <a:ext cx="52899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ONTARIO</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1" name="Rectangle 36"/>
          <p:cNvSpPr>
            <a:spLocks noChangeArrowheads="1"/>
          </p:cNvSpPr>
          <p:nvPr/>
        </p:nvSpPr>
        <p:spPr bwMode="auto">
          <a:xfrm>
            <a:off x="3457575" y="4784726"/>
            <a:ext cx="9730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SASKATCHEWAN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47" name="Rectangle 42"/>
          <p:cNvSpPr>
            <a:spLocks noChangeArrowheads="1"/>
          </p:cNvSpPr>
          <p:nvPr/>
        </p:nvSpPr>
        <p:spPr bwMode="auto">
          <a:xfrm>
            <a:off x="2955925" y="4194176"/>
            <a:ext cx="5370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ALBERTA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0" name="Rectangle 45"/>
          <p:cNvSpPr>
            <a:spLocks noChangeArrowheads="1"/>
          </p:cNvSpPr>
          <p:nvPr/>
        </p:nvSpPr>
        <p:spPr bwMode="auto">
          <a:xfrm>
            <a:off x="2179328" y="4064001"/>
            <a:ext cx="6155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BRITISH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COLUMBIA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5" name="Rectangle 50"/>
          <p:cNvSpPr>
            <a:spLocks noChangeArrowheads="1"/>
          </p:cNvSpPr>
          <p:nvPr/>
        </p:nvSpPr>
        <p:spPr bwMode="auto">
          <a:xfrm>
            <a:off x="4329113" y="4341813"/>
            <a:ext cx="6203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MANITOBA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8" name="Line 53"/>
          <p:cNvSpPr>
            <a:spLocks noChangeShapeType="1"/>
          </p:cNvSpPr>
          <p:nvPr/>
        </p:nvSpPr>
        <p:spPr bwMode="auto">
          <a:xfrm>
            <a:off x="7666038" y="5281613"/>
            <a:ext cx="147638" cy="163513"/>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59" name="Line 54"/>
          <p:cNvSpPr>
            <a:spLocks noChangeShapeType="1"/>
          </p:cNvSpPr>
          <p:nvPr/>
        </p:nvSpPr>
        <p:spPr bwMode="auto">
          <a:xfrm flipH="1">
            <a:off x="7207250" y="5307013"/>
            <a:ext cx="125413" cy="222250"/>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60" name="Line 55"/>
          <p:cNvSpPr>
            <a:spLocks noChangeShapeType="1"/>
          </p:cNvSpPr>
          <p:nvPr/>
        </p:nvSpPr>
        <p:spPr bwMode="auto">
          <a:xfrm flipH="1">
            <a:off x="7712075" y="3884613"/>
            <a:ext cx="282575" cy="196850"/>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61" name="Line 56"/>
          <p:cNvSpPr>
            <a:spLocks noChangeShapeType="1"/>
          </p:cNvSpPr>
          <p:nvPr/>
        </p:nvSpPr>
        <p:spPr bwMode="auto">
          <a:xfrm flipV="1">
            <a:off x="7681913" y="4927601"/>
            <a:ext cx="341313" cy="160338"/>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62" name="Line 57"/>
          <p:cNvSpPr>
            <a:spLocks noChangeShapeType="1"/>
          </p:cNvSpPr>
          <p:nvPr/>
        </p:nvSpPr>
        <p:spPr bwMode="auto">
          <a:xfrm>
            <a:off x="7994650" y="3884613"/>
            <a:ext cx="138113" cy="609600"/>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63" name="Rectangle 58"/>
          <p:cNvSpPr>
            <a:spLocks noChangeArrowheads="1"/>
          </p:cNvSpPr>
          <p:nvPr/>
        </p:nvSpPr>
        <p:spPr bwMode="auto">
          <a:xfrm>
            <a:off x="814388" y="3849688"/>
            <a:ext cx="7309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50 and above</a:t>
            </a:r>
            <a:endParaRPr kumimoji="0" lang="en-US" altLang="en-US" sz="1200" b="1" i="0" u="none" strike="noStrike" cap="none" normalizeH="0" baseline="0" dirty="0" smtClean="0">
              <a:ln>
                <a:noFill/>
              </a:ln>
              <a:solidFill>
                <a:schemeClr val="tx1"/>
              </a:solidFill>
              <a:effectLst/>
              <a:latin typeface="+mj-lt"/>
            </a:endParaRPr>
          </a:p>
        </p:txBody>
      </p:sp>
      <p:sp>
        <p:nvSpPr>
          <p:cNvPr id="64" name="Rectangle 59"/>
          <p:cNvSpPr>
            <a:spLocks noChangeArrowheads="1"/>
          </p:cNvSpPr>
          <p:nvPr/>
        </p:nvSpPr>
        <p:spPr bwMode="auto">
          <a:xfrm>
            <a:off x="814388" y="4035426"/>
            <a:ext cx="4873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below 50</a:t>
            </a:r>
            <a:endParaRPr kumimoji="0" lang="en-US" altLang="en-US" sz="1200" b="1" i="0" u="none" strike="noStrike" cap="none" normalizeH="0" baseline="0" dirty="0" smtClean="0">
              <a:ln>
                <a:noFill/>
              </a:ln>
              <a:solidFill>
                <a:schemeClr val="tx1"/>
              </a:solidFill>
              <a:effectLst/>
              <a:latin typeface="+mj-lt"/>
            </a:endParaRPr>
          </a:p>
        </p:txBody>
      </p:sp>
      <p:sp>
        <p:nvSpPr>
          <p:cNvPr id="65" name="Rectangle 60"/>
          <p:cNvSpPr>
            <a:spLocks noChangeArrowheads="1"/>
          </p:cNvSpPr>
          <p:nvPr/>
        </p:nvSpPr>
        <p:spPr bwMode="auto">
          <a:xfrm>
            <a:off x="554038" y="3676651"/>
            <a:ext cx="1447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 normalizeH="0" dirty="0" smtClean="0">
                <a:ln>
                  <a:noFill/>
                </a:ln>
                <a:solidFill>
                  <a:srgbClr val="231F20"/>
                </a:solidFill>
                <a:effectLst/>
                <a:latin typeface="Arial Black" panose="020B0A04020102020204" pitchFamily="34" charset="0"/>
              </a:rPr>
              <a:t>Percent Roman Catholic</a:t>
            </a:r>
            <a:endParaRPr kumimoji="0" lang="en-US" altLang="en-US" sz="1200" b="1" i="0" u="none" strike="noStrike" cap="none" spc="-30" normalizeH="0" dirty="0" smtClean="0">
              <a:ln>
                <a:noFill/>
              </a:ln>
              <a:solidFill>
                <a:schemeClr val="tx1"/>
              </a:solidFill>
              <a:effectLst/>
              <a:latin typeface="Arial Black" panose="020B0A04020102020204" pitchFamily="34" charset="0"/>
            </a:endParaRPr>
          </a:p>
        </p:txBody>
      </p:sp>
      <p:sp>
        <p:nvSpPr>
          <p:cNvPr id="66" name="Rectangle 61"/>
          <p:cNvSpPr>
            <a:spLocks noChangeArrowheads="1"/>
          </p:cNvSpPr>
          <p:nvPr/>
        </p:nvSpPr>
        <p:spPr bwMode="auto">
          <a:xfrm>
            <a:off x="814388" y="4413251"/>
            <a:ext cx="7309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50 and above</a:t>
            </a:r>
            <a:endParaRPr kumimoji="0" lang="en-US" altLang="en-US" sz="1200" b="1" i="0" u="none" strike="noStrike" cap="none" normalizeH="0" baseline="0" dirty="0" smtClean="0">
              <a:ln>
                <a:noFill/>
              </a:ln>
              <a:solidFill>
                <a:schemeClr val="tx1"/>
              </a:solidFill>
              <a:effectLst/>
              <a:latin typeface="+mj-lt"/>
            </a:endParaRPr>
          </a:p>
        </p:txBody>
      </p:sp>
      <p:sp>
        <p:nvSpPr>
          <p:cNvPr id="67" name="Rectangle 62"/>
          <p:cNvSpPr>
            <a:spLocks noChangeArrowheads="1"/>
          </p:cNvSpPr>
          <p:nvPr/>
        </p:nvSpPr>
        <p:spPr bwMode="auto">
          <a:xfrm>
            <a:off x="814388" y="4598988"/>
            <a:ext cx="4873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below 50</a:t>
            </a:r>
            <a:endParaRPr kumimoji="0" lang="en-US" altLang="en-US" sz="1200" b="1" i="0" u="none" strike="noStrike" cap="none" normalizeH="0" baseline="0" dirty="0" smtClean="0">
              <a:ln>
                <a:noFill/>
              </a:ln>
              <a:solidFill>
                <a:schemeClr val="tx1"/>
              </a:solidFill>
              <a:effectLst/>
              <a:latin typeface="+mj-lt"/>
            </a:endParaRPr>
          </a:p>
        </p:txBody>
      </p:sp>
      <p:sp>
        <p:nvSpPr>
          <p:cNvPr id="68" name="Rectangle 63"/>
          <p:cNvSpPr>
            <a:spLocks noChangeArrowheads="1"/>
          </p:cNvSpPr>
          <p:nvPr/>
        </p:nvSpPr>
        <p:spPr bwMode="auto">
          <a:xfrm>
            <a:off x="549275" y="4241801"/>
            <a:ext cx="11297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 normalizeH="0" dirty="0" smtClean="0">
                <a:ln>
                  <a:noFill/>
                </a:ln>
                <a:solidFill>
                  <a:srgbClr val="231F20"/>
                </a:solidFill>
                <a:effectLst/>
                <a:latin typeface="Arial Black" panose="020B0A04020102020204" pitchFamily="34" charset="0"/>
              </a:rPr>
              <a:t>Percent Protestant</a:t>
            </a:r>
            <a:endParaRPr kumimoji="0" lang="en-US" altLang="en-US" sz="1200" b="1" i="0" u="none" strike="noStrike" cap="none" spc="-30" normalizeH="0" dirty="0" smtClean="0">
              <a:ln>
                <a:noFill/>
              </a:ln>
              <a:solidFill>
                <a:schemeClr val="tx1"/>
              </a:solidFill>
              <a:effectLst/>
              <a:latin typeface="Arial Black" panose="020B0A04020102020204" pitchFamily="34" charset="0"/>
            </a:endParaRPr>
          </a:p>
        </p:txBody>
      </p:sp>
      <p:sp>
        <p:nvSpPr>
          <p:cNvPr id="69" name="Rectangle 64"/>
          <p:cNvSpPr>
            <a:spLocks noChangeArrowheads="1"/>
          </p:cNvSpPr>
          <p:nvPr/>
        </p:nvSpPr>
        <p:spPr bwMode="auto">
          <a:xfrm>
            <a:off x="809625" y="4976813"/>
            <a:ext cx="7245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40 and below</a:t>
            </a:r>
            <a:endParaRPr kumimoji="0" lang="en-US" altLang="en-US" sz="1200" b="1" i="0" u="none" strike="noStrike" cap="none" normalizeH="0" baseline="0" dirty="0" smtClean="0">
              <a:ln>
                <a:noFill/>
              </a:ln>
              <a:solidFill>
                <a:schemeClr val="tx1"/>
              </a:solidFill>
              <a:effectLst/>
              <a:latin typeface="+mj-lt"/>
            </a:endParaRPr>
          </a:p>
        </p:txBody>
      </p:sp>
      <p:sp>
        <p:nvSpPr>
          <p:cNvPr id="70" name="Rectangle 65"/>
          <p:cNvSpPr>
            <a:spLocks noChangeArrowheads="1"/>
          </p:cNvSpPr>
          <p:nvPr/>
        </p:nvSpPr>
        <p:spPr bwMode="auto">
          <a:xfrm>
            <a:off x="549275" y="4800601"/>
            <a:ext cx="11259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 normalizeH="0" smtClean="0">
                <a:ln>
                  <a:noFill/>
                </a:ln>
                <a:solidFill>
                  <a:srgbClr val="231F20"/>
                </a:solidFill>
                <a:effectLst/>
                <a:latin typeface="Arial Black" panose="020B0A04020102020204" pitchFamily="34" charset="0"/>
              </a:rPr>
              <a:t>Percent no religion</a:t>
            </a:r>
            <a:endParaRPr kumimoji="0" lang="en-US" altLang="en-US" sz="1200" b="1" i="0" u="none" strike="noStrike" cap="none" spc="-30" normalizeH="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12067269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61169" cy="1097279"/>
          </a:xfrm>
        </p:spPr>
        <p:txBody>
          <a:bodyPr/>
          <a:lstStyle/>
          <a:p>
            <a:r>
              <a:rPr lang="en-US" sz="3400" dirty="0"/>
              <a:t>6.2.5 Recent Migration of Muslims </a:t>
            </a:r>
            <a:r>
              <a:rPr lang="en-US" sz="3400" dirty="0" smtClean="0"/>
              <a:t>and </a:t>
            </a:r>
            <a:r>
              <a:rPr lang="en-US" sz="3400" dirty="0"/>
              <a:t>Jews </a:t>
            </a:r>
            <a:r>
              <a:rPr lang="en-US" sz="2000" b="0" dirty="0"/>
              <a:t>(1 of 6)</a:t>
            </a:r>
          </a:p>
        </p:txBody>
      </p:sp>
      <p:sp>
        <p:nvSpPr>
          <p:cNvPr id="8" name="Content Placeholder 7"/>
          <p:cNvSpPr>
            <a:spLocks noGrp="1"/>
          </p:cNvSpPr>
          <p:nvPr>
            <p:ph sz="quarter" idx="13"/>
          </p:nvPr>
        </p:nvSpPr>
        <p:spPr>
          <a:xfrm>
            <a:off x="457200" y="1556326"/>
            <a:ext cx="8178800" cy="4373419"/>
          </a:xfrm>
        </p:spPr>
        <p:txBody>
          <a:bodyPr/>
          <a:lstStyle/>
          <a:p>
            <a:pPr indent="-256032"/>
            <a:r>
              <a:rPr lang="en-US" altLang="en-US" dirty="0"/>
              <a:t>Israel and the United States are the primary destinations for Jewish migrants</a:t>
            </a:r>
          </a:p>
          <a:p>
            <a:pPr indent="-256032"/>
            <a:r>
              <a:rPr lang="en-US" altLang="en-US" dirty="0"/>
              <a:t>Southwest Asia and North Africa is home to 20% of the world’s Muslims but attracts 34% of Muslim migrants. Saudi Arabia is the country that attracts the largest number of Muslim migrants</a:t>
            </a:r>
          </a:p>
          <a:p>
            <a:pPr indent="-256032"/>
            <a:r>
              <a:rPr lang="en-US" altLang="en-US" dirty="0"/>
              <a:t>Europe is also a primary destination of Muslim migrants</a:t>
            </a:r>
          </a:p>
        </p:txBody>
      </p:sp>
    </p:spTree>
    <p:extLst>
      <p:ext uri="{BB962C8B-B14F-4D97-AF65-F5344CB8AC3E}">
        <p14:creationId xmlns:p14="http://schemas.microsoft.com/office/powerpoint/2010/main" val="28483876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6.2.5 Recent Migration of Muslims </a:t>
            </a:r>
            <a:r>
              <a:rPr lang="en-US" sz="3400" dirty="0" smtClean="0"/>
              <a:t>and </a:t>
            </a:r>
            <a:r>
              <a:rPr lang="en-US" sz="3400" dirty="0"/>
              <a:t>Jews </a:t>
            </a:r>
            <a:r>
              <a:rPr lang="en-US" sz="2000" b="0" dirty="0"/>
              <a:t>(2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572500" cy="1072573"/>
          </a:xfrm>
        </p:spPr>
        <p:txBody>
          <a:bodyPr/>
          <a:lstStyle/>
          <a:p>
            <a:pPr marL="432" indent="0">
              <a:buNone/>
            </a:pPr>
            <a:r>
              <a:rPr lang="en-US" sz="2200" b="1" dirty="0"/>
              <a:t>Figure 6-39:</a:t>
            </a:r>
            <a:r>
              <a:rPr lang="en-US" sz="2200" dirty="0"/>
              <a:t> Some large flows of Muslim migrants are from Muslim-majority countries to other Muslim-majority countries. There are also large flows of Muslims into Christian-majority Europe.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2694484"/>
            <a:ext cx="5676900" cy="3725466"/>
          </a:xfrm>
          <a:prstGeom prst="rect">
            <a:avLst/>
          </a:prstGeom>
        </p:spPr>
      </p:pic>
      <p:sp>
        <p:nvSpPr>
          <p:cNvPr id="11" name="Rectangle 5"/>
          <p:cNvSpPr>
            <a:spLocks noChangeArrowheads="1"/>
          </p:cNvSpPr>
          <p:nvPr/>
        </p:nvSpPr>
        <p:spPr bwMode="auto">
          <a:xfrm>
            <a:off x="4205288" y="4827588"/>
            <a:ext cx="554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i="1" dirty="0">
                <a:solidFill>
                  <a:srgbClr val="44C8F5"/>
                </a:solidFill>
                <a:latin typeface="+mj-lt"/>
              </a:rPr>
              <a:t>INDIAN</a:t>
            </a:r>
          </a:p>
          <a:p>
            <a:pPr lvl="0" algn="ctr"/>
            <a:r>
              <a:rPr lang="en-US" altLang="en-US" sz="1200" b="1" i="1" dirty="0">
                <a:solidFill>
                  <a:srgbClr val="44C8F5"/>
                </a:solidFill>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6492875" y="4106863"/>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200" b="1" i="1" dirty="0">
                <a:solidFill>
                  <a:srgbClr val="44C8F5"/>
                </a:solidFill>
                <a:latin typeface="+mj-lt"/>
              </a:rPr>
              <a:t>PACIFIC</a:t>
            </a:r>
          </a:p>
          <a:p>
            <a:pPr lvl="0" algn="ctr"/>
            <a:r>
              <a:rPr lang="en-US" altLang="en-US" sz="1200" b="1" i="1" dirty="0">
                <a:solidFill>
                  <a:srgbClr val="44C8F5"/>
                </a:solidFill>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4202113" y="534670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6" name="Rectangle 10"/>
          <p:cNvSpPr>
            <a:spLocks noChangeArrowheads="1"/>
          </p:cNvSpPr>
          <p:nvPr/>
        </p:nvSpPr>
        <p:spPr bwMode="auto">
          <a:xfrm>
            <a:off x="4594225" y="5349875"/>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1,000</a:t>
            </a:r>
            <a:endParaRPr kumimoji="0" lang="en-US" altLang="en-US" sz="1800" b="1" i="0" u="none" strike="noStrike" cap="none" normalizeH="0" baseline="0" smtClean="0">
              <a:ln>
                <a:noFill/>
              </a:ln>
              <a:solidFill>
                <a:schemeClr val="tx1"/>
              </a:solidFill>
              <a:effectLst/>
              <a:latin typeface="+mj-lt"/>
            </a:endParaRPr>
          </a:p>
        </p:txBody>
      </p:sp>
      <p:sp>
        <p:nvSpPr>
          <p:cNvPr id="17" name="Rectangle 11"/>
          <p:cNvSpPr>
            <a:spLocks noChangeArrowheads="1"/>
          </p:cNvSpPr>
          <p:nvPr/>
        </p:nvSpPr>
        <p:spPr bwMode="auto">
          <a:xfrm>
            <a:off x="4202113" y="548163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8" name="Rectangle 12"/>
          <p:cNvSpPr>
            <a:spLocks noChangeArrowheads="1"/>
          </p:cNvSpPr>
          <p:nvPr/>
        </p:nvSpPr>
        <p:spPr bwMode="auto">
          <a:xfrm>
            <a:off x="4421188" y="5481638"/>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1,000</a:t>
            </a:r>
            <a:endParaRPr kumimoji="0" lang="en-US" altLang="en-US" sz="1800" b="1" i="0" u="none" strike="noStrike" cap="none" normalizeH="0" baseline="0" smtClean="0">
              <a:ln>
                <a:noFill/>
              </a:ln>
              <a:solidFill>
                <a:schemeClr val="tx1"/>
              </a:solidFill>
              <a:effectLst/>
              <a:latin typeface="+mj-lt"/>
            </a:endParaRPr>
          </a:p>
        </p:txBody>
      </p:sp>
      <p:sp>
        <p:nvSpPr>
          <p:cNvPr id="19" name="Rectangle 13"/>
          <p:cNvSpPr>
            <a:spLocks noChangeArrowheads="1"/>
          </p:cNvSpPr>
          <p:nvPr/>
        </p:nvSpPr>
        <p:spPr bwMode="auto">
          <a:xfrm>
            <a:off x="5045075" y="5349875"/>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2,000 Miles</a:t>
            </a:r>
            <a:endParaRPr kumimoji="0" lang="en-US" altLang="en-US" sz="1800" b="1" i="0" u="none" strike="noStrike" cap="none" normalizeH="0" baseline="0" smtClean="0">
              <a:ln>
                <a:noFill/>
              </a:ln>
              <a:solidFill>
                <a:schemeClr val="tx1"/>
              </a:solidFill>
              <a:effectLst/>
              <a:latin typeface="+mj-lt"/>
            </a:endParaRPr>
          </a:p>
        </p:txBody>
      </p:sp>
      <p:sp>
        <p:nvSpPr>
          <p:cNvPr id="20" name="Rectangle 14"/>
          <p:cNvSpPr>
            <a:spLocks noChangeArrowheads="1"/>
          </p:cNvSpPr>
          <p:nvPr/>
        </p:nvSpPr>
        <p:spPr bwMode="auto">
          <a:xfrm>
            <a:off x="4710113" y="5481638"/>
            <a:ext cx="6139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2,000 Kilometers</a:t>
            </a:r>
            <a:endParaRPr kumimoji="0" lang="en-US" altLang="en-US" sz="1800" b="1" i="0" u="none" strike="noStrike" cap="none" normalizeH="0" baseline="0" smtClean="0">
              <a:ln>
                <a:noFill/>
              </a:ln>
              <a:solidFill>
                <a:schemeClr val="tx1"/>
              </a:solidFill>
              <a:effectLst/>
              <a:latin typeface="+mj-lt"/>
            </a:endParaRPr>
          </a:p>
        </p:txBody>
      </p:sp>
      <p:sp>
        <p:nvSpPr>
          <p:cNvPr id="21" name="Rectangle 15"/>
          <p:cNvSpPr>
            <a:spLocks noChangeArrowheads="1"/>
          </p:cNvSpPr>
          <p:nvPr/>
        </p:nvSpPr>
        <p:spPr bwMode="auto">
          <a:xfrm>
            <a:off x="5418138" y="5746750"/>
            <a:ext cx="10130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Religious majority</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22" name="Rectangle 16"/>
          <p:cNvSpPr>
            <a:spLocks noChangeArrowheads="1"/>
          </p:cNvSpPr>
          <p:nvPr/>
        </p:nvSpPr>
        <p:spPr bwMode="auto">
          <a:xfrm>
            <a:off x="6534150" y="5746750"/>
            <a:ext cx="9393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Black" panose="020B0A04020102020204" pitchFamily="34" charset="0"/>
              </a:rPr>
              <a:t>Islamic migrants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23" name="Rectangle 17"/>
          <p:cNvSpPr>
            <a:spLocks noChangeArrowheads="1"/>
          </p:cNvSpPr>
          <p:nvPr/>
        </p:nvSpPr>
        <p:spPr bwMode="auto">
          <a:xfrm>
            <a:off x="5656263" y="5932488"/>
            <a:ext cx="3542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Muslim</a:t>
            </a:r>
            <a:endParaRPr kumimoji="0" lang="en-US" altLang="en-US" b="1" i="0" u="none" strike="noStrike" cap="none" normalizeH="0" baseline="0" dirty="0" smtClean="0">
              <a:ln>
                <a:noFill/>
              </a:ln>
              <a:solidFill>
                <a:schemeClr val="tx1"/>
              </a:solidFill>
              <a:effectLst/>
              <a:latin typeface="+mj-lt"/>
            </a:endParaRPr>
          </a:p>
        </p:txBody>
      </p:sp>
      <p:sp>
        <p:nvSpPr>
          <p:cNvPr id="24" name="Rectangle 18"/>
          <p:cNvSpPr>
            <a:spLocks noChangeArrowheads="1"/>
          </p:cNvSpPr>
          <p:nvPr/>
        </p:nvSpPr>
        <p:spPr bwMode="auto">
          <a:xfrm>
            <a:off x="5656263" y="6100763"/>
            <a:ext cx="4456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Christian</a:t>
            </a:r>
            <a:endParaRPr kumimoji="0" lang="en-US" altLang="en-US" b="1" i="0" u="none" strike="noStrike" cap="none" normalizeH="0" baseline="0" dirty="0" smtClean="0">
              <a:ln>
                <a:noFill/>
              </a:ln>
              <a:solidFill>
                <a:schemeClr val="tx1"/>
              </a:solidFill>
              <a:effectLst/>
              <a:latin typeface="+mj-lt"/>
            </a:endParaRPr>
          </a:p>
        </p:txBody>
      </p:sp>
      <p:sp>
        <p:nvSpPr>
          <p:cNvPr id="25" name="Rectangle 19"/>
          <p:cNvSpPr>
            <a:spLocks noChangeArrowheads="1"/>
          </p:cNvSpPr>
          <p:nvPr/>
        </p:nvSpPr>
        <p:spPr bwMode="auto">
          <a:xfrm>
            <a:off x="5656263" y="6270625"/>
            <a:ext cx="6620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other or none</a:t>
            </a:r>
            <a:endParaRPr kumimoji="0" lang="en-US" altLang="en-US" b="1" i="0" u="none" strike="noStrike" cap="none" normalizeH="0" baseline="0" dirty="0" smtClean="0">
              <a:ln>
                <a:noFill/>
              </a:ln>
              <a:solidFill>
                <a:schemeClr val="tx1"/>
              </a:solidFill>
              <a:effectLst/>
              <a:latin typeface="+mj-lt"/>
            </a:endParaRPr>
          </a:p>
        </p:txBody>
      </p:sp>
      <p:sp>
        <p:nvSpPr>
          <p:cNvPr id="26" name="Rectangle 20"/>
          <p:cNvSpPr>
            <a:spLocks noChangeArrowheads="1"/>
          </p:cNvSpPr>
          <p:nvPr/>
        </p:nvSpPr>
        <p:spPr bwMode="auto">
          <a:xfrm>
            <a:off x="6777038" y="5913438"/>
            <a:ext cx="4183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000000"/>
                </a:solidFill>
                <a:latin typeface="+mj-lt"/>
              </a:rPr>
              <a:t>1 million</a:t>
            </a:r>
          </a:p>
          <a:p>
            <a:pPr lvl="0"/>
            <a:r>
              <a:rPr lang="en-US" altLang="en-US" sz="800" b="1" dirty="0">
                <a:solidFill>
                  <a:srgbClr val="000000"/>
                </a:solidFill>
                <a:latin typeface="+mj-lt"/>
              </a:rPr>
              <a:t>or more</a:t>
            </a:r>
            <a:endParaRPr kumimoji="0" lang="en-US" altLang="en-US" b="1" i="0" u="none" strike="noStrike" cap="none" normalizeH="0" baseline="0" dirty="0" smtClean="0">
              <a:ln>
                <a:noFill/>
              </a:ln>
              <a:solidFill>
                <a:schemeClr val="tx1"/>
              </a:solidFill>
              <a:effectLst/>
              <a:latin typeface="+mj-lt"/>
            </a:endParaRPr>
          </a:p>
        </p:txBody>
      </p:sp>
      <p:sp>
        <p:nvSpPr>
          <p:cNvPr id="28" name="Rectangle 22"/>
          <p:cNvSpPr>
            <a:spLocks noChangeArrowheads="1"/>
          </p:cNvSpPr>
          <p:nvPr/>
        </p:nvSpPr>
        <p:spPr bwMode="auto">
          <a:xfrm>
            <a:off x="6777038" y="6189663"/>
            <a:ext cx="4456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mj-lt"/>
              </a:rPr>
              <a:t>½ million</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4447562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6.2.5 Recent Migration of Muslims </a:t>
            </a:r>
            <a:r>
              <a:rPr lang="en-US" sz="3400" dirty="0" smtClean="0"/>
              <a:t>and </a:t>
            </a:r>
            <a:r>
              <a:rPr lang="en-US" sz="3400" dirty="0"/>
              <a:t>Jews </a:t>
            </a:r>
            <a:r>
              <a:rPr lang="en-US" sz="2000" b="0" dirty="0"/>
              <a:t>(3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64089"/>
          </a:xfrm>
        </p:spPr>
        <p:txBody>
          <a:bodyPr/>
          <a:lstStyle/>
          <a:p>
            <a:pPr marL="432" indent="0">
              <a:buNone/>
            </a:pPr>
            <a:r>
              <a:rPr lang="en-US" sz="2200" b="1" dirty="0"/>
              <a:t>Figure 6-40: </a:t>
            </a:r>
            <a:r>
              <a:rPr lang="en-US" sz="2200" dirty="0"/>
              <a:t>Europe and other countries in Southwest Asia are the primary destinations of Islamic migrants.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279" y="2819101"/>
            <a:ext cx="3999321" cy="3319595"/>
          </a:xfrm>
          <a:prstGeom prst="rect">
            <a:avLst/>
          </a:prstGeom>
        </p:spPr>
      </p:pic>
      <p:sp>
        <p:nvSpPr>
          <p:cNvPr id="10" name="Rectangle 5"/>
          <p:cNvSpPr>
            <a:spLocks noChangeArrowheads="1"/>
          </p:cNvSpPr>
          <p:nvPr/>
        </p:nvSpPr>
        <p:spPr bwMode="auto">
          <a:xfrm>
            <a:off x="5899151" y="4170363"/>
            <a:ext cx="53700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South Asia</a:t>
            </a:r>
            <a:endParaRPr kumimoji="0" lang="en-US" altLang="en-US" sz="1600" b="1" i="0" u="none" strike="noStrike" cap="none" normalizeH="0" baseline="0" smtClean="0">
              <a:ln>
                <a:noFill/>
              </a:ln>
              <a:solidFill>
                <a:schemeClr val="tx1"/>
              </a:solidFill>
              <a:effectLst/>
              <a:latin typeface="+mj-lt"/>
            </a:endParaRPr>
          </a:p>
        </p:txBody>
      </p:sp>
      <p:sp>
        <p:nvSpPr>
          <p:cNvPr id="11" name="Rectangle 6"/>
          <p:cNvSpPr>
            <a:spLocks noChangeArrowheads="1"/>
          </p:cNvSpPr>
          <p:nvPr/>
        </p:nvSpPr>
        <p:spPr bwMode="auto">
          <a:xfrm>
            <a:off x="4391020" y="6134100"/>
            <a:ext cx="94416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Southeast Asia </a:t>
            </a:r>
            <a:r>
              <a:rPr kumimoji="0" lang="en-US" altLang="en-US" sz="800" b="1" i="0" u="none" strike="noStrike" cap="none" normalizeH="0" baseline="0" dirty="0" smtClean="0">
                <a:ln>
                  <a:noFill/>
                </a:ln>
                <a:solidFill>
                  <a:srgbClr val="231F20"/>
                </a:solidFill>
                <a:effectLst/>
                <a:latin typeface="Arial Black" panose="020B0A04020102020204" pitchFamily="34" charset="0"/>
              </a:rPr>
              <a:t>3.7</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3" name="Rectangle 8"/>
          <p:cNvSpPr>
            <a:spLocks noChangeArrowheads="1"/>
          </p:cNvSpPr>
          <p:nvPr/>
        </p:nvSpPr>
        <p:spPr bwMode="auto">
          <a:xfrm>
            <a:off x="4651374" y="4133850"/>
            <a:ext cx="87524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Other regions </a:t>
            </a:r>
            <a:r>
              <a:rPr kumimoji="0" lang="en-US" altLang="en-US" sz="800" b="1" i="0" u="none" strike="noStrike" cap="none" normalizeH="0" baseline="0" dirty="0" smtClean="0">
                <a:ln>
                  <a:noFill/>
                </a:ln>
                <a:solidFill>
                  <a:srgbClr val="231F20"/>
                </a:solidFill>
                <a:effectLst/>
                <a:latin typeface="Arial Black" panose="020B0A04020102020204" pitchFamily="34" charset="0"/>
              </a:rPr>
              <a:t>2.8</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7" name="Rectangle 12"/>
          <p:cNvSpPr>
            <a:spLocks noChangeArrowheads="1"/>
          </p:cNvSpPr>
          <p:nvPr/>
        </p:nvSpPr>
        <p:spPr bwMode="auto">
          <a:xfrm>
            <a:off x="4229097" y="5878513"/>
            <a:ext cx="6011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Central Asia</a:t>
            </a:r>
            <a:endParaRPr kumimoji="0" lang="en-US" altLang="en-US" sz="1600" b="1"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5711939" y="4927600"/>
            <a:ext cx="7662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smtClean="0">
                <a:solidFill>
                  <a:srgbClr val="231F20"/>
                </a:solidFill>
                <a:effectLst>
                  <a:glow rad="50800">
                    <a:schemeClr val="bg1">
                      <a:alpha val="50000"/>
                    </a:schemeClr>
                  </a:glow>
                </a:effectLst>
                <a:latin typeface="Arial Black" panose="020B0A04020102020204" pitchFamily="34" charset="0"/>
              </a:rPr>
              <a:t>33.8</a:t>
            </a:r>
          </a:p>
          <a:p>
            <a:pPr lvl="0" algn="ctr"/>
            <a:r>
              <a:rPr lang="en-US" altLang="en-US" sz="800" b="1" dirty="0" smtClean="0">
                <a:solidFill>
                  <a:srgbClr val="231F20"/>
                </a:solidFill>
                <a:effectLst>
                  <a:glow rad="50800">
                    <a:schemeClr val="bg1">
                      <a:alpha val="50000"/>
                    </a:schemeClr>
                  </a:glow>
                </a:effectLst>
                <a:latin typeface="+mj-lt"/>
              </a:rPr>
              <a:t>Southwest </a:t>
            </a:r>
            <a:r>
              <a:rPr lang="en-US" altLang="en-US" sz="800" b="1" dirty="0">
                <a:solidFill>
                  <a:srgbClr val="231F20"/>
                </a:solidFill>
                <a:effectLst>
                  <a:glow rad="50800">
                    <a:schemeClr val="bg1">
                      <a:alpha val="50000"/>
                    </a:schemeClr>
                  </a:glow>
                </a:effectLst>
                <a:latin typeface="+mj-lt"/>
              </a:rPr>
              <a:t>Asia</a:t>
            </a:r>
          </a:p>
          <a:p>
            <a:pPr lvl="0" algn="ctr"/>
            <a:r>
              <a:rPr lang="en-US" altLang="en-US" sz="800" b="1" dirty="0">
                <a:solidFill>
                  <a:srgbClr val="231F20"/>
                </a:solidFill>
                <a:effectLst>
                  <a:glow rad="50800">
                    <a:schemeClr val="bg1">
                      <a:alpha val="50000"/>
                    </a:schemeClr>
                  </a:glow>
                </a:effectLst>
                <a:latin typeface="+mj-lt"/>
              </a:rPr>
              <a:t>&amp; North </a:t>
            </a:r>
            <a:r>
              <a:rPr lang="en-US" altLang="en-US" sz="800" b="1" dirty="0" smtClean="0">
                <a:solidFill>
                  <a:srgbClr val="231F20"/>
                </a:solidFill>
                <a:effectLst>
                  <a:glow rad="50800">
                    <a:schemeClr val="bg1">
                      <a:alpha val="50000"/>
                    </a:schemeClr>
                  </a:glow>
                </a:effectLst>
                <a:latin typeface="+mj-lt"/>
              </a:rPr>
              <a:t>Africa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5" name="Rectangle 30"/>
          <p:cNvSpPr>
            <a:spLocks noChangeArrowheads="1"/>
          </p:cNvSpPr>
          <p:nvPr/>
        </p:nvSpPr>
        <p:spPr bwMode="auto">
          <a:xfrm>
            <a:off x="5643563" y="4397375"/>
            <a:ext cx="1715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6.0</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6" name="Rectangle 31"/>
          <p:cNvSpPr>
            <a:spLocks noChangeArrowheads="1"/>
          </p:cNvSpPr>
          <p:nvPr/>
        </p:nvSpPr>
        <p:spPr bwMode="auto">
          <a:xfrm>
            <a:off x="5442707" y="5562600"/>
            <a:ext cx="623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smtClean="0">
                <a:solidFill>
                  <a:srgbClr val="231F20"/>
                </a:solidFill>
                <a:effectLst>
                  <a:glow rad="50800">
                    <a:schemeClr val="bg1">
                      <a:alpha val="50000"/>
                    </a:schemeClr>
                  </a:glow>
                </a:effectLst>
                <a:latin typeface="Arial Black" panose="020B0A04020102020204" pitchFamily="34" charset="0"/>
              </a:rPr>
              <a:t>13.6</a:t>
            </a:r>
          </a:p>
          <a:p>
            <a:pPr lvl="0" algn="ctr"/>
            <a:r>
              <a:rPr lang="en-US" altLang="en-US" sz="800" b="1" dirty="0" smtClean="0">
                <a:solidFill>
                  <a:srgbClr val="231F20"/>
                </a:solidFill>
                <a:effectLst>
                  <a:glow rad="50800">
                    <a:schemeClr val="bg1">
                      <a:alpha val="50000"/>
                    </a:schemeClr>
                  </a:glow>
                </a:effectLst>
                <a:latin typeface="+mj-lt"/>
              </a:rPr>
              <a:t>sub-Saharan</a:t>
            </a:r>
            <a:endParaRPr lang="en-US" altLang="en-US" sz="800" b="1" dirty="0">
              <a:solidFill>
                <a:srgbClr val="231F20"/>
              </a:solidFill>
              <a:effectLst>
                <a:glow rad="50800">
                  <a:schemeClr val="bg1">
                    <a:alpha val="50000"/>
                  </a:schemeClr>
                </a:glow>
              </a:effectLst>
              <a:latin typeface="+mj-lt"/>
            </a:endParaRPr>
          </a:p>
          <a:p>
            <a:pPr lvl="0" algn="ctr"/>
            <a:r>
              <a:rPr lang="en-US" altLang="en-US" sz="800" b="1" dirty="0">
                <a:solidFill>
                  <a:srgbClr val="231F20"/>
                </a:solidFill>
                <a:effectLst>
                  <a:glow rad="50800">
                    <a:schemeClr val="bg1">
                      <a:alpha val="50000"/>
                    </a:schemeClr>
                  </a:glow>
                </a:effectLst>
                <a:latin typeface="+mj-lt"/>
              </a:rPr>
              <a:t>Africa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7" name="Rectangle 32"/>
          <p:cNvSpPr>
            <a:spLocks noChangeArrowheads="1"/>
          </p:cNvSpPr>
          <p:nvPr/>
        </p:nvSpPr>
        <p:spPr bwMode="auto">
          <a:xfrm>
            <a:off x="4886322" y="4903788"/>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smtClean="0">
                <a:solidFill>
                  <a:srgbClr val="231F20"/>
                </a:solidFill>
                <a:effectLst>
                  <a:glow rad="50800">
                    <a:schemeClr val="bg1">
                      <a:alpha val="50000"/>
                    </a:schemeClr>
                  </a:glow>
                </a:effectLst>
                <a:latin typeface="Arial Black" panose="020B0A04020102020204" pitchFamily="34" charset="0"/>
              </a:rPr>
              <a:t>34.4</a:t>
            </a:r>
          </a:p>
          <a:p>
            <a:pPr lvl="0" algn="ctr"/>
            <a:r>
              <a:rPr lang="en-US" altLang="en-US" sz="800" b="1" dirty="0" smtClean="0">
                <a:solidFill>
                  <a:srgbClr val="231F20"/>
                </a:solidFill>
                <a:effectLst>
                  <a:glow rad="50800">
                    <a:schemeClr val="bg1">
                      <a:alpha val="50000"/>
                    </a:schemeClr>
                  </a:glow>
                </a:effectLst>
                <a:latin typeface="+mj-lt"/>
              </a:rPr>
              <a:t>Europe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8" name="Rectangle 33"/>
          <p:cNvSpPr>
            <a:spLocks noChangeArrowheads="1"/>
          </p:cNvSpPr>
          <p:nvPr/>
        </p:nvSpPr>
        <p:spPr bwMode="auto">
          <a:xfrm>
            <a:off x="5022851" y="5694363"/>
            <a:ext cx="1715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5.7</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9" name="Freeform 34"/>
          <p:cNvSpPr>
            <a:spLocks/>
          </p:cNvSpPr>
          <p:nvPr/>
        </p:nvSpPr>
        <p:spPr bwMode="auto">
          <a:xfrm>
            <a:off x="5734051" y="4240213"/>
            <a:ext cx="136525" cy="152400"/>
          </a:xfrm>
          <a:custGeom>
            <a:avLst/>
            <a:gdLst>
              <a:gd name="T0" fmla="*/ 0 w 86"/>
              <a:gd name="T1" fmla="*/ 96 h 96"/>
              <a:gd name="T2" fmla="*/ 23 w 86"/>
              <a:gd name="T3" fmla="*/ 0 h 96"/>
              <a:gd name="T4" fmla="*/ 86 w 86"/>
              <a:gd name="T5" fmla="*/ 0 h 96"/>
            </a:gdLst>
            <a:ahLst/>
            <a:cxnLst>
              <a:cxn ang="0">
                <a:pos x="T0" y="T1"/>
              </a:cxn>
              <a:cxn ang="0">
                <a:pos x="T2" y="T3"/>
              </a:cxn>
              <a:cxn ang="0">
                <a:pos x="T4" y="T5"/>
              </a:cxn>
            </a:cxnLst>
            <a:rect l="0" t="0" r="r" b="b"/>
            <a:pathLst>
              <a:path w="86" h="96">
                <a:moveTo>
                  <a:pt x="0" y="96"/>
                </a:moveTo>
                <a:lnTo>
                  <a:pt x="23" y="0"/>
                </a:lnTo>
                <a:lnTo>
                  <a:pt x="86" y="0"/>
                </a:lnTo>
              </a:path>
            </a:pathLst>
          </a:custGeom>
          <a:noFill/>
          <a:ln w="7938">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0" name="Line 35"/>
          <p:cNvSpPr>
            <a:spLocks noChangeShapeType="1"/>
          </p:cNvSpPr>
          <p:nvPr/>
        </p:nvSpPr>
        <p:spPr bwMode="auto">
          <a:xfrm flipH="1">
            <a:off x="5214938" y="5935663"/>
            <a:ext cx="58738" cy="19367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1" name="Freeform 36"/>
          <p:cNvSpPr>
            <a:spLocks/>
          </p:cNvSpPr>
          <p:nvPr/>
        </p:nvSpPr>
        <p:spPr bwMode="auto">
          <a:xfrm>
            <a:off x="4840288" y="5842000"/>
            <a:ext cx="182563" cy="114300"/>
          </a:xfrm>
          <a:custGeom>
            <a:avLst/>
            <a:gdLst>
              <a:gd name="T0" fmla="*/ 115 w 115"/>
              <a:gd name="T1" fmla="*/ 0 h 72"/>
              <a:gd name="T2" fmla="*/ 70 w 115"/>
              <a:gd name="T3" fmla="*/ 72 h 72"/>
              <a:gd name="T4" fmla="*/ 0 w 115"/>
              <a:gd name="T5" fmla="*/ 72 h 72"/>
            </a:gdLst>
            <a:ahLst/>
            <a:cxnLst>
              <a:cxn ang="0">
                <a:pos x="T0" y="T1"/>
              </a:cxn>
              <a:cxn ang="0">
                <a:pos x="T2" y="T3"/>
              </a:cxn>
              <a:cxn ang="0">
                <a:pos x="T4" y="T5"/>
              </a:cxn>
            </a:cxnLst>
            <a:rect l="0" t="0" r="r" b="b"/>
            <a:pathLst>
              <a:path w="115" h="72">
                <a:moveTo>
                  <a:pt x="115" y="0"/>
                </a:moveTo>
                <a:lnTo>
                  <a:pt x="70" y="72"/>
                </a:lnTo>
                <a:lnTo>
                  <a:pt x="0" y="72"/>
                </a:lnTo>
              </a:path>
            </a:pathLst>
          </a:custGeom>
          <a:noFill/>
          <a:ln w="7938">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2" name="Line 37"/>
          <p:cNvSpPr>
            <a:spLocks noChangeShapeType="1"/>
          </p:cNvSpPr>
          <p:nvPr/>
        </p:nvSpPr>
        <p:spPr bwMode="auto">
          <a:xfrm flipH="1" flipV="1">
            <a:off x="5462588" y="4273550"/>
            <a:ext cx="20638" cy="119063"/>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43" name="Rectangle 38"/>
          <p:cNvSpPr>
            <a:spLocks noChangeArrowheads="1"/>
          </p:cNvSpPr>
          <p:nvPr/>
        </p:nvSpPr>
        <p:spPr bwMode="auto">
          <a:xfrm>
            <a:off x="5256213" y="3795713"/>
            <a:ext cx="9537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a:solidFill>
                  <a:srgbClr val="231F20"/>
                </a:solidFill>
                <a:latin typeface="+mj-lt"/>
              </a:rPr>
              <a:t>Percent Islamic</a:t>
            </a:r>
          </a:p>
          <a:p>
            <a:pPr lvl="0" algn="ctr"/>
            <a:r>
              <a:rPr lang="en-US" altLang="en-US" sz="800" b="1" dirty="0">
                <a:solidFill>
                  <a:srgbClr val="231F20"/>
                </a:solidFill>
                <a:latin typeface="+mj-lt"/>
              </a:rPr>
              <a:t>migrant destination</a:t>
            </a:r>
            <a:endParaRPr kumimoji="0" lang="en-US" altLang="en-US" sz="1600" b="1" i="0" u="none" strike="noStrike" cap="none" normalizeH="0" baseline="0" dirty="0" smtClean="0">
              <a:ln>
                <a:noFill/>
              </a:ln>
              <a:solidFill>
                <a:schemeClr val="tx1"/>
              </a:solidFill>
              <a:effectLst/>
              <a:latin typeface="+mj-lt"/>
            </a:endParaRPr>
          </a:p>
        </p:txBody>
      </p:sp>
      <p:sp>
        <p:nvSpPr>
          <p:cNvPr id="52" name="Rectangle 47"/>
          <p:cNvSpPr>
            <a:spLocks noChangeArrowheads="1"/>
          </p:cNvSpPr>
          <p:nvPr/>
        </p:nvSpPr>
        <p:spPr bwMode="auto">
          <a:xfrm>
            <a:off x="2551120" y="2646362"/>
            <a:ext cx="6748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Other regions</a:t>
            </a:r>
            <a:endParaRPr kumimoji="0" lang="en-US" altLang="en-US" sz="1600" b="1" i="0" u="none" strike="noStrike" cap="none" normalizeH="0" baseline="0" dirty="0" smtClean="0">
              <a:ln>
                <a:noFill/>
              </a:ln>
              <a:solidFill>
                <a:schemeClr val="tx1"/>
              </a:solidFill>
              <a:effectLst/>
              <a:latin typeface="+mj-lt"/>
            </a:endParaRPr>
          </a:p>
        </p:txBody>
      </p:sp>
      <p:sp>
        <p:nvSpPr>
          <p:cNvPr id="55" name="Rectangle 50"/>
          <p:cNvSpPr>
            <a:spLocks noChangeArrowheads="1"/>
          </p:cNvSpPr>
          <p:nvPr/>
        </p:nvSpPr>
        <p:spPr bwMode="auto">
          <a:xfrm>
            <a:off x="2674936" y="3559170"/>
            <a:ext cx="496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smtClean="0">
                <a:solidFill>
                  <a:srgbClr val="231F20"/>
                </a:solidFill>
                <a:effectLst>
                  <a:glow rad="50800">
                    <a:schemeClr val="bg1">
                      <a:alpha val="50000"/>
                    </a:schemeClr>
                  </a:glow>
                </a:effectLst>
                <a:latin typeface="Arial Black" panose="020B0A04020102020204" pitchFamily="34" charset="0"/>
              </a:rPr>
              <a:t>14.9</a:t>
            </a:r>
          </a:p>
          <a:p>
            <a:pPr lvl="0" algn="ctr"/>
            <a:r>
              <a:rPr lang="en-US" altLang="en-US" sz="800" b="1" dirty="0" smtClean="0">
                <a:solidFill>
                  <a:srgbClr val="231F20"/>
                </a:solidFill>
                <a:effectLst>
                  <a:glow rad="50800">
                    <a:schemeClr val="bg1">
                      <a:alpha val="50000"/>
                    </a:schemeClr>
                  </a:glow>
                </a:effectLst>
                <a:latin typeface="+mj-lt"/>
              </a:rPr>
              <a:t>Southeast</a:t>
            </a:r>
          </a:p>
          <a:p>
            <a:pPr lvl="0" algn="ctr"/>
            <a:r>
              <a:rPr lang="en-US" altLang="en-US" sz="800" b="1" dirty="0" smtClean="0">
                <a:solidFill>
                  <a:srgbClr val="231F20"/>
                </a:solidFill>
                <a:effectLst>
                  <a:glow rad="50800">
                    <a:schemeClr val="bg1">
                      <a:alpha val="50000"/>
                    </a:schemeClr>
                  </a:glow>
                </a:effectLst>
                <a:latin typeface="+mj-lt"/>
              </a:rPr>
              <a:t>Asia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7" name="Rectangle 52"/>
          <p:cNvSpPr>
            <a:spLocks noChangeArrowheads="1"/>
          </p:cNvSpPr>
          <p:nvPr/>
        </p:nvSpPr>
        <p:spPr bwMode="auto">
          <a:xfrm>
            <a:off x="2705097" y="3182933"/>
            <a:ext cx="6011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9.9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j-lt"/>
              </a:rPr>
              <a:t>Central Asia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1" name="Rectangle 56"/>
          <p:cNvSpPr>
            <a:spLocks noChangeArrowheads="1"/>
          </p:cNvSpPr>
          <p:nvPr/>
        </p:nvSpPr>
        <p:spPr bwMode="auto">
          <a:xfrm>
            <a:off x="2454282" y="2819400"/>
            <a:ext cx="5546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Europe </a:t>
            </a:r>
            <a:r>
              <a:rPr kumimoji="0" lang="en-US" altLang="en-US" sz="800" b="1" i="0" u="none" strike="noStrike" cap="none" normalizeH="0" baseline="0" dirty="0" smtClean="0">
                <a:ln>
                  <a:noFill/>
                </a:ln>
                <a:solidFill>
                  <a:srgbClr val="231F20"/>
                </a:solidFill>
                <a:effectLst/>
                <a:latin typeface="Arial Black" panose="020B0A04020102020204" pitchFamily="34" charset="0"/>
              </a:rPr>
              <a:t>2.7</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75" name="Rectangle 70"/>
          <p:cNvSpPr>
            <a:spLocks noChangeArrowheads="1"/>
          </p:cNvSpPr>
          <p:nvPr/>
        </p:nvSpPr>
        <p:spPr bwMode="auto">
          <a:xfrm>
            <a:off x="3757605" y="3281363"/>
            <a:ext cx="5370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29.8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j-lt"/>
              </a:rPr>
              <a:t>South Asia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76" name="Rectangle 71"/>
          <p:cNvSpPr>
            <a:spLocks noChangeArrowheads="1"/>
          </p:cNvSpPr>
          <p:nvPr/>
        </p:nvSpPr>
        <p:spPr bwMode="auto">
          <a:xfrm>
            <a:off x="3636958" y="3848099"/>
            <a:ext cx="7662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smtClean="0">
                <a:solidFill>
                  <a:srgbClr val="231F20"/>
                </a:solidFill>
                <a:effectLst>
                  <a:glow rad="50800">
                    <a:schemeClr val="bg1">
                      <a:alpha val="50000"/>
                    </a:schemeClr>
                  </a:glow>
                </a:effectLst>
                <a:latin typeface="Arial Black" panose="020B0A04020102020204" pitchFamily="34" charset="0"/>
              </a:rPr>
              <a:t>19.8</a:t>
            </a:r>
          </a:p>
          <a:p>
            <a:pPr lvl="0" algn="ctr"/>
            <a:r>
              <a:rPr lang="en-US" altLang="en-US" sz="800" b="1" dirty="0" smtClean="0">
                <a:solidFill>
                  <a:srgbClr val="231F20"/>
                </a:solidFill>
                <a:effectLst>
                  <a:glow rad="50800">
                    <a:schemeClr val="bg1">
                      <a:alpha val="50000"/>
                    </a:schemeClr>
                  </a:glow>
                </a:effectLst>
                <a:latin typeface="+mj-lt"/>
              </a:rPr>
              <a:t>Southwest </a:t>
            </a:r>
            <a:r>
              <a:rPr lang="en-US" altLang="en-US" sz="800" b="1" dirty="0">
                <a:solidFill>
                  <a:srgbClr val="231F20"/>
                </a:solidFill>
                <a:effectLst>
                  <a:glow rad="50800">
                    <a:schemeClr val="bg1">
                      <a:alpha val="50000"/>
                    </a:schemeClr>
                  </a:glow>
                </a:effectLst>
                <a:latin typeface="+mj-lt"/>
              </a:rPr>
              <a:t>Asia</a:t>
            </a:r>
          </a:p>
          <a:p>
            <a:pPr lvl="0" algn="ctr"/>
            <a:r>
              <a:rPr lang="en-US" altLang="en-US" sz="800" b="1" dirty="0">
                <a:solidFill>
                  <a:srgbClr val="231F20"/>
                </a:solidFill>
                <a:effectLst>
                  <a:glow rad="50800">
                    <a:schemeClr val="bg1">
                      <a:alpha val="50000"/>
                    </a:schemeClr>
                  </a:glow>
                </a:effectLst>
                <a:latin typeface="+mj-lt"/>
              </a:rPr>
              <a:t>&amp; North Africa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77" name="Rectangle 72"/>
          <p:cNvSpPr>
            <a:spLocks noChangeArrowheads="1"/>
          </p:cNvSpPr>
          <p:nvPr/>
        </p:nvSpPr>
        <p:spPr bwMode="auto">
          <a:xfrm>
            <a:off x="2949567" y="3995739"/>
            <a:ext cx="623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dirty="0" smtClean="0">
                <a:solidFill>
                  <a:srgbClr val="231F20"/>
                </a:solidFill>
                <a:effectLst>
                  <a:glow rad="50800">
                    <a:schemeClr val="bg1">
                      <a:alpha val="50000"/>
                    </a:schemeClr>
                  </a:glow>
                </a:effectLst>
                <a:latin typeface="Arial Black" panose="020B0A04020102020204" pitchFamily="34" charset="0"/>
              </a:rPr>
              <a:t>15.9</a:t>
            </a:r>
          </a:p>
          <a:p>
            <a:pPr lvl="0" algn="ctr"/>
            <a:r>
              <a:rPr lang="en-US" altLang="en-US" sz="800" b="1" dirty="0" smtClean="0">
                <a:solidFill>
                  <a:srgbClr val="231F20"/>
                </a:solidFill>
                <a:effectLst>
                  <a:glow rad="50800">
                    <a:schemeClr val="bg1">
                      <a:alpha val="50000"/>
                    </a:schemeClr>
                  </a:glow>
                </a:effectLst>
                <a:latin typeface="+mj-lt"/>
              </a:rPr>
              <a:t>sub-Saharan</a:t>
            </a:r>
            <a:endParaRPr lang="en-US" altLang="en-US" sz="800" b="1" dirty="0">
              <a:solidFill>
                <a:srgbClr val="231F20"/>
              </a:solidFill>
              <a:effectLst>
                <a:glow rad="50800">
                  <a:schemeClr val="bg1">
                    <a:alpha val="50000"/>
                  </a:schemeClr>
                </a:glow>
              </a:effectLst>
              <a:latin typeface="+mj-lt"/>
            </a:endParaRPr>
          </a:p>
          <a:p>
            <a:pPr lvl="0" algn="ctr"/>
            <a:r>
              <a:rPr lang="en-US" altLang="en-US" sz="800" b="1" dirty="0">
                <a:solidFill>
                  <a:srgbClr val="231F20"/>
                </a:solidFill>
                <a:effectLst>
                  <a:glow rad="50800">
                    <a:schemeClr val="bg1">
                      <a:alpha val="50000"/>
                    </a:schemeClr>
                  </a:glow>
                </a:effectLst>
                <a:latin typeface="+mj-lt"/>
              </a:rPr>
              <a:t>Africa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0" name="Rectangle 75"/>
          <p:cNvSpPr>
            <a:spLocks noChangeArrowheads="1"/>
          </p:cNvSpPr>
          <p:nvPr/>
        </p:nvSpPr>
        <p:spPr bwMode="auto">
          <a:xfrm>
            <a:off x="3351213" y="2927350"/>
            <a:ext cx="1715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7.0</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81" name="Freeform 76"/>
          <p:cNvSpPr>
            <a:spLocks/>
          </p:cNvSpPr>
          <p:nvPr/>
        </p:nvSpPr>
        <p:spPr bwMode="auto">
          <a:xfrm>
            <a:off x="3240088" y="2728913"/>
            <a:ext cx="160338" cy="160338"/>
          </a:xfrm>
          <a:custGeom>
            <a:avLst/>
            <a:gdLst>
              <a:gd name="T0" fmla="*/ 101 w 101"/>
              <a:gd name="T1" fmla="*/ 101 h 101"/>
              <a:gd name="T2" fmla="*/ 78 w 101"/>
              <a:gd name="T3" fmla="*/ 0 h 101"/>
              <a:gd name="T4" fmla="*/ 0 w 101"/>
              <a:gd name="T5" fmla="*/ 0 h 101"/>
            </a:gdLst>
            <a:ahLst/>
            <a:cxnLst>
              <a:cxn ang="0">
                <a:pos x="T0" y="T1"/>
              </a:cxn>
              <a:cxn ang="0">
                <a:pos x="T2" y="T3"/>
              </a:cxn>
              <a:cxn ang="0">
                <a:pos x="T4" y="T5"/>
              </a:cxn>
            </a:cxnLst>
            <a:rect l="0" t="0" r="r" b="b"/>
            <a:pathLst>
              <a:path w="101" h="101">
                <a:moveTo>
                  <a:pt x="101" y="101"/>
                </a:moveTo>
                <a:lnTo>
                  <a:pt x="78" y="0"/>
                </a:lnTo>
                <a:lnTo>
                  <a:pt x="0" y="0"/>
                </a:lnTo>
              </a:path>
            </a:pathLst>
          </a:custGeom>
          <a:noFill/>
          <a:ln w="7938">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82" name="Freeform 77"/>
          <p:cNvSpPr>
            <a:spLocks/>
          </p:cNvSpPr>
          <p:nvPr/>
        </p:nvSpPr>
        <p:spPr bwMode="auto">
          <a:xfrm>
            <a:off x="2997201" y="2901950"/>
            <a:ext cx="127000" cy="74613"/>
          </a:xfrm>
          <a:custGeom>
            <a:avLst/>
            <a:gdLst>
              <a:gd name="T0" fmla="*/ 80 w 80"/>
              <a:gd name="T1" fmla="*/ 47 h 47"/>
              <a:gd name="T2" fmla="*/ 46 w 80"/>
              <a:gd name="T3" fmla="*/ 0 h 47"/>
              <a:gd name="T4" fmla="*/ 0 w 80"/>
              <a:gd name="T5" fmla="*/ 0 h 47"/>
            </a:gdLst>
            <a:ahLst/>
            <a:cxnLst>
              <a:cxn ang="0">
                <a:pos x="T0" y="T1"/>
              </a:cxn>
              <a:cxn ang="0">
                <a:pos x="T2" y="T3"/>
              </a:cxn>
              <a:cxn ang="0">
                <a:pos x="T4" y="T5"/>
              </a:cxn>
            </a:cxnLst>
            <a:rect l="0" t="0" r="r" b="b"/>
            <a:pathLst>
              <a:path w="80" h="47">
                <a:moveTo>
                  <a:pt x="80" y="47"/>
                </a:moveTo>
                <a:lnTo>
                  <a:pt x="46" y="0"/>
                </a:lnTo>
                <a:lnTo>
                  <a:pt x="0" y="0"/>
                </a:lnTo>
              </a:path>
            </a:pathLst>
          </a:custGeom>
          <a:noFill/>
          <a:ln w="7938">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83" name="Rectangle 78"/>
          <p:cNvSpPr>
            <a:spLocks noChangeArrowheads="1"/>
          </p:cNvSpPr>
          <p:nvPr/>
        </p:nvSpPr>
        <p:spPr bwMode="auto">
          <a:xfrm>
            <a:off x="3152280" y="2366963"/>
            <a:ext cx="7582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231F20"/>
                </a:solidFill>
                <a:latin typeface="+mj-lt"/>
              </a:rPr>
              <a:t>Percent Islamic</a:t>
            </a:r>
          </a:p>
          <a:p>
            <a:pPr lvl="0" algn="ctr"/>
            <a:r>
              <a:rPr lang="en-US" altLang="en-US" sz="800" b="1" dirty="0">
                <a:solidFill>
                  <a:srgbClr val="231F20"/>
                </a:solidFill>
                <a:latin typeface="+mj-lt"/>
              </a:rPr>
              <a:t>by region</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7945465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6.2.5 Recent Migration of Muslims </a:t>
            </a:r>
            <a:r>
              <a:rPr lang="en-US" sz="3400" dirty="0" smtClean="0"/>
              <a:t>and </a:t>
            </a:r>
            <a:r>
              <a:rPr lang="en-US" sz="3400" dirty="0"/>
              <a:t>Jews </a:t>
            </a:r>
            <a:r>
              <a:rPr lang="en-US" sz="2000" b="0" dirty="0"/>
              <a:t>(4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723933"/>
          </a:xfrm>
        </p:spPr>
        <p:txBody>
          <a:bodyPr/>
          <a:lstStyle/>
          <a:p>
            <a:pPr marL="432" indent="0">
              <a:buNone/>
            </a:pPr>
            <a:r>
              <a:rPr lang="en-US" sz="2200" b="1" dirty="0"/>
              <a:t>Figure 6-41: </a:t>
            </a:r>
            <a:r>
              <a:rPr lang="en-US" sz="2200" dirty="0"/>
              <a:t>Muslims pray in the Great Mosque in Paris</a:t>
            </a:r>
            <a:r>
              <a:rPr lang="en-US" sz="2200" dirty="0" smtClean="0"/>
              <a:t>. France </a:t>
            </a:r>
            <a:r>
              <a:rPr lang="en-US" sz="2200" dirty="0"/>
              <a:t>is a major migrant destination for Muslims from North Africa.</a:t>
            </a:r>
          </a:p>
        </p:txBody>
      </p:sp>
      <p:pic>
        <p:nvPicPr>
          <p:cNvPr id="6" name="Picture 5" descr="A group of Muslims praying on the street outside the Great Mosque in Paris.">
            <a:extLst>
              <a:ext uri="{FF2B5EF4-FFF2-40B4-BE49-F238E27FC236}">
                <a16:creationId xmlns:a16="http://schemas.microsoft.com/office/drawing/2014/main" id="{FF6BFBC1-EC39-4F81-8C3E-07DA939ABF8A}"/>
              </a:ext>
            </a:extLst>
          </p:cNvPr>
          <p:cNvPicPr>
            <a:picLocks noChangeAspect="1"/>
          </p:cNvPicPr>
          <p:nvPr/>
        </p:nvPicPr>
        <p:blipFill>
          <a:blip r:embed="rId2"/>
          <a:stretch>
            <a:fillRect/>
          </a:stretch>
        </p:blipFill>
        <p:spPr>
          <a:xfrm>
            <a:off x="1857555" y="2407260"/>
            <a:ext cx="5428890" cy="3920435"/>
          </a:xfrm>
          <a:prstGeom prst="rect">
            <a:avLst/>
          </a:prstGeom>
        </p:spPr>
      </p:pic>
    </p:spTree>
    <p:extLst>
      <p:ext uri="{BB962C8B-B14F-4D97-AF65-F5344CB8AC3E}">
        <p14:creationId xmlns:p14="http://schemas.microsoft.com/office/powerpoint/2010/main" val="26579855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6.2.5 Recent Migration of Muslims </a:t>
            </a:r>
            <a:r>
              <a:rPr lang="en-US" sz="3400" dirty="0" smtClean="0"/>
              <a:t>and </a:t>
            </a:r>
            <a:r>
              <a:rPr lang="en-US" sz="3400" dirty="0"/>
              <a:t>Jews </a:t>
            </a:r>
            <a:r>
              <a:rPr lang="en-US" sz="2000" b="0" dirty="0"/>
              <a:t>(5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318500" cy="1021773"/>
          </a:xfrm>
        </p:spPr>
        <p:txBody>
          <a:bodyPr/>
          <a:lstStyle/>
          <a:p>
            <a:pPr marL="432" indent="0">
              <a:buNone/>
            </a:pPr>
            <a:r>
              <a:rPr lang="en-US" sz="2200" b="1" dirty="0"/>
              <a:t>Figure 6-42:</a:t>
            </a:r>
            <a:r>
              <a:rPr lang="en-US" sz="2200" dirty="0"/>
              <a:t> The Jewish population has undergone a major change in distribution from being mostly in Europe to mostly in the United States and Israel.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356" y="2993836"/>
            <a:ext cx="6830276" cy="2973857"/>
          </a:xfrm>
          <a:prstGeom prst="rect">
            <a:avLst/>
          </a:prstGeom>
        </p:spPr>
      </p:pic>
      <p:sp>
        <p:nvSpPr>
          <p:cNvPr id="10" name="Rectangle 5"/>
          <p:cNvSpPr>
            <a:spLocks noChangeArrowheads="1"/>
          </p:cNvSpPr>
          <p:nvPr/>
        </p:nvSpPr>
        <p:spPr bwMode="auto">
          <a:xfrm>
            <a:off x="3304059" y="4070037"/>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43.8%</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1" name="Rectangle 6"/>
          <p:cNvSpPr>
            <a:spLocks noChangeArrowheads="1"/>
          </p:cNvSpPr>
          <p:nvPr/>
        </p:nvSpPr>
        <p:spPr bwMode="auto">
          <a:xfrm>
            <a:off x="3350536" y="4302423"/>
            <a:ext cx="503343"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Russia</a:t>
            </a:r>
            <a:endParaRPr kumimoji="0" lang="en-US" altLang="en-US"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6829171" y="3903791"/>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40.1%</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13" name="Rectangle 8"/>
          <p:cNvSpPr>
            <a:spLocks noChangeArrowheads="1"/>
          </p:cNvSpPr>
          <p:nvPr/>
        </p:nvSpPr>
        <p:spPr bwMode="auto">
          <a:xfrm>
            <a:off x="6914975" y="4136177"/>
            <a:ext cx="400751"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Israel</a:t>
            </a:r>
            <a:endParaRPr kumimoji="0" lang="en-US" altLang="en-US"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7388683" y="5675286"/>
            <a:ext cx="107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200" b="1" i="0" u="none" strike="noStrike" cap="none" normalizeH="0" baseline="0" dirty="0" smtClean="0">
                <a:ln>
                  <a:noFill/>
                </a:ln>
                <a:solidFill>
                  <a:srgbClr val="231F20"/>
                </a:solidFill>
                <a:effectLst/>
                <a:latin typeface="+mj-lt"/>
              </a:rPr>
              <a:t>Canada </a:t>
            </a:r>
            <a:r>
              <a:rPr lang="en-US" altLang="en-US" b="1" dirty="0">
                <a:solidFill>
                  <a:srgbClr val="231F20"/>
                </a:solidFill>
                <a:latin typeface="Arial Black" panose="020B0A04020102020204" pitchFamily="34" charset="0"/>
              </a:rPr>
              <a:t>2.5</a:t>
            </a:r>
            <a:r>
              <a:rPr lang="en-US" altLang="en-US" b="1" dirty="0" smtClean="0">
                <a:solidFill>
                  <a:srgbClr val="231F20"/>
                </a:solidFill>
                <a:latin typeface="Arial Black" panose="020B0A04020102020204" pitchFamily="34" charset="0"/>
              </a:rPr>
              <a:t>%</a:t>
            </a:r>
            <a:endParaRPr kumimoji="0" lang="en-US" altLang="en-US"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7181324" y="5907671"/>
            <a:ext cx="10259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200" b="1" i="0" u="none" strike="noStrike" cap="none" normalizeH="0" baseline="0" dirty="0" smtClean="0">
                <a:ln>
                  <a:noFill/>
                </a:ln>
                <a:solidFill>
                  <a:srgbClr val="231F20"/>
                </a:solidFill>
                <a:effectLst/>
                <a:latin typeface="+mj-lt"/>
              </a:rPr>
              <a:t>France </a:t>
            </a:r>
            <a:r>
              <a:rPr lang="en-US" altLang="en-US" b="1" dirty="0">
                <a:solidFill>
                  <a:srgbClr val="231F20"/>
                </a:solidFill>
                <a:latin typeface="Arial Black" panose="020B0A04020102020204" pitchFamily="34" charset="0"/>
              </a:rPr>
              <a:t>2.2</a:t>
            </a:r>
            <a:r>
              <a:rPr lang="en-US" altLang="en-US" b="1" dirty="0" smtClean="0">
                <a:solidFill>
                  <a:srgbClr val="231F20"/>
                </a:solidFill>
                <a:latin typeface="Arial Black" panose="020B0A04020102020204" pitchFamily="34" charset="0"/>
              </a:rPr>
              <a:t>%</a:t>
            </a:r>
            <a:endParaRPr kumimoji="0" lang="en-US" altLang="en-US"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6897456" y="6134694"/>
            <a:ext cx="8736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200" b="1" i="0" u="none" strike="noStrike" cap="none" normalizeH="0" baseline="0" dirty="0" smtClean="0">
                <a:ln>
                  <a:noFill/>
                </a:ln>
                <a:solidFill>
                  <a:srgbClr val="231F20"/>
                </a:solidFill>
                <a:effectLst/>
                <a:latin typeface="+mj-lt"/>
              </a:rPr>
              <a:t>U.K. </a:t>
            </a:r>
            <a:r>
              <a:rPr lang="en-US" altLang="en-US" b="1" dirty="0">
                <a:solidFill>
                  <a:srgbClr val="231F20"/>
                </a:solidFill>
                <a:latin typeface="Arial Black" panose="020B0A04020102020204" pitchFamily="34" charset="0"/>
              </a:rPr>
              <a:t>2.0</a:t>
            </a:r>
            <a:r>
              <a:rPr lang="en-US" altLang="en-US" b="1" dirty="0" smtClean="0">
                <a:solidFill>
                  <a:srgbClr val="231F20"/>
                </a:solidFill>
                <a:latin typeface="Arial Black" panose="020B0A04020102020204" pitchFamily="34" charset="0"/>
              </a:rPr>
              <a:t>%</a:t>
            </a:r>
            <a:r>
              <a:rPr kumimoji="0" lang="en-US" altLang="en-US" sz="1200" b="1" i="0" u="none" strike="noStrike" cap="none" normalizeH="0" baseline="0" dirty="0" smtClean="0">
                <a:ln>
                  <a:noFill/>
                </a:ln>
                <a:solidFill>
                  <a:srgbClr val="231F20"/>
                </a:solidFill>
                <a:effectLst/>
                <a:latin typeface="+mj-lt"/>
              </a:rPr>
              <a:t> </a:t>
            </a:r>
            <a:endParaRPr kumimoji="0" lang="en-US" altLang="en-US"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2571150" y="5248053"/>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Arial Black" panose="020B0A04020102020204" pitchFamily="34" charset="0"/>
              </a:rPr>
              <a:t>11.0%</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1" name="Rectangle 16"/>
          <p:cNvSpPr>
            <a:spLocks noChangeArrowheads="1"/>
          </p:cNvSpPr>
          <p:nvPr/>
        </p:nvSpPr>
        <p:spPr bwMode="auto">
          <a:xfrm>
            <a:off x="2590813" y="5482227"/>
            <a:ext cx="5289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Austria</a:t>
            </a:r>
            <a:endParaRPr kumimoji="0" lang="en-US" altLang="en-US" b="1" i="0" u="none" strike="noStrike" cap="none" normalizeH="0" baseline="0" dirty="0" smtClean="0">
              <a:ln>
                <a:noFill/>
              </a:ln>
              <a:solidFill>
                <a:schemeClr val="tx1"/>
              </a:solidFill>
              <a:effectLst/>
              <a:latin typeface="+mj-lt"/>
            </a:endParaRPr>
          </a:p>
        </p:txBody>
      </p:sp>
      <p:sp>
        <p:nvSpPr>
          <p:cNvPr id="22" name="Rectangle 17"/>
          <p:cNvSpPr>
            <a:spLocks noChangeArrowheads="1"/>
          </p:cNvSpPr>
          <p:nvPr/>
        </p:nvSpPr>
        <p:spPr bwMode="auto">
          <a:xfrm>
            <a:off x="1164322" y="5837955"/>
            <a:ext cx="6235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Hungary</a:t>
            </a:r>
            <a:endParaRPr kumimoji="0" lang="en-US" altLang="en-US" b="1" i="0" u="none" strike="noStrike" cap="none" normalizeH="0" baseline="0" dirty="0" smtClean="0">
              <a:ln>
                <a:noFill/>
              </a:ln>
              <a:solidFill>
                <a:schemeClr val="tx1"/>
              </a:solidFill>
              <a:effectLst/>
              <a:latin typeface="+mj-lt"/>
            </a:endParaRPr>
          </a:p>
        </p:txBody>
      </p:sp>
      <p:sp>
        <p:nvSpPr>
          <p:cNvPr id="23" name="Rectangle 18"/>
          <p:cNvSpPr>
            <a:spLocks noChangeArrowheads="1"/>
          </p:cNvSpPr>
          <p:nvPr/>
        </p:nvSpPr>
        <p:spPr bwMode="auto">
          <a:xfrm>
            <a:off x="678100" y="5369609"/>
            <a:ext cx="6652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Germany</a:t>
            </a:r>
            <a:endParaRPr kumimoji="0" lang="en-US" altLang="en-US" b="1" i="0" u="none" strike="noStrike" cap="none" normalizeH="0" baseline="0" smtClean="0">
              <a:ln>
                <a:noFill/>
              </a:ln>
              <a:solidFill>
                <a:schemeClr val="tx1"/>
              </a:solidFill>
              <a:effectLst/>
              <a:latin typeface="+mj-lt"/>
            </a:endParaRPr>
          </a:p>
        </p:txBody>
      </p:sp>
      <p:sp>
        <p:nvSpPr>
          <p:cNvPr id="24" name="Rectangle 19"/>
          <p:cNvSpPr>
            <a:spLocks noChangeArrowheads="1"/>
          </p:cNvSpPr>
          <p:nvPr/>
        </p:nvSpPr>
        <p:spPr bwMode="auto">
          <a:xfrm>
            <a:off x="1225100" y="4335160"/>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Arial Black" panose="020B0A04020102020204" pitchFamily="34" charset="0"/>
              </a:rPr>
              <a:t>8.9%</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5" name="Rectangle 20"/>
          <p:cNvSpPr>
            <a:spLocks noChangeArrowheads="1"/>
          </p:cNvSpPr>
          <p:nvPr/>
        </p:nvSpPr>
        <p:spPr bwMode="auto">
          <a:xfrm>
            <a:off x="1225100" y="4574695"/>
            <a:ext cx="9585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other Europe</a:t>
            </a:r>
            <a:endParaRPr kumimoji="0" lang="en-US" altLang="en-US" b="1" i="0" u="none" strike="noStrike" cap="none" normalizeH="0" baseline="0" dirty="0" smtClean="0">
              <a:ln>
                <a:noFill/>
              </a:ln>
              <a:solidFill>
                <a:schemeClr val="tx1"/>
              </a:solidFill>
              <a:effectLst/>
              <a:latin typeface="+mj-lt"/>
            </a:endParaRPr>
          </a:p>
        </p:txBody>
      </p:sp>
      <p:sp>
        <p:nvSpPr>
          <p:cNvPr id="26" name="Rectangle 21"/>
          <p:cNvSpPr>
            <a:spLocks noChangeArrowheads="1"/>
          </p:cNvSpPr>
          <p:nvPr/>
        </p:nvSpPr>
        <p:spPr bwMode="auto">
          <a:xfrm>
            <a:off x="5483121" y="6061403"/>
            <a:ext cx="9585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other Europe</a:t>
            </a:r>
            <a:endParaRPr kumimoji="0" lang="en-US" altLang="en-US" b="1" i="0" u="none" strike="noStrike" cap="none" normalizeH="0" baseline="0" smtClean="0">
              <a:ln>
                <a:noFill/>
              </a:ln>
              <a:solidFill>
                <a:schemeClr val="tx1"/>
              </a:solidFill>
              <a:effectLst/>
              <a:latin typeface="+mj-lt"/>
            </a:endParaRPr>
          </a:p>
        </p:txBody>
      </p:sp>
      <p:sp>
        <p:nvSpPr>
          <p:cNvPr id="27" name="Rectangle 22"/>
          <p:cNvSpPr>
            <a:spLocks noChangeArrowheads="1"/>
          </p:cNvSpPr>
          <p:nvPr/>
        </p:nvSpPr>
        <p:spPr bwMode="auto">
          <a:xfrm>
            <a:off x="1657695" y="3510523"/>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17.1%</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28" name="Rectangle 23"/>
          <p:cNvSpPr>
            <a:spLocks noChangeArrowheads="1"/>
          </p:cNvSpPr>
          <p:nvPr/>
        </p:nvSpPr>
        <p:spPr bwMode="auto">
          <a:xfrm>
            <a:off x="2358427" y="3303164"/>
            <a:ext cx="3847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other</a:t>
            </a:r>
            <a:endParaRPr kumimoji="0" lang="en-US" altLang="en-US"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5829912" y="3344279"/>
            <a:ext cx="3847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other</a:t>
            </a:r>
            <a:endParaRPr kumimoji="0" lang="en-US" altLang="en-US" b="1" i="0" u="none" strike="noStrike" cap="none" normalizeH="0" baseline="0" dirty="0" smtClean="0">
              <a:ln>
                <a:noFill/>
              </a:ln>
              <a:solidFill>
                <a:schemeClr val="tx1"/>
              </a:solidFill>
              <a:effectLst/>
              <a:latin typeface="+mj-lt"/>
            </a:endParaRPr>
          </a:p>
        </p:txBody>
      </p:sp>
      <p:sp>
        <p:nvSpPr>
          <p:cNvPr id="30" name="Rectangle 25"/>
          <p:cNvSpPr>
            <a:spLocks noChangeArrowheads="1"/>
          </p:cNvSpPr>
          <p:nvPr/>
        </p:nvSpPr>
        <p:spPr bwMode="auto">
          <a:xfrm>
            <a:off x="1684509" y="3762573"/>
            <a:ext cx="479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200" b="1" dirty="0">
                <a:solidFill>
                  <a:srgbClr val="231F20"/>
                </a:solidFill>
                <a:latin typeface="+mj-lt"/>
              </a:rPr>
              <a:t>United</a:t>
            </a:r>
          </a:p>
          <a:p>
            <a:pPr lvl="0"/>
            <a:r>
              <a:rPr lang="en-US" altLang="en-US" sz="1200" b="1" dirty="0">
                <a:solidFill>
                  <a:srgbClr val="231F20"/>
                </a:solidFill>
                <a:latin typeface="+mj-lt"/>
              </a:rPr>
              <a:t>States</a:t>
            </a:r>
            <a:endParaRPr kumimoji="0" lang="en-US" altLang="en-US" b="1" i="0" u="none" strike="noStrike" cap="none" normalizeH="0" baseline="0" dirty="0" smtClean="0">
              <a:ln>
                <a:noFill/>
              </a:ln>
              <a:solidFill>
                <a:schemeClr val="tx1"/>
              </a:solidFill>
              <a:effectLst/>
              <a:latin typeface="+mj-lt"/>
            </a:endParaRPr>
          </a:p>
        </p:txBody>
      </p:sp>
      <p:sp>
        <p:nvSpPr>
          <p:cNvPr id="32" name="Rectangle 27"/>
          <p:cNvSpPr>
            <a:spLocks noChangeArrowheads="1"/>
          </p:cNvSpPr>
          <p:nvPr/>
        </p:nvSpPr>
        <p:spPr bwMode="auto">
          <a:xfrm>
            <a:off x="5175657" y="4129027"/>
            <a:ext cx="5995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Arial Black" panose="020B0A04020102020204" pitchFamily="34" charset="0"/>
              </a:rPr>
              <a:t>40.6%</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33" name="Rectangle 28"/>
          <p:cNvSpPr>
            <a:spLocks noChangeArrowheads="1"/>
          </p:cNvSpPr>
          <p:nvPr/>
        </p:nvSpPr>
        <p:spPr bwMode="auto">
          <a:xfrm>
            <a:off x="5236434" y="4382863"/>
            <a:ext cx="479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United</a:t>
            </a:r>
            <a:endParaRPr kumimoji="0" lang="en-US" altLang="en-US" b="1"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5256098" y="4590223"/>
            <a:ext cx="4600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States</a:t>
            </a:r>
            <a:endParaRPr kumimoji="0" lang="en-US" altLang="en-US" b="1" i="0" u="none" strike="noStrike" cap="none" normalizeH="0" baseline="0" smtClean="0">
              <a:ln>
                <a:noFill/>
              </a:ln>
              <a:solidFill>
                <a:schemeClr val="tx1"/>
              </a:solidFill>
              <a:effectLst/>
              <a:latin typeface="+mj-lt"/>
            </a:endParaRPr>
          </a:p>
        </p:txBody>
      </p:sp>
      <p:sp>
        <p:nvSpPr>
          <p:cNvPr id="35" name="Rectangle 30"/>
          <p:cNvSpPr>
            <a:spLocks noChangeArrowheads="1"/>
          </p:cNvSpPr>
          <p:nvPr/>
        </p:nvSpPr>
        <p:spPr bwMode="auto">
          <a:xfrm>
            <a:off x="2304800" y="3077929"/>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Arial Black" panose="020B0A04020102020204" pitchFamily="34" charset="0"/>
              </a:rPr>
              <a:t>6.2%</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36" name="Rectangle 31"/>
          <p:cNvSpPr>
            <a:spLocks noChangeArrowheads="1"/>
          </p:cNvSpPr>
          <p:nvPr/>
        </p:nvSpPr>
        <p:spPr bwMode="auto">
          <a:xfrm>
            <a:off x="5803098" y="3097593"/>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8.2%</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7" name="Rectangle 32"/>
          <p:cNvSpPr>
            <a:spLocks noChangeArrowheads="1"/>
          </p:cNvSpPr>
          <p:nvPr/>
        </p:nvSpPr>
        <p:spPr bwMode="auto">
          <a:xfrm>
            <a:off x="6196366" y="5467926"/>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Arial Black" panose="020B0A04020102020204" pitchFamily="34" charset="0"/>
              </a:rPr>
              <a:t>6.4%</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38" name="Rectangle 33"/>
          <p:cNvSpPr>
            <a:spLocks noChangeArrowheads="1"/>
          </p:cNvSpPr>
          <p:nvPr/>
        </p:nvSpPr>
        <p:spPr bwMode="auto">
          <a:xfrm>
            <a:off x="1918682" y="5235540"/>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Arial Black" panose="020B0A04020102020204" pitchFamily="34" charset="0"/>
              </a:rPr>
              <a:t>7.8%</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39" name="Rectangle 34"/>
          <p:cNvSpPr>
            <a:spLocks noChangeArrowheads="1"/>
          </p:cNvSpPr>
          <p:nvPr/>
        </p:nvSpPr>
        <p:spPr bwMode="auto">
          <a:xfrm>
            <a:off x="1478937" y="4972387"/>
            <a:ext cx="4792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Arial Black" panose="020B0A04020102020204" pitchFamily="34" charset="0"/>
              </a:rPr>
              <a:t>5.2%</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40" name="Line 35"/>
          <p:cNvSpPr>
            <a:spLocks noChangeShapeType="1"/>
          </p:cNvSpPr>
          <p:nvPr/>
        </p:nvSpPr>
        <p:spPr bwMode="auto">
          <a:xfrm>
            <a:off x="6834533" y="5709249"/>
            <a:ext cx="146582" cy="432595"/>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1" name="Line 36"/>
          <p:cNvSpPr>
            <a:spLocks noChangeShapeType="1"/>
          </p:cNvSpPr>
          <p:nvPr/>
        </p:nvSpPr>
        <p:spPr bwMode="auto">
          <a:xfrm>
            <a:off x="6448415" y="5748576"/>
            <a:ext cx="7150" cy="353941"/>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2" name="Line 37"/>
          <p:cNvSpPr>
            <a:spLocks noChangeShapeType="1"/>
          </p:cNvSpPr>
          <p:nvPr/>
        </p:nvSpPr>
        <p:spPr bwMode="auto">
          <a:xfrm>
            <a:off x="7034742" y="5643109"/>
            <a:ext cx="134069" cy="312827"/>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3" name="Line 38"/>
          <p:cNvSpPr>
            <a:spLocks noChangeShapeType="1"/>
          </p:cNvSpPr>
          <p:nvPr/>
        </p:nvSpPr>
        <p:spPr bwMode="auto">
          <a:xfrm>
            <a:off x="7227801" y="5543005"/>
            <a:ext cx="134069" cy="219873"/>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4" name="Line 39"/>
          <p:cNvSpPr>
            <a:spLocks noChangeShapeType="1"/>
          </p:cNvSpPr>
          <p:nvPr/>
        </p:nvSpPr>
        <p:spPr bwMode="auto">
          <a:xfrm flipH="1">
            <a:off x="1838241" y="5562667"/>
            <a:ext cx="173396" cy="293163"/>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5" name="Line 40"/>
          <p:cNvSpPr>
            <a:spLocks noChangeShapeType="1"/>
          </p:cNvSpPr>
          <p:nvPr/>
        </p:nvSpPr>
        <p:spPr bwMode="auto">
          <a:xfrm flipH="1">
            <a:off x="1344869" y="5223027"/>
            <a:ext cx="212723" cy="193059"/>
          </a:xfrm>
          <a:prstGeom prst="line">
            <a:avLst/>
          </a:prstGeom>
          <a:noFill/>
          <a:ln w="19050">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latin typeface="+mj-lt"/>
            </a:endParaRPr>
          </a:p>
        </p:txBody>
      </p:sp>
      <p:sp>
        <p:nvSpPr>
          <p:cNvPr id="46" name="Rectangle 41"/>
          <p:cNvSpPr>
            <a:spLocks noChangeArrowheads="1"/>
          </p:cNvSpPr>
          <p:nvPr/>
        </p:nvSpPr>
        <p:spPr bwMode="auto">
          <a:xfrm>
            <a:off x="2610477" y="2644799"/>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latin typeface="+mj-lt"/>
              </a:rPr>
              <a:t>1910</a:t>
            </a:r>
            <a:endParaRPr kumimoji="0" lang="en-US" altLang="en-US" sz="1800" b="1" i="0" u="none" strike="noStrike" cap="none" normalizeH="0" baseline="0" dirty="0" smtClean="0">
              <a:ln>
                <a:noFill/>
              </a:ln>
              <a:solidFill>
                <a:schemeClr val="tx1"/>
              </a:solidFill>
              <a:effectLst/>
              <a:latin typeface="+mj-lt"/>
            </a:endParaRPr>
          </a:p>
        </p:txBody>
      </p:sp>
      <p:sp>
        <p:nvSpPr>
          <p:cNvPr id="47" name="Rectangle 42"/>
          <p:cNvSpPr>
            <a:spLocks noChangeArrowheads="1"/>
          </p:cNvSpPr>
          <p:nvPr/>
        </p:nvSpPr>
        <p:spPr bwMode="auto">
          <a:xfrm>
            <a:off x="6096262" y="2644799"/>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latin typeface="+mj-lt"/>
              </a:rPr>
              <a:t>2012</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6873698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6.2.5 Recent Migration of Muslims </a:t>
            </a:r>
            <a:r>
              <a:rPr lang="en-US" sz="3400" dirty="0" smtClean="0"/>
              <a:t>and </a:t>
            </a:r>
            <a:r>
              <a:rPr lang="en-US" sz="3400" dirty="0"/>
              <a:t>Jews </a:t>
            </a:r>
            <a:r>
              <a:rPr lang="en-US" sz="2000" b="0" dirty="0"/>
              <a:t>(6 of 6)</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42374"/>
          </a:xfrm>
        </p:spPr>
        <p:txBody>
          <a:bodyPr/>
          <a:lstStyle/>
          <a:p>
            <a:pPr marL="432" indent="0">
              <a:buNone/>
            </a:pPr>
            <a:r>
              <a:rPr lang="en-US" sz="2200" b="1" dirty="0"/>
              <a:t>Figure 6-43: </a:t>
            </a:r>
            <a:r>
              <a:rPr lang="en-US" sz="2200" dirty="0"/>
              <a:t>Jews worship at the Western Wall, the holiest site in Judaism, at the base of the Temple Mount, Jerusalem, Israel.</a:t>
            </a:r>
          </a:p>
        </p:txBody>
      </p:sp>
      <p:pic>
        <p:nvPicPr>
          <p:cNvPr id="6" name="Picture 5" descr="Jews worshiping at the Western Wall at the base of the Temple Mount, Jerusalem, Israel.">
            <a:extLst>
              <a:ext uri="{FF2B5EF4-FFF2-40B4-BE49-F238E27FC236}">
                <a16:creationId xmlns:a16="http://schemas.microsoft.com/office/drawing/2014/main" id="{C3A5362D-9804-41EF-803F-37D2FB661CF6}"/>
              </a:ext>
            </a:extLst>
          </p:cNvPr>
          <p:cNvPicPr>
            <a:picLocks noChangeAspect="1"/>
          </p:cNvPicPr>
          <p:nvPr/>
        </p:nvPicPr>
        <p:blipFill>
          <a:blip r:embed="rId2"/>
          <a:stretch>
            <a:fillRect/>
          </a:stretch>
        </p:blipFill>
        <p:spPr>
          <a:xfrm>
            <a:off x="556000" y="2481313"/>
            <a:ext cx="8108201" cy="3729773"/>
          </a:xfrm>
          <a:prstGeom prst="rect">
            <a:avLst/>
          </a:prstGeom>
        </p:spPr>
      </p:pic>
    </p:spTree>
    <p:extLst>
      <p:ext uri="{BB962C8B-B14F-4D97-AF65-F5344CB8AC3E}">
        <p14:creationId xmlns:p14="http://schemas.microsoft.com/office/powerpoint/2010/main" val="1229513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Key Issue 3: Why Do Religions Organize Space in Specific Patterns?</a:t>
            </a:r>
          </a:p>
        </p:txBody>
      </p:sp>
      <p:sp>
        <p:nvSpPr>
          <p:cNvPr id="8" name="Content Placeholder 7"/>
          <p:cNvSpPr>
            <a:spLocks noGrp="1"/>
          </p:cNvSpPr>
          <p:nvPr>
            <p:ph sz="quarter" idx="13"/>
          </p:nvPr>
        </p:nvSpPr>
        <p:spPr/>
        <p:txBody>
          <a:bodyPr/>
          <a:lstStyle/>
          <a:p>
            <a:pPr marL="914400" indent="-914400" eaLnBrk="1" hangingPunct="1">
              <a:buNone/>
            </a:pPr>
            <a:r>
              <a:rPr lang="en-US" altLang="en-US" b="1" dirty="0">
                <a:solidFill>
                  <a:srgbClr val="007FA3"/>
                </a:solidFill>
              </a:rPr>
              <a:t>6.3.1</a:t>
            </a:r>
            <a:r>
              <a:rPr lang="en-US" altLang="en-US" dirty="0"/>
              <a:t> Places of Worship</a:t>
            </a:r>
          </a:p>
          <a:p>
            <a:pPr marL="914400" indent="-914400" eaLnBrk="1" hangingPunct="1">
              <a:buNone/>
            </a:pPr>
            <a:r>
              <a:rPr lang="en-US" altLang="en-US" b="1" dirty="0">
                <a:solidFill>
                  <a:srgbClr val="007FA3"/>
                </a:solidFill>
              </a:rPr>
              <a:t>6.3.2</a:t>
            </a:r>
            <a:r>
              <a:rPr lang="en-US" altLang="en-US" dirty="0"/>
              <a:t> Pilgrimages to Religious Shrines</a:t>
            </a:r>
          </a:p>
          <a:p>
            <a:pPr marL="914400" indent="-914400" eaLnBrk="1" hangingPunct="1">
              <a:buNone/>
            </a:pPr>
            <a:r>
              <a:rPr lang="en-US" altLang="en-US" b="1" dirty="0">
                <a:solidFill>
                  <a:srgbClr val="007FA3"/>
                </a:solidFill>
              </a:rPr>
              <a:t>6.3.3</a:t>
            </a:r>
            <a:r>
              <a:rPr lang="en-US" altLang="en-US" dirty="0"/>
              <a:t> Religious Settlements </a:t>
            </a:r>
            <a:r>
              <a:rPr lang="en-US" altLang="en-US" dirty="0" smtClean="0"/>
              <a:t>and </a:t>
            </a:r>
            <a:r>
              <a:rPr lang="en-US" altLang="en-US" dirty="0"/>
              <a:t>Toponyms</a:t>
            </a:r>
          </a:p>
          <a:p>
            <a:pPr marL="914400" indent="-914400" eaLnBrk="1" hangingPunct="1">
              <a:buNone/>
            </a:pPr>
            <a:r>
              <a:rPr lang="en-US" altLang="en-US" b="1" dirty="0">
                <a:solidFill>
                  <a:srgbClr val="007FA3"/>
                </a:solidFill>
              </a:rPr>
              <a:t>6.3.4</a:t>
            </a:r>
            <a:r>
              <a:rPr lang="en-US" altLang="en-US" dirty="0"/>
              <a:t> Administration of Religious Space</a:t>
            </a:r>
          </a:p>
          <a:p>
            <a:pPr marL="914400" indent="-914400" eaLnBrk="1" hangingPunct="1">
              <a:buNone/>
            </a:pPr>
            <a:r>
              <a:rPr lang="en-US" altLang="en-US" b="1" dirty="0">
                <a:solidFill>
                  <a:srgbClr val="007FA3"/>
                </a:solidFill>
              </a:rPr>
              <a:t>6.3.5</a:t>
            </a:r>
            <a:r>
              <a:rPr lang="en-US" altLang="en-US" dirty="0"/>
              <a:t> The Landscape in Ethnic Religions</a:t>
            </a:r>
          </a:p>
          <a:p>
            <a:pPr marL="914400" indent="-914400" eaLnBrk="1" hangingPunct="1">
              <a:buNone/>
            </a:pPr>
            <a:r>
              <a:rPr lang="en-US" altLang="en-US" b="1" dirty="0">
                <a:solidFill>
                  <a:srgbClr val="007FA3"/>
                </a:solidFill>
              </a:rPr>
              <a:t>6.3.6</a:t>
            </a:r>
            <a:r>
              <a:rPr lang="en-US" altLang="en-US" dirty="0"/>
              <a:t> Religious Calendars </a:t>
            </a:r>
            <a:r>
              <a:rPr lang="en-US" altLang="en-US" dirty="0" smtClean="0"/>
              <a:t>and </a:t>
            </a:r>
            <a:r>
              <a:rPr lang="en-US" altLang="en-US" dirty="0"/>
              <a:t>the Environment</a:t>
            </a:r>
          </a:p>
        </p:txBody>
      </p:sp>
    </p:spTree>
    <p:extLst>
      <p:ext uri="{BB962C8B-B14F-4D97-AF65-F5344CB8AC3E}">
        <p14:creationId xmlns:p14="http://schemas.microsoft.com/office/powerpoint/2010/main" val="3326252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6.1.1 Religions </a:t>
            </a:r>
            <a:r>
              <a:rPr lang="en-IN" dirty="0" smtClean="0"/>
              <a:t>and </a:t>
            </a:r>
            <a:r>
              <a:rPr lang="en-IN" dirty="0"/>
              <a:t>Geography </a:t>
            </a:r>
            <a:r>
              <a:rPr lang="en-IN" sz="2000" b="0" dirty="0"/>
              <a:t>(3 of 4)</a:t>
            </a:r>
            <a:endParaRPr lang="en-IN" dirty="0"/>
          </a:p>
        </p:txBody>
      </p:sp>
      <p:sp>
        <p:nvSpPr>
          <p:cNvPr id="8" name="Content Placeholder 7"/>
          <p:cNvSpPr>
            <a:spLocks noGrp="1"/>
          </p:cNvSpPr>
          <p:nvPr>
            <p:ph sz="quarter" idx="13"/>
          </p:nvPr>
        </p:nvSpPr>
        <p:spPr>
          <a:xfrm>
            <a:off x="457199" y="1556326"/>
            <a:ext cx="8229601" cy="4434275"/>
          </a:xfrm>
        </p:spPr>
        <p:txBody>
          <a:bodyPr/>
          <a:lstStyle/>
          <a:p>
            <a:pPr indent="-256032"/>
            <a:r>
              <a:rPr lang="en-US" altLang="en-US" b="1" dirty="0"/>
              <a:t>Universalizing religions </a:t>
            </a:r>
            <a:r>
              <a:rPr lang="en-US" altLang="en-US" dirty="0"/>
              <a:t>attempt to be global and appeal to all people, wherever they may live in the world, not just to those of one culture or location</a:t>
            </a:r>
          </a:p>
          <a:p>
            <a:pPr indent="-256032"/>
            <a:r>
              <a:rPr lang="en-US" altLang="en-US" b="1" dirty="0"/>
              <a:t>Ethnic religions </a:t>
            </a:r>
            <a:r>
              <a:rPr lang="en-US" altLang="en-US" dirty="0"/>
              <a:t>appeal primarily to one ethnic or cultural group, or the people of a specific region</a:t>
            </a:r>
          </a:p>
        </p:txBody>
      </p:sp>
    </p:spTree>
    <p:extLst>
      <p:ext uri="{BB962C8B-B14F-4D97-AF65-F5344CB8AC3E}">
        <p14:creationId xmlns:p14="http://schemas.microsoft.com/office/powerpoint/2010/main" val="11417234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6.3.1 Places of Worship </a:t>
            </a:r>
            <a:r>
              <a:rPr lang="en-US" sz="2000" b="0" dirty="0"/>
              <a:t>(1 of </a:t>
            </a:r>
            <a:r>
              <a:rPr lang="en-US" sz="2000" b="0" dirty="0" smtClean="0"/>
              <a:t>2)</a:t>
            </a:r>
            <a:endParaRPr lang="en-US" sz="2000" b="0" dirty="0"/>
          </a:p>
        </p:txBody>
      </p:sp>
      <p:sp>
        <p:nvSpPr>
          <p:cNvPr id="8" name="Content Placeholder 7"/>
          <p:cNvSpPr>
            <a:spLocks noGrp="1"/>
          </p:cNvSpPr>
          <p:nvPr>
            <p:ph sz="quarter" idx="13"/>
          </p:nvPr>
        </p:nvSpPr>
        <p:spPr/>
        <p:txBody>
          <a:bodyPr/>
          <a:lstStyle/>
          <a:p>
            <a:pPr indent="-256032"/>
            <a:r>
              <a:rPr lang="en-US" altLang="en-US" dirty="0"/>
              <a:t>Christians worship in churches</a:t>
            </a:r>
          </a:p>
          <a:p>
            <a:pPr indent="-256032"/>
            <a:r>
              <a:rPr lang="en-US" altLang="en-US" dirty="0"/>
              <a:t>Muslims worship in mosques</a:t>
            </a:r>
          </a:p>
          <a:p>
            <a:pPr indent="-256032"/>
            <a:r>
              <a:rPr lang="en-US" altLang="en-US" dirty="0"/>
              <a:t>Jews worship in synagogues</a:t>
            </a:r>
          </a:p>
          <a:p>
            <a:pPr indent="-256032"/>
            <a:r>
              <a:rPr lang="en-US" altLang="en-US" dirty="0"/>
              <a:t>Sikhs worship in gurdwaras</a:t>
            </a:r>
          </a:p>
          <a:p>
            <a:pPr indent="-256032"/>
            <a:r>
              <a:rPr lang="en-US" altLang="en-US" dirty="0"/>
              <a:t>Buddhists visit pagodas</a:t>
            </a:r>
          </a:p>
          <a:p>
            <a:pPr indent="-256032"/>
            <a:r>
              <a:rPr lang="en-US" altLang="en-US" dirty="0"/>
              <a:t>Hindus visit pagodas</a:t>
            </a:r>
          </a:p>
        </p:txBody>
      </p:sp>
    </p:spTree>
    <p:extLst>
      <p:ext uri="{BB962C8B-B14F-4D97-AF65-F5344CB8AC3E}">
        <p14:creationId xmlns:p14="http://schemas.microsoft.com/office/powerpoint/2010/main" val="26319126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6.3.1 Places of Worship </a:t>
            </a:r>
            <a:r>
              <a:rPr lang="en-US" sz="2000" b="0" dirty="0"/>
              <a:t>(2 of </a:t>
            </a:r>
            <a:r>
              <a:rPr lang="en-US" sz="2000" b="0" dirty="0" smtClean="0"/>
              <a:t>2)</a:t>
            </a:r>
            <a:endParaRPr lang="en-US" sz="2000" b="0" dirty="0"/>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1148773"/>
          </a:xfrm>
        </p:spPr>
        <p:txBody>
          <a:bodyPr/>
          <a:lstStyle/>
          <a:p>
            <a:pPr marL="432" indent="0">
              <a:buNone/>
            </a:pPr>
            <a:r>
              <a:rPr lang="en-US" sz="2200" b="1" dirty="0"/>
              <a:t>Figures 6-44, 6-45, and 6-46: </a:t>
            </a:r>
            <a:r>
              <a:rPr lang="en-US" sz="2200" dirty="0"/>
              <a:t>Saint Nicolas Orthodox Church in Vilnius, Lithuania, the Golden Temple in Amritsar, India, and Shwedagon Pagoda in Yangon, Myanmar.</a:t>
            </a:r>
          </a:p>
        </p:txBody>
      </p:sp>
      <p:pic>
        <p:nvPicPr>
          <p:cNvPr id="4" name="Picture 3" descr="An Orthodox Church of Saint Nicholas.">
            <a:extLst>
              <a:ext uri="{FF2B5EF4-FFF2-40B4-BE49-F238E27FC236}">
                <a16:creationId xmlns:a16="http://schemas.microsoft.com/office/drawing/2014/main" id="{3B8E3976-A1B7-4862-8094-062F377EB3FE}"/>
              </a:ext>
            </a:extLst>
          </p:cNvPr>
          <p:cNvPicPr>
            <a:picLocks noChangeAspect="1"/>
          </p:cNvPicPr>
          <p:nvPr/>
        </p:nvPicPr>
        <p:blipFill rotWithShape="1">
          <a:blip r:embed="rId2"/>
          <a:srcRect b="3221"/>
          <a:stretch/>
        </p:blipFill>
        <p:spPr>
          <a:xfrm>
            <a:off x="472008" y="3150402"/>
            <a:ext cx="2961639" cy="2073916"/>
          </a:xfrm>
          <a:prstGeom prst="rect">
            <a:avLst/>
          </a:prstGeom>
        </p:spPr>
      </p:pic>
      <p:pic>
        <p:nvPicPr>
          <p:cNvPr id="10" name="Picture 9" descr="The Harmandir Sahib, known as the Golden Temple, Amritsar, India.">
            <a:extLst>
              <a:ext uri="{FF2B5EF4-FFF2-40B4-BE49-F238E27FC236}">
                <a16:creationId xmlns:a16="http://schemas.microsoft.com/office/drawing/2014/main" id="{299BA513-32AB-4CB8-9D9A-9CD0E627DDC6}"/>
              </a:ext>
            </a:extLst>
          </p:cNvPr>
          <p:cNvPicPr>
            <a:picLocks noChangeAspect="1"/>
          </p:cNvPicPr>
          <p:nvPr/>
        </p:nvPicPr>
        <p:blipFill>
          <a:blip r:embed="rId3"/>
          <a:stretch>
            <a:fillRect/>
          </a:stretch>
        </p:blipFill>
        <p:spPr>
          <a:xfrm>
            <a:off x="3572144" y="3150584"/>
            <a:ext cx="2614766" cy="2110302"/>
          </a:xfrm>
          <a:prstGeom prst="rect">
            <a:avLst/>
          </a:prstGeom>
        </p:spPr>
      </p:pic>
      <p:pic>
        <p:nvPicPr>
          <p:cNvPr id="8" name="Picture 7" descr="A Buddhist person in the Shwedagon Pagoda.">
            <a:extLst>
              <a:ext uri="{FF2B5EF4-FFF2-40B4-BE49-F238E27FC236}">
                <a16:creationId xmlns:a16="http://schemas.microsoft.com/office/drawing/2014/main" id="{3DE87661-9769-4978-A06B-0A443F50E07A}"/>
              </a:ext>
            </a:extLst>
          </p:cNvPr>
          <p:cNvPicPr>
            <a:picLocks noChangeAspect="1"/>
          </p:cNvPicPr>
          <p:nvPr/>
        </p:nvPicPr>
        <p:blipFill>
          <a:blip r:embed="rId4"/>
          <a:stretch>
            <a:fillRect/>
          </a:stretch>
        </p:blipFill>
        <p:spPr>
          <a:xfrm>
            <a:off x="6325407" y="3169365"/>
            <a:ext cx="2683068" cy="2072740"/>
          </a:xfrm>
          <a:prstGeom prst="rect">
            <a:avLst/>
          </a:prstGeom>
        </p:spPr>
      </p:pic>
    </p:spTree>
    <p:extLst>
      <p:ext uri="{BB962C8B-B14F-4D97-AF65-F5344CB8AC3E}">
        <p14:creationId xmlns:p14="http://schemas.microsoft.com/office/powerpoint/2010/main" val="4149450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707745" cy="1097279"/>
          </a:xfrm>
        </p:spPr>
        <p:txBody>
          <a:bodyPr/>
          <a:lstStyle/>
          <a:p>
            <a:r>
              <a:rPr lang="en-US" sz="3400" dirty="0"/>
              <a:t>6.3.2 Pilgrimages to Religious Shrines </a:t>
            </a:r>
            <a:r>
              <a:rPr lang="en-US" sz="2000" b="0" dirty="0"/>
              <a:t>(1 of 4)</a:t>
            </a:r>
          </a:p>
        </p:txBody>
      </p:sp>
      <p:sp>
        <p:nvSpPr>
          <p:cNvPr id="8" name="Content Placeholder 7"/>
          <p:cNvSpPr>
            <a:spLocks noGrp="1"/>
          </p:cNvSpPr>
          <p:nvPr>
            <p:ph sz="quarter" idx="13"/>
          </p:nvPr>
        </p:nvSpPr>
        <p:spPr/>
        <p:txBody>
          <a:bodyPr/>
          <a:lstStyle/>
          <a:p>
            <a:pPr indent="-256032"/>
            <a:r>
              <a:rPr lang="en-US" altLang="en-US" dirty="0"/>
              <a:t>Buddhism and Islam are the universalizing religions that place the most emphasis on identifying shrines</a:t>
            </a:r>
          </a:p>
          <a:p>
            <a:pPr indent="-256032"/>
            <a:r>
              <a:rPr lang="en-US" altLang="en-US" dirty="0"/>
              <a:t>A </a:t>
            </a:r>
            <a:r>
              <a:rPr lang="en-US" altLang="en-US" b="1" dirty="0"/>
              <a:t>pilgrimage</a:t>
            </a:r>
            <a:r>
              <a:rPr lang="en-US" altLang="en-US" dirty="0"/>
              <a:t> is a journey for religious purposes to a place considered sacred</a:t>
            </a:r>
          </a:p>
          <a:p>
            <a:pPr indent="-256032"/>
            <a:r>
              <a:rPr lang="en-US" altLang="en-US" dirty="0"/>
              <a:t>Muslims are expected to make a pilgrimage to Makkah known as the </a:t>
            </a:r>
            <a:r>
              <a:rPr lang="en-US" altLang="en-US" b="1" dirty="0"/>
              <a:t>hajj</a:t>
            </a:r>
          </a:p>
        </p:txBody>
      </p:sp>
    </p:spTree>
    <p:extLst>
      <p:ext uri="{BB962C8B-B14F-4D97-AF65-F5344CB8AC3E}">
        <p14:creationId xmlns:p14="http://schemas.microsoft.com/office/powerpoint/2010/main" val="28290643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738501" cy="1097279"/>
          </a:xfrm>
        </p:spPr>
        <p:txBody>
          <a:bodyPr/>
          <a:lstStyle/>
          <a:p>
            <a:r>
              <a:rPr lang="en-US" sz="3400" dirty="0"/>
              <a:t>6.3.2 Pilgrimages to Religious Shrines </a:t>
            </a:r>
            <a:r>
              <a:rPr lang="en-US" sz="2000" b="0" dirty="0"/>
              <a:t>(2 of 4)</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417254"/>
          </a:xfrm>
        </p:spPr>
        <p:txBody>
          <a:bodyPr/>
          <a:lstStyle/>
          <a:p>
            <a:pPr marL="432" indent="0">
              <a:buNone/>
            </a:pPr>
            <a:r>
              <a:rPr lang="en-US" sz="2200" b="1" dirty="0"/>
              <a:t>Figure </a:t>
            </a:r>
            <a:r>
              <a:rPr lang="en-US" sz="2200" b="1" dirty="0" smtClean="0"/>
              <a:t>6-47:</a:t>
            </a:r>
            <a:r>
              <a:rPr lang="en-US" sz="2200" dirty="0" smtClean="0"/>
              <a:t> </a:t>
            </a:r>
            <a:r>
              <a:rPr lang="en-US" sz="2200" dirty="0"/>
              <a:t>Muslims who undertook a hajj surround al-Ka’ba.</a:t>
            </a:r>
          </a:p>
        </p:txBody>
      </p:sp>
      <p:pic>
        <p:nvPicPr>
          <p:cNvPr id="5" name="Picture 4" descr="Muslims gathered around who undertook a hajj surrounding al-Ka’ba.">
            <a:extLst>
              <a:ext uri="{FF2B5EF4-FFF2-40B4-BE49-F238E27FC236}">
                <a16:creationId xmlns:a16="http://schemas.microsoft.com/office/drawing/2014/main" id="{01944C71-95C2-4256-850C-643EE07726B7}"/>
              </a:ext>
            </a:extLst>
          </p:cNvPr>
          <p:cNvPicPr>
            <a:picLocks noChangeAspect="1"/>
          </p:cNvPicPr>
          <p:nvPr/>
        </p:nvPicPr>
        <p:blipFill>
          <a:blip r:embed="rId2"/>
          <a:stretch>
            <a:fillRect/>
          </a:stretch>
        </p:blipFill>
        <p:spPr>
          <a:xfrm>
            <a:off x="782050" y="2165180"/>
            <a:ext cx="7413651" cy="3833918"/>
          </a:xfrm>
          <a:prstGeom prst="rect">
            <a:avLst/>
          </a:prstGeom>
        </p:spPr>
      </p:pic>
    </p:spTree>
    <p:extLst>
      <p:ext uri="{BB962C8B-B14F-4D97-AF65-F5344CB8AC3E}">
        <p14:creationId xmlns:p14="http://schemas.microsoft.com/office/powerpoint/2010/main" val="40879303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772400" cy="1097279"/>
          </a:xfrm>
        </p:spPr>
        <p:txBody>
          <a:bodyPr/>
          <a:lstStyle/>
          <a:p>
            <a:r>
              <a:rPr lang="en-US" sz="3400" dirty="0"/>
              <a:t>6.3.2 Pilgrimages to Religious Shrines </a:t>
            </a:r>
            <a:r>
              <a:rPr lang="en-US" sz="2000" b="0" dirty="0"/>
              <a:t>(3 of 4)</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407400" cy="1072574"/>
          </a:xfrm>
        </p:spPr>
        <p:txBody>
          <a:bodyPr/>
          <a:lstStyle/>
          <a:p>
            <a:pPr marL="432" indent="0">
              <a:buNone/>
            </a:pPr>
            <a:r>
              <a:rPr lang="en-US" sz="2200" b="1" dirty="0"/>
              <a:t>Figure </a:t>
            </a:r>
            <a:r>
              <a:rPr lang="en-US" sz="2200" b="1" dirty="0" smtClean="0"/>
              <a:t>6-48: </a:t>
            </a:r>
            <a:r>
              <a:rPr lang="en-US" sz="2200" dirty="0"/>
              <a:t>Buddhists pray in Maya Devi Temple, Lumbini, Nepal. According to Buddhists, the temple is built at the location of Buddha’s birth.</a:t>
            </a:r>
          </a:p>
        </p:txBody>
      </p:sp>
      <p:pic>
        <p:nvPicPr>
          <p:cNvPr id="6" name="Picture 5" descr="Buddhists praying in Maya Devi Temple in Nepal.">
            <a:extLst>
              <a:ext uri="{FF2B5EF4-FFF2-40B4-BE49-F238E27FC236}">
                <a16:creationId xmlns:a16="http://schemas.microsoft.com/office/drawing/2014/main" id="{AEFF757F-BCBF-4491-827F-1073B16D38A7}"/>
              </a:ext>
            </a:extLst>
          </p:cNvPr>
          <p:cNvPicPr>
            <a:picLocks noChangeAspect="1"/>
          </p:cNvPicPr>
          <p:nvPr/>
        </p:nvPicPr>
        <p:blipFill>
          <a:blip r:embed="rId2"/>
          <a:stretch>
            <a:fillRect/>
          </a:stretch>
        </p:blipFill>
        <p:spPr>
          <a:xfrm>
            <a:off x="2044144" y="2703942"/>
            <a:ext cx="5055711" cy="3705113"/>
          </a:xfrm>
          <a:prstGeom prst="rect">
            <a:avLst/>
          </a:prstGeom>
        </p:spPr>
      </p:pic>
    </p:spTree>
    <p:extLst>
      <p:ext uri="{BB962C8B-B14F-4D97-AF65-F5344CB8AC3E}">
        <p14:creationId xmlns:p14="http://schemas.microsoft.com/office/powerpoint/2010/main" val="40120063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689273" cy="1097279"/>
          </a:xfrm>
        </p:spPr>
        <p:txBody>
          <a:bodyPr/>
          <a:lstStyle/>
          <a:p>
            <a:r>
              <a:rPr lang="en-US" sz="3400" dirty="0"/>
              <a:t>6.3.2 Pilgrimages to Religious Shrines </a:t>
            </a:r>
            <a:r>
              <a:rPr lang="en-US" sz="2000" b="0" dirty="0"/>
              <a:t>(4 of 4)</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343900" cy="1034474"/>
          </a:xfrm>
        </p:spPr>
        <p:txBody>
          <a:bodyPr/>
          <a:lstStyle/>
          <a:p>
            <a:pPr marL="432" indent="0">
              <a:buNone/>
            </a:pPr>
            <a:r>
              <a:rPr lang="en-US" sz="2200" b="1" dirty="0"/>
              <a:t>Figure </a:t>
            </a:r>
            <a:r>
              <a:rPr lang="en-US" sz="2200" b="1" dirty="0" smtClean="0"/>
              <a:t>6-49:</a:t>
            </a:r>
            <a:r>
              <a:rPr lang="en-US" sz="2200" dirty="0" smtClean="0"/>
              <a:t> </a:t>
            </a:r>
            <a:r>
              <a:rPr lang="en-US" sz="2200" dirty="0"/>
              <a:t>Buddha and his disciples would have walked from place to place amid the river valleys and plains of northern India, then a region of farming villages divided among several kingdoms.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339" y="2642433"/>
            <a:ext cx="4053563" cy="3729734"/>
          </a:xfrm>
          <a:prstGeom prst="rect">
            <a:avLst/>
          </a:prstGeom>
        </p:spPr>
      </p:pic>
      <p:sp>
        <p:nvSpPr>
          <p:cNvPr id="12" name="Rectangle 5"/>
          <p:cNvSpPr>
            <a:spLocks noChangeArrowheads="1"/>
          </p:cNvSpPr>
          <p:nvPr/>
        </p:nvSpPr>
        <p:spPr bwMode="auto">
          <a:xfrm>
            <a:off x="3170716" y="3715386"/>
            <a:ext cx="9733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spc="-20" dirty="0">
                <a:solidFill>
                  <a:srgbClr val="231F20"/>
                </a:solidFill>
                <a:latin typeface="Arial Black" panose="020B0A04020102020204" pitchFamily="34" charset="0"/>
              </a:rPr>
              <a:t>Buddha created multiple</a:t>
            </a:r>
          </a:p>
          <a:p>
            <a:pPr lvl="0" algn="ctr"/>
            <a:r>
              <a:rPr lang="en-US" altLang="en-US" sz="600" b="1" i="1" spc="-20" dirty="0">
                <a:solidFill>
                  <a:srgbClr val="231F20"/>
                </a:solidFill>
                <a:latin typeface="Arial Black" panose="020B0A04020102020204" pitchFamily="34" charset="0"/>
              </a:rPr>
              <a:t>images of himself</a:t>
            </a:r>
            <a:endParaRPr kumimoji="0" lang="en-US" altLang="en-US" sz="1200" b="1" i="0" u="none" strike="noStrike" cap="none" spc="-20" normalizeH="0" dirty="0" smtClean="0">
              <a:ln>
                <a:noFill/>
              </a:ln>
              <a:solidFill>
                <a:schemeClr val="tx1"/>
              </a:solidFill>
              <a:effectLst/>
              <a:latin typeface="Arial Black" panose="020B0A04020102020204" pitchFamily="34" charset="0"/>
            </a:endParaRPr>
          </a:p>
        </p:txBody>
      </p:sp>
      <p:sp>
        <p:nvSpPr>
          <p:cNvPr id="14" name="Rectangle 7"/>
          <p:cNvSpPr>
            <a:spLocks noChangeArrowheads="1"/>
          </p:cNvSpPr>
          <p:nvPr/>
        </p:nvSpPr>
        <p:spPr bwMode="auto">
          <a:xfrm>
            <a:off x="5779231" y="6032818"/>
            <a:ext cx="6469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spc="-20" dirty="0">
                <a:solidFill>
                  <a:srgbClr val="231F20"/>
                </a:solidFill>
                <a:latin typeface="Arial Black" panose="020B0A04020102020204" pitchFamily="34" charset="0"/>
              </a:rPr>
              <a:t>Buddha tamed a</a:t>
            </a:r>
          </a:p>
          <a:p>
            <a:pPr lvl="0" algn="ctr"/>
            <a:r>
              <a:rPr lang="en-US" altLang="en-US" sz="600" b="1" i="1" spc="-20" dirty="0">
                <a:solidFill>
                  <a:srgbClr val="231F20"/>
                </a:solidFill>
                <a:latin typeface="Arial Black" panose="020B0A04020102020204" pitchFamily="34" charset="0"/>
              </a:rPr>
              <a:t>wild elephant</a:t>
            </a:r>
            <a:endParaRPr kumimoji="0" lang="en-US" altLang="en-US" sz="1200" b="1" i="0" u="none" strike="noStrike" cap="none" spc="-20" normalizeH="0" dirty="0" smtClean="0">
              <a:ln>
                <a:noFill/>
              </a:ln>
              <a:solidFill>
                <a:schemeClr val="tx1"/>
              </a:solidFill>
              <a:effectLst/>
              <a:latin typeface="Arial Black" panose="020B0A04020102020204" pitchFamily="34" charset="0"/>
            </a:endParaRPr>
          </a:p>
        </p:txBody>
      </p:sp>
      <p:sp>
        <p:nvSpPr>
          <p:cNvPr id="16" name="Rectangle 9"/>
          <p:cNvSpPr>
            <a:spLocks noChangeArrowheads="1"/>
          </p:cNvSpPr>
          <p:nvPr/>
        </p:nvSpPr>
        <p:spPr bwMode="auto">
          <a:xfrm>
            <a:off x="5630736" y="4797743"/>
            <a:ext cx="8008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spc="-20" dirty="0">
                <a:solidFill>
                  <a:srgbClr val="231F20"/>
                </a:solidFill>
                <a:latin typeface="Arial Black" panose="020B0A04020102020204" pitchFamily="34" charset="0"/>
              </a:rPr>
              <a:t>Buddha announced</a:t>
            </a:r>
          </a:p>
          <a:p>
            <a:pPr lvl="0" algn="ctr"/>
            <a:r>
              <a:rPr lang="en-US" altLang="en-US" sz="600" b="1" i="1" spc="-20" dirty="0">
                <a:solidFill>
                  <a:srgbClr val="231F20"/>
                </a:solidFill>
                <a:latin typeface="Arial Black" panose="020B0A04020102020204" pitchFamily="34" charset="0"/>
              </a:rPr>
              <a:t>his impending death</a:t>
            </a:r>
            <a:endParaRPr kumimoji="0" lang="en-US" altLang="en-US" sz="1200" b="1" i="0" u="none" strike="noStrike" cap="none" spc="-20" normalizeH="0" dirty="0" smtClean="0">
              <a:ln>
                <a:noFill/>
              </a:ln>
              <a:solidFill>
                <a:schemeClr val="tx1"/>
              </a:solidFill>
              <a:effectLst/>
              <a:latin typeface="Arial Black" panose="020B0A04020102020204" pitchFamily="34" charset="0"/>
            </a:endParaRPr>
          </a:p>
        </p:txBody>
      </p:sp>
      <p:sp>
        <p:nvSpPr>
          <p:cNvPr id="18" name="Rectangle 11"/>
          <p:cNvSpPr>
            <a:spLocks noChangeArrowheads="1"/>
          </p:cNvSpPr>
          <p:nvPr/>
        </p:nvSpPr>
        <p:spPr bwMode="auto">
          <a:xfrm>
            <a:off x="2735770" y="5273041"/>
            <a:ext cx="816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spc="-20" dirty="0">
                <a:solidFill>
                  <a:srgbClr val="231F20"/>
                </a:solidFill>
                <a:latin typeface="Arial Black" panose="020B0A04020102020204" pitchFamily="34" charset="0"/>
              </a:rPr>
              <a:t>Buddha ascended to</a:t>
            </a:r>
          </a:p>
          <a:p>
            <a:pPr lvl="0" algn="ctr"/>
            <a:r>
              <a:rPr lang="en-US" altLang="en-US" sz="600" b="1" i="1" spc="-20" dirty="0">
                <a:solidFill>
                  <a:srgbClr val="231F20"/>
                </a:solidFill>
                <a:latin typeface="Arial Black" panose="020B0A04020102020204" pitchFamily="34" charset="0"/>
              </a:rPr>
              <a:t>heaven and returned</a:t>
            </a:r>
          </a:p>
          <a:p>
            <a:pPr lvl="0" algn="ctr"/>
            <a:r>
              <a:rPr lang="en-US" altLang="en-US" sz="600" b="1" i="1" spc="-20" dirty="0">
                <a:solidFill>
                  <a:srgbClr val="231F20"/>
                </a:solidFill>
                <a:latin typeface="Arial Black" panose="020B0A04020102020204" pitchFamily="34" charset="0"/>
              </a:rPr>
              <a:t>to Earth</a:t>
            </a:r>
            <a:endParaRPr kumimoji="0" lang="en-US" altLang="en-US" sz="1200" b="1" i="0" u="none" strike="noStrike" cap="none" spc="-20" normalizeH="0" dirty="0" smtClean="0">
              <a:ln>
                <a:noFill/>
              </a:ln>
              <a:solidFill>
                <a:schemeClr val="tx1"/>
              </a:solidFill>
              <a:effectLst/>
              <a:latin typeface="Arial Black" panose="020B0A04020102020204" pitchFamily="34" charset="0"/>
            </a:endParaRPr>
          </a:p>
        </p:txBody>
      </p:sp>
      <p:sp>
        <p:nvSpPr>
          <p:cNvPr id="21" name="Rectangle 14"/>
          <p:cNvSpPr>
            <a:spLocks noChangeArrowheads="1"/>
          </p:cNvSpPr>
          <p:nvPr/>
        </p:nvSpPr>
        <p:spPr bwMode="auto">
          <a:xfrm>
            <a:off x="5741353" y="4223386"/>
            <a:ext cx="6524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i="1" spc="-20" dirty="0">
                <a:solidFill>
                  <a:srgbClr val="231F20"/>
                </a:solidFill>
                <a:latin typeface="Arial Black" panose="020B0A04020102020204" pitchFamily="34" charset="0"/>
              </a:rPr>
              <a:t>Buddha attained</a:t>
            </a:r>
          </a:p>
          <a:p>
            <a:pPr lvl="0"/>
            <a:r>
              <a:rPr lang="en-US" altLang="en-US" sz="600" b="1" i="1" spc="-20" dirty="0" smtClean="0">
                <a:solidFill>
                  <a:srgbClr val="231F20"/>
                </a:solidFill>
                <a:latin typeface="Arial Black" panose="020B0A04020102020204" pitchFamily="34" charset="0"/>
              </a:rPr>
              <a:t>Nirvana </a:t>
            </a:r>
            <a:endParaRPr kumimoji="0" lang="en-US" altLang="en-US" sz="1200" b="1" i="0" u="none" strike="noStrike" cap="none" spc="-20" normalizeH="0" dirty="0" smtClean="0">
              <a:ln>
                <a:noFill/>
              </a:ln>
              <a:solidFill>
                <a:schemeClr val="tx1"/>
              </a:solidFill>
              <a:effectLst/>
              <a:latin typeface="Arial Black" panose="020B0A04020102020204" pitchFamily="34" charset="0"/>
            </a:endParaRPr>
          </a:p>
        </p:txBody>
      </p:sp>
      <p:sp>
        <p:nvSpPr>
          <p:cNvPr id="23" name="Rectangle 16"/>
          <p:cNvSpPr>
            <a:spLocks noChangeArrowheads="1"/>
          </p:cNvSpPr>
          <p:nvPr/>
        </p:nvSpPr>
        <p:spPr bwMode="auto">
          <a:xfrm>
            <a:off x="3897996" y="5850256"/>
            <a:ext cx="4215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spc="-20" dirty="0">
                <a:solidFill>
                  <a:srgbClr val="231F20"/>
                </a:solidFill>
                <a:latin typeface="Arial Black" panose="020B0A04020102020204" pitchFamily="34" charset="0"/>
              </a:rPr>
              <a:t>Buddha’s </a:t>
            </a:r>
          </a:p>
          <a:p>
            <a:pPr lvl="0" algn="ctr"/>
            <a:r>
              <a:rPr lang="en-US" altLang="en-US" sz="600" b="1" i="1" spc="-20" dirty="0">
                <a:solidFill>
                  <a:srgbClr val="231F20"/>
                </a:solidFill>
                <a:latin typeface="Arial Black" panose="020B0A04020102020204" pitchFamily="34" charset="0"/>
              </a:rPr>
              <a:t>sermon at </a:t>
            </a:r>
          </a:p>
          <a:p>
            <a:pPr lvl="0" algn="ctr"/>
            <a:r>
              <a:rPr lang="en-US" altLang="en-US" sz="600" b="1" i="1" spc="-20" dirty="0">
                <a:solidFill>
                  <a:srgbClr val="231F20"/>
                </a:solidFill>
                <a:latin typeface="Arial Black" panose="020B0A04020102020204" pitchFamily="34" charset="0"/>
              </a:rPr>
              <a:t>Deer Park</a:t>
            </a:r>
            <a:endParaRPr kumimoji="0" lang="en-US" altLang="en-US" sz="1200" b="1" i="0" u="none" strike="noStrike" cap="none" spc="-20" normalizeH="0" dirty="0" smtClean="0">
              <a:ln>
                <a:noFill/>
              </a:ln>
              <a:solidFill>
                <a:schemeClr val="tx1"/>
              </a:solidFill>
              <a:effectLst/>
              <a:latin typeface="Arial Black" panose="020B0A04020102020204" pitchFamily="34" charset="0"/>
            </a:endParaRPr>
          </a:p>
        </p:txBody>
      </p:sp>
      <p:sp>
        <p:nvSpPr>
          <p:cNvPr id="26" name="Rectangle 19"/>
          <p:cNvSpPr>
            <a:spLocks noChangeArrowheads="1"/>
          </p:cNvSpPr>
          <p:nvPr/>
        </p:nvSpPr>
        <p:spPr bwMode="auto">
          <a:xfrm>
            <a:off x="4741501" y="6028056"/>
            <a:ext cx="6524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spc="-20" dirty="0">
                <a:solidFill>
                  <a:srgbClr val="231F20"/>
                </a:solidFill>
                <a:latin typeface="Arial Black" panose="020B0A04020102020204" pitchFamily="34" charset="0"/>
              </a:rPr>
              <a:t>Buddha attained</a:t>
            </a:r>
          </a:p>
          <a:p>
            <a:pPr lvl="0" algn="ctr"/>
            <a:r>
              <a:rPr lang="en-US" altLang="en-US" sz="600" b="1" i="1" spc="-20" dirty="0">
                <a:solidFill>
                  <a:srgbClr val="231F20"/>
                </a:solidFill>
                <a:latin typeface="Arial Black" panose="020B0A04020102020204" pitchFamily="34" charset="0"/>
              </a:rPr>
              <a:t>Enlightenment</a:t>
            </a:r>
            <a:endParaRPr kumimoji="0" lang="en-US" altLang="en-US" sz="1200" b="1" i="0" u="none" strike="noStrike" cap="none" spc="-20" normalizeH="0" dirty="0" smtClean="0">
              <a:ln>
                <a:noFill/>
              </a:ln>
              <a:solidFill>
                <a:schemeClr val="tx1"/>
              </a:solidFill>
              <a:effectLst/>
              <a:latin typeface="Arial Black" panose="020B0A04020102020204" pitchFamily="34" charset="0"/>
            </a:endParaRPr>
          </a:p>
        </p:txBody>
      </p:sp>
      <p:sp>
        <p:nvSpPr>
          <p:cNvPr id="28" name="Rectangle 21"/>
          <p:cNvSpPr>
            <a:spLocks noChangeArrowheads="1"/>
          </p:cNvSpPr>
          <p:nvPr/>
        </p:nvSpPr>
        <p:spPr bwMode="auto">
          <a:xfrm>
            <a:off x="4990783" y="3748723"/>
            <a:ext cx="6139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20" normalizeH="0" dirty="0" smtClean="0">
                <a:ln>
                  <a:noFill/>
                </a:ln>
                <a:solidFill>
                  <a:srgbClr val="231F20"/>
                </a:solidFill>
                <a:effectLst/>
                <a:latin typeface="Arial Black" panose="020B0A04020102020204" pitchFamily="34" charset="0"/>
              </a:rPr>
              <a:t>Birth of Buddha</a:t>
            </a:r>
            <a:endParaRPr kumimoji="0" lang="en-US" altLang="en-US" sz="1200" b="1" i="0" u="none" strike="noStrike" cap="none" spc="-20" normalizeH="0" dirty="0" smtClean="0">
              <a:ln>
                <a:noFill/>
              </a:ln>
              <a:solidFill>
                <a:schemeClr val="tx1"/>
              </a:solidFill>
              <a:effectLst/>
              <a:latin typeface="Arial Black" panose="020B0A04020102020204" pitchFamily="34" charset="0"/>
            </a:endParaRPr>
          </a:p>
        </p:txBody>
      </p:sp>
      <p:sp>
        <p:nvSpPr>
          <p:cNvPr id="54" name="Rectangle 47"/>
          <p:cNvSpPr>
            <a:spLocks noChangeArrowheads="1"/>
          </p:cNvSpPr>
          <p:nvPr/>
        </p:nvSpPr>
        <p:spPr bwMode="auto">
          <a:xfrm>
            <a:off x="2792413" y="4203701"/>
            <a:ext cx="5434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Sankasya</a:t>
            </a:r>
            <a:endParaRPr kumimoji="0" lang="en-US" altLang="en-US"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5" name="Rectangle 48"/>
          <p:cNvSpPr>
            <a:spLocks noChangeArrowheads="1"/>
          </p:cNvSpPr>
          <p:nvPr/>
        </p:nvSpPr>
        <p:spPr bwMode="auto">
          <a:xfrm>
            <a:off x="3602038" y="4227513"/>
            <a:ext cx="52899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Shravasti</a:t>
            </a:r>
            <a:endParaRPr kumimoji="0" lang="en-US" altLang="en-US"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6" name="Rectangle 49"/>
          <p:cNvSpPr>
            <a:spLocks noChangeArrowheads="1"/>
          </p:cNvSpPr>
          <p:nvPr/>
        </p:nvSpPr>
        <p:spPr bwMode="auto">
          <a:xfrm>
            <a:off x="4498976" y="4017963"/>
            <a:ext cx="4456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231F20"/>
                </a:solidFill>
                <a:effectLst>
                  <a:glow rad="50800">
                    <a:schemeClr val="bg1">
                      <a:alpha val="50000"/>
                    </a:schemeClr>
                  </a:glow>
                </a:effectLst>
                <a:latin typeface="Arial Black" panose="020B0A04020102020204" pitchFamily="34" charset="0"/>
              </a:rPr>
              <a:t>Lumbini</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7" name="Rectangle 50"/>
          <p:cNvSpPr>
            <a:spLocks noChangeArrowheads="1"/>
          </p:cNvSpPr>
          <p:nvPr/>
        </p:nvSpPr>
        <p:spPr bwMode="auto">
          <a:xfrm>
            <a:off x="4252913" y="5410201"/>
            <a:ext cx="4392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Sarnath</a:t>
            </a:r>
            <a:endParaRPr kumimoji="0" lang="en-US" altLang="en-US"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8" name="Rectangle 51"/>
          <p:cNvSpPr>
            <a:spLocks noChangeArrowheads="1"/>
          </p:cNvSpPr>
          <p:nvPr/>
        </p:nvSpPr>
        <p:spPr bwMode="auto">
          <a:xfrm>
            <a:off x="5145088" y="5735638"/>
            <a:ext cx="6059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Bodh Gaya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59" name="Rectangle 52"/>
          <p:cNvSpPr>
            <a:spLocks noChangeArrowheads="1"/>
          </p:cNvSpPr>
          <p:nvPr/>
        </p:nvSpPr>
        <p:spPr bwMode="auto">
          <a:xfrm>
            <a:off x="5395913" y="5180013"/>
            <a:ext cx="4504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Vaishali</a:t>
            </a:r>
            <a:endParaRPr kumimoji="0" lang="en-US" altLang="en-US"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0" name="Rectangle 53"/>
          <p:cNvSpPr>
            <a:spLocks noChangeArrowheads="1"/>
          </p:cNvSpPr>
          <p:nvPr/>
        </p:nvSpPr>
        <p:spPr bwMode="auto">
          <a:xfrm>
            <a:off x="4486276" y="4684713"/>
            <a:ext cx="63959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231F20"/>
                </a:solidFill>
                <a:effectLst>
                  <a:glow rad="50800">
                    <a:schemeClr val="bg1">
                      <a:alpha val="50000"/>
                    </a:schemeClr>
                  </a:glow>
                </a:effectLst>
                <a:latin typeface="Arial Black" panose="020B0A04020102020204" pitchFamily="34" charset="0"/>
              </a:rPr>
              <a:t>Kushinagar</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1" name="Rectangle 54"/>
          <p:cNvSpPr>
            <a:spLocks noChangeArrowheads="1"/>
          </p:cNvSpPr>
          <p:nvPr/>
        </p:nvSpPr>
        <p:spPr bwMode="auto">
          <a:xfrm>
            <a:off x="5843588" y="5526088"/>
            <a:ext cx="3302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Rajgir</a:t>
            </a:r>
            <a:endParaRPr kumimoji="0" lang="en-US" altLang="en-US"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2" name="Rectangle 55"/>
          <p:cNvSpPr>
            <a:spLocks noChangeArrowheads="1"/>
          </p:cNvSpPr>
          <p:nvPr/>
        </p:nvSpPr>
        <p:spPr bwMode="auto">
          <a:xfrm>
            <a:off x="5645151" y="3351213"/>
            <a:ext cx="5562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CHINA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3" name="Rectangle 56"/>
          <p:cNvSpPr>
            <a:spLocks noChangeArrowheads="1"/>
          </p:cNvSpPr>
          <p:nvPr/>
        </p:nvSpPr>
        <p:spPr bwMode="auto">
          <a:xfrm>
            <a:off x="4105276" y="3205163"/>
            <a:ext cx="5722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NEPAL</a:t>
            </a:r>
            <a:endParaRPr kumimoji="0" lang="en-US" altLang="en-US"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4" name="Rectangle 57"/>
          <p:cNvSpPr>
            <a:spLocks noChangeArrowheads="1"/>
          </p:cNvSpPr>
          <p:nvPr/>
        </p:nvSpPr>
        <p:spPr bwMode="auto">
          <a:xfrm>
            <a:off x="3816351" y="4835526"/>
            <a:ext cx="4873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INDIA</a:t>
            </a:r>
            <a:endParaRPr kumimoji="0" lang="en-US" altLang="en-US"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65" name="Rectangle 58"/>
          <p:cNvSpPr>
            <a:spLocks noChangeArrowheads="1"/>
          </p:cNvSpPr>
          <p:nvPr/>
        </p:nvSpPr>
        <p:spPr bwMode="auto">
          <a:xfrm>
            <a:off x="4917760" y="3116263"/>
            <a:ext cx="157671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231F20"/>
                </a:solidFill>
                <a:effectLst/>
                <a:latin typeface="+mj-lt"/>
              </a:rPr>
              <a:t>Satellite imagery provided by GlobeXplorer.com</a:t>
            </a:r>
            <a:endParaRPr kumimoji="0" lang="en-US" altLang="en-US" sz="600" b="1" i="0" u="none" strike="noStrike" cap="none" spc="-30" normalizeH="0" dirty="0" smtClean="0">
              <a:ln>
                <a:noFill/>
              </a:ln>
              <a:solidFill>
                <a:schemeClr val="tx1"/>
              </a:solidFill>
              <a:effectLst/>
              <a:latin typeface="+mj-lt"/>
            </a:endParaRPr>
          </a:p>
        </p:txBody>
      </p:sp>
      <p:sp>
        <p:nvSpPr>
          <p:cNvPr id="66" name="Rectangle 59"/>
          <p:cNvSpPr>
            <a:spLocks noChangeArrowheads="1"/>
          </p:cNvSpPr>
          <p:nvPr/>
        </p:nvSpPr>
        <p:spPr bwMode="auto">
          <a:xfrm>
            <a:off x="4959351" y="27955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67" name="Rectangle 60"/>
          <p:cNvSpPr>
            <a:spLocks noChangeArrowheads="1"/>
          </p:cNvSpPr>
          <p:nvPr/>
        </p:nvSpPr>
        <p:spPr bwMode="auto">
          <a:xfrm>
            <a:off x="5486401" y="279558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75</a:t>
            </a:r>
            <a:endParaRPr kumimoji="0" lang="en-US" altLang="en-US" sz="1600" b="1" i="0" u="none" strike="noStrike" cap="none" normalizeH="0" baseline="0" smtClean="0">
              <a:ln>
                <a:noFill/>
              </a:ln>
              <a:solidFill>
                <a:schemeClr val="tx1"/>
              </a:solidFill>
              <a:effectLst/>
              <a:latin typeface="+mj-lt"/>
            </a:endParaRPr>
          </a:p>
        </p:txBody>
      </p:sp>
      <p:sp>
        <p:nvSpPr>
          <p:cNvPr id="68" name="Rectangle 61"/>
          <p:cNvSpPr>
            <a:spLocks noChangeArrowheads="1"/>
          </p:cNvSpPr>
          <p:nvPr/>
        </p:nvSpPr>
        <p:spPr bwMode="auto">
          <a:xfrm>
            <a:off x="4959351" y="2946401"/>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69" name="Rectangle 62"/>
          <p:cNvSpPr>
            <a:spLocks noChangeArrowheads="1"/>
          </p:cNvSpPr>
          <p:nvPr/>
        </p:nvSpPr>
        <p:spPr bwMode="auto">
          <a:xfrm>
            <a:off x="5276851" y="2946401"/>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75</a:t>
            </a:r>
            <a:endParaRPr kumimoji="0" lang="en-US" altLang="en-US" sz="1600" b="1" i="0" u="none" strike="noStrike" cap="none" normalizeH="0" baseline="0" smtClean="0">
              <a:ln>
                <a:noFill/>
              </a:ln>
              <a:solidFill>
                <a:schemeClr val="tx1"/>
              </a:solidFill>
              <a:effectLst/>
              <a:latin typeface="+mj-lt"/>
            </a:endParaRPr>
          </a:p>
        </p:txBody>
      </p:sp>
      <p:sp>
        <p:nvSpPr>
          <p:cNvPr id="70" name="Rectangle 63"/>
          <p:cNvSpPr>
            <a:spLocks noChangeArrowheads="1"/>
          </p:cNvSpPr>
          <p:nvPr/>
        </p:nvSpPr>
        <p:spPr bwMode="auto">
          <a:xfrm>
            <a:off x="5999163" y="2795588"/>
            <a:ext cx="2821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150 Miles</a:t>
            </a:r>
            <a:endParaRPr kumimoji="0" lang="en-US" altLang="en-US" sz="1600" b="1" i="0" u="none" strike="noStrike" cap="none" normalizeH="0" baseline="0" smtClean="0">
              <a:ln>
                <a:noFill/>
              </a:ln>
              <a:solidFill>
                <a:schemeClr val="tx1"/>
              </a:solidFill>
              <a:effectLst/>
              <a:latin typeface="+mj-lt"/>
            </a:endParaRPr>
          </a:p>
        </p:txBody>
      </p:sp>
      <p:sp>
        <p:nvSpPr>
          <p:cNvPr id="71" name="Rectangle 64"/>
          <p:cNvSpPr>
            <a:spLocks noChangeArrowheads="1"/>
          </p:cNvSpPr>
          <p:nvPr/>
        </p:nvSpPr>
        <p:spPr bwMode="auto">
          <a:xfrm>
            <a:off x="5605463" y="2946401"/>
            <a:ext cx="45365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150 Kilometers</a:t>
            </a:r>
            <a:endParaRPr kumimoji="0" lang="en-US" altLang="en-US" sz="1600" b="1" i="0" u="none" strike="noStrike" cap="none" normalizeH="0" baseline="0" smtClean="0">
              <a:ln>
                <a:noFill/>
              </a:ln>
              <a:solidFill>
                <a:schemeClr val="tx1"/>
              </a:solidFill>
              <a:effectLst/>
              <a:latin typeface="+mj-lt"/>
            </a:endParaRPr>
          </a:p>
        </p:txBody>
      </p:sp>
      <p:sp>
        <p:nvSpPr>
          <p:cNvPr id="72" name="Rectangle 21"/>
          <p:cNvSpPr>
            <a:spLocks noChangeArrowheads="1"/>
          </p:cNvSpPr>
          <p:nvPr/>
        </p:nvSpPr>
        <p:spPr bwMode="auto">
          <a:xfrm rot="1602964">
            <a:off x="4755527" y="4913427"/>
            <a:ext cx="6219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err="1">
                <a:solidFill>
                  <a:srgbClr val="0092D4"/>
                </a:solidFill>
                <a:effectLst>
                  <a:glow rad="50800">
                    <a:schemeClr val="bg1">
                      <a:alpha val="50000"/>
                    </a:schemeClr>
                  </a:glow>
                </a:effectLst>
                <a:latin typeface="+mj-lt"/>
              </a:rPr>
              <a:t>Ghāghra</a:t>
            </a:r>
            <a:r>
              <a:rPr lang="en-US" altLang="en-US" sz="900" b="1" i="1" dirty="0">
                <a:solidFill>
                  <a:srgbClr val="0092D4"/>
                </a:solidFill>
                <a:effectLst>
                  <a:glow rad="50800">
                    <a:schemeClr val="bg1">
                      <a:alpha val="50000"/>
                    </a:schemeClr>
                  </a:glow>
                </a:effectLst>
                <a:latin typeface="+mj-lt"/>
              </a:rPr>
              <a:t> R.</a:t>
            </a:r>
            <a:endParaRPr kumimoji="0" lang="en-US" altLang="en-US" sz="1800" b="1" i="0" u="none" strike="noStrike" cap="none" normalizeH="0" baseline="0" dirty="0" smtClean="0">
              <a:ln>
                <a:noFill/>
              </a:ln>
              <a:solidFill>
                <a:srgbClr val="0092D4"/>
              </a:solidFill>
              <a:effectLst>
                <a:glow rad="50800">
                  <a:schemeClr val="bg1">
                    <a:alpha val="50000"/>
                  </a:schemeClr>
                </a:glow>
              </a:effectLst>
              <a:latin typeface="+mj-lt"/>
            </a:endParaRPr>
          </a:p>
        </p:txBody>
      </p:sp>
      <p:sp>
        <p:nvSpPr>
          <p:cNvPr id="73" name="Rectangle 21"/>
          <p:cNvSpPr>
            <a:spLocks noChangeArrowheads="1"/>
          </p:cNvSpPr>
          <p:nvPr/>
        </p:nvSpPr>
        <p:spPr bwMode="auto">
          <a:xfrm rot="3697441">
            <a:off x="3145254" y="4622200"/>
            <a:ext cx="5706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a:solidFill>
                  <a:srgbClr val="0092D4"/>
                </a:solidFill>
                <a:effectLst>
                  <a:glow rad="50800">
                    <a:schemeClr val="bg1">
                      <a:alpha val="50000"/>
                    </a:schemeClr>
                  </a:glow>
                </a:effectLst>
                <a:latin typeface="+mj-lt"/>
              </a:rPr>
              <a:t>Ganges R.</a:t>
            </a:r>
            <a:endParaRPr kumimoji="0" lang="en-US" altLang="en-US" sz="1800" b="1" i="0" u="none" strike="noStrike" cap="none" normalizeH="0" baseline="0" dirty="0" smtClean="0">
              <a:ln>
                <a:noFill/>
              </a:ln>
              <a:solidFill>
                <a:srgbClr val="0092D4"/>
              </a:solidFill>
              <a:effectLst>
                <a:glow rad="50800">
                  <a:schemeClr val="bg1">
                    <a:alpha val="50000"/>
                  </a:schemeClr>
                </a:glow>
              </a:effectLst>
              <a:latin typeface="+mj-lt"/>
            </a:endParaRPr>
          </a:p>
        </p:txBody>
      </p:sp>
      <p:sp>
        <p:nvSpPr>
          <p:cNvPr id="74" name="Rectangle 21"/>
          <p:cNvSpPr>
            <a:spLocks noChangeArrowheads="1"/>
          </p:cNvSpPr>
          <p:nvPr/>
        </p:nvSpPr>
        <p:spPr bwMode="auto">
          <a:xfrm rot="2131311">
            <a:off x="2784924" y="4874312"/>
            <a:ext cx="5963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a:solidFill>
                  <a:srgbClr val="0092D4"/>
                </a:solidFill>
                <a:effectLst>
                  <a:glow rad="50800">
                    <a:schemeClr val="bg1">
                      <a:alpha val="50000"/>
                    </a:schemeClr>
                  </a:glow>
                </a:effectLst>
                <a:latin typeface="+mj-lt"/>
              </a:rPr>
              <a:t>Yamuna R.</a:t>
            </a:r>
            <a:endParaRPr kumimoji="0" lang="en-US" altLang="en-US" sz="1800" b="1" i="0" u="none" strike="noStrike" cap="none" normalizeH="0" baseline="0" dirty="0" smtClean="0">
              <a:ln>
                <a:noFill/>
              </a:ln>
              <a:solidFill>
                <a:srgbClr val="0092D4"/>
              </a:solidFill>
              <a:effectLst>
                <a:glow rad="50800">
                  <a:schemeClr val="bg1">
                    <a:alpha val="50000"/>
                  </a:schemeClr>
                </a:glow>
              </a:effectLst>
              <a:latin typeface="+mj-lt"/>
            </a:endParaRPr>
          </a:p>
        </p:txBody>
      </p:sp>
    </p:spTree>
    <p:extLst>
      <p:ext uri="{BB962C8B-B14F-4D97-AF65-F5344CB8AC3E}">
        <p14:creationId xmlns:p14="http://schemas.microsoft.com/office/powerpoint/2010/main" val="21052329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6.3.3 Religious Settlements </a:t>
            </a:r>
            <a:r>
              <a:rPr lang="en-US" sz="3400" dirty="0" smtClean="0"/>
              <a:t>and </a:t>
            </a:r>
            <a:r>
              <a:rPr lang="en-US" sz="3400" dirty="0"/>
              <a:t>Toponyms </a:t>
            </a:r>
            <a:r>
              <a:rPr lang="en-US" sz="2000" b="0" dirty="0"/>
              <a:t>(1 of 5)</a:t>
            </a:r>
          </a:p>
        </p:txBody>
      </p:sp>
      <p:sp>
        <p:nvSpPr>
          <p:cNvPr id="8" name="Content Placeholder 7"/>
          <p:cNvSpPr>
            <a:spLocks noGrp="1"/>
          </p:cNvSpPr>
          <p:nvPr>
            <p:ph sz="quarter" idx="13"/>
          </p:nvPr>
        </p:nvSpPr>
        <p:spPr/>
        <p:txBody>
          <a:bodyPr/>
          <a:lstStyle/>
          <a:p>
            <a:pPr indent="-256032"/>
            <a:r>
              <a:rPr lang="en-US" altLang="en-US" dirty="0"/>
              <a:t>A </a:t>
            </a:r>
            <a:r>
              <a:rPr lang="en-US" altLang="en-US" b="1" dirty="0"/>
              <a:t>utopian settlement </a:t>
            </a:r>
            <a:r>
              <a:rPr lang="en-US" altLang="en-US" dirty="0"/>
              <a:t>is a community built to reflect the ideals of a particular religious or social group</a:t>
            </a:r>
          </a:p>
          <a:p>
            <a:pPr indent="-256032"/>
            <a:r>
              <a:rPr lang="en-US" altLang="en-US" dirty="0"/>
              <a:t>A </a:t>
            </a:r>
            <a:r>
              <a:rPr lang="en-US" altLang="en-US" b="1" dirty="0"/>
              <a:t>toponym</a:t>
            </a:r>
            <a:r>
              <a:rPr lang="en-US" altLang="en-US" dirty="0"/>
              <a:t> is the general name for any place </a:t>
            </a:r>
            <a:r>
              <a:rPr lang="en-US" altLang="en-US" dirty="0" smtClean="0"/>
              <a:t>or geographical </a:t>
            </a:r>
            <a:r>
              <a:rPr lang="en-US" altLang="en-US" dirty="0"/>
              <a:t>entity. Many places around the </a:t>
            </a:r>
            <a:r>
              <a:rPr lang="en-US" altLang="en-US" dirty="0" smtClean="0"/>
              <a:t>world incorporate </a:t>
            </a:r>
            <a:r>
              <a:rPr lang="en-US" altLang="en-US" dirty="0"/>
              <a:t>religious toponym into the landscape</a:t>
            </a:r>
          </a:p>
        </p:txBody>
      </p:sp>
    </p:spTree>
    <p:extLst>
      <p:ext uri="{BB962C8B-B14F-4D97-AF65-F5344CB8AC3E}">
        <p14:creationId xmlns:p14="http://schemas.microsoft.com/office/powerpoint/2010/main" val="27832850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6.3.3 Religious Settlements </a:t>
            </a:r>
            <a:r>
              <a:rPr lang="en-US" sz="3400" dirty="0" smtClean="0"/>
              <a:t>and </a:t>
            </a:r>
            <a:r>
              <a:rPr lang="en-US" sz="3400" dirty="0"/>
              <a:t>Toponyms </a:t>
            </a:r>
            <a:r>
              <a:rPr lang="en-US" sz="2000" b="0" dirty="0"/>
              <a:t>(2 of 5)</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29600" cy="1047173"/>
          </a:xfrm>
        </p:spPr>
        <p:txBody>
          <a:bodyPr/>
          <a:lstStyle/>
          <a:p>
            <a:pPr marL="432" indent="0">
              <a:buNone/>
            </a:pPr>
            <a:r>
              <a:rPr lang="en-US" sz="2200" b="1" dirty="0"/>
              <a:t>Figures 6-50 and 6-51: </a:t>
            </a:r>
            <a:r>
              <a:rPr lang="en-US" sz="2200" dirty="0"/>
              <a:t>The Salt Lake Temple of The Church of Jesus Christ of Latter-day Saints is positioned at the center of the city. The Roofless Church is located in New Harmony, Indiana.</a:t>
            </a:r>
          </a:p>
        </p:txBody>
      </p:sp>
      <p:pic>
        <p:nvPicPr>
          <p:cNvPr id="6" name="Picture 5" descr="The Salt Lake Temple of the Church of Jesus Christ of Latter-day Saints.">
            <a:extLst>
              <a:ext uri="{FF2B5EF4-FFF2-40B4-BE49-F238E27FC236}">
                <a16:creationId xmlns:a16="http://schemas.microsoft.com/office/drawing/2014/main" id="{4DC58FFC-DD46-4EDE-A02F-38AF4F4EF06E}"/>
              </a:ext>
            </a:extLst>
          </p:cNvPr>
          <p:cNvPicPr>
            <a:picLocks noChangeAspect="1"/>
          </p:cNvPicPr>
          <p:nvPr/>
        </p:nvPicPr>
        <p:blipFill>
          <a:blip r:embed="rId2"/>
          <a:stretch>
            <a:fillRect/>
          </a:stretch>
        </p:blipFill>
        <p:spPr>
          <a:xfrm>
            <a:off x="534353" y="2847177"/>
            <a:ext cx="4085189" cy="2847961"/>
          </a:xfrm>
          <a:prstGeom prst="rect">
            <a:avLst/>
          </a:prstGeom>
        </p:spPr>
      </p:pic>
      <p:pic>
        <p:nvPicPr>
          <p:cNvPr id="11" name="Picture 10" descr="The Roofless Church in New Harmony Indiana founded for the Harmonists.">
            <a:extLst>
              <a:ext uri="{FF2B5EF4-FFF2-40B4-BE49-F238E27FC236}">
                <a16:creationId xmlns:a16="http://schemas.microsoft.com/office/drawing/2014/main" id="{E87DFD1F-E611-4563-A0E1-0D503EA8765A}"/>
              </a:ext>
            </a:extLst>
          </p:cNvPr>
          <p:cNvPicPr>
            <a:picLocks noChangeAspect="1"/>
          </p:cNvPicPr>
          <p:nvPr/>
        </p:nvPicPr>
        <p:blipFill>
          <a:blip r:embed="rId3"/>
          <a:stretch>
            <a:fillRect/>
          </a:stretch>
        </p:blipFill>
        <p:spPr>
          <a:xfrm>
            <a:off x="5192648" y="2847177"/>
            <a:ext cx="2962566" cy="3557262"/>
          </a:xfrm>
          <a:prstGeom prst="rect">
            <a:avLst/>
          </a:prstGeom>
        </p:spPr>
      </p:pic>
    </p:spTree>
    <p:extLst>
      <p:ext uri="{BB962C8B-B14F-4D97-AF65-F5344CB8AC3E}">
        <p14:creationId xmlns:p14="http://schemas.microsoft.com/office/powerpoint/2010/main" val="33942885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6.3.3 Religious Settlements </a:t>
            </a:r>
            <a:r>
              <a:rPr lang="en-US" sz="3400" dirty="0" smtClean="0"/>
              <a:t>and </a:t>
            </a:r>
            <a:r>
              <a:rPr lang="en-US" sz="3400" dirty="0"/>
              <a:t>Toponyms </a:t>
            </a:r>
            <a:r>
              <a:rPr lang="en-US" sz="2000" b="0" dirty="0"/>
              <a:t>(3 of 5)</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831274"/>
          </a:xfrm>
        </p:spPr>
        <p:txBody>
          <a:bodyPr/>
          <a:lstStyle/>
          <a:p>
            <a:pPr marL="432" indent="0">
              <a:buNone/>
            </a:pPr>
            <a:r>
              <a:rPr lang="en-US" b="1" dirty="0"/>
              <a:t>Figure 6-52:</a:t>
            </a:r>
            <a:r>
              <a:rPr lang="en-US" dirty="0"/>
              <a:t> Places named after saints reflect the influence </a:t>
            </a:r>
            <a:r>
              <a:rPr lang="en-US" dirty="0" smtClean="0"/>
              <a:t>of Roman </a:t>
            </a:r>
            <a:r>
              <a:rPr lang="en-US" dirty="0"/>
              <a:t>Catholicism.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2393950"/>
            <a:ext cx="5435600" cy="3988146"/>
          </a:xfrm>
          <a:prstGeom prst="rect">
            <a:avLst/>
          </a:prstGeom>
        </p:spPr>
      </p:pic>
      <p:sp>
        <p:nvSpPr>
          <p:cNvPr id="28" name="Rectangle 23"/>
          <p:cNvSpPr>
            <a:spLocks noChangeArrowheads="1"/>
          </p:cNvSpPr>
          <p:nvPr/>
        </p:nvSpPr>
        <p:spPr bwMode="auto">
          <a:xfrm>
            <a:off x="4832350" y="6130926"/>
            <a:ext cx="7053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mj-lt"/>
              </a:rPr>
              <a:t>NEW YORK</a:t>
            </a:r>
            <a:endParaRPr kumimoji="0" lang="en-US" altLang="en-US" sz="1800" b="1" i="0" u="none" strike="noStrike" cap="none" normalizeH="0" baseline="0" dirty="0" smtClean="0">
              <a:ln>
                <a:noFill/>
              </a:ln>
              <a:solidFill>
                <a:schemeClr val="tx1"/>
              </a:solidFill>
              <a:effectLst/>
              <a:latin typeface="+mj-lt"/>
            </a:endParaRPr>
          </a:p>
        </p:txBody>
      </p:sp>
      <p:sp>
        <p:nvSpPr>
          <p:cNvPr id="29" name="Rectangle 24"/>
          <p:cNvSpPr>
            <a:spLocks noChangeArrowheads="1"/>
          </p:cNvSpPr>
          <p:nvPr/>
        </p:nvSpPr>
        <p:spPr bwMode="auto">
          <a:xfrm>
            <a:off x="2686050" y="4883151"/>
            <a:ext cx="11301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spc="600" normalizeH="0" dirty="0" smtClean="0">
                <a:ln>
                  <a:noFill/>
                </a:ln>
                <a:solidFill>
                  <a:srgbClr val="231F20"/>
                </a:solidFill>
                <a:effectLst/>
                <a:latin typeface="+mj-lt"/>
              </a:rPr>
              <a:t>ONTARIO</a:t>
            </a:r>
            <a:endParaRPr kumimoji="0" lang="en-US" altLang="en-US" sz="1800" b="1" i="0" u="none" strike="noStrike" cap="none" spc="600" normalizeH="0" dirty="0" smtClean="0">
              <a:ln>
                <a:noFill/>
              </a:ln>
              <a:solidFill>
                <a:schemeClr val="tx1"/>
              </a:solidFill>
              <a:effectLst/>
              <a:latin typeface="+mj-lt"/>
            </a:endParaRPr>
          </a:p>
        </p:txBody>
      </p:sp>
      <p:sp>
        <p:nvSpPr>
          <p:cNvPr id="30" name="Rectangle 25"/>
          <p:cNvSpPr>
            <a:spLocks noChangeArrowheads="1"/>
          </p:cNvSpPr>
          <p:nvPr/>
        </p:nvSpPr>
        <p:spPr bwMode="auto">
          <a:xfrm>
            <a:off x="2090738" y="5630863"/>
            <a:ext cx="6893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1" u="none" strike="noStrike" cap="none" normalizeH="0" baseline="0" smtClean="0">
                <a:ln>
                  <a:noFill/>
                </a:ln>
                <a:solidFill>
                  <a:srgbClr val="231F20"/>
                </a:solidFill>
                <a:effectLst/>
                <a:latin typeface="+mj-lt"/>
              </a:rPr>
              <a:t>N</a:t>
            </a:r>
            <a:endParaRPr kumimoji="0" lang="en-US" altLang="en-US" sz="750" b="1" i="0" u="none" strike="noStrike" cap="none" normalizeH="0" baseline="0" smtClean="0">
              <a:ln>
                <a:noFill/>
              </a:ln>
              <a:solidFill>
                <a:schemeClr val="tx1"/>
              </a:solidFill>
              <a:effectLst/>
              <a:latin typeface="+mj-lt"/>
            </a:endParaRPr>
          </a:p>
        </p:txBody>
      </p:sp>
      <p:sp>
        <p:nvSpPr>
          <p:cNvPr id="31" name="Rectangle 26"/>
          <p:cNvSpPr>
            <a:spLocks noChangeArrowheads="1"/>
          </p:cNvSpPr>
          <p:nvPr/>
        </p:nvSpPr>
        <p:spPr bwMode="auto">
          <a:xfrm>
            <a:off x="4167188" y="3621088"/>
            <a:ext cx="1240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spc="900" normalizeH="0" dirty="0" smtClean="0">
                <a:ln>
                  <a:noFill/>
                </a:ln>
                <a:solidFill>
                  <a:srgbClr val="231F20"/>
                </a:solidFill>
                <a:effectLst/>
                <a:latin typeface="+mj-lt"/>
              </a:rPr>
              <a:t>QUÉBEC</a:t>
            </a:r>
            <a:endParaRPr kumimoji="0" lang="en-US" altLang="en-US" sz="1800" b="1" i="0" u="none" strike="noStrike" cap="none" spc="900" normalizeH="0" dirty="0" smtClean="0">
              <a:ln>
                <a:noFill/>
              </a:ln>
              <a:solidFill>
                <a:schemeClr val="tx1"/>
              </a:solidFill>
              <a:effectLst/>
              <a:latin typeface="+mj-lt"/>
            </a:endParaRPr>
          </a:p>
        </p:txBody>
      </p:sp>
      <p:sp>
        <p:nvSpPr>
          <p:cNvPr id="32" name="Rectangle 27"/>
          <p:cNvSpPr>
            <a:spLocks noChangeArrowheads="1"/>
          </p:cNvSpPr>
          <p:nvPr/>
        </p:nvSpPr>
        <p:spPr bwMode="auto">
          <a:xfrm>
            <a:off x="6954838" y="6099176"/>
            <a:ext cx="16350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mj-lt"/>
              </a:rPr>
              <a:t>VT</a:t>
            </a:r>
            <a:endParaRPr kumimoji="0" lang="en-US" altLang="en-US" sz="1800" b="1" i="0" u="none" strike="noStrike" cap="none" normalizeH="0" baseline="0" dirty="0" smtClean="0">
              <a:ln>
                <a:noFill/>
              </a:ln>
              <a:solidFill>
                <a:schemeClr val="tx1"/>
              </a:solidFill>
              <a:effectLst/>
              <a:latin typeface="+mj-lt"/>
            </a:endParaRPr>
          </a:p>
        </p:txBody>
      </p:sp>
      <p:sp>
        <p:nvSpPr>
          <p:cNvPr id="33" name="Rectangle 28"/>
          <p:cNvSpPr>
            <a:spLocks noChangeArrowheads="1"/>
          </p:cNvSpPr>
          <p:nvPr/>
        </p:nvSpPr>
        <p:spPr bwMode="auto">
          <a:xfrm>
            <a:off x="1966912" y="2435226"/>
            <a:ext cx="948978"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Notre-Dame-du-Laus</a:t>
            </a:r>
            <a:endParaRPr kumimoji="0" lang="en-US" altLang="en-US" sz="750" b="1"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2012950" y="3200401"/>
            <a:ext cx="5738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231F20"/>
                </a:solidFill>
                <a:latin typeface="+mj-lt"/>
              </a:rPr>
              <a:t>Notre-Dame-</a:t>
            </a:r>
          </a:p>
          <a:p>
            <a:pPr lvl="0"/>
            <a:r>
              <a:rPr lang="en-US" altLang="en-US" sz="750" b="1" dirty="0">
                <a:solidFill>
                  <a:srgbClr val="231F20"/>
                </a:solidFill>
                <a:latin typeface="+mj-lt"/>
              </a:rPr>
              <a:t>de-la-</a:t>
            </a:r>
            <a:r>
              <a:rPr lang="en-US" altLang="en-US" sz="750" b="1" dirty="0" err="1">
                <a:solidFill>
                  <a:srgbClr val="231F20"/>
                </a:solidFill>
                <a:latin typeface="+mj-lt"/>
              </a:rPr>
              <a:t>Salette</a:t>
            </a:r>
            <a:endParaRPr kumimoji="0" lang="en-US" altLang="en-US" sz="750" b="1" i="0" u="none" strike="noStrike" cap="none" normalizeH="0" baseline="0" dirty="0" smtClean="0">
              <a:ln>
                <a:noFill/>
              </a:ln>
              <a:solidFill>
                <a:schemeClr val="tx1"/>
              </a:solidFill>
              <a:effectLst/>
              <a:latin typeface="+mj-lt"/>
            </a:endParaRPr>
          </a:p>
        </p:txBody>
      </p:sp>
      <p:sp>
        <p:nvSpPr>
          <p:cNvPr id="36" name="Rectangle 31"/>
          <p:cNvSpPr>
            <a:spLocks noChangeArrowheads="1"/>
          </p:cNvSpPr>
          <p:nvPr/>
        </p:nvSpPr>
        <p:spPr bwMode="auto">
          <a:xfrm>
            <a:off x="2449513" y="3529013"/>
            <a:ext cx="38472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St.-Sixte</a:t>
            </a:r>
            <a:endParaRPr kumimoji="0" lang="en-US" altLang="en-US" sz="750" b="1" i="0" u="none" strike="noStrike" cap="none" normalizeH="0" baseline="0" smtClean="0">
              <a:ln>
                <a:noFill/>
              </a:ln>
              <a:solidFill>
                <a:schemeClr val="tx1"/>
              </a:solidFill>
              <a:effectLst/>
              <a:latin typeface="+mj-lt"/>
            </a:endParaRPr>
          </a:p>
        </p:txBody>
      </p:sp>
      <p:sp>
        <p:nvSpPr>
          <p:cNvPr id="37" name="Rectangle 32"/>
          <p:cNvSpPr>
            <a:spLocks noChangeArrowheads="1"/>
          </p:cNvSpPr>
          <p:nvPr/>
        </p:nvSpPr>
        <p:spPr bwMode="auto">
          <a:xfrm>
            <a:off x="3138488" y="3556001"/>
            <a:ext cx="78066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St.-André-Avellin</a:t>
            </a:r>
            <a:endParaRPr kumimoji="0" lang="en-US" altLang="en-US" sz="750" b="1" i="0" u="none" strike="noStrike" cap="none" normalizeH="0" baseline="0" smtClean="0">
              <a:ln>
                <a:noFill/>
              </a:ln>
              <a:solidFill>
                <a:schemeClr val="tx1"/>
              </a:solidFill>
              <a:effectLst/>
              <a:latin typeface="+mj-lt"/>
            </a:endParaRPr>
          </a:p>
        </p:txBody>
      </p:sp>
      <p:sp>
        <p:nvSpPr>
          <p:cNvPr id="38" name="Rectangle 33"/>
          <p:cNvSpPr>
            <a:spLocks noChangeArrowheads="1"/>
          </p:cNvSpPr>
          <p:nvPr/>
        </p:nvSpPr>
        <p:spPr bwMode="auto">
          <a:xfrm>
            <a:off x="2200275" y="4608513"/>
            <a:ext cx="103073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Isidore</a:t>
            </a:r>
            <a:r>
              <a:rPr kumimoji="0" lang="en-US" altLang="en-US" sz="750" b="1" i="0" u="none" strike="noStrike" cap="none" normalizeH="0" baseline="0" dirty="0" smtClean="0">
                <a:ln>
                  <a:noFill/>
                </a:ln>
                <a:solidFill>
                  <a:srgbClr val="231F20"/>
                </a:solidFill>
                <a:effectLst/>
                <a:latin typeface="+mj-lt"/>
              </a:rPr>
              <a:t>-de-Prescott</a:t>
            </a:r>
            <a:endParaRPr kumimoji="0" lang="en-US" altLang="en-US" sz="750" b="1" i="0" u="none" strike="noStrike" cap="none" normalizeH="0" baseline="0" dirty="0" smtClean="0">
              <a:ln>
                <a:noFill/>
              </a:ln>
              <a:solidFill>
                <a:schemeClr val="tx1"/>
              </a:solidFill>
              <a:effectLst/>
              <a:latin typeface="+mj-lt"/>
            </a:endParaRPr>
          </a:p>
        </p:txBody>
      </p:sp>
      <p:sp>
        <p:nvSpPr>
          <p:cNvPr id="39" name="Rectangle 34"/>
          <p:cNvSpPr>
            <a:spLocks noChangeArrowheads="1"/>
          </p:cNvSpPr>
          <p:nvPr/>
        </p:nvSpPr>
        <p:spPr bwMode="auto">
          <a:xfrm>
            <a:off x="3141661" y="4430713"/>
            <a:ext cx="100828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Ste.-Anne-de-Prescott</a:t>
            </a:r>
            <a:endParaRPr kumimoji="0" lang="en-US" altLang="en-US" sz="750" b="1" i="0" u="none" strike="noStrike" cap="none" normalizeH="0" baseline="0" dirty="0" smtClean="0">
              <a:ln>
                <a:noFill/>
              </a:ln>
              <a:solidFill>
                <a:schemeClr val="tx1"/>
              </a:solidFill>
              <a:effectLst/>
              <a:latin typeface="+mj-lt"/>
            </a:endParaRPr>
          </a:p>
        </p:txBody>
      </p:sp>
      <p:sp>
        <p:nvSpPr>
          <p:cNvPr id="40" name="Rectangle 35"/>
          <p:cNvSpPr>
            <a:spLocks noChangeArrowheads="1"/>
          </p:cNvSpPr>
          <p:nvPr/>
        </p:nvSpPr>
        <p:spPr bwMode="auto">
          <a:xfrm>
            <a:off x="5324475" y="4303713"/>
            <a:ext cx="1123706"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St.-Bruno-de-Montarville</a:t>
            </a:r>
            <a:endParaRPr kumimoji="0" lang="en-US" altLang="en-US" sz="750" b="1" i="0" u="none" strike="noStrike" cap="none" normalizeH="0" baseline="0" dirty="0" smtClean="0">
              <a:ln>
                <a:noFill/>
              </a:ln>
              <a:solidFill>
                <a:schemeClr val="tx1"/>
              </a:solidFill>
              <a:effectLst/>
              <a:latin typeface="+mj-lt"/>
            </a:endParaRPr>
          </a:p>
        </p:txBody>
      </p:sp>
      <p:sp>
        <p:nvSpPr>
          <p:cNvPr id="41" name="Rectangle 36"/>
          <p:cNvSpPr>
            <a:spLocks noChangeArrowheads="1"/>
          </p:cNvSpPr>
          <p:nvPr/>
        </p:nvSpPr>
        <p:spPr bwMode="auto">
          <a:xfrm>
            <a:off x="3314700" y="3192463"/>
            <a:ext cx="5738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231F20"/>
                </a:solidFill>
                <a:latin typeface="+mj-lt"/>
              </a:rPr>
              <a:t>Notre-Dame-</a:t>
            </a:r>
          </a:p>
          <a:p>
            <a:pPr lvl="0"/>
            <a:r>
              <a:rPr lang="en-US" altLang="en-US" sz="750" b="1" dirty="0">
                <a:solidFill>
                  <a:srgbClr val="231F20"/>
                </a:solidFill>
                <a:latin typeface="+mj-lt"/>
              </a:rPr>
              <a:t>de-la-</a:t>
            </a:r>
            <a:r>
              <a:rPr lang="en-US" altLang="en-US" sz="750" b="1" dirty="0" err="1">
                <a:solidFill>
                  <a:srgbClr val="231F20"/>
                </a:solidFill>
                <a:latin typeface="+mj-lt"/>
              </a:rPr>
              <a:t>Paix</a:t>
            </a:r>
            <a:endParaRPr kumimoji="0" lang="en-US" altLang="en-US" sz="750" b="1" i="0" u="none" strike="noStrike" cap="none" normalizeH="0" baseline="0" dirty="0" smtClean="0">
              <a:ln>
                <a:noFill/>
              </a:ln>
              <a:solidFill>
                <a:schemeClr val="tx1"/>
              </a:solidFill>
              <a:effectLst/>
              <a:latin typeface="+mj-lt"/>
            </a:endParaRPr>
          </a:p>
        </p:txBody>
      </p:sp>
      <p:sp>
        <p:nvSpPr>
          <p:cNvPr id="43" name="Rectangle 38"/>
          <p:cNvSpPr>
            <a:spLocks noChangeArrowheads="1"/>
          </p:cNvSpPr>
          <p:nvPr/>
        </p:nvSpPr>
        <p:spPr bwMode="auto">
          <a:xfrm>
            <a:off x="2408237" y="2959101"/>
            <a:ext cx="91531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Émile</a:t>
            </a:r>
            <a:r>
              <a:rPr kumimoji="0" lang="en-US" altLang="en-US" sz="750" b="1" i="0" u="none" strike="noStrike" cap="none" normalizeH="0" baseline="0" dirty="0" smtClean="0">
                <a:ln>
                  <a:noFill/>
                </a:ln>
                <a:solidFill>
                  <a:srgbClr val="231F20"/>
                </a:solidFill>
                <a:effectLst/>
                <a:latin typeface="+mj-lt"/>
              </a:rPr>
              <a:t>-de-Suffolk</a:t>
            </a:r>
            <a:endParaRPr kumimoji="0" lang="en-US" altLang="en-US" sz="750" b="1" i="0" u="none" strike="noStrike" cap="none" normalizeH="0" baseline="0" dirty="0" smtClean="0">
              <a:ln>
                <a:noFill/>
              </a:ln>
              <a:solidFill>
                <a:schemeClr val="tx1"/>
              </a:solidFill>
              <a:effectLst/>
              <a:latin typeface="+mj-lt"/>
            </a:endParaRPr>
          </a:p>
        </p:txBody>
      </p:sp>
      <p:sp>
        <p:nvSpPr>
          <p:cNvPr id="44" name="Rectangle 39"/>
          <p:cNvSpPr>
            <a:spLocks noChangeArrowheads="1"/>
          </p:cNvSpPr>
          <p:nvPr/>
        </p:nvSpPr>
        <p:spPr bwMode="auto">
          <a:xfrm>
            <a:off x="2736850" y="2732088"/>
            <a:ext cx="89127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St.-Rémi-d'Amherst</a:t>
            </a:r>
            <a:endParaRPr kumimoji="0" lang="en-US" altLang="en-US" sz="750" b="1" i="0" u="none" strike="noStrike" cap="none" normalizeH="0" baseline="0" smtClean="0">
              <a:ln>
                <a:noFill/>
              </a:ln>
              <a:solidFill>
                <a:schemeClr val="tx1"/>
              </a:solidFill>
              <a:effectLst/>
              <a:latin typeface="+mj-lt"/>
            </a:endParaRPr>
          </a:p>
        </p:txBody>
      </p:sp>
      <p:sp>
        <p:nvSpPr>
          <p:cNvPr id="45" name="Rectangle 40"/>
          <p:cNvSpPr>
            <a:spLocks noChangeArrowheads="1"/>
          </p:cNvSpPr>
          <p:nvPr/>
        </p:nvSpPr>
        <p:spPr bwMode="auto">
          <a:xfrm>
            <a:off x="3584575" y="2427288"/>
            <a:ext cx="43281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St.-Jovite</a:t>
            </a:r>
            <a:endParaRPr kumimoji="0" lang="en-US" altLang="en-US" sz="750" b="1" i="0" u="none" strike="noStrike" cap="none" normalizeH="0" baseline="0" smtClean="0">
              <a:ln>
                <a:noFill/>
              </a:ln>
              <a:solidFill>
                <a:schemeClr val="tx1"/>
              </a:solidFill>
              <a:effectLst/>
              <a:latin typeface="+mj-lt"/>
            </a:endParaRPr>
          </a:p>
        </p:txBody>
      </p:sp>
      <p:sp>
        <p:nvSpPr>
          <p:cNvPr id="46" name="Rectangle 41"/>
          <p:cNvSpPr>
            <a:spLocks noChangeArrowheads="1"/>
          </p:cNvSpPr>
          <p:nvPr/>
        </p:nvSpPr>
        <p:spPr bwMode="auto">
          <a:xfrm>
            <a:off x="4362450" y="2427288"/>
            <a:ext cx="498534"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St.-Faustin</a:t>
            </a:r>
            <a:endParaRPr kumimoji="0" lang="en-US" altLang="en-US" sz="750" b="1" i="0" u="none" strike="noStrike" cap="none" normalizeH="0" baseline="0" smtClean="0">
              <a:ln>
                <a:noFill/>
              </a:ln>
              <a:solidFill>
                <a:schemeClr val="tx1"/>
              </a:solidFill>
              <a:effectLst/>
              <a:latin typeface="+mj-lt"/>
            </a:endParaRPr>
          </a:p>
        </p:txBody>
      </p:sp>
      <p:sp>
        <p:nvSpPr>
          <p:cNvPr id="47" name="Rectangle 42"/>
          <p:cNvSpPr>
            <a:spLocks noChangeArrowheads="1"/>
          </p:cNvSpPr>
          <p:nvPr/>
        </p:nvSpPr>
        <p:spPr bwMode="auto">
          <a:xfrm>
            <a:off x="4722813" y="2632076"/>
            <a:ext cx="104676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a:t>
            </a:r>
            <a:r>
              <a:rPr kumimoji="0" lang="en-US" altLang="en-US" sz="750" b="1" i="0" u="none" strike="noStrike" cap="none" normalizeH="0" baseline="0" dirty="0" err="1" smtClean="0">
                <a:ln>
                  <a:noFill/>
                </a:ln>
                <a:solidFill>
                  <a:srgbClr val="231F20"/>
                </a:solidFill>
                <a:effectLst/>
                <a:latin typeface="+mj-lt"/>
              </a:rPr>
              <a:t>Agathe</a:t>
            </a:r>
            <a:r>
              <a:rPr kumimoji="0" lang="en-US" altLang="en-US" sz="750" b="1" i="0" u="none" strike="noStrike" cap="none" normalizeH="0" baseline="0" dirty="0" smtClean="0">
                <a:ln>
                  <a:noFill/>
                </a:ln>
                <a:solidFill>
                  <a:srgbClr val="231F20"/>
                </a:solidFill>
                <a:effectLst/>
                <a:latin typeface="+mj-lt"/>
              </a:rPr>
              <a:t>-des-</a:t>
            </a:r>
            <a:r>
              <a:rPr kumimoji="0" lang="en-US" altLang="en-US" sz="750" b="1" i="0" u="none" strike="noStrike" cap="none" normalizeH="0" baseline="0" dirty="0" err="1" smtClean="0">
                <a:ln>
                  <a:noFill/>
                </a:ln>
                <a:solidFill>
                  <a:srgbClr val="231F20"/>
                </a:solidFill>
                <a:effectLst/>
                <a:latin typeface="+mj-lt"/>
              </a:rPr>
              <a:t>Monts</a:t>
            </a:r>
            <a:endParaRPr kumimoji="0" lang="en-US" altLang="en-US" sz="750" b="1" i="0" u="none" strike="noStrike" cap="none" normalizeH="0" baseline="0" dirty="0" smtClean="0">
              <a:ln>
                <a:noFill/>
              </a:ln>
              <a:solidFill>
                <a:schemeClr val="tx1"/>
              </a:solidFill>
              <a:effectLst/>
              <a:latin typeface="+mj-lt"/>
            </a:endParaRPr>
          </a:p>
        </p:txBody>
      </p:sp>
      <p:sp>
        <p:nvSpPr>
          <p:cNvPr id="48" name="Rectangle 43"/>
          <p:cNvSpPr>
            <a:spLocks noChangeArrowheads="1"/>
          </p:cNvSpPr>
          <p:nvPr/>
        </p:nvSpPr>
        <p:spPr bwMode="auto">
          <a:xfrm>
            <a:off x="4418013" y="2895601"/>
            <a:ext cx="46968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Ste.-Adèle</a:t>
            </a:r>
            <a:endParaRPr kumimoji="0" lang="en-US" altLang="en-US" sz="750" b="1" i="0" u="none" strike="noStrike" cap="none" normalizeH="0" baseline="0" smtClean="0">
              <a:ln>
                <a:noFill/>
              </a:ln>
              <a:solidFill>
                <a:schemeClr val="tx1"/>
              </a:solidFill>
              <a:effectLst/>
              <a:latin typeface="+mj-lt"/>
            </a:endParaRPr>
          </a:p>
        </p:txBody>
      </p:sp>
      <p:sp>
        <p:nvSpPr>
          <p:cNvPr id="49" name="Rectangle 44"/>
          <p:cNvSpPr>
            <a:spLocks noChangeArrowheads="1"/>
          </p:cNvSpPr>
          <p:nvPr/>
        </p:nvSpPr>
        <p:spPr bwMode="auto">
          <a:xfrm>
            <a:off x="5059363" y="2946401"/>
            <a:ext cx="46968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St.-Calixte</a:t>
            </a:r>
            <a:endParaRPr kumimoji="0" lang="en-US" altLang="en-US" sz="750" b="1" i="0" u="none" strike="noStrike" cap="none" normalizeH="0" baseline="0" smtClean="0">
              <a:ln>
                <a:noFill/>
              </a:ln>
              <a:solidFill>
                <a:schemeClr val="tx1"/>
              </a:solidFill>
              <a:effectLst/>
              <a:latin typeface="+mj-lt"/>
            </a:endParaRPr>
          </a:p>
        </p:txBody>
      </p:sp>
      <p:sp>
        <p:nvSpPr>
          <p:cNvPr id="50" name="Rectangle 45"/>
          <p:cNvSpPr>
            <a:spLocks noChangeArrowheads="1"/>
          </p:cNvSpPr>
          <p:nvPr/>
        </p:nvSpPr>
        <p:spPr bwMode="auto">
          <a:xfrm>
            <a:off x="5395911" y="3095626"/>
            <a:ext cx="45525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Espirit</a:t>
            </a:r>
            <a:endParaRPr kumimoji="0" lang="en-US" altLang="en-US" sz="750" b="1" i="0" u="none" strike="noStrike" cap="none" normalizeH="0" baseline="0" dirty="0" smtClean="0">
              <a:ln>
                <a:noFill/>
              </a:ln>
              <a:solidFill>
                <a:schemeClr val="tx1"/>
              </a:solidFill>
              <a:effectLst/>
              <a:latin typeface="+mj-lt"/>
            </a:endParaRPr>
          </a:p>
        </p:txBody>
      </p:sp>
      <p:sp>
        <p:nvSpPr>
          <p:cNvPr id="51" name="Rectangle 46"/>
          <p:cNvSpPr>
            <a:spLocks noChangeArrowheads="1"/>
          </p:cNvSpPr>
          <p:nvPr/>
        </p:nvSpPr>
        <p:spPr bwMode="auto">
          <a:xfrm>
            <a:off x="6626225" y="2727326"/>
            <a:ext cx="52418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St.-Thomas</a:t>
            </a:r>
            <a:endParaRPr kumimoji="0" lang="en-US" altLang="en-US" sz="750" b="1" i="0" u="none" strike="noStrike" cap="none" normalizeH="0" baseline="0" dirty="0" smtClean="0">
              <a:ln>
                <a:noFill/>
              </a:ln>
              <a:solidFill>
                <a:schemeClr val="tx1"/>
              </a:solidFill>
              <a:effectLst/>
              <a:latin typeface="+mj-lt"/>
            </a:endParaRPr>
          </a:p>
        </p:txBody>
      </p:sp>
      <p:sp>
        <p:nvSpPr>
          <p:cNvPr id="52" name="Rectangle 47"/>
          <p:cNvSpPr>
            <a:spLocks noChangeArrowheads="1"/>
          </p:cNvSpPr>
          <p:nvPr/>
        </p:nvSpPr>
        <p:spPr bwMode="auto">
          <a:xfrm>
            <a:off x="5824538" y="2849563"/>
            <a:ext cx="59952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Ste.-Julienne</a:t>
            </a:r>
            <a:endParaRPr kumimoji="0" lang="en-US" altLang="en-US" sz="750" b="1" i="0" u="none" strike="noStrike" cap="none" normalizeH="0" baseline="0" dirty="0" smtClean="0">
              <a:ln>
                <a:noFill/>
              </a:ln>
              <a:solidFill>
                <a:schemeClr val="tx1"/>
              </a:solidFill>
              <a:effectLst/>
              <a:latin typeface="+mj-lt"/>
            </a:endParaRPr>
          </a:p>
        </p:txBody>
      </p:sp>
      <p:sp>
        <p:nvSpPr>
          <p:cNvPr id="53" name="Rectangle 48"/>
          <p:cNvSpPr>
            <a:spLocks noChangeArrowheads="1"/>
          </p:cNvSpPr>
          <p:nvPr/>
        </p:nvSpPr>
        <p:spPr bwMode="auto">
          <a:xfrm>
            <a:off x="6294438" y="2435226"/>
            <a:ext cx="50815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St.-Mélanie</a:t>
            </a:r>
            <a:endParaRPr kumimoji="0" lang="en-US" altLang="en-US" sz="750" b="1" i="0" u="none" strike="noStrike" cap="none" normalizeH="0" baseline="0" smtClean="0">
              <a:ln>
                <a:noFill/>
              </a:ln>
              <a:solidFill>
                <a:schemeClr val="tx1"/>
              </a:solidFill>
              <a:effectLst/>
              <a:latin typeface="+mj-lt"/>
            </a:endParaRPr>
          </a:p>
        </p:txBody>
      </p:sp>
      <p:sp>
        <p:nvSpPr>
          <p:cNvPr id="54" name="Rectangle 49"/>
          <p:cNvSpPr>
            <a:spLocks noChangeArrowheads="1"/>
          </p:cNvSpPr>
          <p:nvPr/>
        </p:nvSpPr>
        <p:spPr bwMode="auto">
          <a:xfrm>
            <a:off x="6111875" y="2978151"/>
            <a:ext cx="53860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St.-Jacques</a:t>
            </a:r>
            <a:endParaRPr kumimoji="0" lang="en-US" altLang="en-US" sz="750" b="1" i="0" u="none" strike="noStrike" cap="none" normalizeH="0" baseline="0" dirty="0" smtClean="0">
              <a:ln>
                <a:noFill/>
              </a:ln>
              <a:solidFill>
                <a:schemeClr val="tx1"/>
              </a:solidFill>
              <a:effectLst/>
              <a:latin typeface="+mj-lt"/>
            </a:endParaRPr>
          </a:p>
        </p:txBody>
      </p:sp>
      <p:sp>
        <p:nvSpPr>
          <p:cNvPr id="55" name="Rectangle 50"/>
          <p:cNvSpPr>
            <a:spLocks noChangeArrowheads="1"/>
          </p:cNvSpPr>
          <p:nvPr/>
        </p:nvSpPr>
        <p:spPr bwMode="auto">
          <a:xfrm>
            <a:off x="5688013" y="3438526"/>
            <a:ext cx="63799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err="1" smtClean="0">
                <a:ln>
                  <a:noFill/>
                </a:ln>
                <a:solidFill>
                  <a:srgbClr val="231F20"/>
                </a:solidFill>
                <a:effectLst/>
                <a:latin typeface="+mj-lt"/>
              </a:rPr>
              <a:t>L'Assomption</a:t>
            </a:r>
            <a:endParaRPr kumimoji="0" lang="en-US" altLang="en-US" sz="750" b="1" i="0" u="none" strike="noStrike" cap="none" normalizeH="0" baseline="0" dirty="0" smtClean="0">
              <a:ln>
                <a:noFill/>
              </a:ln>
              <a:solidFill>
                <a:schemeClr val="tx1"/>
              </a:solidFill>
              <a:effectLst/>
              <a:latin typeface="+mj-lt"/>
            </a:endParaRPr>
          </a:p>
        </p:txBody>
      </p:sp>
      <p:sp>
        <p:nvSpPr>
          <p:cNvPr id="56" name="Rectangle 51"/>
          <p:cNvSpPr>
            <a:spLocks noChangeArrowheads="1"/>
          </p:cNvSpPr>
          <p:nvPr/>
        </p:nvSpPr>
        <p:spPr bwMode="auto">
          <a:xfrm>
            <a:off x="4575175" y="3465513"/>
            <a:ext cx="101470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Ste.-Anne-des-Plaines</a:t>
            </a:r>
            <a:endParaRPr kumimoji="0" lang="en-US" altLang="en-US" sz="750" b="1" i="0" u="none" strike="noStrike" cap="none" normalizeH="0" baseline="0" dirty="0" smtClean="0">
              <a:ln>
                <a:noFill/>
              </a:ln>
              <a:solidFill>
                <a:schemeClr val="tx1"/>
              </a:solidFill>
              <a:effectLst/>
              <a:latin typeface="+mj-lt"/>
            </a:endParaRPr>
          </a:p>
        </p:txBody>
      </p:sp>
      <p:sp>
        <p:nvSpPr>
          <p:cNvPr id="57" name="Rectangle 52"/>
          <p:cNvSpPr>
            <a:spLocks noChangeArrowheads="1"/>
          </p:cNvSpPr>
          <p:nvPr/>
        </p:nvSpPr>
        <p:spPr bwMode="auto">
          <a:xfrm>
            <a:off x="4152900" y="3824288"/>
            <a:ext cx="80791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a:t>
            </a:r>
            <a:r>
              <a:rPr kumimoji="0" lang="en-US" altLang="en-US" sz="750" b="1" i="0" u="none" strike="noStrike" cap="none" normalizeH="0" baseline="0" dirty="0" err="1" smtClean="0">
                <a:ln>
                  <a:noFill/>
                </a:ln>
                <a:solidFill>
                  <a:srgbClr val="231F20"/>
                </a:solidFill>
                <a:effectLst/>
                <a:latin typeface="+mj-lt"/>
              </a:rPr>
              <a:t>Scholastique</a:t>
            </a:r>
            <a:endParaRPr kumimoji="0" lang="en-US" altLang="en-US" sz="750" b="1" i="0" u="none" strike="noStrike" cap="none" normalizeH="0" baseline="0" dirty="0" smtClean="0">
              <a:ln>
                <a:noFill/>
              </a:ln>
              <a:solidFill>
                <a:schemeClr val="tx1"/>
              </a:solidFill>
              <a:effectLst/>
              <a:latin typeface="+mj-lt"/>
            </a:endParaRPr>
          </a:p>
        </p:txBody>
      </p:sp>
      <p:sp>
        <p:nvSpPr>
          <p:cNvPr id="58" name="Rectangle 53"/>
          <p:cNvSpPr>
            <a:spLocks noChangeArrowheads="1"/>
          </p:cNvSpPr>
          <p:nvPr/>
        </p:nvSpPr>
        <p:spPr bwMode="auto">
          <a:xfrm>
            <a:off x="4776788" y="4157663"/>
            <a:ext cx="58189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St.-Eustache</a:t>
            </a:r>
            <a:endParaRPr kumimoji="0" lang="en-US" altLang="en-US" sz="750" b="1" i="0" u="none" strike="noStrike" cap="none" normalizeH="0" baseline="0" dirty="0" smtClean="0">
              <a:ln>
                <a:noFill/>
              </a:ln>
              <a:solidFill>
                <a:schemeClr val="tx1"/>
              </a:solidFill>
              <a:effectLst/>
              <a:latin typeface="+mj-lt"/>
            </a:endParaRPr>
          </a:p>
        </p:txBody>
      </p:sp>
      <p:sp>
        <p:nvSpPr>
          <p:cNvPr id="59" name="Rectangle 54"/>
          <p:cNvSpPr>
            <a:spLocks noChangeArrowheads="1"/>
          </p:cNvSpPr>
          <p:nvPr/>
        </p:nvSpPr>
        <p:spPr bwMode="auto">
          <a:xfrm>
            <a:off x="3854450" y="4030663"/>
            <a:ext cx="61395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St.-André-Est</a:t>
            </a:r>
            <a:endParaRPr kumimoji="0" lang="en-US" altLang="en-US" sz="750" b="1" i="0" u="none" strike="noStrike" cap="none" normalizeH="0" baseline="0" dirty="0" smtClean="0">
              <a:ln>
                <a:noFill/>
              </a:ln>
              <a:solidFill>
                <a:schemeClr val="tx1"/>
              </a:solidFill>
              <a:effectLst/>
              <a:latin typeface="+mj-lt"/>
            </a:endParaRPr>
          </a:p>
        </p:txBody>
      </p:sp>
      <p:sp>
        <p:nvSpPr>
          <p:cNvPr id="60" name="Rectangle 55"/>
          <p:cNvSpPr>
            <a:spLocks noChangeArrowheads="1"/>
          </p:cNvSpPr>
          <p:nvPr/>
        </p:nvSpPr>
        <p:spPr bwMode="auto">
          <a:xfrm>
            <a:off x="3679824" y="4211638"/>
            <a:ext cx="50334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Eugène</a:t>
            </a:r>
            <a:endParaRPr kumimoji="0" lang="en-US" altLang="en-US" sz="750" b="1" i="0" u="none" strike="noStrike" cap="none" normalizeH="0" baseline="0" dirty="0" smtClean="0">
              <a:ln>
                <a:noFill/>
              </a:ln>
              <a:solidFill>
                <a:schemeClr val="tx1"/>
              </a:solidFill>
              <a:effectLst/>
              <a:latin typeface="+mj-lt"/>
            </a:endParaRPr>
          </a:p>
        </p:txBody>
      </p:sp>
      <p:sp>
        <p:nvSpPr>
          <p:cNvPr id="61" name="Rectangle 56"/>
          <p:cNvSpPr>
            <a:spLocks noChangeArrowheads="1"/>
          </p:cNvSpPr>
          <p:nvPr/>
        </p:nvSpPr>
        <p:spPr bwMode="auto">
          <a:xfrm>
            <a:off x="4637088" y="4489451"/>
            <a:ext cx="52257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Ste.-Marthe</a:t>
            </a:r>
            <a:endParaRPr kumimoji="0" lang="en-US" altLang="en-US" sz="750" b="1" i="0" u="none" strike="noStrike" cap="none" normalizeH="0" baseline="0" smtClean="0">
              <a:ln>
                <a:noFill/>
              </a:ln>
              <a:solidFill>
                <a:schemeClr val="tx1"/>
              </a:solidFill>
              <a:effectLst/>
              <a:latin typeface="+mj-lt"/>
            </a:endParaRPr>
          </a:p>
        </p:txBody>
      </p:sp>
      <p:sp>
        <p:nvSpPr>
          <p:cNvPr id="62" name="Rectangle 57"/>
          <p:cNvSpPr>
            <a:spLocks noChangeArrowheads="1"/>
          </p:cNvSpPr>
          <p:nvPr/>
        </p:nvSpPr>
        <p:spPr bwMode="auto">
          <a:xfrm>
            <a:off x="4737100" y="4686301"/>
            <a:ext cx="33663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St.-Clet</a:t>
            </a:r>
            <a:endParaRPr kumimoji="0" lang="en-US" altLang="en-US" sz="750" b="1" i="0" u="none" strike="noStrike" cap="none" normalizeH="0" baseline="0" smtClean="0">
              <a:ln>
                <a:noFill/>
              </a:ln>
              <a:solidFill>
                <a:schemeClr val="tx1"/>
              </a:solidFill>
              <a:effectLst/>
              <a:latin typeface="+mj-lt"/>
            </a:endParaRPr>
          </a:p>
        </p:txBody>
      </p:sp>
      <p:sp>
        <p:nvSpPr>
          <p:cNvPr id="63" name="Rectangle 58"/>
          <p:cNvSpPr>
            <a:spLocks noChangeArrowheads="1"/>
          </p:cNvSpPr>
          <p:nvPr/>
        </p:nvSpPr>
        <p:spPr bwMode="auto">
          <a:xfrm>
            <a:off x="3911600" y="4849813"/>
            <a:ext cx="61395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St.-Polycarpe</a:t>
            </a:r>
            <a:endParaRPr kumimoji="0" lang="en-US" altLang="en-US" sz="750" b="1" i="0" u="none" strike="noStrike" cap="none" normalizeH="0" baseline="0" smtClean="0">
              <a:ln>
                <a:noFill/>
              </a:ln>
              <a:solidFill>
                <a:schemeClr val="tx1"/>
              </a:solidFill>
              <a:effectLst/>
              <a:latin typeface="+mj-lt"/>
            </a:endParaRPr>
          </a:p>
        </p:txBody>
      </p:sp>
      <p:sp>
        <p:nvSpPr>
          <p:cNvPr id="64" name="Rectangle 59"/>
          <p:cNvSpPr>
            <a:spLocks noChangeArrowheads="1"/>
          </p:cNvSpPr>
          <p:nvPr/>
        </p:nvSpPr>
        <p:spPr bwMode="auto">
          <a:xfrm>
            <a:off x="2525713" y="5441951"/>
            <a:ext cx="81272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 Andrews West</a:t>
            </a:r>
            <a:endParaRPr kumimoji="0" lang="en-US" altLang="en-US" sz="750" b="1" i="0" u="none" strike="noStrike" cap="none" normalizeH="0" baseline="0" dirty="0" smtClean="0">
              <a:ln>
                <a:noFill/>
              </a:ln>
              <a:solidFill>
                <a:schemeClr val="tx1"/>
              </a:solidFill>
              <a:effectLst/>
              <a:latin typeface="+mj-lt"/>
            </a:endParaRPr>
          </a:p>
        </p:txBody>
      </p:sp>
      <p:sp>
        <p:nvSpPr>
          <p:cNvPr id="65" name="Rectangle 60"/>
          <p:cNvSpPr>
            <a:spLocks noChangeArrowheads="1"/>
          </p:cNvSpPr>
          <p:nvPr/>
        </p:nvSpPr>
        <p:spPr bwMode="auto">
          <a:xfrm>
            <a:off x="4116388" y="5022851"/>
            <a:ext cx="504946"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St.-Zotique</a:t>
            </a:r>
            <a:endParaRPr kumimoji="0" lang="en-US" altLang="en-US" sz="750" b="1" i="0" u="none" strike="noStrike" cap="none" normalizeH="0" baseline="0" smtClean="0">
              <a:ln>
                <a:noFill/>
              </a:ln>
              <a:solidFill>
                <a:schemeClr val="tx1"/>
              </a:solidFill>
              <a:effectLst/>
              <a:latin typeface="+mj-lt"/>
            </a:endParaRPr>
          </a:p>
        </p:txBody>
      </p:sp>
      <p:sp>
        <p:nvSpPr>
          <p:cNvPr id="66" name="Rectangle 61"/>
          <p:cNvSpPr>
            <a:spLocks noChangeArrowheads="1"/>
          </p:cNvSpPr>
          <p:nvPr/>
        </p:nvSpPr>
        <p:spPr bwMode="auto">
          <a:xfrm>
            <a:off x="4681538" y="4841876"/>
            <a:ext cx="58349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Timothee</a:t>
            </a:r>
            <a:endParaRPr kumimoji="0" lang="en-US" altLang="en-US" sz="750" b="1" i="0" u="none" strike="noStrike" cap="none" normalizeH="0" baseline="0" dirty="0" smtClean="0">
              <a:ln>
                <a:noFill/>
              </a:ln>
              <a:solidFill>
                <a:schemeClr val="tx1"/>
              </a:solidFill>
              <a:effectLst/>
              <a:latin typeface="+mj-lt"/>
            </a:endParaRPr>
          </a:p>
        </p:txBody>
      </p:sp>
      <p:sp>
        <p:nvSpPr>
          <p:cNvPr id="67" name="Rectangle 62"/>
          <p:cNvSpPr>
            <a:spLocks noChangeArrowheads="1"/>
          </p:cNvSpPr>
          <p:nvPr/>
        </p:nvSpPr>
        <p:spPr bwMode="auto">
          <a:xfrm>
            <a:off x="4225925" y="5241926"/>
            <a:ext cx="479298"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Ste.-Barbe</a:t>
            </a:r>
            <a:endParaRPr kumimoji="0" lang="en-US" altLang="en-US" sz="750" b="1" i="0" u="none" strike="noStrike" cap="none" normalizeH="0" baseline="0" smtClean="0">
              <a:ln>
                <a:noFill/>
              </a:ln>
              <a:solidFill>
                <a:schemeClr val="tx1"/>
              </a:solidFill>
              <a:effectLst/>
              <a:latin typeface="+mj-lt"/>
            </a:endParaRPr>
          </a:p>
        </p:txBody>
      </p:sp>
      <p:sp>
        <p:nvSpPr>
          <p:cNvPr id="68" name="Rectangle 63"/>
          <p:cNvSpPr>
            <a:spLocks noChangeArrowheads="1"/>
          </p:cNvSpPr>
          <p:nvPr/>
        </p:nvSpPr>
        <p:spPr bwMode="auto">
          <a:xfrm>
            <a:off x="3916363" y="5373688"/>
            <a:ext cx="44884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Anicet</a:t>
            </a:r>
            <a:endParaRPr kumimoji="0" lang="en-US" altLang="en-US" sz="750" b="1" i="0" u="none" strike="noStrike" cap="none" normalizeH="0" baseline="0" dirty="0" smtClean="0">
              <a:ln>
                <a:noFill/>
              </a:ln>
              <a:solidFill>
                <a:schemeClr val="tx1"/>
              </a:solidFill>
              <a:effectLst/>
              <a:latin typeface="+mj-lt"/>
            </a:endParaRPr>
          </a:p>
        </p:txBody>
      </p:sp>
      <p:sp>
        <p:nvSpPr>
          <p:cNvPr id="69" name="Rectangle 64"/>
          <p:cNvSpPr>
            <a:spLocks noChangeArrowheads="1"/>
          </p:cNvSpPr>
          <p:nvPr/>
        </p:nvSpPr>
        <p:spPr bwMode="auto">
          <a:xfrm>
            <a:off x="4262438" y="5614988"/>
            <a:ext cx="50174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Ste.-Agnes</a:t>
            </a:r>
            <a:endParaRPr kumimoji="0" lang="en-US" altLang="en-US" sz="750" b="1" i="0" u="none" strike="noStrike" cap="none" normalizeH="0" baseline="0" smtClean="0">
              <a:ln>
                <a:noFill/>
              </a:ln>
              <a:solidFill>
                <a:schemeClr val="tx1"/>
              </a:solidFill>
              <a:effectLst/>
              <a:latin typeface="+mj-lt"/>
            </a:endParaRPr>
          </a:p>
        </p:txBody>
      </p:sp>
      <p:sp>
        <p:nvSpPr>
          <p:cNvPr id="70" name="Rectangle 65"/>
          <p:cNvSpPr>
            <a:spLocks noChangeArrowheads="1"/>
          </p:cNvSpPr>
          <p:nvPr/>
        </p:nvSpPr>
        <p:spPr bwMode="auto">
          <a:xfrm>
            <a:off x="3705222" y="4598988"/>
            <a:ext cx="5770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231F20"/>
                </a:solidFill>
                <a:latin typeface="+mj-lt"/>
              </a:rPr>
              <a:t>Ste.-Justine-</a:t>
            </a:r>
          </a:p>
          <a:p>
            <a:pPr lvl="0"/>
            <a:r>
              <a:rPr lang="en-US" altLang="en-US" sz="750" b="1" dirty="0">
                <a:solidFill>
                  <a:srgbClr val="231F20"/>
                </a:solidFill>
                <a:latin typeface="+mj-lt"/>
              </a:rPr>
              <a:t>de-Newton</a:t>
            </a:r>
            <a:endParaRPr kumimoji="0" lang="en-US" altLang="en-US" sz="750" b="1" i="0" u="none" strike="noStrike" cap="none" normalizeH="0" baseline="0" dirty="0" smtClean="0">
              <a:ln>
                <a:noFill/>
              </a:ln>
              <a:solidFill>
                <a:schemeClr val="tx1"/>
              </a:solidFill>
              <a:effectLst/>
              <a:latin typeface="+mj-lt"/>
            </a:endParaRPr>
          </a:p>
        </p:txBody>
      </p:sp>
      <p:sp>
        <p:nvSpPr>
          <p:cNvPr id="72" name="Rectangle 67"/>
          <p:cNvSpPr>
            <a:spLocks noChangeArrowheads="1"/>
          </p:cNvSpPr>
          <p:nvPr/>
        </p:nvSpPr>
        <p:spPr bwMode="auto">
          <a:xfrm>
            <a:off x="5178425" y="3821113"/>
            <a:ext cx="57387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St.-Augustin</a:t>
            </a:r>
            <a:endParaRPr kumimoji="0" lang="en-US" altLang="en-US" sz="750" b="1" i="0" u="none" strike="noStrike" cap="none" normalizeH="0" baseline="0" smtClean="0">
              <a:ln>
                <a:noFill/>
              </a:ln>
              <a:solidFill>
                <a:schemeClr val="tx1"/>
              </a:solidFill>
              <a:effectLst/>
              <a:latin typeface="+mj-lt"/>
            </a:endParaRPr>
          </a:p>
        </p:txBody>
      </p:sp>
      <p:sp>
        <p:nvSpPr>
          <p:cNvPr id="73" name="Rectangle 68"/>
          <p:cNvSpPr>
            <a:spLocks noChangeArrowheads="1"/>
          </p:cNvSpPr>
          <p:nvPr/>
        </p:nvSpPr>
        <p:spPr bwMode="auto">
          <a:xfrm>
            <a:off x="5483226" y="3992562"/>
            <a:ext cx="57547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a:t>
            </a:r>
            <a:r>
              <a:rPr kumimoji="0" lang="en-US" altLang="en-US" sz="750" b="1" i="0" u="none" strike="noStrike" cap="none" normalizeH="0" baseline="0" dirty="0" err="1" smtClean="0">
                <a:ln>
                  <a:noFill/>
                </a:ln>
                <a:solidFill>
                  <a:srgbClr val="231F20"/>
                </a:solidFill>
                <a:effectLst/>
                <a:latin typeface="+mj-lt"/>
              </a:rPr>
              <a:t>Thérèse</a:t>
            </a:r>
            <a:endParaRPr kumimoji="0" lang="en-US" altLang="en-US" sz="750" b="1" i="0" u="none" strike="noStrike" cap="none" normalizeH="0" baseline="0" dirty="0" smtClean="0">
              <a:ln>
                <a:noFill/>
              </a:ln>
              <a:solidFill>
                <a:schemeClr val="tx1"/>
              </a:solidFill>
              <a:effectLst/>
              <a:latin typeface="+mj-lt"/>
            </a:endParaRPr>
          </a:p>
        </p:txBody>
      </p:sp>
      <p:sp>
        <p:nvSpPr>
          <p:cNvPr id="74" name="Rectangle 69"/>
          <p:cNvSpPr>
            <a:spLocks noChangeArrowheads="1"/>
          </p:cNvSpPr>
          <p:nvPr/>
        </p:nvSpPr>
        <p:spPr bwMode="auto">
          <a:xfrm>
            <a:off x="4530725" y="3979862"/>
            <a:ext cx="45525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St.-Benoit</a:t>
            </a:r>
            <a:endParaRPr kumimoji="0" lang="en-US" altLang="en-US" sz="750" b="1" i="0" u="none" strike="noStrike" cap="none" normalizeH="0" baseline="0" dirty="0" smtClean="0">
              <a:ln>
                <a:noFill/>
              </a:ln>
              <a:solidFill>
                <a:schemeClr val="tx1"/>
              </a:solidFill>
              <a:effectLst/>
              <a:latin typeface="+mj-lt"/>
            </a:endParaRPr>
          </a:p>
        </p:txBody>
      </p:sp>
      <p:sp>
        <p:nvSpPr>
          <p:cNvPr id="75" name="Rectangle 70"/>
          <p:cNvSpPr>
            <a:spLocks noChangeArrowheads="1"/>
          </p:cNvSpPr>
          <p:nvPr/>
        </p:nvSpPr>
        <p:spPr bwMode="auto">
          <a:xfrm>
            <a:off x="6330950" y="3236913"/>
            <a:ext cx="543418"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L'Epiphanie</a:t>
            </a:r>
            <a:endParaRPr kumimoji="0" lang="en-US" altLang="en-US" sz="750" b="1" i="0" u="none" strike="noStrike" cap="none" normalizeH="0" baseline="0" smtClean="0">
              <a:ln>
                <a:noFill/>
              </a:ln>
              <a:solidFill>
                <a:schemeClr val="tx1"/>
              </a:solidFill>
              <a:effectLst/>
              <a:latin typeface="+mj-lt"/>
            </a:endParaRPr>
          </a:p>
        </p:txBody>
      </p:sp>
      <p:sp>
        <p:nvSpPr>
          <p:cNvPr id="76" name="Rectangle 71"/>
          <p:cNvSpPr>
            <a:spLocks noChangeArrowheads="1"/>
          </p:cNvSpPr>
          <p:nvPr/>
        </p:nvSpPr>
        <p:spPr bwMode="auto">
          <a:xfrm>
            <a:off x="6881813" y="3141663"/>
            <a:ext cx="39594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Roch</a:t>
            </a:r>
            <a:endParaRPr kumimoji="0" lang="en-US" altLang="en-US" sz="750" b="1" i="0" u="none" strike="noStrike" cap="none" normalizeH="0" baseline="0" dirty="0" smtClean="0">
              <a:ln>
                <a:noFill/>
              </a:ln>
              <a:solidFill>
                <a:schemeClr val="tx1"/>
              </a:solidFill>
              <a:effectLst/>
              <a:latin typeface="+mj-lt"/>
            </a:endParaRPr>
          </a:p>
        </p:txBody>
      </p:sp>
      <p:sp>
        <p:nvSpPr>
          <p:cNvPr id="77" name="Rectangle 72"/>
          <p:cNvSpPr>
            <a:spLocks noChangeArrowheads="1"/>
          </p:cNvSpPr>
          <p:nvPr/>
        </p:nvSpPr>
        <p:spPr bwMode="auto">
          <a:xfrm>
            <a:off x="6554788" y="3565526"/>
            <a:ext cx="41678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St.-Denis</a:t>
            </a:r>
            <a:endParaRPr kumimoji="0" lang="en-US" altLang="en-US" sz="750" b="1" i="0" u="none" strike="noStrike" cap="none" normalizeH="0" baseline="0" smtClean="0">
              <a:ln>
                <a:noFill/>
              </a:ln>
              <a:solidFill>
                <a:schemeClr val="tx1"/>
              </a:solidFill>
              <a:effectLst/>
              <a:latin typeface="+mj-lt"/>
            </a:endParaRPr>
          </a:p>
        </p:txBody>
      </p:sp>
      <p:sp>
        <p:nvSpPr>
          <p:cNvPr id="78" name="Rectangle 73"/>
          <p:cNvSpPr>
            <a:spLocks noChangeArrowheads="1"/>
          </p:cNvSpPr>
          <p:nvPr/>
        </p:nvSpPr>
        <p:spPr bwMode="auto">
          <a:xfrm>
            <a:off x="6416675" y="3833813"/>
            <a:ext cx="50654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St.-Charles</a:t>
            </a:r>
            <a:endParaRPr kumimoji="0" lang="en-US" altLang="en-US" sz="750" b="1" i="0" u="none" strike="noStrike" cap="none" normalizeH="0" baseline="0" smtClean="0">
              <a:ln>
                <a:noFill/>
              </a:ln>
              <a:solidFill>
                <a:schemeClr val="tx1"/>
              </a:solidFill>
              <a:effectLst/>
              <a:latin typeface="+mj-lt"/>
            </a:endParaRPr>
          </a:p>
        </p:txBody>
      </p:sp>
      <p:sp>
        <p:nvSpPr>
          <p:cNvPr id="79" name="Rectangle 74"/>
          <p:cNvSpPr>
            <a:spLocks noChangeArrowheads="1"/>
          </p:cNvSpPr>
          <p:nvPr/>
        </p:nvSpPr>
        <p:spPr bwMode="auto">
          <a:xfrm>
            <a:off x="6372225" y="4143376"/>
            <a:ext cx="67326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Ste.-Madeleine</a:t>
            </a:r>
            <a:endParaRPr kumimoji="0" lang="en-US" altLang="en-US" sz="750" b="1" i="0" u="none" strike="noStrike" cap="none" normalizeH="0" baseline="0" smtClean="0">
              <a:ln>
                <a:noFill/>
              </a:ln>
              <a:solidFill>
                <a:schemeClr val="tx1"/>
              </a:solidFill>
              <a:effectLst/>
              <a:latin typeface="+mj-lt"/>
            </a:endParaRPr>
          </a:p>
        </p:txBody>
      </p:sp>
      <p:sp>
        <p:nvSpPr>
          <p:cNvPr id="80" name="Rectangle 75"/>
          <p:cNvSpPr>
            <a:spLocks noChangeArrowheads="1"/>
          </p:cNvSpPr>
          <p:nvPr/>
        </p:nvSpPr>
        <p:spPr bwMode="auto">
          <a:xfrm>
            <a:off x="6694488" y="4248151"/>
            <a:ext cx="520976"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St.-Damase</a:t>
            </a:r>
            <a:endParaRPr kumimoji="0" lang="en-US" altLang="en-US" sz="750" b="1" i="0" u="none" strike="noStrike" cap="none" normalizeH="0" baseline="0" smtClean="0">
              <a:ln>
                <a:noFill/>
              </a:ln>
              <a:solidFill>
                <a:schemeClr val="tx1"/>
              </a:solidFill>
              <a:effectLst/>
              <a:latin typeface="+mj-lt"/>
            </a:endParaRPr>
          </a:p>
        </p:txBody>
      </p:sp>
      <p:sp>
        <p:nvSpPr>
          <p:cNvPr id="81" name="Rectangle 76"/>
          <p:cNvSpPr>
            <a:spLocks noChangeArrowheads="1"/>
          </p:cNvSpPr>
          <p:nvPr/>
        </p:nvSpPr>
        <p:spPr bwMode="auto">
          <a:xfrm>
            <a:off x="6623050" y="4379913"/>
            <a:ext cx="4055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231F20"/>
                </a:solidFill>
                <a:latin typeface="+mj-lt"/>
              </a:rPr>
              <a:t>St.-Jean-</a:t>
            </a:r>
          </a:p>
          <a:p>
            <a:pPr lvl="0"/>
            <a:r>
              <a:rPr lang="en-US" altLang="en-US" sz="750" b="1" dirty="0">
                <a:solidFill>
                  <a:srgbClr val="231F20"/>
                </a:solidFill>
                <a:latin typeface="+mj-lt"/>
              </a:rPr>
              <a:t>Baptiste</a:t>
            </a:r>
            <a:endParaRPr kumimoji="0" lang="en-US" altLang="en-US" sz="750" b="1" i="0" u="none" strike="noStrike" cap="none" normalizeH="0" baseline="0" dirty="0" smtClean="0">
              <a:ln>
                <a:noFill/>
              </a:ln>
              <a:solidFill>
                <a:schemeClr val="tx1"/>
              </a:solidFill>
              <a:effectLst/>
              <a:latin typeface="+mj-lt"/>
            </a:endParaRPr>
          </a:p>
        </p:txBody>
      </p:sp>
      <p:sp>
        <p:nvSpPr>
          <p:cNvPr id="83" name="Rectangle 78"/>
          <p:cNvSpPr>
            <a:spLocks noChangeArrowheads="1"/>
          </p:cNvSpPr>
          <p:nvPr/>
        </p:nvSpPr>
        <p:spPr bwMode="auto">
          <a:xfrm>
            <a:off x="6189663" y="4645026"/>
            <a:ext cx="53219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St.-Philippe</a:t>
            </a:r>
            <a:endParaRPr kumimoji="0" lang="en-US" altLang="en-US" sz="750" b="1" i="0" u="none" strike="noStrike" cap="none" normalizeH="0" baseline="0" smtClean="0">
              <a:ln>
                <a:noFill/>
              </a:ln>
              <a:solidFill>
                <a:schemeClr val="tx1"/>
              </a:solidFill>
              <a:effectLst/>
              <a:latin typeface="+mj-lt"/>
            </a:endParaRPr>
          </a:p>
        </p:txBody>
      </p:sp>
      <p:sp>
        <p:nvSpPr>
          <p:cNvPr id="84" name="Rectangle 79"/>
          <p:cNvSpPr>
            <a:spLocks noChangeArrowheads="1"/>
          </p:cNvSpPr>
          <p:nvPr/>
        </p:nvSpPr>
        <p:spPr bwMode="auto">
          <a:xfrm>
            <a:off x="6162675" y="4832351"/>
            <a:ext cx="51937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St.-Mathieu</a:t>
            </a:r>
            <a:endParaRPr kumimoji="0" lang="en-US" altLang="en-US" sz="750" b="1" i="0" u="none" strike="noStrike" cap="none" normalizeH="0" baseline="0" dirty="0" smtClean="0">
              <a:ln>
                <a:noFill/>
              </a:ln>
              <a:solidFill>
                <a:schemeClr val="tx1"/>
              </a:solidFill>
              <a:effectLst/>
              <a:latin typeface="+mj-lt"/>
            </a:endParaRPr>
          </a:p>
        </p:txBody>
      </p:sp>
      <p:sp>
        <p:nvSpPr>
          <p:cNvPr id="85" name="Rectangle 80"/>
          <p:cNvSpPr>
            <a:spLocks noChangeArrowheads="1"/>
          </p:cNvSpPr>
          <p:nvPr/>
        </p:nvSpPr>
        <p:spPr bwMode="auto">
          <a:xfrm>
            <a:off x="5192713" y="5159376"/>
            <a:ext cx="5899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231F20"/>
                </a:solidFill>
                <a:latin typeface="+mj-lt"/>
              </a:rPr>
              <a:t>St.-Louis-de-</a:t>
            </a:r>
          </a:p>
          <a:p>
            <a:pPr lvl="0"/>
            <a:r>
              <a:rPr lang="en-US" altLang="en-US" sz="750" b="1" dirty="0" err="1">
                <a:solidFill>
                  <a:srgbClr val="231F20"/>
                </a:solidFill>
                <a:latin typeface="+mj-lt"/>
              </a:rPr>
              <a:t>Gonzague</a:t>
            </a:r>
            <a:endParaRPr kumimoji="0" lang="en-US" altLang="en-US" sz="750" b="1" i="0" u="none" strike="noStrike" cap="none" normalizeH="0" baseline="0" dirty="0" smtClean="0">
              <a:ln>
                <a:noFill/>
              </a:ln>
              <a:solidFill>
                <a:schemeClr val="tx1"/>
              </a:solidFill>
              <a:effectLst/>
              <a:latin typeface="+mj-lt"/>
            </a:endParaRPr>
          </a:p>
        </p:txBody>
      </p:sp>
      <p:sp>
        <p:nvSpPr>
          <p:cNvPr id="87" name="Rectangle 82"/>
          <p:cNvSpPr>
            <a:spLocks noChangeArrowheads="1"/>
          </p:cNvSpPr>
          <p:nvPr/>
        </p:nvSpPr>
        <p:spPr bwMode="auto">
          <a:xfrm>
            <a:off x="5824536" y="5349875"/>
            <a:ext cx="7469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231F20"/>
                </a:solidFill>
                <a:latin typeface="+mj-lt"/>
              </a:rPr>
              <a:t>Ste.-</a:t>
            </a:r>
            <a:r>
              <a:rPr lang="en-US" altLang="en-US" sz="750" b="1" dirty="0" err="1">
                <a:solidFill>
                  <a:srgbClr val="231F20"/>
                </a:solidFill>
                <a:latin typeface="+mj-lt"/>
              </a:rPr>
              <a:t>Clothilde</a:t>
            </a:r>
            <a:r>
              <a:rPr lang="en-US" altLang="en-US" sz="750" b="1" dirty="0">
                <a:solidFill>
                  <a:srgbClr val="231F20"/>
                </a:solidFill>
                <a:latin typeface="+mj-lt"/>
              </a:rPr>
              <a:t>-</a:t>
            </a:r>
          </a:p>
          <a:p>
            <a:pPr lvl="0"/>
            <a:r>
              <a:rPr lang="en-US" altLang="en-US" sz="750" b="1" dirty="0">
                <a:solidFill>
                  <a:srgbClr val="231F20"/>
                </a:solidFill>
                <a:latin typeface="+mj-lt"/>
              </a:rPr>
              <a:t>de-Chateauguay</a:t>
            </a:r>
            <a:endParaRPr kumimoji="0" lang="en-US" altLang="en-US" sz="750" b="1" i="0" u="none" strike="noStrike" cap="none" normalizeH="0" baseline="0" dirty="0" smtClean="0">
              <a:ln>
                <a:noFill/>
              </a:ln>
              <a:solidFill>
                <a:schemeClr val="tx1"/>
              </a:solidFill>
              <a:effectLst/>
              <a:latin typeface="+mj-lt"/>
            </a:endParaRPr>
          </a:p>
        </p:txBody>
      </p:sp>
      <p:sp>
        <p:nvSpPr>
          <p:cNvPr id="89" name="Rectangle 84"/>
          <p:cNvSpPr>
            <a:spLocks noChangeArrowheads="1"/>
          </p:cNvSpPr>
          <p:nvPr/>
        </p:nvSpPr>
        <p:spPr bwMode="auto">
          <a:xfrm>
            <a:off x="4910138" y="5424488"/>
            <a:ext cx="71493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Chrysotome</a:t>
            </a:r>
            <a:endParaRPr kumimoji="0" lang="en-US" altLang="en-US" sz="750" b="1" i="0" u="none" strike="noStrike" cap="none" normalizeH="0" baseline="0" dirty="0" smtClean="0">
              <a:ln>
                <a:noFill/>
              </a:ln>
              <a:solidFill>
                <a:schemeClr val="tx1"/>
              </a:solidFill>
              <a:effectLst/>
              <a:latin typeface="+mj-lt"/>
            </a:endParaRPr>
          </a:p>
        </p:txBody>
      </p:sp>
      <p:sp>
        <p:nvSpPr>
          <p:cNvPr id="90" name="Rectangle 85"/>
          <p:cNvSpPr>
            <a:spLocks noChangeArrowheads="1"/>
          </p:cNvSpPr>
          <p:nvPr/>
        </p:nvSpPr>
        <p:spPr bwMode="auto">
          <a:xfrm>
            <a:off x="5365750" y="5601653"/>
            <a:ext cx="78707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St.-Antoine-</a:t>
            </a:r>
            <a:r>
              <a:rPr kumimoji="0" lang="en-US" altLang="en-US" sz="750" b="1" i="0" u="none" strike="noStrike" cap="none" normalizeH="0" baseline="0" dirty="0" err="1" smtClean="0">
                <a:ln>
                  <a:noFill/>
                </a:ln>
                <a:solidFill>
                  <a:srgbClr val="231F20"/>
                </a:solidFill>
                <a:effectLst/>
                <a:latin typeface="+mj-lt"/>
              </a:rPr>
              <a:t>Abbé</a:t>
            </a:r>
            <a:endParaRPr kumimoji="0" lang="en-US" altLang="en-US" sz="750" b="1" i="0" u="none" strike="noStrike" cap="none" normalizeH="0" baseline="0" dirty="0" smtClean="0">
              <a:ln>
                <a:noFill/>
              </a:ln>
              <a:solidFill>
                <a:schemeClr val="tx1"/>
              </a:solidFill>
              <a:effectLst/>
              <a:latin typeface="+mj-lt"/>
            </a:endParaRPr>
          </a:p>
        </p:txBody>
      </p:sp>
      <p:sp>
        <p:nvSpPr>
          <p:cNvPr id="91" name="Rectangle 86"/>
          <p:cNvSpPr>
            <a:spLocks noChangeArrowheads="1"/>
          </p:cNvSpPr>
          <p:nvPr/>
        </p:nvSpPr>
        <p:spPr bwMode="auto">
          <a:xfrm>
            <a:off x="6070599" y="4964113"/>
            <a:ext cx="38953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Rémi</a:t>
            </a:r>
            <a:endParaRPr kumimoji="0" lang="en-US" altLang="en-US" sz="750" b="1" i="0" u="none" strike="noStrike" cap="none" normalizeH="0" baseline="0" dirty="0" smtClean="0">
              <a:ln>
                <a:noFill/>
              </a:ln>
              <a:solidFill>
                <a:schemeClr val="tx1"/>
              </a:solidFill>
              <a:effectLst/>
              <a:latin typeface="+mj-lt"/>
            </a:endParaRPr>
          </a:p>
        </p:txBody>
      </p:sp>
      <p:sp>
        <p:nvSpPr>
          <p:cNvPr id="92" name="Rectangle 87"/>
          <p:cNvSpPr>
            <a:spLocks noChangeArrowheads="1"/>
          </p:cNvSpPr>
          <p:nvPr/>
        </p:nvSpPr>
        <p:spPr bwMode="auto">
          <a:xfrm>
            <a:off x="6002332" y="5072063"/>
            <a:ext cx="6091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750" b="1" dirty="0">
                <a:solidFill>
                  <a:srgbClr val="231F20"/>
                </a:solidFill>
                <a:latin typeface="+mj-lt"/>
              </a:rPr>
              <a:t>St.-Jean-</a:t>
            </a:r>
          </a:p>
          <a:p>
            <a:pPr lvl="0" algn="r"/>
            <a:r>
              <a:rPr lang="en-US" altLang="en-US" sz="750" b="1" dirty="0">
                <a:solidFill>
                  <a:srgbClr val="231F20"/>
                </a:solidFill>
                <a:latin typeface="+mj-lt"/>
              </a:rPr>
              <a:t>sur-Richelieu</a:t>
            </a:r>
            <a:endParaRPr kumimoji="0" lang="en-US" altLang="en-US" sz="750" b="1" i="0" u="none" strike="noStrike" cap="none" normalizeH="0" baseline="0" dirty="0" smtClean="0">
              <a:ln>
                <a:noFill/>
              </a:ln>
              <a:solidFill>
                <a:schemeClr val="tx1"/>
              </a:solidFill>
              <a:effectLst/>
              <a:latin typeface="+mj-lt"/>
            </a:endParaRPr>
          </a:p>
        </p:txBody>
      </p:sp>
      <p:sp>
        <p:nvSpPr>
          <p:cNvPr id="94" name="Rectangle 89"/>
          <p:cNvSpPr>
            <a:spLocks noChangeArrowheads="1"/>
          </p:cNvSpPr>
          <p:nvPr/>
        </p:nvSpPr>
        <p:spPr bwMode="auto">
          <a:xfrm>
            <a:off x="5465763" y="4672013"/>
            <a:ext cx="57227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St.-Constant</a:t>
            </a:r>
            <a:endParaRPr kumimoji="0" lang="en-US" altLang="en-US" sz="750" b="1" i="0" u="none" strike="noStrike" cap="none" normalizeH="0" baseline="0" smtClean="0">
              <a:ln>
                <a:noFill/>
              </a:ln>
              <a:solidFill>
                <a:schemeClr val="tx1"/>
              </a:solidFill>
              <a:effectLst/>
              <a:latin typeface="+mj-lt"/>
            </a:endParaRPr>
          </a:p>
        </p:txBody>
      </p:sp>
      <p:sp>
        <p:nvSpPr>
          <p:cNvPr id="95" name="Rectangle 90"/>
          <p:cNvSpPr>
            <a:spLocks noChangeArrowheads="1"/>
          </p:cNvSpPr>
          <p:nvPr/>
        </p:nvSpPr>
        <p:spPr bwMode="auto">
          <a:xfrm>
            <a:off x="5332412" y="4867275"/>
            <a:ext cx="47128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Isidore</a:t>
            </a:r>
            <a:endParaRPr kumimoji="0" lang="en-US" altLang="en-US" sz="750" b="1" i="0" u="none" strike="noStrike" cap="none" normalizeH="0" baseline="0" dirty="0" smtClean="0">
              <a:ln>
                <a:noFill/>
              </a:ln>
              <a:solidFill>
                <a:schemeClr val="tx1"/>
              </a:solidFill>
              <a:effectLst/>
              <a:latin typeface="+mj-lt"/>
            </a:endParaRPr>
          </a:p>
        </p:txBody>
      </p:sp>
      <p:sp>
        <p:nvSpPr>
          <p:cNvPr id="96" name="Rectangle 91"/>
          <p:cNvSpPr>
            <a:spLocks noChangeArrowheads="1"/>
          </p:cNvSpPr>
          <p:nvPr/>
        </p:nvSpPr>
        <p:spPr bwMode="auto">
          <a:xfrm>
            <a:off x="5389565" y="5022850"/>
            <a:ext cx="54983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Ste.-Martine</a:t>
            </a:r>
            <a:endParaRPr kumimoji="0" lang="en-US" altLang="en-US" sz="750" b="1" i="0" u="none" strike="noStrike" cap="none" normalizeH="0" baseline="0" dirty="0" smtClean="0">
              <a:ln>
                <a:noFill/>
              </a:ln>
              <a:solidFill>
                <a:schemeClr val="tx1"/>
              </a:solidFill>
              <a:effectLst/>
              <a:latin typeface="+mj-lt"/>
            </a:endParaRPr>
          </a:p>
        </p:txBody>
      </p:sp>
      <p:sp>
        <p:nvSpPr>
          <p:cNvPr id="97" name="Rectangle 92"/>
          <p:cNvSpPr>
            <a:spLocks noChangeArrowheads="1"/>
          </p:cNvSpPr>
          <p:nvPr/>
        </p:nvSpPr>
        <p:spPr bwMode="auto">
          <a:xfrm>
            <a:off x="6727825" y="4718051"/>
            <a:ext cx="55624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St.-Grégorie</a:t>
            </a:r>
            <a:endParaRPr kumimoji="0" lang="en-US" altLang="en-US" sz="750" b="1" i="0" u="none" strike="noStrike" cap="none" normalizeH="0" baseline="0" smtClean="0">
              <a:ln>
                <a:noFill/>
              </a:ln>
              <a:solidFill>
                <a:schemeClr val="tx1"/>
              </a:solidFill>
              <a:effectLst/>
              <a:latin typeface="+mj-lt"/>
            </a:endParaRPr>
          </a:p>
        </p:txBody>
      </p:sp>
      <p:sp>
        <p:nvSpPr>
          <p:cNvPr id="98" name="Rectangle 93"/>
          <p:cNvSpPr>
            <a:spLocks noChangeArrowheads="1"/>
          </p:cNvSpPr>
          <p:nvPr/>
        </p:nvSpPr>
        <p:spPr bwMode="auto">
          <a:xfrm>
            <a:off x="6708775" y="4922838"/>
            <a:ext cx="54021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Ste.-</a:t>
            </a:r>
            <a:r>
              <a:rPr kumimoji="0" lang="en-US" altLang="en-US" sz="750" b="1" i="0" u="none" strike="noStrike" cap="none" normalizeH="0" baseline="0" dirty="0" err="1" smtClean="0">
                <a:ln>
                  <a:noFill/>
                </a:ln>
                <a:solidFill>
                  <a:srgbClr val="231F20"/>
                </a:solidFill>
                <a:effectLst/>
                <a:latin typeface="+mj-lt"/>
              </a:rPr>
              <a:t>Brigide</a:t>
            </a:r>
            <a:endParaRPr kumimoji="0" lang="en-US" altLang="en-US" sz="750" b="1" i="0" u="none" strike="noStrike" cap="none" normalizeH="0" baseline="0" dirty="0" smtClean="0">
              <a:ln>
                <a:noFill/>
              </a:ln>
              <a:solidFill>
                <a:schemeClr val="tx1"/>
              </a:solidFill>
              <a:effectLst/>
              <a:latin typeface="+mj-lt"/>
            </a:endParaRPr>
          </a:p>
        </p:txBody>
      </p:sp>
      <p:sp>
        <p:nvSpPr>
          <p:cNvPr id="99" name="Rectangle 94"/>
          <p:cNvSpPr>
            <a:spLocks noChangeArrowheads="1"/>
          </p:cNvSpPr>
          <p:nvPr/>
        </p:nvSpPr>
        <p:spPr bwMode="auto">
          <a:xfrm>
            <a:off x="6640513" y="5176837"/>
            <a:ext cx="61875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St.-Alexandre</a:t>
            </a:r>
            <a:endParaRPr kumimoji="0" lang="en-US" altLang="en-US" sz="750" b="1" i="0" u="none" strike="noStrike" cap="none" normalizeH="0" baseline="0" dirty="0" smtClean="0">
              <a:ln>
                <a:noFill/>
              </a:ln>
              <a:solidFill>
                <a:schemeClr val="tx1"/>
              </a:solidFill>
              <a:effectLst/>
              <a:latin typeface="+mj-lt"/>
            </a:endParaRPr>
          </a:p>
        </p:txBody>
      </p:sp>
      <p:sp>
        <p:nvSpPr>
          <p:cNvPr id="101" name="Rectangle 96"/>
          <p:cNvSpPr>
            <a:spLocks noChangeArrowheads="1"/>
          </p:cNvSpPr>
          <p:nvPr/>
        </p:nvSpPr>
        <p:spPr bwMode="auto">
          <a:xfrm>
            <a:off x="6148388" y="4002088"/>
            <a:ext cx="42800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smtClean="0">
                <a:ln>
                  <a:noFill/>
                </a:ln>
                <a:solidFill>
                  <a:srgbClr val="231F20"/>
                </a:solidFill>
                <a:effectLst/>
                <a:latin typeface="+mj-lt"/>
              </a:rPr>
              <a:t>Ste.-Julie</a:t>
            </a:r>
            <a:endParaRPr kumimoji="0" lang="en-US" altLang="en-US" sz="750" b="1" i="0" u="none" strike="noStrike" cap="none" normalizeH="0" baseline="0" smtClean="0">
              <a:ln>
                <a:noFill/>
              </a:ln>
              <a:solidFill>
                <a:schemeClr val="tx1"/>
              </a:solidFill>
              <a:effectLst/>
              <a:latin typeface="+mj-lt"/>
            </a:endParaRPr>
          </a:p>
        </p:txBody>
      </p:sp>
      <p:sp>
        <p:nvSpPr>
          <p:cNvPr id="102" name="Rectangle 97"/>
          <p:cNvSpPr>
            <a:spLocks noChangeArrowheads="1"/>
          </p:cNvSpPr>
          <p:nvPr/>
        </p:nvSpPr>
        <p:spPr bwMode="auto">
          <a:xfrm>
            <a:off x="5068888" y="3268663"/>
            <a:ext cx="100187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50" b="1" i="0" u="none" strike="noStrike" cap="none" normalizeH="0" baseline="0" dirty="0" smtClean="0">
                <a:ln>
                  <a:noFill/>
                </a:ln>
                <a:solidFill>
                  <a:srgbClr val="231F20"/>
                </a:solidFill>
                <a:effectLst/>
                <a:latin typeface="+mj-lt"/>
              </a:rPr>
              <a:t>St.-</a:t>
            </a:r>
            <a:r>
              <a:rPr kumimoji="0" lang="en-US" altLang="en-US" sz="750" b="1" i="0" u="none" strike="noStrike" cap="none" normalizeH="0" baseline="0" dirty="0" err="1" smtClean="0">
                <a:ln>
                  <a:noFill/>
                </a:ln>
                <a:solidFill>
                  <a:srgbClr val="231F20"/>
                </a:solidFill>
                <a:effectLst/>
                <a:latin typeface="+mj-lt"/>
              </a:rPr>
              <a:t>Roch</a:t>
            </a:r>
            <a:r>
              <a:rPr kumimoji="0" lang="en-US" altLang="en-US" sz="750" b="1" i="0" u="none" strike="noStrike" cap="none" normalizeH="0" baseline="0" dirty="0" smtClean="0">
                <a:ln>
                  <a:noFill/>
                </a:ln>
                <a:solidFill>
                  <a:srgbClr val="231F20"/>
                </a:solidFill>
                <a:effectLst/>
                <a:latin typeface="+mj-lt"/>
              </a:rPr>
              <a:t>-de-</a:t>
            </a:r>
            <a:r>
              <a:rPr kumimoji="0" lang="en-US" altLang="en-US" sz="750" b="1" i="0" u="none" strike="noStrike" cap="none" normalizeH="0" baseline="0" dirty="0" err="1" smtClean="0">
                <a:ln>
                  <a:noFill/>
                </a:ln>
                <a:solidFill>
                  <a:srgbClr val="231F20"/>
                </a:solidFill>
                <a:effectLst/>
                <a:latin typeface="+mj-lt"/>
              </a:rPr>
              <a:t>l'Achigan</a:t>
            </a:r>
            <a:endParaRPr kumimoji="0" lang="en-US" altLang="en-US" sz="750" b="1" i="0" u="none" strike="noStrike" cap="none" normalizeH="0" baseline="0" dirty="0" smtClean="0">
              <a:ln>
                <a:noFill/>
              </a:ln>
              <a:solidFill>
                <a:schemeClr val="tx1"/>
              </a:solidFill>
              <a:effectLst/>
              <a:latin typeface="+mj-lt"/>
            </a:endParaRPr>
          </a:p>
        </p:txBody>
      </p:sp>
      <p:sp>
        <p:nvSpPr>
          <p:cNvPr id="103" name="Rectangle 98"/>
          <p:cNvSpPr>
            <a:spLocks noChangeArrowheads="1"/>
          </p:cNvSpPr>
          <p:nvPr/>
        </p:nvSpPr>
        <p:spPr bwMode="auto">
          <a:xfrm>
            <a:off x="4275135" y="3041650"/>
            <a:ext cx="5658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dirty="0">
                <a:solidFill>
                  <a:srgbClr val="231F20"/>
                </a:solidFill>
                <a:latin typeface="+mj-lt"/>
              </a:rPr>
              <a:t>St.-</a:t>
            </a:r>
            <a:r>
              <a:rPr lang="en-US" altLang="en-US" sz="750" b="1" dirty="0" err="1">
                <a:solidFill>
                  <a:srgbClr val="231F20"/>
                </a:solidFill>
                <a:latin typeface="+mj-lt"/>
              </a:rPr>
              <a:t>Sauveur</a:t>
            </a:r>
            <a:r>
              <a:rPr lang="en-US" altLang="en-US" sz="750" b="1" dirty="0">
                <a:solidFill>
                  <a:srgbClr val="231F20"/>
                </a:solidFill>
                <a:latin typeface="+mj-lt"/>
              </a:rPr>
              <a:t>-</a:t>
            </a:r>
          </a:p>
          <a:p>
            <a:pPr lvl="0" algn="r"/>
            <a:r>
              <a:rPr lang="en-US" altLang="en-US" sz="750" b="1" dirty="0">
                <a:solidFill>
                  <a:srgbClr val="231F20"/>
                </a:solidFill>
                <a:latin typeface="+mj-lt"/>
              </a:rPr>
              <a:t>des-</a:t>
            </a:r>
            <a:r>
              <a:rPr lang="en-US" altLang="en-US" sz="750" b="1" dirty="0" err="1">
                <a:solidFill>
                  <a:srgbClr val="231F20"/>
                </a:solidFill>
                <a:latin typeface="+mj-lt"/>
              </a:rPr>
              <a:t>Monts</a:t>
            </a:r>
            <a:endParaRPr kumimoji="0" lang="en-US" altLang="en-US" sz="750" b="1" i="0" u="none" strike="noStrike" cap="none" normalizeH="0" baseline="0" dirty="0" smtClean="0">
              <a:ln>
                <a:noFill/>
              </a:ln>
              <a:solidFill>
                <a:schemeClr val="tx1"/>
              </a:solidFill>
              <a:effectLst/>
              <a:latin typeface="+mj-lt"/>
            </a:endParaRPr>
          </a:p>
        </p:txBody>
      </p:sp>
      <p:sp>
        <p:nvSpPr>
          <p:cNvPr id="105" name="Rectangle 100"/>
          <p:cNvSpPr>
            <a:spLocks noChangeArrowheads="1"/>
          </p:cNvSpPr>
          <p:nvPr/>
        </p:nvSpPr>
        <p:spPr bwMode="auto">
          <a:xfrm>
            <a:off x="3224213" y="593883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06" name="Rectangle 101"/>
          <p:cNvSpPr>
            <a:spLocks noChangeArrowheads="1"/>
          </p:cNvSpPr>
          <p:nvPr/>
        </p:nvSpPr>
        <p:spPr bwMode="auto">
          <a:xfrm>
            <a:off x="3487738" y="615315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107" name="Rectangle 102"/>
          <p:cNvSpPr>
            <a:spLocks noChangeArrowheads="1"/>
          </p:cNvSpPr>
          <p:nvPr/>
        </p:nvSpPr>
        <p:spPr bwMode="auto">
          <a:xfrm>
            <a:off x="3748088" y="6153151"/>
            <a:ext cx="50654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20 Kilometers</a:t>
            </a:r>
            <a:endParaRPr kumimoji="0" lang="en-US" altLang="en-US" sz="1800" b="1" i="0" u="none" strike="noStrike" cap="none" normalizeH="0" baseline="0" smtClean="0">
              <a:ln>
                <a:noFill/>
              </a:ln>
              <a:solidFill>
                <a:schemeClr val="tx1"/>
              </a:solidFill>
              <a:effectLst/>
              <a:latin typeface="+mj-lt"/>
            </a:endParaRPr>
          </a:p>
        </p:txBody>
      </p:sp>
      <p:sp>
        <p:nvSpPr>
          <p:cNvPr id="108" name="Rectangle 103"/>
          <p:cNvSpPr>
            <a:spLocks noChangeArrowheads="1"/>
          </p:cNvSpPr>
          <p:nvPr/>
        </p:nvSpPr>
        <p:spPr bwMode="auto">
          <a:xfrm>
            <a:off x="3224213" y="615315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09" name="Rectangle 104"/>
          <p:cNvSpPr>
            <a:spLocks noChangeArrowheads="1"/>
          </p:cNvSpPr>
          <p:nvPr/>
        </p:nvSpPr>
        <p:spPr bwMode="auto">
          <a:xfrm>
            <a:off x="3648075" y="59436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110" name="Rectangle 105"/>
          <p:cNvSpPr>
            <a:spLocks noChangeArrowheads="1"/>
          </p:cNvSpPr>
          <p:nvPr/>
        </p:nvSpPr>
        <p:spPr bwMode="auto">
          <a:xfrm>
            <a:off x="4079875" y="5943601"/>
            <a:ext cx="2997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20 Miles</a:t>
            </a:r>
            <a:endParaRPr kumimoji="0" lang="en-US" altLang="en-US" sz="1800" b="1" i="0" u="none" strike="noStrike" cap="none" normalizeH="0" baseline="0" dirty="0" smtClean="0">
              <a:ln>
                <a:noFill/>
              </a:ln>
              <a:solidFill>
                <a:schemeClr val="tx1"/>
              </a:solidFill>
              <a:effectLst/>
              <a:latin typeface="+mj-lt"/>
            </a:endParaRPr>
          </a:p>
        </p:txBody>
      </p:sp>
      <p:sp>
        <p:nvSpPr>
          <p:cNvPr id="111" name="Rectangle 23"/>
          <p:cNvSpPr>
            <a:spLocks noChangeArrowheads="1"/>
          </p:cNvSpPr>
          <p:nvPr/>
        </p:nvSpPr>
        <p:spPr bwMode="auto">
          <a:xfrm>
            <a:off x="4896643" y="5697859"/>
            <a:ext cx="6043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Arial Black" panose="020B0A04020102020204" pitchFamily="34" charset="0"/>
              </a:rPr>
              <a:t>CANADA</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12" name="Rectangle 23"/>
          <p:cNvSpPr>
            <a:spLocks noChangeArrowheads="1"/>
          </p:cNvSpPr>
          <p:nvPr/>
        </p:nvSpPr>
        <p:spPr bwMode="auto">
          <a:xfrm>
            <a:off x="4722020" y="5887824"/>
            <a:ext cx="115736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Arial Black" panose="020B0A04020102020204" pitchFamily="34" charset="0"/>
              </a:rPr>
              <a:t>UNITED STATES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9483936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6.3.3 Religious Settlements </a:t>
            </a:r>
            <a:r>
              <a:rPr lang="en-US" sz="3400" dirty="0" smtClean="0"/>
              <a:t>and </a:t>
            </a:r>
            <a:r>
              <a:rPr lang="en-US" sz="3400" dirty="0"/>
              <a:t>Toponyms </a:t>
            </a:r>
            <a:r>
              <a:rPr lang="en-US" sz="2000" b="0" dirty="0"/>
              <a:t>(4 of 5)</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331200" cy="1430008"/>
          </a:xfrm>
        </p:spPr>
        <p:txBody>
          <a:bodyPr/>
          <a:lstStyle/>
          <a:p>
            <a:pPr marL="432" indent="0">
              <a:buNone/>
            </a:pPr>
            <a:r>
              <a:rPr lang="en-US" sz="2200" b="1" dirty="0"/>
              <a:t>Figure 6-53: </a:t>
            </a:r>
            <a:r>
              <a:rPr lang="en-US" sz="2200" dirty="0"/>
              <a:t>Southern Baptists dominate across the southeastern United States, whereas Lutherans dominate the Upper </a:t>
            </a:r>
            <a:r>
              <a:rPr lang="en-US" sz="2200" dirty="0" smtClean="0"/>
              <a:t>Midwest. Roman </a:t>
            </a:r>
            <a:r>
              <a:rPr lang="en-US" sz="2200" dirty="0"/>
              <a:t>Catholics predominate in the southwestern United States and in New England.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5" y="2946171"/>
            <a:ext cx="5487607" cy="3465859"/>
          </a:xfrm>
          <a:prstGeom prst="rect">
            <a:avLst/>
          </a:prstGeom>
        </p:spPr>
      </p:pic>
      <p:sp>
        <p:nvSpPr>
          <p:cNvPr id="10" name="Rectangle 5"/>
          <p:cNvSpPr>
            <a:spLocks noChangeArrowheads="1"/>
          </p:cNvSpPr>
          <p:nvPr/>
        </p:nvSpPr>
        <p:spPr bwMode="auto">
          <a:xfrm>
            <a:off x="6522817" y="4614074"/>
            <a:ext cx="11717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Roman Catholic</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6522817" y="4820096"/>
            <a:ext cx="12150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Church of Christ</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6522817" y="5027849"/>
            <a:ext cx="12118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Black Protestant</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6522817" y="5235603"/>
            <a:ext cx="14202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Mainline Protestant</a:t>
            </a:r>
            <a:endParaRPr kumimoji="0" lang="en-US" altLang="en-US" sz="18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6522817" y="5443357"/>
            <a:ext cx="6588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Lutheran</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6195605" y="4187886"/>
            <a:ext cx="1281422" cy="3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1200" b="1" i="0" u="none" strike="noStrike" cap="none" normalizeH="0" baseline="0" dirty="0" smtClean="0">
                <a:ln>
                  <a:noFill/>
                </a:ln>
                <a:solidFill>
                  <a:srgbClr val="231F20"/>
                </a:solidFill>
                <a:effectLst/>
                <a:latin typeface="Arial Black" panose="020B0A04020102020204" pitchFamily="34" charset="0"/>
              </a:rPr>
              <a:t>Major Christian</a:t>
            </a:r>
          </a:p>
          <a:p>
            <a:pPr lvl="0"/>
            <a:r>
              <a:rPr lang="en-US" altLang="en-US" sz="1200" b="1" dirty="0" smtClean="0">
                <a:solidFill>
                  <a:srgbClr val="231F20"/>
                </a:solidFill>
                <a:latin typeface="Arial Black" panose="020B0A04020102020204" pitchFamily="34" charset="0"/>
              </a:rPr>
              <a:t>denominations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7" name="Rectangle 12"/>
          <p:cNvSpPr>
            <a:spLocks noChangeArrowheads="1"/>
          </p:cNvSpPr>
          <p:nvPr/>
        </p:nvSpPr>
        <p:spPr bwMode="auto">
          <a:xfrm>
            <a:off x="6522817" y="5651111"/>
            <a:ext cx="1240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Southern Baptist</a:t>
            </a:r>
          </a:p>
          <a:p>
            <a:pPr lvl="0"/>
            <a:r>
              <a:rPr lang="en-US" altLang="en-US" sz="1200" b="1" dirty="0" smtClean="0">
                <a:solidFill>
                  <a:srgbClr val="231F20"/>
                </a:solidFill>
                <a:latin typeface="+mj-lt"/>
              </a:rPr>
              <a:t>Convention</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14"/>
          <p:cNvSpPr>
            <a:spLocks noChangeArrowheads="1"/>
          </p:cNvSpPr>
          <p:nvPr/>
        </p:nvSpPr>
        <p:spPr bwMode="auto">
          <a:xfrm>
            <a:off x="6522817" y="6023337"/>
            <a:ext cx="149079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Non-denominational</a:t>
            </a:r>
            <a:endParaRPr kumimoji="0" lang="en-US" altLang="en-US" sz="18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6522817" y="6231090"/>
            <a:ext cx="4103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Other</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09209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6.1.1 Religions </a:t>
            </a:r>
            <a:r>
              <a:rPr lang="en-IN" dirty="0" smtClean="0"/>
              <a:t>and </a:t>
            </a:r>
            <a:r>
              <a:rPr lang="en-IN" dirty="0"/>
              <a:t>Geography </a:t>
            </a:r>
            <a:r>
              <a:rPr lang="en-IN" sz="2000" b="0" dirty="0"/>
              <a:t>(4 of 4)</a:t>
            </a:r>
            <a:endParaRPr lang="en-IN" dirty="0"/>
          </a:p>
        </p:txBody>
      </p:sp>
      <p:sp>
        <p:nvSpPr>
          <p:cNvPr id="5" name="Content Placeholder 4">
            <a:extLst>
              <a:ext uri="{FF2B5EF4-FFF2-40B4-BE49-F238E27FC236}">
                <a16:creationId xmlns:a16="http://schemas.microsoft.com/office/drawing/2014/main" id="{CF1948A5-13F5-4AE5-8FDD-7BDEC4DF4968}"/>
              </a:ext>
            </a:extLst>
          </p:cNvPr>
          <p:cNvSpPr>
            <a:spLocks noGrp="1"/>
          </p:cNvSpPr>
          <p:nvPr>
            <p:ph sz="quarter" idx="13"/>
          </p:nvPr>
        </p:nvSpPr>
        <p:spPr>
          <a:xfrm>
            <a:off x="457200" y="1556327"/>
            <a:ext cx="8229599" cy="786823"/>
          </a:xfrm>
        </p:spPr>
        <p:txBody>
          <a:bodyPr/>
          <a:lstStyle/>
          <a:p>
            <a:pPr marL="432" indent="0">
              <a:buNone/>
            </a:pPr>
            <a:r>
              <a:rPr lang="en-US" sz="2200" b="1" dirty="0"/>
              <a:t>Figures 6-3 and 6-4:</a:t>
            </a:r>
            <a:r>
              <a:rPr lang="en-US" sz="2200" dirty="0"/>
              <a:t> Sikhs and Baha’i are two examples of religions with relatively small numbers of adherents.</a:t>
            </a:r>
          </a:p>
        </p:txBody>
      </p:sp>
      <p:pic>
        <p:nvPicPr>
          <p:cNvPr id="6" name="Picture 5" descr="A group of Sikh adherents worshiping.">
            <a:extLst>
              <a:ext uri="{FF2B5EF4-FFF2-40B4-BE49-F238E27FC236}">
                <a16:creationId xmlns:a16="http://schemas.microsoft.com/office/drawing/2014/main" id="{7D2D5D8F-E003-4157-B617-84AAAB2239C2}"/>
              </a:ext>
            </a:extLst>
          </p:cNvPr>
          <p:cNvPicPr>
            <a:picLocks noChangeAspect="1"/>
          </p:cNvPicPr>
          <p:nvPr/>
        </p:nvPicPr>
        <p:blipFill>
          <a:blip r:embed="rId2"/>
          <a:stretch>
            <a:fillRect/>
          </a:stretch>
        </p:blipFill>
        <p:spPr>
          <a:xfrm>
            <a:off x="777240" y="2619496"/>
            <a:ext cx="3258966" cy="3485942"/>
          </a:xfrm>
          <a:prstGeom prst="rect">
            <a:avLst/>
          </a:prstGeom>
        </p:spPr>
      </p:pic>
      <p:pic>
        <p:nvPicPr>
          <p:cNvPr id="10" name="Picture 9" descr="Bahai house of worship in Delhi, India.">
            <a:extLst>
              <a:ext uri="{FF2B5EF4-FFF2-40B4-BE49-F238E27FC236}">
                <a16:creationId xmlns:a16="http://schemas.microsoft.com/office/drawing/2014/main" id="{C60C43D1-A257-4B95-BA91-5689145E68AB}"/>
              </a:ext>
            </a:extLst>
          </p:cNvPr>
          <p:cNvPicPr>
            <a:picLocks noChangeAspect="1"/>
          </p:cNvPicPr>
          <p:nvPr/>
        </p:nvPicPr>
        <p:blipFill>
          <a:blip r:embed="rId3"/>
          <a:stretch>
            <a:fillRect/>
          </a:stretch>
        </p:blipFill>
        <p:spPr>
          <a:xfrm>
            <a:off x="4851611" y="2626945"/>
            <a:ext cx="2649936" cy="3471043"/>
          </a:xfrm>
          <a:prstGeom prst="rect">
            <a:avLst/>
          </a:prstGeom>
        </p:spPr>
      </p:pic>
    </p:spTree>
    <p:extLst>
      <p:ext uri="{BB962C8B-B14F-4D97-AF65-F5344CB8AC3E}">
        <p14:creationId xmlns:p14="http://schemas.microsoft.com/office/powerpoint/2010/main" val="10971361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6.3.3 Religious Settlements </a:t>
            </a:r>
            <a:r>
              <a:rPr lang="en-US" sz="3400" dirty="0" smtClean="0"/>
              <a:t>and </a:t>
            </a:r>
            <a:r>
              <a:rPr lang="en-US" sz="3400" dirty="0"/>
              <a:t>Toponyms </a:t>
            </a:r>
            <a:r>
              <a:rPr lang="en-US" sz="2000" b="0" dirty="0"/>
              <a:t>(5 of 5)</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794988"/>
          </a:xfrm>
        </p:spPr>
        <p:txBody>
          <a:bodyPr/>
          <a:lstStyle/>
          <a:p>
            <a:pPr marL="432" indent="0">
              <a:buNone/>
            </a:pPr>
            <a:r>
              <a:rPr lang="en-US" sz="2200" b="1" dirty="0"/>
              <a:t>Figure 6-54: </a:t>
            </a:r>
            <a:r>
              <a:rPr lang="en-US" sz="2200" dirty="0"/>
              <a:t>Non-Christian faiths tend to be more common closer to the coast and in urban areas.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04" y="2468993"/>
            <a:ext cx="6426025" cy="3825014"/>
          </a:xfrm>
          <a:prstGeom prst="rect">
            <a:avLst/>
          </a:prstGeom>
        </p:spPr>
      </p:pic>
      <p:sp>
        <p:nvSpPr>
          <p:cNvPr id="10" name="Rectangle 5"/>
          <p:cNvSpPr>
            <a:spLocks noChangeArrowheads="1"/>
          </p:cNvSpPr>
          <p:nvPr/>
        </p:nvSpPr>
        <p:spPr bwMode="auto">
          <a:xfrm>
            <a:off x="7261225" y="3336925"/>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err="1" smtClean="0">
                <a:ln>
                  <a:noFill/>
                </a:ln>
                <a:solidFill>
                  <a:srgbClr val="231F20"/>
                </a:solidFill>
                <a:effectLst/>
                <a:latin typeface="+mj-lt"/>
              </a:rPr>
              <a:t>Bahá’í</a:t>
            </a:r>
            <a:endParaRPr kumimoji="0" lang="en-US" altLang="en-US"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7261225" y="3573463"/>
            <a:ext cx="75341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Buddhism</a:t>
            </a:r>
            <a:endParaRPr kumimoji="0" lang="en-US" altLang="en-US"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7261225" y="3810000"/>
            <a:ext cx="7021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Hinduism</a:t>
            </a:r>
            <a:endParaRPr kumimoji="0" lang="en-US" altLang="en-US"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7261225" y="4044950"/>
            <a:ext cx="3927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Islam</a:t>
            </a:r>
            <a:endParaRPr kumimoji="0" lang="en-US" altLang="en-US"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7261225" y="4281488"/>
            <a:ext cx="6235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Judaism</a:t>
            </a:r>
            <a:endParaRPr kumimoji="0" lang="en-US" altLang="en-US"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7261225" y="4518025"/>
            <a:ext cx="11557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Limited number</a:t>
            </a:r>
          </a:p>
          <a:p>
            <a:r>
              <a:rPr lang="en-US" altLang="en-US" sz="1200" b="1" dirty="0">
                <a:solidFill>
                  <a:srgbClr val="231F20"/>
                </a:solidFill>
                <a:latin typeface="+mj-lt"/>
              </a:rPr>
              <a:t>or </a:t>
            </a:r>
            <a:r>
              <a:rPr lang="en-US" altLang="en-US" sz="1200" b="1" dirty="0" smtClean="0">
                <a:solidFill>
                  <a:srgbClr val="231F20"/>
                </a:solidFill>
                <a:latin typeface="+mj-lt"/>
              </a:rPr>
              <a:t>none</a:t>
            </a:r>
            <a:endParaRPr kumimoji="0" lang="en-US" altLang="en-US" sz="12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6896100" y="2949575"/>
            <a:ext cx="1147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Arial Black" panose="020B0A04020102020204" pitchFamily="34" charset="0"/>
              </a:rPr>
              <a:t>Non-Christian</a:t>
            </a:r>
          </a:p>
          <a:p>
            <a:r>
              <a:rPr lang="en-US" altLang="en-US" sz="1200" b="1" dirty="0" smtClean="0">
                <a:solidFill>
                  <a:srgbClr val="231F20"/>
                </a:solidFill>
                <a:latin typeface="Arial Black" panose="020B0A04020102020204" pitchFamily="34" charset="0"/>
              </a:rPr>
              <a:t>religions</a:t>
            </a:r>
            <a:endParaRPr kumimoji="0" lang="en-US" altLang="en-US" sz="12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1685262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1" y="215371"/>
            <a:ext cx="7879278" cy="1097279"/>
          </a:xfrm>
        </p:spPr>
        <p:txBody>
          <a:bodyPr/>
          <a:lstStyle/>
          <a:p>
            <a:r>
              <a:rPr lang="en-US" sz="3400" dirty="0"/>
              <a:t>6.3.4 Administration of Religious Space </a:t>
            </a:r>
            <a:r>
              <a:rPr lang="en-US" sz="2000" b="0" dirty="0"/>
              <a:t>(1 of 3)</a:t>
            </a:r>
          </a:p>
        </p:txBody>
      </p:sp>
      <p:sp>
        <p:nvSpPr>
          <p:cNvPr id="8" name="Content Placeholder 7"/>
          <p:cNvSpPr>
            <a:spLocks noGrp="1"/>
          </p:cNvSpPr>
          <p:nvPr>
            <p:ph sz="quarter" idx="13"/>
          </p:nvPr>
        </p:nvSpPr>
        <p:spPr>
          <a:xfrm>
            <a:off x="457200" y="1556326"/>
            <a:ext cx="8401792" cy="4539674"/>
          </a:xfrm>
        </p:spPr>
        <p:txBody>
          <a:bodyPr/>
          <a:lstStyle/>
          <a:p>
            <a:pPr indent="-256032"/>
            <a:r>
              <a:rPr lang="en-US" altLang="en-US" dirty="0"/>
              <a:t>Some universalizing religions are highly </a:t>
            </a:r>
            <a:r>
              <a:rPr lang="en-US" altLang="en-US" b="1" dirty="0"/>
              <a:t>autonomous religions</a:t>
            </a:r>
            <a:r>
              <a:rPr lang="en-US" altLang="en-US" dirty="0"/>
              <a:t>. Islam and some Protestant denominations are good examples</a:t>
            </a:r>
          </a:p>
          <a:p>
            <a:pPr indent="-256032"/>
            <a:r>
              <a:rPr lang="en-US" altLang="en-US" dirty="0"/>
              <a:t>Hinduism is a highly autonomous ethnic religion because worship is usually done alone or with others in the household</a:t>
            </a:r>
          </a:p>
          <a:p>
            <a:pPr indent="-256032"/>
            <a:r>
              <a:rPr lang="en-US" altLang="en-US" b="1" dirty="0"/>
              <a:t>Hierarchical religions </a:t>
            </a:r>
            <a:r>
              <a:rPr lang="en-US" altLang="en-US" dirty="0"/>
              <a:t>have well-defined geographic structure and organize territory into local administrative units. Mormons and the Roman Catholic Church are examples</a:t>
            </a:r>
          </a:p>
        </p:txBody>
      </p:sp>
    </p:spTree>
    <p:extLst>
      <p:ext uri="{BB962C8B-B14F-4D97-AF65-F5344CB8AC3E}">
        <p14:creationId xmlns:p14="http://schemas.microsoft.com/office/powerpoint/2010/main" val="41831693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570519" cy="1097279"/>
          </a:xfrm>
        </p:spPr>
        <p:txBody>
          <a:bodyPr/>
          <a:lstStyle/>
          <a:p>
            <a:r>
              <a:rPr lang="en-US" sz="3400" dirty="0"/>
              <a:t>6.3.4 Administration of Religious Space </a:t>
            </a:r>
            <a:r>
              <a:rPr lang="en-US" sz="2000" b="0" dirty="0"/>
              <a:t>(2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369300" cy="1377373"/>
          </a:xfrm>
        </p:spPr>
        <p:txBody>
          <a:bodyPr/>
          <a:lstStyle/>
          <a:p>
            <a:pPr marL="0" indent="0">
              <a:buNone/>
            </a:pPr>
            <a:r>
              <a:rPr lang="en-US" sz="2200" b="1" dirty="0"/>
              <a:t>Figures 6-55 and </a:t>
            </a:r>
            <a:r>
              <a:rPr lang="en-US" sz="2200" b="1" dirty="0" smtClean="0"/>
              <a:t>6.56:</a:t>
            </a:r>
            <a:r>
              <a:rPr lang="en-US" sz="2200" dirty="0" smtClean="0"/>
              <a:t> Islam </a:t>
            </a:r>
            <a:r>
              <a:rPr lang="en-US" sz="2200" dirty="0"/>
              <a:t>and Protestant local autonomy. The shrine </a:t>
            </a:r>
            <a:r>
              <a:rPr lang="en-US" sz="2200" dirty="0" smtClean="0"/>
              <a:t>of Imam </a:t>
            </a:r>
            <a:r>
              <a:rPr lang="en-US" sz="2200" dirty="0"/>
              <a:t>Ali, in Najaf, Iraq (left), contains the tomb of Ali, from whom the Shiite branch is traced. Waiokeola Congregational Church (right), Honolulu.</a:t>
            </a:r>
          </a:p>
        </p:txBody>
      </p:sp>
      <p:pic>
        <p:nvPicPr>
          <p:cNvPr id="5" name="Picture 4" descr="The shrine of Iman Alli in Najaf, Iraq.">
            <a:extLst>
              <a:ext uri="{FF2B5EF4-FFF2-40B4-BE49-F238E27FC236}">
                <a16:creationId xmlns:a16="http://schemas.microsoft.com/office/drawing/2014/main" id="{48D4C12A-967B-4F32-B2E7-44A841239242}"/>
              </a:ext>
            </a:extLst>
          </p:cNvPr>
          <p:cNvPicPr>
            <a:picLocks noChangeAspect="1"/>
          </p:cNvPicPr>
          <p:nvPr/>
        </p:nvPicPr>
        <p:blipFill>
          <a:blip r:embed="rId2"/>
          <a:stretch>
            <a:fillRect/>
          </a:stretch>
        </p:blipFill>
        <p:spPr>
          <a:xfrm>
            <a:off x="1040258" y="3129387"/>
            <a:ext cx="2591106" cy="3184394"/>
          </a:xfrm>
          <a:prstGeom prst="rect">
            <a:avLst/>
          </a:prstGeom>
        </p:spPr>
      </p:pic>
      <p:pic>
        <p:nvPicPr>
          <p:cNvPr id="11" name="Picture 10" descr="An elderly man praying at the locally autonomous protestant church.">
            <a:extLst>
              <a:ext uri="{FF2B5EF4-FFF2-40B4-BE49-F238E27FC236}">
                <a16:creationId xmlns:a16="http://schemas.microsoft.com/office/drawing/2014/main" id="{6D7C2C8C-4954-4628-BEBC-B3313833612E}"/>
              </a:ext>
            </a:extLst>
          </p:cNvPr>
          <p:cNvPicPr>
            <a:picLocks noChangeAspect="1"/>
          </p:cNvPicPr>
          <p:nvPr/>
        </p:nvPicPr>
        <p:blipFill>
          <a:blip r:embed="rId3"/>
          <a:stretch>
            <a:fillRect/>
          </a:stretch>
        </p:blipFill>
        <p:spPr>
          <a:xfrm>
            <a:off x="4142645" y="3536450"/>
            <a:ext cx="4113155" cy="2497271"/>
          </a:xfrm>
          <a:prstGeom prst="rect">
            <a:avLst/>
          </a:prstGeom>
        </p:spPr>
      </p:pic>
    </p:spTree>
    <p:extLst>
      <p:ext uri="{BB962C8B-B14F-4D97-AF65-F5344CB8AC3E}">
        <p14:creationId xmlns:p14="http://schemas.microsoft.com/office/powerpoint/2010/main" val="15807326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677397" cy="1097279"/>
          </a:xfrm>
        </p:spPr>
        <p:txBody>
          <a:bodyPr/>
          <a:lstStyle/>
          <a:p>
            <a:r>
              <a:rPr lang="en-US" sz="3400" dirty="0"/>
              <a:t>6.3.4 Administration of Religious Space </a:t>
            </a:r>
            <a:r>
              <a:rPr lang="en-US" sz="2000" b="0" dirty="0"/>
              <a:t>(3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534400" cy="780474"/>
          </a:xfrm>
        </p:spPr>
        <p:txBody>
          <a:bodyPr/>
          <a:lstStyle/>
          <a:p>
            <a:pPr marL="432" indent="0">
              <a:buNone/>
            </a:pPr>
            <a:r>
              <a:rPr lang="en-US" sz="2200" b="1" dirty="0" smtClean="0"/>
              <a:t>Figure 6-57: </a:t>
            </a:r>
            <a:r>
              <a:rPr lang="en-US" sz="2200" dirty="0" smtClean="0"/>
              <a:t>The Catholic Church divides space into provinces and dioceses with administrative clergy over each level of the hierarchy.</a:t>
            </a:r>
            <a:endParaRPr lang="en-US" sz="2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87" y="2399618"/>
            <a:ext cx="6433076" cy="3945620"/>
          </a:xfrm>
          <a:prstGeom prst="rect">
            <a:avLst/>
          </a:prstGeom>
        </p:spPr>
      </p:pic>
      <p:sp>
        <p:nvSpPr>
          <p:cNvPr id="10" name="Rectangle 5"/>
          <p:cNvSpPr>
            <a:spLocks noChangeArrowheads="1"/>
          </p:cNvSpPr>
          <p:nvPr/>
        </p:nvSpPr>
        <p:spPr bwMode="auto">
          <a:xfrm>
            <a:off x="7167876" y="3977311"/>
            <a:ext cx="121828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Province (archbishop)</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6"/>
          <p:cNvSpPr>
            <a:spLocks noChangeArrowheads="1"/>
          </p:cNvSpPr>
          <p:nvPr/>
        </p:nvSpPr>
        <p:spPr bwMode="auto">
          <a:xfrm>
            <a:off x="7167876" y="4141884"/>
            <a:ext cx="92974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Diocese (bishop)</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7167876" y="4304776"/>
            <a:ext cx="6924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Archdiocese</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5416355" y="2561652"/>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0</a:t>
            </a:r>
            <a:endParaRPr kumimoji="0" lang="en-US" altLang="en-US" sz="2000" b="1"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5592683" y="2732941"/>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200</a:t>
            </a:r>
            <a:endParaRPr kumimoji="0" lang="en-US" altLang="en-US" sz="20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5816032" y="2732941"/>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400 Kilometers</a:t>
            </a:r>
            <a:endParaRPr kumimoji="0" lang="en-US" altLang="en-US" sz="2000" b="1" i="0" u="none" strike="noStrike" cap="none" normalizeH="0" baseline="0" dirty="0" smtClean="0">
              <a:ln>
                <a:noFill/>
              </a:ln>
              <a:solidFill>
                <a:schemeClr val="tx1"/>
              </a:solidFill>
              <a:effectLst/>
              <a:latin typeface="+mj-lt"/>
            </a:endParaRPr>
          </a:p>
        </p:txBody>
      </p:sp>
      <p:sp>
        <p:nvSpPr>
          <p:cNvPr id="16" name="Rectangle 11"/>
          <p:cNvSpPr>
            <a:spLocks noChangeArrowheads="1"/>
          </p:cNvSpPr>
          <p:nvPr/>
        </p:nvSpPr>
        <p:spPr bwMode="auto">
          <a:xfrm>
            <a:off x="5416355" y="2732941"/>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0</a:t>
            </a:r>
            <a:endParaRPr kumimoji="0" lang="en-US" altLang="en-US" sz="2000" b="1" i="0" u="none" strike="noStrike" cap="none" normalizeH="0" baseline="0" smtClean="0">
              <a:ln>
                <a:noFill/>
              </a:ln>
              <a:solidFill>
                <a:schemeClr val="tx1"/>
              </a:solidFill>
              <a:effectLst/>
              <a:latin typeface="+mj-lt"/>
            </a:endParaRPr>
          </a:p>
        </p:txBody>
      </p:sp>
      <p:sp>
        <p:nvSpPr>
          <p:cNvPr id="17" name="Rectangle 12"/>
          <p:cNvSpPr>
            <a:spLocks noChangeArrowheads="1"/>
          </p:cNvSpPr>
          <p:nvPr/>
        </p:nvSpPr>
        <p:spPr bwMode="auto">
          <a:xfrm>
            <a:off x="5738783" y="2561652"/>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200</a:t>
            </a:r>
            <a:endParaRPr kumimoji="0" lang="en-US" altLang="en-US" sz="2000" b="1" i="0" u="none" strike="noStrike" cap="none" normalizeH="0" baseline="0" dirty="0" smtClean="0">
              <a:ln>
                <a:noFill/>
              </a:ln>
              <a:solidFill>
                <a:schemeClr val="tx1"/>
              </a:solidFill>
              <a:effectLst/>
              <a:latin typeface="+mj-lt"/>
            </a:endParaRPr>
          </a:p>
        </p:txBody>
      </p:sp>
      <p:sp>
        <p:nvSpPr>
          <p:cNvPr id="18" name="Rectangle 13"/>
          <p:cNvSpPr>
            <a:spLocks noChangeArrowheads="1"/>
          </p:cNvSpPr>
          <p:nvPr/>
        </p:nvSpPr>
        <p:spPr bwMode="auto">
          <a:xfrm>
            <a:off x="6081363" y="2561652"/>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400 Miles</a:t>
            </a:r>
            <a:endParaRPr kumimoji="0" lang="en-US" altLang="en-US" sz="20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1547498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211787" cy="1097279"/>
          </a:xfrm>
        </p:spPr>
        <p:txBody>
          <a:bodyPr/>
          <a:lstStyle/>
          <a:p>
            <a:r>
              <a:rPr lang="en-US" sz="3400" dirty="0"/>
              <a:t>6.3.5 The Landscape in Ethnic Religions </a:t>
            </a:r>
            <a:r>
              <a:rPr lang="en-US" sz="2000" b="0" dirty="0"/>
              <a:t>(1 of 3)</a:t>
            </a:r>
          </a:p>
        </p:txBody>
      </p:sp>
      <p:sp>
        <p:nvSpPr>
          <p:cNvPr id="8" name="Content Placeholder 7"/>
          <p:cNvSpPr>
            <a:spLocks noGrp="1"/>
          </p:cNvSpPr>
          <p:nvPr>
            <p:ph sz="quarter" idx="13"/>
          </p:nvPr>
        </p:nvSpPr>
        <p:spPr>
          <a:xfrm>
            <a:off x="457200" y="1556326"/>
            <a:ext cx="8401792" cy="4831948"/>
          </a:xfrm>
        </p:spPr>
        <p:txBody>
          <a:bodyPr/>
          <a:lstStyle/>
          <a:p>
            <a:pPr indent="-256032"/>
            <a:r>
              <a:rPr lang="en-US" altLang="en-US" b="1" dirty="0"/>
              <a:t>Cosmogony</a:t>
            </a:r>
            <a:r>
              <a:rPr lang="en-US" altLang="en-US" dirty="0"/>
              <a:t> is a set of religious beliefs concerning the origin of the universe</a:t>
            </a:r>
          </a:p>
          <a:p>
            <a:pPr indent="-256032"/>
            <a:r>
              <a:rPr lang="en-US" altLang="en-US" dirty="0"/>
              <a:t>Hinduism is closely tied to the physical geography of India</a:t>
            </a:r>
          </a:p>
          <a:p>
            <a:pPr indent="-256032"/>
            <a:r>
              <a:rPr lang="en-US" altLang="en-US" dirty="0"/>
              <a:t>Christians, Muslims, Jews, and Buddhists bury their dead, while Hindus prefer to cremate their dead Hinduism</a:t>
            </a:r>
          </a:p>
          <a:p>
            <a:pPr indent="-256032"/>
            <a:r>
              <a:rPr lang="en-US" altLang="en-US" dirty="0"/>
              <a:t>Zoroastrians traditionally expose their dead to scavenging birds and animals</a:t>
            </a:r>
          </a:p>
        </p:txBody>
      </p:sp>
    </p:spTree>
    <p:extLst>
      <p:ext uri="{BB962C8B-B14F-4D97-AF65-F5344CB8AC3E}">
        <p14:creationId xmlns:p14="http://schemas.microsoft.com/office/powerpoint/2010/main" val="5742955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972138" cy="1097279"/>
          </a:xfrm>
        </p:spPr>
        <p:txBody>
          <a:bodyPr/>
          <a:lstStyle/>
          <a:p>
            <a:r>
              <a:rPr lang="en-US" sz="3400" dirty="0"/>
              <a:t>6.3.5 The Landscape in Ethnic Religions </a:t>
            </a:r>
            <a:r>
              <a:rPr lang="en-US" sz="2000" b="0" dirty="0"/>
              <a:t>(2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401792" cy="793174"/>
          </a:xfrm>
        </p:spPr>
        <p:txBody>
          <a:bodyPr/>
          <a:lstStyle/>
          <a:p>
            <a:pPr marL="432" indent="0">
              <a:buNone/>
            </a:pPr>
            <a:r>
              <a:rPr lang="en-US" sz="2200" b="1" dirty="0"/>
              <a:t>Figure 6-58</a:t>
            </a:r>
            <a:r>
              <a:rPr lang="en-US" sz="2200" dirty="0"/>
              <a:t> Mount Kailash is sacred to Hindus as the birthplace of Shiva.</a:t>
            </a:r>
          </a:p>
        </p:txBody>
      </p:sp>
      <p:pic>
        <p:nvPicPr>
          <p:cNvPr id="6" name="Picture 5" descr="Mount Kailash in India. Holy to Hindus because Shiva lives there.">
            <a:extLst>
              <a:ext uri="{FF2B5EF4-FFF2-40B4-BE49-F238E27FC236}">
                <a16:creationId xmlns:a16="http://schemas.microsoft.com/office/drawing/2014/main" id="{BC47561A-B598-4417-9D33-1C8162DB3058}"/>
              </a:ext>
            </a:extLst>
          </p:cNvPr>
          <p:cNvPicPr>
            <a:picLocks noChangeAspect="1"/>
          </p:cNvPicPr>
          <p:nvPr/>
        </p:nvPicPr>
        <p:blipFill>
          <a:blip r:embed="rId2"/>
          <a:stretch>
            <a:fillRect/>
          </a:stretch>
        </p:blipFill>
        <p:spPr>
          <a:xfrm>
            <a:off x="790667" y="2451762"/>
            <a:ext cx="7562666" cy="3856960"/>
          </a:xfrm>
          <a:prstGeom prst="rect">
            <a:avLst/>
          </a:prstGeom>
        </p:spPr>
      </p:pic>
    </p:spTree>
    <p:extLst>
      <p:ext uri="{BB962C8B-B14F-4D97-AF65-F5344CB8AC3E}">
        <p14:creationId xmlns:p14="http://schemas.microsoft.com/office/powerpoint/2010/main" val="42900824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855527" cy="1097279"/>
          </a:xfrm>
        </p:spPr>
        <p:txBody>
          <a:bodyPr/>
          <a:lstStyle/>
          <a:p>
            <a:r>
              <a:rPr lang="en-US" sz="3400" dirty="0"/>
              <a:t>6.3.5 The Landscape in Ethnic Religions </a:t>
            </a:r>
            <a:r>
              <a:rPr lang="en-US" sz="2000" b="0" dirty="0"/>
              <a:t>(3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8"/>
            <a:ext cx="8280400" cy="1047172"/>
          </a:xfrm>
        </p:spPr>
        <p:txBody>
          <a:bodyPr/>
          <a:lstStyle/>
          <a:p>
            <a:pPr marL="432" indent="0">
              <a:buNone/>
            </a:pPr>
            <a:r>
              <a:rPr lang="en-US" sz="2200" b="1" dirty="0"/>
              <a:t>Figures 6-59 and 6-60: </a:t>
            </a:r>
            <a:r>
              <a:rPr lang="en-US" sz="2200" dirty="0"/>
              <a:t>Ethnic religions differ in views of disposal of the dead. Hindus favor cremation at Varanasi (left), while Zoroastrians historically preferred open exposure (right).</a:t>
            </a:r>
          </a:p>
        </p:txBody>
      </p:sp>
      <p:pic>
        <p:nvPicPr>
          <p:cNvPr id="6" name="Picture 5" descr="Hindus creating a body.">
            <a:extLst>
              <a:ext uri="{FF2B5EF4-FFF2-40B4-BE49-F238E27FC236}">
                <a16:creationId xmlns:a16="http://schemas.microsoft.com/office/drawing/2014/main" id="{2893C8CD-74B2-4558-BC47-F8ABADDD9068}"/>
              </a:ext>
            </a:extLst>
          </p:cNvPr>
          <p:cNvPicPr>
            <a:picLocks noChangeAspect="1"/>
          </p:cNvPicPr>
          <p:nvPr/>
        </p:nvPicPr>
        <p:blipFill>
          <a:blip r:embed="rId2"/>
          <a:stretch>
            <a:fillRect/>
          </a:stretch>
        </p:blipFill>
        <p:spPr>
          <a:xfrm>
            <a:off x="482146" y="2962026"/>
            <a:ext cx="3880842" cy="2661149"/>
          </a:xfrm>
          <a:prstGeom prst="rect">
            <a:avLst/>
          </a:prstGeom>
        </p:spPr>
      </p:pic>
      <p:pic>
        <p:nvPicPr>
          <p:cNvPr id="12" name="Picture 11" descr="Zoroastrian Tower of Silence in Yazd, Iran. Exposes dead bodies to vultures.">
            <a:extLst>
              <a:ext uri="{FF2B5EF4-FFF2-40B4-BE49-F238E27FC236}">
                <a16:creationId xmlns:a16="http://schemas.microsoft.com/office/drawing/2014/main" id="{4E1A136C-6982-438D-AEE7-34058AC8994D}"/>
              </a:ext>
            </a:extLst>
          </p:cNvPr>
          <p:cNvPicPr>
            <a:picLocks noChangeAspect="1"/>
          </p:cNvPicPr>
          <p:nvPr/>
        </p:nvPicPr>
        <p:blipFill>
          <a:blip r:embed="rId3"/>
          <a:stretch>
            <a:fillRect/>
          </a:stretch>
        </p:blipFill>
        <p:spPr>
          <a:xfrm>
            <a:off x="4836243" y="2931145"/>
            <a:ext cx="4055390" cy="2722906"/>
          </a:xfrm>
          <a:prstGeom prst="rect">
            <a:avLst/>
          </a:prstGeom>
        </p:spPr>
      </p:pic>
    </p:spTree>
    <p:extLst>
      <p:ext uri="{BB962C8B-B14F-4D97-AF65-F5344CB8AC3E}">
        <p14:creationId xmlns:p14="http://schemas.microsoft.com/office/powerpoint/2010/main" val="10842840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211787" cy="1097279"/>
          </a:xfrm>
        </p:spPr>
        <p:txBody>
          <a:bodyPr/>
          <a:lstStyle/>
          <a:p>
            <a:r>
              <a:rPr lang="en-US" sz="3400" dirty="0"/>
              <a:t>6.3.6 Religious Calendars </a:t>
            </a:r>
            <a:r>
              <a:rPr lang="en-US" sz="3400" dirty="0" smtClean="0"/>
              <a:t>and </a:t>
            </a:r>
            <a:r>
              <a:rPr lang="en-US" sz="3400" dirty="0"/>
              <a:t>the Environment </a:t>
            </a:r>
            <a:r>
              <a:rPr lang="en-US" sz="2000" b="0" dirty="0"/>
              <a:t>(1 of 3)</a:t>
            </a:r>
          </a:p>
        </p:txBody>
      </p:sp>
      <p:sp>
        <p:nvSpPr>
          <p:cNvPr id="8" name="Content Placeholder 7"/>
          <p:cNvSpPr>
            <a:spLocks noGrp="1"/>
          </p:cNvSpPr>
          <p:nvPr>
            <p:ph sz="quarter" idx="13"/>
          </p:nvPr>
        </p:nvSpPr>
        <p:spPr>
          <a:xfrm>
            <a:off x="457200" y="1556326"/>
            <a:ext cx="8123382" cy="4197929"/>
          </a:xfrm>
        </p:spPr>
        <p:txBody>
          <a:bodyPr/>
          <a:lstStyle/>
          <a:p>
            <a:pPr indent="-256032"/>
            <a:r>
              <a:rPr lang="en-US" altLang="en-US" dirty="0"/>
              <a:t>Universalizing religions tend to recognize dates in the life of the founder</a:t>
            </a:r>
          </a:p>
          <a:p>
            <a:pPr indent="-256032"/>
            <a:r>
              <a:rPr lang="en-US" altLang="en-US" dirty="0"/>
              <a:t>Ethnic religions have calendars more organized around seasons. The </a:t>
            </a:r>
            <a:r>
              <a:rPr lang="en-US" altLang="en-US" b="1" dirty="0"/>
              <a:t>solstice</a:t>
            </a:r>
            <a:r>
              <a:rPr lang="en-US" altLang="en-US" dirty="0"/>
              <a:t> (June 21-22, December 20-21) has special significance in some ethnic religions</a:t>
            </a:r>
          </a:p>
        </p:txBody>
      </p:sp>
    </p:spTree>
    <p:extLst>
      <p:ext uri="{BB962C8B-B14F-4D97-AF65-F5344CB8AC3E}">
        <p14:creationId xmlns:p14="http://schemas.microsoft.com/office/powerpoint/2010/main" val="21890775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6.3.6 Religious Calendars </a:t>
            </a:r>
            <a:r>
              <a:rPr lang="en-US" sz="3400" dirty="0" smtClean="0"/>
              <a:t>and </a:t>
            </a:r>
            <a:r>
              <a:rPr lang="en-US" sz="3400" dirty="0"/>
              <a:t>the Environment </a:t>
            </a:r>
            <a:r>
              <a:rPr lang="en-US" sz="2000" b="0" dirty="0"/>
              <a:t>(2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229600" cy="1034474"/>
          </a:xfrm>
        </p:spPr>
        <p:txBody>
          <a:bodyPr/>
          <a:lstStyle/>
          <a:p>
            <a:pPr marL="432" indent="0">
              <a:buNone/>
            </a:pPr>
            <a:r>
              <a:rPr lang="en-US" sz="2200" b="1" dirty="0"/>
              <a:t>Figure 6-61: </a:t>
            </a:r>
            <a:r>
              <a:rPr lang="en-US" sz="2200" dirty="0"/>
              <a:t>Jews bless the </a:t>
            </a:r>
            <a:r>
              <a:rPr lang="en-US" sz="2200" b="1" dirty="0"/>
              <a:t>etrog</a:t>
            </a:r>
            <a:r>
              <a:rPr lang="en-US" sz="2200" i="1" dirty="0"/>
              <a:t> </a:t>
            </a:r>
            <a:r>
              <a:rPr lang="en-US" sz="2200" dirty="0"/>
              <a:t>(citron) and </a:t>
            </a:r>
            <a:r>
              <a:rPr lang="en-US" sz="2200" b="1" dirty="0"/>
              <a:t>lulav </a:t>
            </a:r>
            <a:r>
              <a:rPr lang="en-US" sz="2200" dirty="0"/>
              <a:t>(date palm branches) during the holiday of Sukkot at a synagogue in Brooklyn, New York.</a:t>
            </a:r>
          </a:p>
        </p:txBody>
      </p:sp>
      <p:pic>
        <p:nvPicPr>
          <p:cNvPr id="5" name="Picture 4" descr="A grow of Jewish people praying with bibles.">
            <a:extLst>
              <a:ext uri="{FF2B5EF4-FFF2-40B4-BE49-F238E27FC236}">
                <a16:creationId xmlns:a16="http://schemas.microsoft.com/office/drawing/2014/main" id="{4D27166D-B29A-4367-AD2D-5A0ED14CB2BC}"/>
              </a:ext>
            </a:extLst>
          </p:cNvPr>
          <p:cNvPicPr>
            <a:picLocks noChangeAspect="1"/>
          </p:cNvPicPr>
          <p:nvPr/>
        </p:nvPicPr>
        <p:blipFill>
          <a:blip r:embed="rId2"/>
          <a:stretch>
            <a:fillRect/>
          </a:stretch>
        </p:blipFill>
        <p:spPr>
          <a:xfrm>
            <a:off x="2719234" y="2670223"/>
            <a:ext cx="3705533" cy="3762652"/>
          </a:xfrm>
          <a:prstGeom prst="rect">
            <a:avLst/>
          </a:prstGeom>
        </p:spPr>
      </p:pic>
    </p:spTree>
    <p:extLst>
      <p:ext uri="{BB962C8B-B14F-4D97-AF65-F5344CB8AC3E}">
        <p14:creationId xmlns:p14="http://schemas.microsoft.com/office/powerpoint/2010/main" val="24528673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t>6.3.6 Religious Calendars </a:t>
            </a:r>
            <a:r>
              <a:rPr lang="en-US" sz="3400" dirty="0" smtClean="0"/>
              <a:t>and </a:t>
            </a:r>
            <a:r>
              <a:rPr lang="en-US" sz="3400" dirty="0"/>
              <a:t>the Environment </a:t>
            </a:r>
            <a:r>
              <a:rPr lang="en-US" sz="2000" b="0" dirty="0"/>
              <a:t>(3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401792" cy="704274"/>
          </a:xfrm>
        </p:spPr>
        <p:txBody>
          <a:bodyPr/>
          <a:lstStyle/>
          <a:p>
            <a:pPr marL="432" indent="0">
              <a:buNone/>
            </a:pPr>
            <a:r>
              <a:rPr lang="en-US" sz="2200" b="1" dirty="0"/>
              <a:t>Figure 6-62: </a:t>
            </a:r>
            <a:r>
              <a:rPr lang="en-US" sz="2200" dirty="0"/>
              <a:t>Stonehenge is Celtic site positioned along the subsolar points of the solstice.</a:t>
            </a:r>
          </a:p>
        </p:txBody>
      </p:sp>
      <p:pic>
        <p:nvPicPr>
          <p:cNvPr id="6" name="Picture 5" descr="The structures of Stonehenge.">
            <a:extLst>
              <a:ext uri="{FF2B5EF4-FFF2-40B4-BE49-F238E27FC236}">
                <a16:creationId xmlns:a16="http://schemas.microsoft.com/office/drawing/2014/main" id="{8D0147B2-F434-427D-92A0-D8F9D20172B2}"/>
              </a:ext>
            </a:extLst>
          </p:cNvPr>
          <p:cNvPicPr>
            <a:picLocks noChangeAspect="1"/>
          </p:cNvPicPr>
          <p:nvPr/>
        </p:nvPicPr>
        <p:blipFill>
          <a:blip r:embed="rId2"/>
          <a:stretch>
            <a:fillRect/>
          </a:stretch>
        </p:blipFill>
        <p:spPr>
          <a:xfrm>
            <a:off x="2555270" y="2380075"/>
            <a:ext cx="4205651" cy="4037425"/>
          </a:xfrm>
          <a:prstGeom prst="rect">
            <a:avLst/>
          </a:prstGeom>
        </p:spPr>
      </p:pic>
    </p:spTree>
    <p:extLst>
      <p:ext uri="{BB962C8B-B14F-4D97-AF65-F5344CB8AC3E}">
        <p14:creationId xmlns:p14="http://schemas.microsoft.com/office/powerpoint/2010/main" val="3031234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74066" cy="1097279"/>
          </a:xfrm>
        </p:spPr>
        <p:txBody>
          <a:bodyPr/>
          <a:lstStyle/>
          <a:p>
            <a:r>
              <a:rPr lang="en-US" sz="3400" dirty="0"/>
              <a:t>6.1.2 Global Distribution of Religions </a:t>
            </a:r>
            <a:r>
              <a:rPr lang="en-US" sz="2000" b="0" dirty="0"/>
              <a:t>(1 of 3)</a:t>
            </a:r>
          </a:p>
        </p:txBody>
      </p:sp>
      <p:sp>
        <p:nvSpPr>
          <p:cNvPr id="8" name="Content Placeholder 7"/>
          <p:cNvSpPr>
            <a:spLocks noGrp="1"/>
          </p:cNvSpPr>
          <p:nvPr>
            <p:ph sz="quarter" idx="13"/>
          </p:nvPr>
        </p:nvSpPr>
        <p:spPr>
          <a:xfrm>
            <a:off x="457199" y="1556326"/>
            <a:ext cx="8574067" cy="4434275"/>
          </a:xfrm>
        </p:spPr>
        <p:txBody>
          <a:bodyPr/>
          <a:lstStyle/>
          <a:p>
            <a:pPr indent="-256032"/>
            <a:r>
              <a:rPr lang="en-US" altLang="en-US" dirty="0"/>
              <a:t>Christianity is the most widespread of the major world religions</a:t>
            </a:r>
          </a:p>
          <a:p>
            <a:pPr indent="-256032"/>
            <a:r>
              <a:rPr lang="en-US" altLang="en-US" dirty="0"/>
              <a:t>Islam is spread in a wide arc stretching from West Africa to Southeast Asia</a:t>
            </a:r>
          </a:p>
          <a:p>
            <a:pPr indent="-256032"/>
            <a:r>
              <a:rPr lang="en-US" altLang="en-US" dirty="0"/>
              <a:t>Hinduism is concentrated in South Asia (India and Nepal)</a:t>
            </a:r>
          </a:p>
          <a:p>
            <a:pPr indent="-256032"/>
            <a:r>
              <a:rPr lang="en-US" altLang="en-US" dirty="0"/>
              <a:t>Buddhism is concentrated in East Asia and Southeast Asia</a:t>
            </a:r>
          </a:p>
        </p:txBody>
      </p:sp>
    </p:spTree>
    <p:extLst>
      <p:ext uri="{BB962C8B-B14F-4D97-AF65-F5344CB8AC3E}">
        <p14:creationId xmlns:p14="http://schemas.microsoft.com/office/powerpoint/2010/main" val="4683724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229600" cy="1097279"/>
          </a:xfrm>
        </p:spPr>
        <p:txBody>
          <a:bodyPr/>
          <a:lstStyle/>
          <a:p>
            <a:r>
              <a:rPr lang="en-US" sz="3200" dirty="0"/>
              <a:t>Key Issue 4: Why Do Territorial Conflicts Arise Among Religious Groups?</a:t>
            </a:r>
          </a:p>
        </p:txBody>
      </p:sp>
      <p:sp>
        <p:nvSpPr>
          <p:cNvPr id="8" name="Content Placeholder 7"/>
          <p:cNvSpPr>
            <a:spLocks noGrp="1"/>
          </p:cNvSpPr>
          <p:nvPr>
            <p:ph sz="quarter" idx="13"/>
          </p:nvPr>
        </p:nvSpPr>
        <p:spPr/>
        <p:txBody>
          <a:bodyPr/>
          <a:lstStyle/>
          <a:p>
            <a:pPr marL="0" indent="0">
              <a:buNone/>
            </a:pPr>
            <a:r>
              <a:rPr lang="en-US" altLang="en-US" b="1" dirty="0">
                <a:solidFill>
                  <a:srgbClr val="007FA3"/>
                </a:solidFill>
              </a:rPr>
              <a:t>6.4.1</a:t>
            </a:r>
            <a:r>
              <a:rPr lang="en-US" altLang="en-US" dirty="0"/>
              <a:t> Religions </a:t>
            </a:r>
            <a:r>
              <a:rPr lang="en-US" altLang="en-US" dirty="0" smtClean="0"/>
              <a:t>and </a:t>
            </a:r>
            <a:r>
              <a:rPr lang="en-US" altLang="en-US" dirty="0"/>
              <a:t>Social Change</a:t>
            </a:r>
          </a:p>
          <a:p>
            <a:pPr marL="0" indent="0">
              <a:buNone/>
            </a:pPr>
            <a:r>
              <a:rPr lang="en-US" altLang="en-US" b="1" dirty="0">
                <a:solidFill>
                  <a:srgbClr val="007FA3"/>
                </a:solidFill>
              </a:rPr>
              <a:t>6.4.2</a:t>
            </a:r>
            <a:r>
              <a:rPr lang="en-US" altLang="en-US" dirty="0"/>
              <a:t> Challenges for Religions in Southwest Asia</a:t>
            </a:r>
          </a:p>
          <a:p>
            <a:pPr marL="0" indent="0">
              <a:buNone/>
            </a:pPr>
            <a:r>
              <a:rPr lang="en-US" altLang="en-US" b="1" dirty="0">
                <a:solidFill>
                  <a:srgbClr val="007FA3"/>
                </a:solidFill>
              </a:rPr>
              <a:t>6.4.3</a:t>
            </a:r>
            <a:r>
              <a:rPr lang="en-US" altLang="en-US" dirty="0"/>
              <a:t> Geographic Perspectives in Southwest Asia</a:t>
            </a:r>
          </a:p>
          <a:p>
            <a:pPr marL="0" indent="0">
              <a:buNone/>
            </a:pPr>
            <a:r>
              <a:rPr lang="en-US" altLang="en-US" b="1" dirty="0">
                <a:solidFill>
                  <a:srgbClr val="007FA3"/>
                </a:solidFill>
              </a:rPr>
              <a:t>6.4.4</a:t>
            </a:r>
            <a:r>
              <a:rPr lang="en-US" altLang="en-US" dirty="0"/>
              <a:t> Jerusalem’s Challenging Geography</a:t>
            </a:r>
          </a:p>
        </p:txBody>
      </p:sp>
    </p:spTree>
    <p:extLst>
      <p:ext uri="{BB962C8B-B14F-4D97-AF65-F5344CB8AC3E}">
        <p14:creationId xmlns:p14="http://schemas.microsoft.com/office/powerpoint/2010/main" val="28429104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96300" cy="1097279"/>
          </a:xfrm>
        </p:spPr>
        <p:txBody>
          <a:bodyPr/>
          <a:lstStyle/>
          <a:p>
            <a:r>
              <a:rPr lang="en-US" dirty="0"/>
              <a:t>6.4.1 Religions </a:t>
            </a:r>
            <a:r>
              <a:rPr lang="en-US" dirty="0" smtClean="0"/>
              <a:t>and </a:t>
            </a:r>
            <a:r>
              <a:rPr lang="en-US" dirty="0"/>
              <a:t>Social Change </a:t>
            </a:r>
            <a:r>
              <a:rPr lang="en-US" sz="2000" b="0" dirty="0"/>
              <a:t>(1 of 3)</a:t>
            </a:r>
          </a:p>
        </p:txBody>
      </p:sp>
      <p:sp>
        <p:nvSpPr>
          <p:cNvPr id="8" name="Content Placeholder 7"/>
          <p:cNvSpPr>
            <a:spLocks noGrp="1"/>
          </p:cNvSpPr>
          <p:nvPr>
            <p:ph sz="quarter" idx="13"/>
          </p:nvPr>
        </p:nvSpPr>
        <p:spPr>
          <a:xfrm>
            <a:off x="457200" y="1556326"/>
            <a:ext cx="8401792" cy="4831948"/>
          </a:xfrm>
        </p:spPr>
        <p:txBody>
          <a:bodyPr/>
          <a:lstStyle/>
          <a:p>
            <a:pPr indent="-256032"/>
            <a:r>
              <a:rPr lang="en-US" altLang="en-US" dirty="0"/>
              <a:t>Hindu’s traditional caste system—conflict with social equality</a:t>
            </a:r>
          </a:p>
          <a:p>
            <a:pPr indent="-256032"/>
            <a:r>
              <a:rPr lang="en-US" altLang="en-US" dirty="0"/>
              <a:t>Contributing to more intense religious conflict has been a resurgence of </a:t>
            </a:r>
            <a:r>
              <a:rPr lang="en-US" altLang="en-US" b="1" dirty="0"/>
              <a:t>religious fundamentalism</a:t>
            </a:r>
            <a:r>
              <a:rPr lang="en-US" altLang="en-US" dirty="0"/>
              <a:t>—a literal interpretation and a strict and intense adherence to the basic principles of a religion</a:t>
            </a:r>
          </a:p>
          <a:p>
            <a:pPr indent="-256032"/>
            <a:r>
              <a:rPr lang="en-US" altLang="en-US" dirty="0"/>
              <a:t>Continued conflict between Tibetan Buddhism and communism in China</a:t>
            </a:r>
          </a:p>
        </p:txBody>
      </p:sp>
    </p:spTree>
    <p:extLst>
      <p:ext uri="{BB962C8B-B14F-4D97-AF65-F5344CB8AC3E}">
        <p14:creationId xmlns:p14="http://schemas.microsoft.com/office/powerpoint/2010/main" val="19728757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496300" cy="1097279"/>
          </a:xfrm>
        </p:spPr>
        <p:txBody>
          <a:bodyPr/>
          <a:lstStyle/>
          <a:p>
            <a:r>
              <a:rPr lang="en-US" dirty="0"/>
              <a:t>6.4.1 Religions </a:t>
            </a:r>
            <a:r>
              <a:rPr lang="en-US" dirty="0" smtClean="0"/>
              <a:t>and </a:t>
            </a:r>
            <a:r>
              <a:rPr lang="en-US" dirty="0"/>
              <a:t>Social Change </a:t>
            </a:r>
            <a:r>
              <a:rPr lang="en-US" sz="2000" b="0" dirty="0"/>
              <a:t>(2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496300" cy="498105"/>
          </a:xfrm>
        </p:spPr>
        <p:txBody>
          <a:bodyPr/>
          <a:lstStyle/>
          <a:p>
            <a:pPr marL="432" indent="0">
              <a:buNone/>
            </a:pPr>
            <a:r>
              <a:rPr lang="en-US" sz="2200" b="1" dirty="0"/>
              <a:t>Figure 6-63:</a:t>
            </a:r>
            <a:r>
              <a:rPr lang="en-US" sz="2200" dirty="0"/>
              <a:t> Women demonstrate for Dalit rights, Bangalore, India.</a:t>
            </a:r>
          </a:p>
        </p:txBody>
      </p:sp>
      <p:pic>
        <p:nvPicPr>
          <p:cNvPr id="5" name="Picture 4" descr="A group of Hindu women protesting for rights in India.">
            <a:extLst>
              <a:ext uri="{FF2B5EF4-FFF2-40B4-BE49-F238E27FC236}">
                <a16:creationId xmlns:a16="http://schemas.microsoft.com/office/drawing/2014/main" id="{95D82C4A-D972-4CF4-9530-AD66C1A687C0}"/>
              </a:ext>
            </a:extLst>
          </p:cNvPr>
          <p:cNvPicPr>
            <a:picLocks noChangeAspect="1"/>
          </p:cNvPicPr>
          <p:nvPr/>
        </p:nvPicPr>
        <p:blipFill>
          <a:blip r:embed="rId2"/>
          <a:stretch>
            <a:fillRect/>
          </a:stretch>
        </p:blipFill>
        <p:spPr>
          <a:xfrm>
            <a:off x="1742917" y="2278142"/>
            <a:ext cx="5658167" cy="3940510"/>
          </a:xfrm>
          <a:prstGeom prst="rect">
            <a:avLst/>
          </a:prstGeom>
        </p:spPr>
      </p:pic>
    </p:spTree>
    <p:extLst>
      <p:ext uri="{BB962C8B-B14F-4D97-AF65-F5344CB8AC3E}">
        <p14:creationId xmlns:p14="http://schemas.microsoft.com/office/powerpoint/2010/main" val="4456414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534400" cy="1097279"/>
          </a:xfrm>
        </p:spPr>
        <p:txBody>
          <a:bodyPr/>
          <a:lstStyle/>
          <a:p>
            <a:r>
              <a:rPr lang="en-US" dirty="0"/>
              <a:t>6.4.1 Religions </a:t>
            </a:r>
            <a:r>
              <a:rPr lang="en-US" dirty="0" smtClean="0"/>
              <a:t>and </a:t>
            </a:r>
            <a:r>
              <a:rPr lang="en-US" dirty="0"/>
              <a:t>Social Change </a:t>
            </a:r>
            <a:r>
              <a:rPr lang="en-US" sz="2000" b="0" dirty="0"/>
              <a:t>(3 of 3)</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401792" cy="716973"/>
          </a:xfrm>
        </p:spPr>
        <p:txBody>
          <a:bodyPr/>
          <a:lstStyle/>
          <a:p>
            <a:pPr marL="432" indent="0">
              <a:buNone/>
            </a:pPr>
            <a:r>
              <a:rPr lang="en-US" sz="2200" b="1" dirty="0"/>
              <a:t>Figure 6-64: </a:t>
            </a:r>
            <a:r>
              <a:rPr lang="en-US" sz="2200" dirty="0"/>
              <a:t>The Dalai Lama is the spiritual leader of the Tibetan people.</a:t>
            </a:r>
          </a:p>
        </p:txBody>
      </p:sp>
      <p:pic>
        <p:nvPicPr>
          <p:cNvPr id="6" name="Picture 5" descr="The Dalai Llama of Tibet.">
            <a:extLst>
              <a:ext uri="{FF2B5EF4-FFF2-40B4-BE49-F238E27FC236}">
                <a16:creationId xmlns:a16="http://schemas.microsoft.com/office/drawing/2014/main" id="{669050A2-2936-4EC7-8D12-B7E3DAE5ABC5}"/>
              </a:ext>
            </a:extLst>
          </p:cNvPr>
          <p:cNvPicPr>
            <a:picLocks noChangeAspect="1"/>
          </p:cNvPicPr>
          <p:nvPr/>
        </p:nvPicPr>
        <p:blipFill>
          <a:blip r:embed="rId2"/>
          <a:stretch>
            <a:fillRect/>
          </a:stretch>
        </p:blipFill>
        <p:spPr>
          <a:xfrm>
            <a:off x="2754753" y="2441683"/>
            <a:ext cx="3888495" cy="3859148"/>
          </a:xfrm>
          <a:prstGeom prst="rect">
            <a:avLst/>
          </a:prstGeom>
        </p:spPr>
      </p:pic>
    </p:spTree>
    <p:extLst>
      <p:ext uri="{BB962C8B-B14F-4D97-AF65-F5344CB8AC3E}">
        <p14:creationId xmlns:p14="http://schemas.microsoft.com/office/powerpoint/2010/main" val="12476663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8211787" cy="1097279"/>
          </a:xfrm>
        </p:spPr>
        <p:txBody>
          <a:bodyPr/>
          <a:lstStyle/>
          <a:p>
            <a:r>
              <a:rPr lang="en-US" dirty="0"/>
              <a:t>6.4.2 Challenges for Religions in Southwest Asia </a:t>
            </a:r>
            <a:r>
              <a:rPr lang="en-US" sz="2000" b="0" dirty="0"/>
              <a:t>(1 of 2)</a:t>
            </a:r>
          </a:p>
        </p:txBody>
      </p:sp>
      <p:sp>
        <p:nvSpPr>
          <p:cNvPr id="8" name="Content Placeholder 7"/>
          <p:cNvSpPr>
            <a:spLocks noGrp="1"/>
          </p:cNvSpPr>
          <p:nvPr>
            <p:ph sz="quarter" idx="13"/>
          </p:nvPr>
        </p:nvSpPr>
        <p:spPr>
          <a:xfrm>
            <a:off x="457200" y="1556326"/>
            <a:ext cx="8401792" cy="4730174"/>
          </a:xfrm>
        </p:spPr>
        <p:txBody>
          <a:bodyPr/>
          <a:lstStyle/>
          <a:p>
            <a:pPr indent="-256032"/>
            <a:r>
              <a:rPr lang="en-US" altLang="en-US" dirty="0"/>
              <a:t>Jews, Christians, and Muslims have co-existed for two millennia in the eastern end of the Mediterranean. All three consider the city of Jerusalem holy</a:t>
            </a:r>
          </a:p>
          <a:p>
            <a:pPr indent="-256032"/>
            <a:r>
              <a:rPr lang="en-US" altLang="en-US" dirty="0"/>
              <a:t>The modern state of Israel was founded in 1948 and has expanded its original boundaries through territorial gains as a result of wars. Palestinians are split whether to seek a compromise with Israel or to refuse to recognize its existence</a:t>
            </a:r>
          </a:p>
        </p:txBody>
      </p:sp>
    </p:spTree>
    <p:extLst>
      <p:ext uri="{BB962C8B-B14F-4D97-AF65-F5344CB8AC3E}">
        <p14:creationId xmlns:p14="http://schemas.microsoft.com/office/powerpoint/2010/main" val="28230202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6.4.2 Challenges for Religions in Southwest Asia </a:t>
            </a:r>
            <a:r>
              <a:rPr lang="en-US" sz="2000" b="0" dirty="0"/>
              <a:t>(2 of 2)</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6"/>
            <a:ext cx="8401792" cy="1047173"/>
          </a:xfrm>
        </p:spPr>
        <p:txBody>
          <a:bodyPr/>
          <a:lstStyle/>
          <a:p>
            <a:pPr marL="432" indent="0">
              <a:buNone/>
            </a:pPr>
            <a:r>
              <a:rPr lang="en-US" sz="2200" b="1" dirty="0"/>
              <a:t>Figure 6-66: </a:t>
            </a:r>
            <a:r>
              <a:rPr lang="en-US" sz="2200" dirty="0"/>
              <a:t>Israel’s territory has expanded since 1947. Israel’s possession of territory dedicated to Palestinians remains controversial.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674448"/>
            <a:ext cx="7010400" cy="3591902"/>
          </a:xfrm>
          <a:prstGeom prst="rect">
            <a:avLst/>
          </a:prstGeom>
        </p:spPr>
      </p:pic>
      <p:sp>
        <p:nvSpPr>
          <p:cNvPr id="9" name="Rectangle 5"/>
          <p:cNvSpPr>
            <a:spLocks noChangeArrowheads="1"/>
          </p:cNvSpPr>
          <p:nvPr/>
        </p:nvSpPr>
        <p:spPr bwMode="auto">
          <a:xfrm>
            <a:off x="2903538" y="4084638"/>
            <a:ext cx="1891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9E8"/>
                </a:solidFill>
                <a:effectLst/>
                <a:latin typeface="+mj-lt"/>
              </a:rPr>
              <a:t>Dead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9E8"/>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a:off x="1228725" y="3540125"/>
            <a:ext cx="703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9E8"/>
                </a:solidFill>
                <a:effectLst/>
                <a:latin typeface="+mj-lt"/>
              </a:rPr>
              <a:t>Mediterranean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9E8"/>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48" name="Rectangle 44"/>
          <p:cNvSpPr>
            <a:spLocks noChangeArrowheads="1"/>
          </p:cNvSpPr>
          <p:nvPr/>
        </p:nvSpPr>
        <p:spPr bwMode="auto">
          <a:xfrm>
            <a:off x="6748463" y="4857750"/>
            <a:ext cx="21480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231F20"/>
                </a:solidFill>
                <a:effectLst/>
                <a:latin typeface="+mj-lt"/>
              </a:rPr>
              <a:t>Sinai</a:t>
            </a:r>
            <a:endParaRPr kumimoji="0" lang="en-US" altLang="en-US" sz="1600" b="1" i="0" u="none" strike="noStrike" cap="none" normalizeH="0" baseline="0" smtClean="0">
              <a:ln>
                <a:noFill/>
              </a:ln>
              <a:solidFill>
                <a:schemeClr val="tx1"/>
              </a:solidFill>
              <a:effectLst/>
              <a:latin typeface="+mj-lt"/>
            </a:endParaRPr>
          </a:p>
        </p:txBody>
      </p:sp>
      <p:sp>
        <p:nvSpPr>
          <p:cNvPr id="49" name="Rectangle 45"/>
          <p:cNvSpPr>
            <a:spLocks noChangeArrowheads="1"/>
          </p:cNvSpPr>
          <p:nvPr/>
        </p:nvSpPr>
        <p:spPr bwMode="auto">
          <a:xfrm>
            <a:off x="6589713" y="5013325"/>
            <a:ext cx="42319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231F20"/>
                </a:solidFill>
                <a:effectLst/>
                <a:latin typeface="+mj-lt"/>
              </a:rPr>
              <a:t>Peninsula</a:t>
            </a:r>
            <a:endParaRPr kumimoji="0" lang="en-US" altLang="en-US" sz="1600" b="1" i="0" u="none" strike="noStrike" cap="none" normalizeH="0" baseline="0" smtClean="0">
              <a:ln>
                <a:noFill/>
              </a:ln>
              <a:solidFill>
                <a:schemeClr val="tx1"/>
              </a:solidFill>
              <a:effectLst/>
              <a:latin typeface="+mj-lt"/>
            </a:endParaRPr>
          </a:p>
        </p:txBody>
      </p:sp>
      <p:sp>
        <p:nvSpPr>
          <p:cNvPr id="50" name="Rectangle 46"/>
          <p:cNvSpPr>
            <a:spLocks noChangeArrowheads="1"/>
          </p:cNvSpPr>
          <p:nvPr/>
        </p:nvSpPr>
        <p:spPr bwMode="auto">
          <a:xfrm>
            <a:off x="2300288" y="3727450"/>
            <a:ext cx="5113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Jerusalem</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1" name="Rectangle 47"/>
          <p:cNvSpPr>
            <a:spLocks noChangeArrowheads="1"/>
          </p:cNvSpPr>
          <p:nvPr/>
        </p:nvSpPr>
        <p:spPr bwMode="auto">
          <a:xfrm>
            <a:off x="2138363" y="3956050"/>
            <a:ext cx="2436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Gaza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2" name="Rectangle 48"/>
          <p:cNvSpPr>
            <a:spLocks noChangeArrowheads="1"/>
          </p:cNvSpPr>
          <p:nvPr/>
        </p:nvSpPr>
        <p:spPr bwMode="auto">
          <a:xfrm>
            <a:off x="4656138" y="3803650"/>
            <a:ext cx="5113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Jerusalem</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3" name="Rectangle 49"/>
          <p:cNvSpPr>
            <a:spLocks noChangeArrowheads="1"/>
          </p:cNvSpPr>
          <p:nvPr/>
        </p:nvSpPr>
        <p:spPr bwMode="auto">
          <a:xfrm>
            <a:off x="7096125" y="3803650"/>
            <a:ext cx="5113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Arial Black" panose="020B0A04020102020204" pitchFamily="34" charset="0"/>
              </a:rPr>
              <a:t>Jerusalem</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54" name="Rectangle 50"/>
          <p:cNvSpPr>
            <a:spLocks noChangeArrowheads="1"/>
          </p:cNvSpPr>
          <p:nvPr/>
        </p:nvSpPr>
        <p:spPr bwMode="auto">
          <a:xfrm>
            <a:off x="4529138" y="3962400"/>
            <a:ext cx="2436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Gaza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5" name="Rectangle 51"/>
          <p:cNvSpPr>
            <a:spLocks noChangeArrowheads="1"/>
          </p:cNvSpPr>
          <p:nvPr/>
        </p:nvSpPr>
        <p:spPr bwMode="auto">
          <a:xfrm>
            <a:off x="6935664" y="3981450"/>
            <a:ext cx="2148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Arial Black" panose="020B0A04020102020204" pitchFamily="34" charset="0"/>
              </a:rPr>
              <a:t>GAZA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Arial Black" panose="020B0A04020102020204" pitchFamily="34" charset="0"/>
              </a:rPr>
              <a:t>STRIP</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7" name="Rectangle 53"/>
          <p:cNvSpPr>
            <a:spLocks noChangeArrowheads="1"/>
          </p:cNvSpPr>
          <p:nvPr/>
        </p:nvSpPr>
        <p:spPr bwMode="auto">
          <a:xfrm>
            <a:off x="7681727" y="3013075"/>
            <a:ext cx="3238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Arial Black" panose="020B0A04020102020204" pitchFamily="34" charset="0"/>
              </a:rPr>
              <a:t>GOLAN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Arial Black" panose="020B0A04020102020204" pitchFamily="34" charset="0"/>
              </a:rPr>
              <a:t>HEIGHTS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9" name="Rectangle 55"/>
          <p:cNvSpPr>
            <a:spLocks noChangeArrowheads="1"/>
          </p:cNvSpPr>
          <p:nvPr/>
        </p:nvSpPr>
        <p:spPr bwMode="auto">
          <a:xfrm>
            <a:off x="7486650" y="3568700"/>
            <a:ext cx="2468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WEST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BANK</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61" name="Rectangle 57"/>
          <p:cNvSpPr>
            <a:spLocks noChangeArrowheads="1"/>
          </p:cNvSpPr>
          <p:nvPr/>
        </p:nvSpPr>
        <p:spPr bwMode="auto">
          <a:xfrm>
            <a:off x="1231900" y="5287963"/>
            <a:ext cx="7758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600" normalizeH="0" baseline="0" dirty="0" smtClean="0">
                <a:ln>
                  <a:noFill/>
                </a:ln>
                <a:solidFill>
                  <a:srgbClr val="231F20"/>
                </a:solidFill>
                <a:effectLst/>
                <a:latin typeface="+mj-lt"/>
              </a:rPr>
              <a:t>EGYPT</a:t>
            </a:r>
            <a:endParaRPr kumimoji="0" lang="en-US" altLang="en-US" sz="1600" b="1" i="0" u="none" strike="noStrike" cap="none" spc="600" normalizeH="0" baseline="0" dirty="0" smtClean="0">
              <a:ln>
                <a:noFill/>
              </a:ln>
              <a:solidFill>
                <a:schemeClr val="tx1"/>
              </a:solidFill>
              <a:effectLst/>
              <a:latin typeface="+mj-lt"/>
            </a:endParaRPr>
          </a:p>
        </p:txBody>
      </p:sp>
      <p:sp>
        <p:nvSpPr>
          <p:cNvPr id="62" name="Rectangle 58"/>
          <p:cNvSpPr>
            <a:spLocks noChangeArrowheads="1"/>
          </p:cNvSpPr>
          <p:nvPr/>
        </p:nvSpPr>
        <p:spPr bwMode="auto">
          <a:xfrm>
            <a:off x="3629025" y="5287963"/>
            <a:ext cx="7758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600" normalizeH="0" baseline="0" smtClean="0">
                <a:ln>
                  <a:noFill/>
                </a:ln>
                <a:solidFill>
                  <a:srgbClr val="231F20"/>
                </a:solidFill>
                <a:effectLst/>
                <a:latin typeface="+mj-lt"/>
              </a:rPr>
              <a:t>EGYPT</a:t>
            </a:r>
            <a:endParaRPr kumimoji="0" lang="en-US" altLang="en-US" sz="1600" b="1" i="0" u="none" strike="noStrike" cap="none" spc="600" normalizeH="0" baseline="0" smtClean="0">
              <a:ln>
                <a:noFill/>
              </a:ln>
              <a:solidFill>
                <a:schemeClr val="tx1"/>
              </a:solidFill>
              <a:effectLst/>
              <a:latin typeface="+mj-lt"/>
            </a:endParaRPr>
          </a:p>
        </p:txBody>
      </p:sp>
      <p:sp>
        <p:nvSpPr>
          <p:cNvPr id="63" name="Rectangle 59"/>
          <p:cNvSpPr>
            <a:spLocks noChangeArrowheads="1"/>
          </p:cNvSpPr>
          <p:nvPr/>
        </p:nvSpPr>
        <p:spPr bwMode="auto">
          <a:xfrm>
            <a:off x="6007100" y="5287963"/>
            <a:ext cx="7758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600" normalizeH="0" baseline="0" smtClean="0">
                <a:ln>
                  <a:noFill/>
                </a:ln>
                <a:solidFill>
                  <a:srgbClr val="231F20"/>
                </a:solidFill>
                <a:effectLst/>
                <a:latin typeface="+mj-lt"/>
              </a:rPr>
              <a:t>EGYPT</a:t>
            </a:r>
            <a:endParaRPr kumimoji="0" lang="en-US" altLang="en-US" sz="1600" b="1" i="0" u="none" strike="noStrike" cap="none" spc="600" normalizeH="0" baseline="0" smtClean="0">
              <a:ln>
                <a:noFill/>
              </a:ln>
              <a:solidFill>
                <a:schemeClr val="tx1"/>
              </a:solidFill>
              <a:effectLst/>
              <a:latin typeface="+mj-lt"/>
            </a:endParaRPr>
          </a:p>
        </p:txBody>
      </p:sp>
      <p:sp>
        <p:nvSpPr>
          <p:cNvPr id="64" name="Rectangle 60"/>
          <p:cNvSpPr>
            <a:spLocks noChangeArrowheads="1"/>
          </p:cNvSpPr>
          <p:nvPr/>
        </p:nvSpPr>
        <p:spPr bwMode="auto">
          <a:xfrm>
            <a:off x="2782464" y="5522913"/>
            <a:ext cx="3897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ARABIA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66" name="Rectangle 62"/>
          <p:cNvSpPr>
            <a:spLocks noChangeArrowheads="1"/>
          </p:cNvSpPr>
          <p:nvPr/>
        </p:nvSpPr>
        <p:spPr bwMode="auto">
          <a:xfrm>
            <a:off x="1222375" y="6022975"/>
            <a:ext cx="641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231F20"/>
                </a:solidFill>
                <a:effectLst/>
                <a:latin typeface="+mj-lt"/>
              </a:rPr>
              <a:t>N</a:t>
            </a:r>
            <a:endParaRPr kumimoji="0" lang="en-US" altLang="en-US" sz="1600" b="1" i="0" u="none" strike="noStrike" cap="none" normalizeH="0" baseline="0" smtClean="0">
              <a:ln>
                <a:noFill/>
              </a:ln>
              <a:solidFill>
                <a:schemeClr val="tx1"/>
              </a:solidFill>
              <a:effectLst/>
              <a:latin typeface="+mj-lt"/>
            </a:endParaRPr>
          </a:p>
        </p:txBody>
      </p:sp>
      <p:sp>
        <p:nvSpPr>
          <p:cNvPr id="67" name="Rectangle 63"/>
          <p:cNvSpPr>
            <a:spLocks noChangeArrowheads="1"/>
          </p:cNvSpPr>
          <p:nvPr/>
        </p:nvSpPr>
        <p:spPr bwMode="auto">
          <a:xfrm>
            <a:off x="3619500" y="6022975"/>
            <a:ext cx="641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231F20"/>
                </a:solidFill>
                <a:effectLst/>
                <a:latin typeface="+mj-lt"/>
              </a:rPr>
              <a:t>N</a:t>
            </a:r>
            <a:endParaRPr kumimoji="0" lang="en-US" altLang="en-US" sz="1600" b="1" i="0" u="none" strike="noStrike" cap="none" normalizeH="0" baseline="0" smtClean="0">
              <a:ln>
                <a:noFill/>
              </a:ln>
              <a:solidFill>
                <a:schemeClr val="tx1"/>
              </a:solidFill>
              <a:effectLst/>
              <a:latin typeface="+mj-lt"/>
            </a:endParaRPr>
          </a:p>
        </p:txBody>
      </p:sp>
      <p:sp>
        <p:nvSpPr>
          <p:cNvPr id="68" name="Rectangle 64"/>
          <p:cNvSpPr>
            <a:spLocks noChangeArrowheads="1"/>
          </p:cNvSpPr>
          <p:nvPr/>
        </p:nvSpPr>
        <p:spPr bwMode="auto">
          <a:xfrm>
            <a:off x="5995988" y="6022975"/>
            <a:ext cx="641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231F20"/>
                </a:solidFill>
                <a:effectLst/>
                <a:latin typeface="+mj-lt"/>
              </a:rPr>
              <a:t>N</a:t>
            </a:r>
            <a:endParaRPr kumimoji="0" lang="en-US" altLang="en-US" sz="1600" b="1" i="0" u="none" strike="noStrike" cap="none" normalizeH="0" baseline="0" smtClean="0">
              <a:ln>
                <a:noFill/>
              </a:ln>
              <a:solidFill>
                <a:schemeClr val="tx1"/>
              </a:solidFill>
              <a:effectLst/>
              <a:latin typeface="+mj-lt"/>
            </a:endParaRPr>
          </a:p>
        </p:txBody>
      </p:sp>
      <p:sp>
        <p:nvSpPr>
          <p:cNvPr id="73" name="Rectangle 69"/>
          <p:cNvSpPr>
            <a:spLocks noChangeArrowheads="1"/>
          </p:cNvSpPr>
          <p:nvPr/>
        </p:nvSpPr>
        <p:spPr bwMode="auto">
          <a:xfrm>
            <a:off x="2897188" y="4935538"/>
            <a:ext cx="3574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TRANS-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JORDAN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75" name="Rectangle 71"/>
          <p:cNvSpPr>
            <a:spLocks noChangeArrowheads="1"/>
          </p:cNvSpPr>
          <p:nvPr/>
        </p:nvSpPr>
        <p:spPr bwMode="auto">
          <a:xfrm>
            <a:off x="2590800" y="2733675"/>
            <a:ext cx="4183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LEBANON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76" name="Rectangle 72"/>
          <p:cNvSpPr>
            <a:spLocks noChangeArrowheads="1"/>
          </p:cNvSpPr>
          <p:nvPr/>
        </p:nvSpPr>
        <p:spPr bwMode="auto">
          <a:xfrm>
            <a:off x="5000625" y="2733675"/>
            <a:ext cx="4183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LEBANON</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77" name="Rectangle 73"/>
          <p:cNvSpPr>
            <a:spLocks noChangeArrowheads="1"/>
          </p:cNvSpPr>
          <p:nvPr/>
        </p:nvSpPr>
        <p:spPr bwMode="auto">
          <a:xfrm>
            <a:off x="7402513" y="2733675"/>
            <a:ext cx="4183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Arial Black" panose="020B0A04020102020204" pitchFamily="34" charset="0"/>
              </a:rPr>
              <a:t>LEBANON</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78" name="Rectangle 74"/>
          <p:cNvSpPr>
            <a:spLocks noChangeArrowheads="1"/>
          </p:cNvSpPr>
          <p:nvPr/>
        </p:nvSpPr>
        <p:spPr bwMode="auto">
          <a:xfrm>
            <a:off x="2957513" y="3009900"/>
            <a:ext cx="2644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SYRIA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79" name="Rectangle 75"/>
          <p:cNvSpPr>
            <a:spLocks noChangeArrowheads="1"/>
          </p:cNvSpPr>
          <p:nvPr/>
        </p:nvSpPr>
        <p:spPr bwMode="auto">
          <a:xfrm>
            <a:off x="5364163" y="3021013"/>
            <a:ext cx="2644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SYRIA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80" name="Rectangle 76"/>
          <p:cNvSpPr>
            <a:spLocks noChangeArrowheads="1"/>
          </p:cNvSpPr>
          <p:nvPr/>
        </p:nvSpPr>
        <p:spPr bwMode="auto">
          <a:xfrm rot="16200000">
            <a:off x="7897328" y="2786727"/>
            <a:ext cx="2644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Arial Black" panose="020B0A04020102020204" pitchFamily="34" charset="0"/>
              </a:rPr>
              <a:t>SYRIA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81" name="Rectangle 77"/>
          <p:cNvSpPr>
            <a:spLocks noChangeArrowheads="1"/>
          </p:cNvSpPr>
          <p:nvPr/>
        </p:nvSpPr>
        <p:spPr bwMode="auto">
          <a:xfrm>
            <a:off x="5232400" y="5041900"/>
            <a:ext cx="3574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Arial Black" panose="020B0A04020102020204" pitchFamily="34" charset="0"/>
              </a:rPr>
              <a:t>JORDAN</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82" name="Rectangle 78"/>
          <p:cNvSpPr>
            <a:spLocks noChangeArrowheads="1"/>
          </p:cNvSpPr>
          <p:nvPr/>
        </p:nvSpPr>
        <p:spPr bwMode="auto">
          <a:xfrm>
            <a:off x="7616825" y="5041900"/>
            <a:ext cx="3574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Arial Black" panose="020B0A04020102020204" pitchFamily="34" charset="0"/>
              </a:rPr>
              <a:t>JORDAN</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83" name="Rectangle 79"/>
          <p:cNvSpPr>
            <a:spLocks noChangeArrowheads="1"/>
          </p:cNvSpPr>
          <p:nvPr/>
        </p:nvSpPr>
        <p:spPr bwMode="auto">
          <a:xfrm>
            <a:off x="4819650" y="4313238"/>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ISRAEL</a:t>
            </a:r>
            <a:endParaRPr kumimoji="0" lang="en-US" altLang="en-US" sz="1600" b="1" i="0" u="none" strike="noStrike" cap="none" normalizeH="0" baseline="0" dirty="0" smtClean="0">
              <a:ln>
                <a:noFill/>
              </a:ln>
              <a:solidFill>
                <a:schemeClr val="tx1"/>
              </a:solidFill>
              <a:effectLst/>
              <a:latin typeface="+mj-lt"/>
            </a:endParaRPr>
          </a:p>
        </p:txBody>
      </p:sp>
      <p:sp>
        <p:nvSpPr>
          <p:cNvPr id="84" name="Rectangle 80"/>
          <p:cNvSpPr>
            <a:spLocks noChangeArrowheads="1"/>
          </p:cNvSpPr>
          <p:nvPr/>
        </p:nvSpPr>
        <p:spPr bwMode="auto">
          <a:xfrm>
            <a:off x="7207250" y="4313238"/>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ISRAEL</a:t>
            </a:r>
            <a:endParaRPr kumimoji="0" lang="en-US" altLang="en-US" sz="1600" b="1" i="0" u="none" strike="noStrike" cap="none" normalizeH="0" baseline="0" smtClean="0">
              <a:ln>
                <a:noFill/>
              </a:ln>
              <a:solidFill>
                <a:schemeClr val="tx1"/>
              </a:solidFill>
              <a:effectLst/>
              <a:latin typeface="+mj-lt"/>
            </a:endParaRPr>
          </a:p>
        </p:txBody>
      </p:sp>
      <p:sp>
        <p:nvSpPr>
          <p:cNvPr id="85" name="Rectangle 81"/>
          <p:cNvSpPr>
            <a:spLocks noChangeArrowheads="1"/>
          </p:cNvSpPr>
          <p:nvPr/>
        </p:nvSpPr>
        <p:spPr bwMode="auto">
          <a:xfrm>
            <a:off x="1428750" y="2936875"/>
            <a:ext cx="4392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Arab state</a:t>
            </a:r>
            <a:endParaRPr kumimoji="0" lang="en-US" altLang="en-US" sz="1600" b="1" i="0" u="none" strike="noStrike" cap="none" normalizeH="0" baseline="0" dirty="0" smtClean="0">
              <a:ln>
                <a:noFill/>
              </a:ln>
              <a:solidFill>
                <a:schemeClr val="tx1"/>
              </a:solidFill>
              <a:effectLst/>
              <a:latin typeface="+mj-lt"/>
            </a:endParaRPr>
          </a:p>
        </p:txBody>
      </p:sp>
      <p:sp>
        <p:nvSpPr>
          <p:cNvPr id="86" name="Rectangle 82"/>
          <p:cNvSpPr>
            <a:spLocks noChangeArrowheads="1"/>
          </p:cNvSpPr>
          <p:nvPr/>
        </p:nvSpPr>
        <p:spPr bwMode="auto">
          <a:xfrm>
            <a:off x="1428750" y="3078163"/>
            <a:ext cx="53540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Jewish state</a:t>
            </a:r>
            <a:endParaRPr kumimoji="0" lang="en-US" altLang="en-US" sz="1600" b="1" i="0" u="none" strike="noStrike" cap="none" normalizeH="0" baseline="0" dirty="0" smtClean="0">
              <a:ln>
                <a:noFill/>
              </a:ln>
              <a:solidFill>
                <a:schemeClr val="tx1"/>
              </a:solidFill>
              <a:effectLst/>
              <a:latin typeface="+mj-lt"/>
            </a:endParaRPr>
          </a:p>
        </p:txBody>
      </p:sp>
      <p:sp>
        <p:nvSpPr>
          <p:cNvPr id="87" name="Rectangle 83"/>
          <p:cNvSpPr>
            <a:spLocks noChangeArrowheads="1"/>
          </p:cNvSpPr>
          <p:nvPr/>
        </p:nvSpPr>
        <p:spPr bwMode="auto">
          <a:xfrm>
            <a:off x="1428750" y="3221038"/>
            <a:ext cx="75020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City of Jerusalem</a:t>
            </a:r>
            <a:endParaRPr kumimoji="0" lang="en-US" altLang="en-US" sz="1600" b="1" i="0" u="none" strike="noStrike" cap="none" normalizeH="0" baseline="0" dirty="0" smtClean="0">
              <a:ln>
                <a:noFill/>
              </a:ln>
              <a:solidFill>
                <a:schemeClr val="tx1"/>
              </a:solidFill>
              <a:effectLst/>
              <a:latin typeface="+mj-lt"/>
            </a:endParaRPr>
          </a:p>
        </p:txBody>
      </p:sp>
      <p:sp>
        <p:nvSpPr>
          <p:cNvPr id="88" name="Rectangle 84"/>
          <p:cNvSpPr>
            <a:spLocks noChangeArrowheads="1"/>
          </p:cNvSpPr>
          <p:nvPr/>
        </p:nvSpPr>
        <p:spPr bwMode="auto">
          <a:xfrm>
            <a:off x="3832225" y="2940050"/>
            <a:ext cx="2356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Israel</a:t>
            </a:r>
            <a:endParaRPr kumimoji="0" lang="en-US" altLang="en-US" sz="1600" b="1" i="0" u="none" strike="noStrike" cap="none" normalizeH="0" baseline="0" smtClean="0">
              <a:ln>
                <a:noFill/>
              </a:ln>
              <a:solidFill>
                <a:schemeClr val="tx1"/>
              </a:solidFill>
              <a:effectLst/>
              <a:latin typeface="+mj-lt"/>
            </a:endParaRPr>
          </a:p>
        </p:txBody>
      </p:sp>
      <p:sp>
        <p:nvSpPr>
          <p:cNvPr id="89" name="Rectangle 85"/>
          <p:cNvSpPr>
            <a:spLocks noChangeArrowheads="1"/>
          </p:cNvSpPr>
          <p:nvPr/>
        </p:nvSpPr>
        <p:spPr bwMode="auto">
          <a:xfrm>
            <a:off x="3832225" y="3081338"/>
            <a:ext cx="2981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Jordan</a:t>
            </a:r>
            <a:endParaRPr kumimoji="0" lang="en-US" altLang="en-US" sz="1600" b="1" i="0" u="none" strike="noStrike" cap="none" normalizeH="0" baseline="0" dirty="0" smtClean="0">
              <a:ln>
                <a:noFill/>
              </a:ln>
              <a:solidFill>
                <a:schemeClr val="tx1"/>
              </a:solidFill>
              <a:effectLst/>
              <a:latin typeface="+mj-lt"/>
            </a:endParaRPr>
          </a:p>
        </p:txBody>
      </p:sp>
      <p:sp>
        <p:nvSpPr>
          <p:cNvPr id="90" name="Rectangle 86"/>
          <p:cNvSpPr>
            <a:spLocks noChangeArrowheads="1"/>
          </p:cNvSpPr>
          <p:nvPr/>
        </p:nvSpPr>
        <p:spPr bwMode="auto">
          <a:xfrm>
            <a:off x="4310063" y="2940050"/>
            <a:ext cx="24846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Egypt</a:t>
            </a:r>
            <a:endParaRPr kumimoji="0" lang="en-US" altLang="en-US" sz="1600" b="1" i="0" u="none" strike="noStrike" cap="none" normalizeH="0" baseline="0" dirty="0" smtClean="0">
              <a:ln>
                <a:noFill/>
              </a:ln>
              <a:solidFill>
                <a:schemeClr val="tx1"/>
              </a:solidFill>
              <a:effectLst/>
              <a:latin typeface="+mj-lt"/>
            </a:endParaRPr>
          </a:p>
        </p:txBody>
      </p:sp>
      <p:sp>
        <p:nvSpPr>
          <p:cNvPr id="91" name="Rectangle 87"/>
          <p:cNvSpPr>
            <a:spLocks noChangeArrowheads="1"/>
          </p:cNvSpPr>
          <p:nvPr/>
        </p:nvSpPr>
        <p:spPr bwMode="auto">
          <a:xfrm>
            <a:off x="6213475" y="2936875"/>
            <a:ext cx="7607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20" normalizeH="0" dirty="0" smtClean="0">
                <a:ln>
                  <a:noFill/>
                </a:ln>
                <a:solidFill>
                  <a:srgbClr val="231F20"/>
                </a:solidFill>
                <a:effectLst/>
                <a:latin typeface="+mj-lt"/>
              </a:rPr>
              <a:t>Captured by Israel,</a:t>
            </a:r>
            <a:endParaRPr kumimoji="0" lang="en-US" altLang="en-US" sz="1600" b="1" i="0" u="none" strike="noStrike" cap="none" spc="-20" normalizeH="0" dirty="0" smtClean="0">
              <a:ln>
                <a:noFill/>
              </a:ln>
              <a:solidFill>
                <a:schemeClr val="tx1"/>
              </a:solidFill>
              <a:effectLst/>
              <a:latin typeface="+mj-lt"/>
            </a:endParaRPr>
          </a:p>
        </p:txBody>
      </p:sp>
      <p:sp>
        <p:nvSpPr>
          <p:cNvPr id="92" name="Rectangle 88"/>
          <p:cNvSpPr>
            <a:spLocks noChangeArrowheads="1"/>
          </p:cNvSpPr>
          <p:nvPr/>
        </p:nvSpPr>
        <p:spPr bwMode="auto">
          <a:xfrm>
            <a:off x="6213475" y="3040063"/>
            <a:ext cx="5915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Israeli control</a:t>
            </a:r>
            <a:endParaRPr kumimoji="0" lang="en-US" altLang="en-US" sz="1600" b="1" i="0" u="none" strike="noStrike" cap="none" normalizeH="0" baseline="0" dirty="0" smtClean="0">
              <a:ln>
                <a:noFill/>
              </a:ln>
              <a:solidFill>
                <a:schemeClr val="tx1"/>
              </a:solidFill>
              <a:effectLst/>
              <a:latin typeface="+mj-lt"/>
            </a:endParaRPr>
          </a:p>
        </p:txBody>
      </p:sp>
      <p:sp>
        <p:nvSpPr>
          <p:cNvPr id="93" name="Rectangle 89"/>
          <p:cNvSpPr>
            <a:spLocks noChangeArrowheads="1"/>
          </p:cNvSpPr>
          <p:nvPr/>
        </p:nvSpPr>
        <p:spPr bwMode="auto">
          <a:xfrm>
            <a:off x="6213475" y="3181350"/>
            <a:ext cx="7607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20" normalizeH="0" dirty="0" smtClean="0">
                <a:ln>
                  <a:noFill/>
                </a:ln>
                <a:solidFill>
                  <a:srgbClr val="231F20"/>
                </a:solidFill>
                <a:effectLst/>
                <a:latin typeface="+mj-lt"/>
              </a:rPr>
              <a:t>Captured by Israel,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20" normalizeH="0" dirty="0" smtClean="0">
                <a:ln>
                  <a:noFill/>
                </a:ln>
                <a:solidFill>
                  <a:srgbClr val="231F20"/>
                </a:solidFill>
                <a:effectLst/>
                <a:latin typeface="+mj-lt"/>
              </a:rPr>
              <a:t>returned to Egypt</a:t>
            </a:r>
            <a:endParaRPr kumimoji="0" lang="en-US" altLang="en-US" sz="1600" b="1" i="0" u="none" strike="noStrike" cap="none" spc="-20" normalizeH="0" dirty="0" smtClean="0">
              <a:ln>
                <a:noFill/>
              </a:ln>
              <a:solidFill>
                <a:schemeClr val="tx1"/>
              </a:solidFill>
              <a:effectLst/>
              <a:latin typeface="+mj-lt"/>
            </a:endParaRPr>
          </a:p>
        </p:txBody>
      </p:sp>
      <p:sp>
        <p:nvSpPr>
          <p:cNvPr id="95" name="Rectangle 91"/>
          <p:cNvSpPr>
            <a:spLocks noChangeArrowheads="1"/>
          </p:cNvSpPr>
          <p:nvPr/>
        </p:nvSpPr>
        <p:spPr bwMode="auto">
          <a:xfrm>
            <a:off x="6213475" y="3427413"/>
            <a:ext cx="7607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20" normalizeH="0" dirty="0" smtClean="0">
                <a:ln>
                  <a:noFill/>
                </a:ln>
                <a:solidFill>
                  <a:srgbClr val="231F20"/>
                </a:solidFill>
                <a:effectLst/>
                <a:latin typeface="+mj-lt"/>
              </a:rPr>
              <a:t>Captured by Israel,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20" normalizeH="0" dirty="0" smtClean="0">
                <a:ln>
                  <a:noFill/>
                </a:ln>
                <a:solidFill>
                  <a:srgbClr val="231F20"/>
                </a:solidFill>
                <a:effectLst/>
                <a:latin typeface="+mj-lt"/>
              </a:rPr>
              <a:t>Palestinian control</a:t>
            </a:r>
            <a:endParaRPr kumimoji="0" lang="en-US" altLang="en-US" sz="1600" b="1" i="0" u="none" strike="noStrike" cap="none" spc="-20" normalizeH="0" dirty="0" smtClean="0">
              <a:ln>
                <a:noFill/>
              </a:ln>
              <a:solidFill>
                <a:schemeClr val="tx1"/>
              </a:solidFill>
              <a:effectLst/>
              <a:latin typeface="+mj-lt"/>
            </a:endParaRPr>
          </a:p>
        </p:txBody>
      </p:sp>
      <p:sp>
        <p:nvSpPr>
          <p:cNvPr id="97" name="Rectangle 93"/>
          <p:cNvSpPr>
            <a:spLocks noChangeArrowheads="1"/>
          </p:cNvSpPr>
          <p:nvPr/>
        </p:nvSpPr>
        <p:spPr bwMode="auto">
          <a:xfrm>
            <a:off x="1212850" y="2820988"/>
            <a:ext cx="11429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30" normalizeH="0" dirty="0" smtClean="0">
                <a:ln>
                  <a:noFill/>
                </a:ln>
                <a:solidFill>
                  <a:srgbClr val="231F20"/>
                </a:solidFill>
                <a:effectLst/>
                <a:latin typeface="Arial Black" panose="020B0A04020102020204" pitchFamily="34" charset="0"/>
              </a:rPr>
              <a:t>U.N. Partition Plan  1947</a:t>
            </a:r>
            <a:endParaRPr kumimoji="0" lang="en-US" altLang="en-US" sz="1600" b="1" i="0" u="none" strike="noStrike" cap="none" spc="-30" normalizeH="0" dirty="0" smtClean="0">
              <a:ln>
                <a:noFill/>
              </a:ln>
              <a:solidFill>
                <a:schemeClr val="tx1"/>
              </a:solidFill>
              <a:effectLst/>
              <a:latin typeface="Arial Black" panose="020B0A04020102020204" pitchFamily="34" charset="0"/>
            </a:endParaRPr>
          </a:p>
        </p:txBody>
      </p:sp>
      <p:sp>
        <p:nvSpPr>
          <p:cNvPr id="98" name="Rectangle 94"/>
          <p:cNvSpPr>
            <a:spLocks noChangeArrowheads="1"/>
          </p:cNvSpPr>
          <p:nvPr/>
        </p:nvSpPr>
        <p:spPr bwMode="auto">
          <a:xfrm>
            <a:off x="3613150" y="2820988"/>
            <a:ext cx="9659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20" normalizeH="0" dirty="0" smtClean="0">
                <a:ln>
                  <a:noFill/>
                </a:ln>
                <a:solidFill>
                  <a:srgbClr val="231F20"/>
                </a:solidFill>
                <a:effectLst/>
                <a:latin typeface="Arial Black" panose="020B0A04020102020204" pitchFamily="34" charset="0"/>
              </a:rPr>
              <a:t>After 1948–1949 War</a:t>
            </a:r>
            <a:endParaRPr kumimoji="0" lang="en-US" altLang="en-US" sz="1600" b="1" i="0" u="none" strike="noStrike" cap="none" spc="-20" normalizeH="0" dirty="0" smtClean="0">
              <a:ln>
                <a:noFill/>
              </a:ln>
              <a:solidFill>
                <a:schemeClr val="tx1"/>
              </a:solidFill>
              <a:effectLst/>
              <a:latin typeface="Arial Black" panose="020B0A04020102020204" pitchFamily="34" charset="0"/>
            </a:endParaRPr>
          </a:p>
        </p:txBody>
      </p:sp>
      <p:sp>
        <p:nvSpPr>
          <p:cNvPr id="99" name="Rectangle 95"/>
          <p:cNvSpPr>
            <a:spLocks noChangeArrowheads="1"/>
          </p:cNvSpPr>
          <p:nvPr/>
        </p:nvSpPr>
        <p:spPr bwMode="auto">
          <a:xfrm>
            <a:off x="6029325" y="2824163"/>
            <a:ext cx="7598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Since 1967 War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00" name="Rectangle 11"/>
          <p:cNvSpPr>
            <a:spLocks noChangeArrowheads="1"/>
          </p:cNvSpPr>
          <p:nvPr/>
        </p:nvSpPr>
        <p:spPr bwMode="auto">
          <a:xfrm>
            <a:off x="3668298" y="3555127"/>
            <a:ext cx="703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9E8"/>
                </a:solidFill>
                <a:effectLst/>
                <a:latin typeface="+mj-lt"/>
              </a:rPr>
              <a:t>Mediterranean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9E8"/>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03" name="Rectangle 11"/>
          <p:cNvSpPr>
            <a:spLocks noChangeArrowheads="1"/>
          </p:cNvSpPr>
          <p:nvPr/>
        </p:nvSpPr>
        <p:spPr bwMode="auto">
          <a:xfrm>
            <a:off x="5989637" y="3926602"/>
            <a:ext cx="703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9E8"/>
                </a:solidFill>
                <a:effectLst/>
                <a:latin typeface="+mj-lt"/>
              </a:rPr>
              <a:t>Mediterranean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9E8"/>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04" name="Rectangle 60"/>
          <p:cNvSpPr>
            <a:spLocks noChangeArrowheads="1"/>
          </p:cNvSpPr>
          <p:nvPr/>
        </p:nvSpPr>
        <p:spPr bwMode="auto">
          <a:xfrm>
            <a:off x="5181029" y="5522913"/>
            <a:ext cx="38592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ARABIA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05" name="Rectangle 5"/>
          <p:cNvSpPr>
            <a:spLocks noChangeArrowheads="1"/>
          </p:cNvSpPr>
          <p:nvPr/>
        </p:nvSpPr>
        <p:spPr bwMode="auto">
          <a:xfrm>
            <a:off x="5303838" y="4084638"/>
            <a:ext cx="1891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9E8"/>
                </a:solidFill>
                <a:effectLst/>
                <a:latin typeface="+mj-lt"/>
              </a:rPr>
              <a:t>Dead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9E8"/>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06" name="Rectangle 5"/>
          <p:cNvSpPr>
            <a:spLocks noChangeArrowheads="1"/>
          </p:cNvSpPr>
          <p:nvPr/>
        </p:nvSpPr>
        <p:spPr bwMode="auto">
          <a:xfrm>
            <a:off x="7710488" y="4084638"/>
            <a:ext cx="1891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9E8"/>
                </a:solidFill>
                <a:effectLst/>
                <a:latin typeface="+mj-lt"/>
              </a:rPr>
              <a:t>Dead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9E8"/>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07" name="Rectangle 5"/>
          <p:cNvSpPr>
            <a:spLocks noChangeArrowheads="1"/>
          </p:cNvSpPr>
          <p:nvPr/>
        </p:nvSpPr>
        <p:spPr bwMode="auto">
          <a:xfrm rot="4394726">
            <a:off x="1216785" y="4521029"/>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i="1" dirty="0">
                <a:solidFill>
                  <a:srgbClr val="00A9E8"/>
                </a:solidFill>
                <a:latin typeface="+mj-lt"/>
              </a:rPr>
              <a:t>Suez Canal</a:t>
            </a:r>
            <a:endParaRPr kumimoji="0" lang="en-US" altLang="en-US" sz="1600" b="1" i="0" u="none" strike="noStrike" cap="none" normalizeH="0" baseline="0" dirty="0" smtClean="0">
              <a:ln>
                <a:noFill/>
              </a:ln>
              <a:solidFill>
                <a:schemeClr val="tx1"/>
              </a:solidFill>
              <a:effectLst/>
              <a:latin typeface="+mj-lt"/>
            </a:endParaRPr>
          </a:p>
        </p:txBody>
      </p:sp>
      <p:sp>
        <p:nvSpPr>
          <p:cNvPr id="108" name="Rectangle 5"/>
          <p:cNvSpPr>
            <a:spLocks noChangeArrowheads="1"/>
          </p:cNvSpPr>
          <p:nvPr/>
        </p:nvSpPr>
        <p:spPr bwMode="auto">
          <a:xfrm rot="4394726">
            <a:off x="3607862" y="4521029"/>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i="1" dirty="0">
                <a:solidFill>
                  <a:srgbClr val="00A9E8"/>
                </a:solidFill>
                <a:latin typeface="+mj-lt"/>
              </a:rPr>
              <a:t>Suez Canal</a:t>
            </a:r>
            <a:endParaRPr kumimoji="0" lang="en-US" altLang="en-US" sz="1600" b="1" i="0" u="none" strike="noStrike" cap="none" normalizeH="0" baseline="0" dirty="0" smtClean="0">
              <a:ln>
                <a:noFill/>
              </a:ln>
              <a:solidFill>
                <a:schemeClr val="tx1"/>
              </a:solidFill>
              <a:effectLst/>
              <a:latin typeface="+mj-lt"/>
            </a:endParaRPr>
          </a:p>
        </p:txBody>
      </p:sp>
      <p:sp>
        <p:nvSpPr>
          <p:cNvPr id="109" name="Rectangle 5"/>
          <p:cNvSpPr>
            <a:spLocks noChangeArrowheads="1"/>
          </p:cNvSpPr>
          <p:nvPr/>
        </p:nvSpPr>
        <p:spPr bwMode="auto">
          <a:xfrm rot="4394726">
            <a:off x="6020822" y="4521029"/>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i="1" dirty="0">
                <a:solidFill>
                  <a:srgbClr val="00A9E8"/>
                </a:solidFill>
                <a:latin typeface="+mj-lt"/>
              </a:rPr>
              <a:t>Suez Canal</a:t>
            </a:r>
            <a:endParaRPr kumimoji="0" lang="en-US" altLang="en-US" sz="1600" b="1" i="0" u="none" strike="noStrike" cap="none" normalizeH="0" baseline="0" dirty="0" smtClean="0">
              <a:ln>
                <a:noFill/>
              </a:ln>
              <a:solidFill>
                <a:schemeClr val="tx1"/>
              </a:solidFill>
              <a:effectLst/>
              <a:latin typeface="+mj-lt"/>
            </a:endParaRPr>
          </a:p>
        </p:txBody>
      </p:sp>
      <p:sp>
        <p:nvSpPr>
          <p:cNvPr id="110" name="Rectangle 60"/>
          <p:cNvSpPr>
            <a:spLocks noChangeArrowheads="1"/>
          </p:cNvSpPr>
          <p:nvPr/>
        </p:nvSpPr>
        <p:spPr bwMode="auto">
          <a:xfrm>
            <a:off x="7588371" y="5522913"/>
            <a:ext cx="38592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ARABIA</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38536511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6.4.3 Geographic Perspectives in Southwest Asia </a:t>
            </a:r>
            <a:r>
              <a:rPr lang="en-US" sz="2000" b="0" dirty="0"/>
              <a:t>(1 of 2)</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199" y="1556326"/>
            <a:ext cx="8520545" cy="734292"/>
          </a:xfrm>
        </p:spPr>
        <p:txBody>
          <a:bodyPr/>
          <a:lstStyle/>
          <a:p>
            <a:pPr marL="432" indent="0">
              <a:buNone/>
            </a:pPr>
            <a:r>
              <a:rPr lang="en-US" sz="2200" b="1" dirty="0"/>
              <a:t>Figure 6-67:</a:t>
            </a:r>
            <a:r>
              <a:rPr lang="en-US" sz="2200" dirty="0"/>
              <a:t> The area of present-day Israel has a long history of conflicting Jewish, Christian, and Muslim claims.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964" y="2303276"/>
            <a:ext cx="2588171" cy="4131994"/>
          </a:xfrm>
          <a:prstGeom prst="rect">
            <a:avLst/>
          </a:prstGeom>
        </p:spPr>
      </p:pic>
      <p:sp>
        <p:nvSpPr>
          <p:cNvPr id="12" name="Rectangle 5"/>
          <p:cNvSpPr>
            <a:spLocks noChangeArrowheads="1"/>
          </p:cNvSpPr>
          <p:nvPr/>
        </p:nvSpPr>
        <p:spPr bwMode="auto">
          <a:xfrm rot="21540000">
            <a:off x="3363822" y="4881476"/>
            <a:ext cx="179954"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latin typeface="+mj-lt"/>
              </a:rPr>
              <a:t>32°N</a:t>
            </a:r>
            <a:endParaRPr kumimoji="0" lang="en-US" altLang="en-US" sz="1600" b="1" i="0" u="none" strike="noStrike" cap="none" normalizeH="0" baseline="0" smtClean="0">
              <a:ln>
                <a:noFill/>
              </a:ln>
              <a:solidFill>
                <a:schemeClr val="tx1"/>
              </a:solidFill>
              <a:effectLst/>
              <a:latin typeface="+mj-lt"/>
            </a:endParaRPr>
          </a:p>
        </p:txBody>
      </p:sp>
      <p:sp>
        <p:nvSpPr>
          <p:cNvPr id="13" name="Rectangle 6"/>
          <p:cNvSpPr>
            <a:spLocks noChangeArrowheads="1"/>
          </p:cNvSpPr>
          <p:nvPr/>
        </p:nvSpPr>
        <p:spPr bwMode="auto">
          <a:xfrm>
            <a:off x="5309893" y="5774924"/>
            <a:ext cx="196616" cy="19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Dead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8"/>
          <p:cNvSpPr>
            <a:spLocks noChangeArrowheads="1"/>
          </p:cNvSpPr>
          <p:nvPr/>
        </p:nvSpPr>
        <p:spPr bwMode="auto">
          <a:xfrm>
            <a:off x="3479616" y="4101742"/>
            <a:ext cx="638171" cy="22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Mediterranean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0"/>
          <p:cNvSpPr>
            <a:spLocks noChangeArrowheads="1"/>
          </p:cNvSpPr>
          <p:nvPr/>
        </p:nvSpPr>
        <p:spPr bwMode="auto">
          <a:xfrm>
            <a:off x="5494999" y="3255132"/>
            <a:ext cx="176621" cy="19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ADEC"/>
                </a:solidFill>
                <a:effectLst/>
                <a:latin typeface="+mj-lt"/>
              </a:rPr>
              <a:t>Sea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ADEC"/>
                </a:solidFill>
                <a:effectLst/>
                <a:latin typeface="+mj-lt"/>
              </a:rPr>
              <a:t>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normalizeH="0" baseline="0" dirty="0" smtClean="0">
                <a:ln>
                  <a:noFill/>
                </a:ln>
                <a:solidFill>
                  <a:srgbClr val="00ADEC"/>
                </a:solidFill>
                <a:effectLst/>
                <a:latin typeface="+mj-lt"/>
              </a:rPr>
              <a:t>Galilee</a:t>
            </a:r>
            <a:endParaRPr kumimoji="0" lang="en-US" altLang="en-US" sz="1600" b="1" i="0" u="none" strike="noStrike" cap="none" normalizeH="0" baseline="0" dirty="0" smtClean="0">
              <a:ln>
                <a:noFill/>
              </a:ln>
              <a:solidFill>
                <a:schemeClr val="tx1"/>
              </a:solidFill>
              <a:effectLst/>
              <a:latin typeface="+mj-lt"/>
            </a:endParaRPr>
          </a:p>
        </p:txBody>
      </p:sp>
      <p:sp>
        <p:nvSpPr>
          <p:cNvPr id="28" name="Rectangle 21"/>
          <p:cNvSpPr>
            <a:spLocks noChangeArrowheads="1"/>
          </p:cNvSpPr>
          <p:nvPr/>
        </p:nvSpPr>
        <p:spPr bwMode="auto">
          <a:xfrm>
            <a:off x="4670257" y="5236904"/>
            <a:ext cx="531531" cy="11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Jerusalem</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29" name="Rectangle 22"/>
          <p:cNvSpPr>
            <a:spLocks noChangeArrowheads="1"/>
          </p:cNvSpPr>
          <p:nvPr/>
        </p:nvSpPr>
        <p:spPr bwMode="auto">
          <a:xfrm>
            <a:off x="4714600" y="5810399"/>
            <a:ext cx="366573" cy="11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Arial Black" panose="020B0A04020102020204" pitchFamily="34" charset="0"/>
              </a:rPr>
              <a:t>Hebron</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30" name="Rectangle 23"/>
          <p:cNvSpPr>
            <a:spLocks noChangeArrowheads="1"/>
          </p:cNvSpPr>
          <p:nvPr/>
        </p:nvSpPr>
        <p:spPr bwMode="auto">
          <a:xfrm>
            <a:off x="3907569" y="4690016"/>
            <a:ext cx="409895" cy="11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Arial Black" panose="020B0A04020102020204" pitchFamily="34" charset="0"/>
              </a:rPr>
              <a:t>Tel Aviv</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1" name="Rectangle 24"/>
          <p:cNvSpPr>
            <a:spLocks noChangeArrowheads="1"/>
          </p:cNvSpPr>
          <p:nvPr/>
        </p:nvSpPr>
        <p:spPr bwMode="auto">
          <a:xfrm>
            <a:off x="4641024" y="4556989"/>
            <a:ext cx="898104"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spc="300" normalizeH="0" baseline="0" dirty="0" smtClean="0">
                <a:ln>
                  <a:noFill/>
                </a:ln>
                <a:solidFill>
                  <a:srgbClr val="000000"/>
                </a:solidFill>
                <a:effectLst/>
                <a:latin typeface="Arial Black" panose="020B0A04020102020204" pitchFamily="34" charset="0"/>
              </a:rPr>
              <a:t>WEST BANK</a:t>
            </a:r>
            <a:endParaRPr kumimoji="0" lang="en-US" altLang="en-US" sz="1600" b="1" i="0" u="none" strike="noStrike" cap="none" spc="300" normalizeH="0" baseline="0" dirty="0" smtClean="0">
              <a:ln>
                <a:noFill/>
              </a:ln>
              <a:solidFill>
                <a:schemeClr val="tx1"/>
              </a:solidFill>
              <a:effectLst/>
              <a:latin typeface="Arial Black" panose="020B0A04020102020204" pitchFamily="34" charset="0"/>
            </a:endParaRPr>
          </a:p>
        </p:txBody>
      </p:sp>
      <p:sp>
        <p:nvSpPr>
          <p:cNvPr id="32" name="Rectangle 25"/>
          <p:cNvSpPr>
            <a:spLocks noChangeArrowheads="1"/>
          </p:cNvSpPr>
          <p:nvPr/>
        </p:nvSpPr>
        <p:spPr bwMode="auto">
          <a:xfrm>
            <a:off x="5544453" y="2524045"/>
            <a:ext cx="3058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spc="-20" normalizeH="0" dirty="0" smtClean="0">
                <a:ln>
                  <a:noFill/>
                </a:ln>
                <a:solidFill>
                  <a:srgbClr val="000000"/>
                </a:solidFill>
                <a:effectLst/>
                <a:latin typeface="Arial Black" panose="020B0A04020102020204" pitchFamily="34" charset="0"/>
              </a:rPr>
              <a:t>GOLAN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spc="-20" normalizeH="0" dirty="0" smtClean="0">
                <a:ln>
                  <a:noFill/>
                </a:ln>
                <a:solidFill>
                  <a:srgbClr val="000000"/>
                </a:solidFill>
                <a:effectLst/>
                <a:latin typeface="Arial Black" panose="020B0A04020102020204" pitchFamily="34" charset="0"/>
              </a:rPr>
              <a:t>HEIGHTS</a:t>
            </a:r>
            <a:endParaRPr kumimoji="0" lang="en-US" altLang="en-US" sz="1600" b="1" i="0" u="none" strike="noStrike" cap="none" spc="-20" normalizeH="0" dirty="0" smtClean="0">
              <a:ln>
                <a:noFill/>
              </a:ln>
              <a:solidFill>
                <a:schemeClr val="tx1"/>
              </a:solidFill>
              <a:effectLst/>
              <a:latin typeface="Arial Black" panose="020B0A04020102020204" pitchFamily="34" charset="0"/>
            </a:endParaRPr>
          </a:p>
        </p:txBody>
      </p:sp>
      <p:sp>
        <p:nvSpPr>
          <p:cNvPr id="33" name="Rectangle 26"/>
          <p:cNvSpPr>
            <a:spLocks noChangeArrowheads="1"/>
          </p:cNvSpPr>
          <p:nvPr/>
        </p:nvSpPr>
        <p:spPr bwMode="auto">
          <a:xfrm>
            <a:off x="3522812" y="5916820"/>
            <a:ext cx="268265" cy="19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GAZA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STRIP</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35" name="Rectangle 28"/>
          <p:cNvSpPr>
            <a:spLocks noChangeArrowheads="1"/>
          </p:cNvSpPr>
          <p:nvPr/>
        </p:nvSpPr>
        <p:spPr bwMode="auto">
          <a:xfrm>
            <a:off x="4092634" y="5384712"/>
            <a:ext cx="618176" cy="11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spc="300" normalizeH="0" baseline="0" dirty="0" smtClean="0">
                <a:ln>
                  <a:noFill/>
                </a:ln>
                <a:solidFill>
                  <a:srgbClr val="000000"/>
                </a:solidFill>
                <a:effectLst/>
                <a:latin typeface="Arial Black" panose="020B0A04020102020204" pitchFamily="34" charset="0"/>
              </a:rPr>
              <a:t>ISRAEL</a:t>
            </a:r>
            <a:endParaRPr kumimoji="0" lang="en-US" altLang="en-US" sz="1600" b="1" i="0" u="none" strike="noStrike" cap="none" spc="300" normalizeH="0" baseline="0" dirty="0" smtClean="0">
              <a:ln>
                <a:noFill/>
              </a:ln>
              <a:solidFill>
                <a:schemeClr val="tx1"/>
              </a:solidFill>
              <a:effectLst/>
              <a:latin typeface="Arial Black" panose="020B0A04020102020204" pitchFamily="34" charset="0"/>
            </a:endParaRPr>
          </a:p>
        </p:txBody>
      </p:sp>
      <p:sp>
        <p:nvSpPr>
          <p:cNvPr id="36" name="Rectangle 29"/>
          <p:cNvSpPr>
            <a:spLocks noChangeArrowheads="1"/>
          </p:cNvSpPr>
          <p:nvPr/>
        </p:nvSpPr>
        <p:spPr bwMode="auto">
          <a:xfrm>
            <a:off x="5518673" y="5633029"/>
            <a:ext cx="34208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spc="-20" normalizeH="0" dirty="0" smtClean="0">
                <a:ln>
                  <a:noFill/>
                </a:ln>
                <a:solidFill>
                  <a:srgbClr val="000000"/>
                </a:solidFill>
                <a:effectLst/>
                <a:latin typeface="Arial Black" panose="020B0A04020102020204" pitchFamily="34" charset="0"/>
              </a:rPr>
              <a:t>JORDAN</a:t>
            </a:r>
            <a:endParaRPr kumimoji="0" lang="en-US" altLang="en-US" sz="1600" b="1" i="0" u="none" strike="noStrike" cap="none" spc="-20" normalizeH="0" dirty="0" smtClean="0">
              <a:ln>
                <a:noFill/>
              </a:ln>
              <a:solidFill>
                <a:schemeClr val="tx1"/>
              </a:solidFill>
              <a:effectLst/>
              <a:latin typeface="Arial Black" panose="020B0A04020102020204" pitchFamily="34" charset="0"/>
            </a:endParaRPr>
          </a:p>
        </p:txBody>
      </p:sp>
      <p:sp>
        <p:nvSpPr>
          <p:cNvPr id="37" name="Rectangle 30"/>
          <p:cNvSpPr>
            <a:spLocks noChangeArrowheads="1"/>
          </p:cNvSpPr>
          <p:nvPr/>
        </p:nvSpPr>
        <p:spPr bwMode="auto">
          <a:xfrm>
            <a:off x="5622634" y="3155772"/>
            <a:ext cx="23243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spc="-50" normalizeH="0" dirty="0" smtClean="0">
                <a:ln>
                  <a:noFill/>
                </a:ln>
                <a:solidFill>
                  <a:srgbClr val="000000"/>
                </a:solidFill>
                <a:effectLst/>
                <a:latin typeface="Arial Black" panose="020B0A04020102020204" pitchFamily="34" charset="0"/>
              </a:rPr>
              <a:t>SYRIA</a:t>
            </a:r>
            <a:endParaRPr kumimoji="0" lang="en-US" altLang="en-US" sz="1600" b="1" i="0" u="none" strike="noStrike" cap="none" spc="-50" normalizeH="0" dirty="0" smtClean="0">
              <a:ln>
                <a:noFill/>
              </a:ln>
              <a:solidFill>
                <a:schemeClr val="tx1"/>
              </a:solidFill>
              <a:effectLst/>
              <a:latin typeface="Arial Black" panose="020B0A04020102020204" pitchFamily="34" charset="0"/>
            </a:endParaRPr>
          </a:p>
        </p:txBody>
      </p:sp>
      <p:sp>
        <p:nvSpPr>
          <p:cNvPr id="38" name="Rectangle 31"/>
          <p:cNvSpPr>
            <a:spLocks noChangeArrowheads="1"/>
          </p:cNvSpPr>
          <p:nvPr/>
        </p:nvSpPr>
        <p:spPr bwMode="auto">
          <a:xfrm>
            <a:off x="5004302" y="2549761"/>
            <a:ext cx="434889"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Arial Black" panose="020B0A04020102020204" pitchFamily="34" charset="0"/>
              </a:rPr>
              <a:t>LEBANON</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39" name="Rectangle 32"/>
          <p:cNvSpPr>
            <a:spLocks noChangeArrowheads="1"/>
          </p:cNvSpPr>
          <p:nvPr/>
        </p:nvSpPr>
        <p:spPr bwMode="auto">
          <a:xfrm>
            <a:off x="3394642" y="3722323"/>
            <a:ext cx="36657" cy="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0" name="Rectangle 33"/>
          <p:cNvSpPr>
            <a:spLocks noChangeArrowheads="1"/>
          </p:cNvSpPr>
          <p:nvPr/>
        </p:nvSpPr>
        <p:spPr bwMode="auto">
          <a:xfrm>
            <a:off x="3660696" y="3722323"/>
            <a:ext cx="73314" cy="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41" name="Rectangle 34"/>
          <p:cNvSpPr>
            <a:spLocks noChangeArrowheads="1"/>
          </p:cNvSpPr>
          <p:nvPr/>
        </p:nvSpPr>
        <p:spPr bwMode="auto">
          <a:xfrm>
            <a:off x="3394642" y="3834656"/>
            <a:ext cx="36657" cy="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2" name="Rectangle 35"/>
          <p:cNvSpPr>
            <a:spLocks noChangeArrowheads="1"/>
          </p:cNvSpPr>
          <p:nvPr/>
        </p:nvSpPr>
        <p:spPr bwMode="auto">
          <a:xfrm>
            <a:off x="3548362" y="3834656"/>
            <a:ext cx="73314" cy="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10</a:t>
            </a:r>
            <a:endParaRPr kumimoji="0" lang="en-US" altLang="en-US" sz="1800" b="1" i="0" u="none" strike="noStrike" cap="none" normalizeH="0" baseline="0" smtClean="0">
              <a:ln>
                <a:noFill/>
              </a:ln>
              <a:solidFill>
                <a:schemeClr val="tx1"/>
              </a:solidFill>
              <a:effectLst/>
              <a:latin typeface="+mj-lt"/>
            </a:endParaRPr>
          </a:p>
        </p:txBody>
      </p:sp>
      <p:sp>
        <p:nvSpPr>
          <p:cNvPr id="43" name="Rectangle 36"/>
          <p:cNvSpPr>
            <a:spLocks noChangeArrowheads="1"/>
          </p:cNvSpPr>
          <p:nvPr/>
        </p:nvSpPr>
        <p:spPr bwMode="auto">
          <a:xfrm>
            <a:off x="3935618" y="3722323"/>
            <a:ext cx="256600" cy="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20 Miles</a:t>
            </a:r>
            <a:endParaRPr kumimoji="0" lang="en-US" altLang="en-US" sz="1800" b="1" i="0" u="none" strike="noStrike" cap="none" normalizeH="0" baseline="0" smtClean="0">
              <a:ln>
                <a:noFill/>
              </a:ln>
              <a:solidFill>
                <a:schemeClr val="tx1"/>
              </a:solidFill>
              <a:effectLst/>
              <a:latin typeface="+mj-lt"/>
            </a:endParaRPr>
          </a:p>
        </p:txBody>
      </p:sp>
      <p:sp>
        <p:nvSpPr>
          <p:cNvPr id="44" name="Rectangle 37"/>
          <p:cNvSpPr>
            <a:spLocks noChangeArrowheads="1"/>
          </p:cNvSpPr>
          <p:nvPr/>
        </p:nvSpPr>
        <p:spPr bwMode="auto">
          <a:xfrm>
            <a:off x="3722775" y="3834656"/>
            <a:ext cx="434889" cy="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mj-lt"/>
              </a:rPr>
              <a:t>20 Kilometers</a:t>
            </a:r>
            <a:endParaRPr kumimoji="0" lang="en-US" altLang="en-US" sz="1800" b="1" i="0" u="none" strike="noStrike" cap="none" normalizeH="0" baseline="0" smtClean="0">
              <a:ln>
                <a:noFill/>
              </a:ln>
              <a:solidFill>
                <a:schemeClr val="tx1"/>
              </a:solidFill>
              <a:effectLst/>
              <a:latin typeface="+mj-lt"/>
            </a:endParaRPr>
          </a:p>
        </p:txBody>
      </p:sp>
      <p:sp>
        <p:nvSpPr>
          <p:cNvPr id="45" name="Rectangle 38"/>
          <p:cNvSpPr>
            <a:spLocks noChangeArrowheads="1"/>
          </p:cNvSpPr>
          <p:nvPr/>
        </p:nvSpPr>
        <p:spPr bwMode="auto">
          <a:xfrm>
            <a:off x="3407010" y="2455163"/>
            <a:ext cx="894771"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Black" panose="020B0A04020102020204" pitchFamily="34" charset="0"/>
              </a:rPr>
              <a:t>Elevations in meters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46" name="Rectangle 39"/>
          <p:cNvSpPr>
            <a:spLocks noChangeArrowheads="1"/>
          </p:cNvSpPr>
          <p:nvPr/>
        </p:nvSpPr>
        <p:spPr bwMode="auto">
          <a:xfrm>
            <a:off x="3641515" y="2591146"/>
            <a:ext cx="381569"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900–1,200</a:t>
            </a:r>
            <a:endParaRPr kumimoji="0" lang="en-US" altLang="en-US" b="1" i="0" u="none" strike="noStrike" cap="none" normalizeH="0" baseline="0" dirty="0" smtClean="0">
              <a:ln>
                <a:noFill/>
              </a:ln>
              <a:solidFill>
                <a:schemeClr val="tx1"/>
              </a:solidFill>
              <a:effectLst/>
              <a:latin typeface="+mj-lt"/>
            </a:endParaRPr>
          </a:p>
        </p:txBody>
      </p:sp>
      <p:sp>
        <p:nvSpPr>
          <p:cNvPr id="47" name="Rectangle 40"/>
          <p:cNvSpPr>
            <a:spLocks noChangeArrowheads="1"/>
          </p:cNvSpPr>
          <p:nvPr/>
        </p:nvSpPr>
        <p:spPr bwMode="auto">
          <a:xfrm>
            <a:off x="3641515" y="2721218"/>
            <a:ext cx="314920"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600–899</a:t>
            </a:r>
            <a:endParaRPr kumimoji="0" lang="en-US" altLang="en-US" b="1" i="0" u="none" strike="noStrike" cap="none" normalizeH="0" baseline="0" smtClean="0">
              <a:ln>
                <a:noFill/>
              </a:ln>
              <a:solidFill>
                <a:schemeClr val="tx1"/>
              </a:solidFill>
              <a:effectLst/>
              <a:latin typeface="+mj-lt"/>
            </a:endParaRPr>
          </a:p>
        </p:txBody>
      </p:sp>
      <p:sp>
        <p:nvSpPr>
          <p:cNvPr id="48" name="Rectangle 41"/>
          <p:cNvSpPr>
            <a:spLocks noChangeArrowheads="1"/>
          </p:cNvSpPr>
          <p:nvPr/>
        </p:nvSpPr>
        <p:spPr bwMode="auto">
          <a:xfrm>
            <a:off x="3641515" y="2851288"/>
            <a:ext cx="314920"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300–599</a:t>
            </a:r>
            <a:endParaRPr kumimoji="0" lang="en-US" altLang="en-US" b="1" i="0" u="none" strike="noStrike" cap="none" normalizeH="0" baseline="0" smtClean="0">
              <a:ln>
                <a:noFill/>
              </a:ln>
              <a:solidFill>
                <a:schemeClr val="tx1"/>
              </a:solidFill>
              <a:effectLst/>
              <a:latin typeface="+mj-lt"/>
            </a:endParaRPr>
          </a:p>
        </p:txBody>
      </p:sp>
      <p:sp>
        <p:nvSpPr>
          <p:cNvPr id="49" name="Rectangle 42"/>
          <p:cNvSpPr>
            <a:spLocks noChangeArrowheads="1"/>
          </p:cNvSpPr>
          <p:nvPr/>
        </p:nvSpPr>
        <p:spPr bwMode="auto">
          <a:xfrm>
            <a:off x="3641515" y="2981359"/>
            <a:ext cx="314920"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150–299</a:t>
            </a:r>
            <a:endParaRPr kumimoji="0" lang="en-US" altLang="en-US" b="1" i="0" u="none" strike="noStrike" cap="none" normalizeH="0" baseline="0" smtClean="0">
              <a:ln>
                <a:noFill/>
              </a:ln>
              <a:solidFill>
                <a:schemeClr val="tx1"/>
              </a:solidFill>
              <a:effectLst/>
              <a:latin typeface="+mj-lt"/>
            </a:endParaRPr>
          </a:p>
        </p:txBody>
      </p:sp>
      <p:sp>
        <p:nvSpPr>
          <p:cNvPr id="50" name="Rectangle 43"/>
          <p:cNvSpPr>
            <a:spLocks noChangeArrowheads="1"/>
          </p:cNvSpPr>
          <p:nvPr/>
        </p:nvSpPr>
        <p:spPr bwMode="auto">
          <a:xfrm>
            <a:off x="3641515" y="3111430"/>
            <a:ext cx="224943"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0–149</a:t>
            </a:r>
            <a:endParaRPr kumimoji="0" lang="en-US" altLang="en-US" b="1" i="0" u="none" strike="noStrike" cap="none" normalizeH="0" baseline="0" smtClean="0">
              <a:ln>
                <a:noFill/>
              </a:ln>
              <a:solidFill>
                <a:schemeClr val="tx1"/>
              </a:solidFill>
              <a:effectLst/>
              <a:latin typeface="+mj-lt"/>
            </a:endParaRPr>
          </a:p>
        </p:txBody>
      </p:sp>
      <p:sp>
        <p:nvSpPr>
          <p:cNvPr id="51" name="Rectangle 44"/>
          <p:cNvSpPr>
            <a:spLocks noChangeArrowheads="1"/>
          </p:cNvSpPr>
          <p:nvPr/>
        </p:nvSpPr>
        <p:spPr bwMode="auto">
          <a:xfrm>
            <a:off x="3641515" y="3241501"/>
            <a:ext cx="591516"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Below sea level</a:t>
            </a:r>
            <a:endParaRPr kumimoji="0" lang="en-US" altLang="en-US" b="1" i="0" u="none" strike="noStrike" cap="none" normalizeH="0" baseline="0" smtClean="0">
              <a:ln>
                <a:noFill/>
              </a:ln>
              <a:solidFill>
                <a:schemeClr val="tx1"/>
              </a:solidFill>
              <a:effectLst/>
              <a:latin typeface="+mj-lt"/>
            </a:endParaRPr>
          </a:p>
        </p:txBody>
      </p:sp>
      <p:sp>
        <p:nvSpPr>
          <p:cNvPr id="52" name="Rectangle 45"/>
          <p:cNvSpPr>
            <a:spLocks noChangeArrowheads="1"/>
          </p:cNvSpPr>
          <p:nvPr/>
        </p:nvSpPr>
        <p:spPr bwMode="auto">
          <a:xfrm>
            <a:off x="3641515" y="3424783"/>
            <a:ext cx="483210" cy="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Built up area</a:t>
            </a:r>
            <a:endParaRPr kumimoji="0" lang="en-US" altLang="en-US" b="1" i="0" u="none" strike="noStrike" cap="none" normalizeH="0" baseline="0" smtClean="0">
              <a:ln>
                <a:noFill/>
              </a:ln>
              <a:solidFill>
                <a:schemeClr val="tx1"/>
              </a:solidFill>
              <a:effectLst/>
              <a:latin typeface="+mj-lt"/>
            </a:endParaRPr>
          </a:p>
        </p:txBody>
      </p:sp>
      <p:sp>
        <p:nvSpPr>
          <p:cNvPr id="55" name="Rectangle 10"/>
          <p:cNvSpPr>
            <a:spLocks noChangeArrowheads="1"/>
          </p:cNvSpPr>
          <p:nvPr/>
        </p:nvSpPr>
        <p:spPr bwMode="auto">
          <a:xfrm rot="5129387">
            <a:off x="5443100" y="4241208"/>
            <a:ext cx="278263" cy="6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00" b="1" i="1" dirty="0">
                <a:solidFill>
                  <a:srgbClr val="00ADEC"/>
                </a:solidFill>
                <a:latin typeface="+mj-lt"/>
              </a:rPr>
              <a:t> Jordan R. </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7992480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5371"/>
            <a:ext cx="7855527" cy="1097279"/>
          </a:xfrm>
        </p:spPr>
        <p:txBody>
          <a:bodyPr/>
          <a:lstStyle/>
          <a:p>
            <a:r>
              <a:rPr lang="en-US" dirty="0"/>
              <a:t>6.4.3 Geographic Perspectives in Southwest Asia </a:t>
            </a:r>
            <a:r>
              <a:rPr lang="en-US" sz="2000" b="0" dirty="0"/>
              <a:t>(2 of 2)</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200" y="1556327"/>
            <a:ext cx="8242299" cy="759361"/>
          </a:xfrm>
        </p:spPr>
        <p:txBody>
          <a:bodyPr/>
          <a:lstStyle/>
          <a:p>
            <a:pPr marL="432" indent="0">
              <a:buNone/>
            </a:pPr>
            <a:r>
              <a:rPr lang="en-US" sz="2200" b="1" dirty="0"/>
              <a:t>Figures 6-68 and 6-69: </a:t>
            </a:r>
            <a:r>
              <a:rPr lang="en-US" sz="2200" dirty="0"/>
              <a:t>Israel is building a security fence on the boundary with the West Bank.</a:t>
            </a:r>
          </a:p>
        </p:txBody>
      </p:sp>
      <p:pic>
        <p:nvPicPr>
          <p:cNvPr id="11" name="Picture 10" descr="A picture of the Palestinian city and a Jewish community in the background.">
            <a:extLst>
              <a:ext uri="{FF2B5EF4-FFF2-40B4-BE49-F238E27FC236}">
                <a16:creationId xmlns:a16="http://schemas.microsoft.com/office/drawing/2014/main" id="{66749E80-FAD6-4173-A09B-92F86A419C0D}"/>
              </a:ext>
            </a:extLst>
          </p:cNvPr>
          <p:cNvPicPr>
            <a:picLocks noChangeAspect="1"/>
          </p:cNvPicPr>
          <p:nvPr/>
        </p:nvPicPr>
        <p:blipFill>
          <a:blip r:embed="rId2"/>
          <a:stretch>
            <a:fillRect/>
          </a:stretch>
        </p:blipFill>
        <p:spPr>
          <a:xfrm>
            <a:off x="4579908" y="2804807"/>
            <a:ext cx="4119591" cy="268068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85" y="2608575"/>
            <a:ext cx="3656188" cy="3116750"/>
          </a:xfrm>
          <a:prstGeom prst="rect">
            <a:avLst/>
          </a:prstGeom>
        </p:spPr>
      </p:pic>
      <p:sp>
        <p:nvSpPr>
          <p:cNvPr id="12" name="Rectangle 5"/>
          <p:cNvSpPr>
            <a:spLocks noChangeArrowheads="1"/>
          </p:cNvSpPr>
          <p:nvPr/>
        </p:nvSpPr>
        <p:spPr bwMode="auto">
          <a:xfrm>
            <a:off x="3752220" y="5105401"/>
            <a:ext cx="2180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DEE"/>
                </a:solidFill>
                <a:effectLst/>
                <a:latin typeface="+mj-lt"/>
              </a:rPr>
              <a:t>Dead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DEE"/>
                </a:solidFill>
                <a:effectLst/>
                <a:latin typeface="+mj-lt"/>
              </a:rPr>
              <a:t>Sea</a:t>
            </a:r>
            <a:endParaRPr kumimoji="0" lang="en-US" altLang="en-US" b="1" i="0" u="none" strike="noStrike" cap="none" normalizeH="0" baseline="0" dirty="0" smtClean="0">
              <a:ln>
                <a:noFill/>
              </a:ln>
              <a:solidFill>
                <a:schemeClr val="tx1"/>
              </a:solidFill>
              <a:effectLst/>
              <a:latin typeface="+mj-lt"/>
            </a:endParaRPr>
          </a:p>
        </p:txBody>
      </p:sp>
      <p:sp>
        <p:nvSpPr>
          <p:cNvPr id="22" name="Rectangle 15"/>
          <p:cNvSpPr>
            <a:spLocks noChangeArrowheads="1"/>
          </p:cNvSpPr>
          <p:nvPr/>
        </p:nvSpPr>
        <p:spPr bwMode="auto">
          <a:xfrm>
            <a:off x="3117853" y="5046663"/>
            <a:ext cx="4055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Arial Black" panose="020B0A04020102020204" pitchFamily="34" charset="0"/>
              </a:rPr>
              <a:t>Hebron</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3" name="Rectangle 16"/>
          <p:cNvSpPr>
            <a:spLocks noChangeArrowheads="1"/>
          </p:cNvSpPr>
          <p:nvPr/>
        </p:nvSpPr>
        <p:spPr bwMode="auto">
          <a:xfrm>
            <a:off x="2762250" y="4460876"/>
            <a:ext cx="5883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Arial Black" panose="020B0A04020102020204" pitchFamily="34" charset="0"/>
              </a:rPr>
              <a:t>Jerusalem</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4" name="Rectangle 17"/>
          <p:cNvSpPr>
            <a:spLocks noChangeArrowheads="1"/>
          </p:cNvSpPr>
          <p:nvPr/>
        </p:nvSpPr>
        <p:spPr bwMode="auto">
          <a:xfrm>
            <a:off x="3321053" y="4672013"/>
            <a:ext cx="6059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Arial Black" panose="020B0A04020102020204" pitchFamily="34" charset="0"/>
              </a:rPr>
              <a:t>Bethlehem</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5" name="Rectangle 18"/>
          <p:cNvSpPr>
            <a:spLocks noChangeArrowheads="1"/>
          </p:cNvSpPr>
          <p:nvPr/>
        </p:nvSpPr>
        <p:spPr bwMode="auto">
          <a:xfrm>
            <a:off x="3324226" y="4110038"/>
            <a:ext cx="5257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Arial Black" panose="020B0A04020102020204" pitchFamily="34" charset="0"/>
              </a:rPr>
              <a:t>Ramallah</a:t>
            </a:r>
            <a:endParaRPr kumimoji="0" lang="en-US" altLang="en-US" b="1" i="0" u="none" strike="noStrike" cap="none" normalizeH="0" baseline="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6" name="Rectangle 19"/>
          <p:cNvSpPr>
            <a:spLocks noChangeArrowheads="1"/>
          </p:cNvSpPr>
          <p:nvPr/>
        </p:nvSpPr>
        <p:spPr bwMode="auto">
          <a:xfrm>
            <a:off x="3820323" y="4320380"/>
            <a:ext cx="3962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40" normalizeH="0" dirty="0" smtClean="0">
                <a:ln>
                  <a:noFill/>
                </a:ln>
                <a:solidFill>
                  <a:srgbClr val="231F20"/>
                </a:solidFill>
                <a:effectLst>
                  <a:glow rad="63500">
                    <a:schemeClr val="bg1">
                      <a:alpha val="50000"/>
                    </a:schemeClr>
                  </a:glow>
                </a:effectLst>
                <a:latin typeface="Arial Black" panose="020B0A04020102020204" pitchFamily="34" charset="0"/>
              </a:rPr>
              <a:t>Jericho</a:t>
            </a:r>
            <a:endParaRPr kumimoji="0" lang="en-US" altLang="en-US" b="1" i="0" u="none" strike="noStrike" cap="none" spc="-40" normalizeH="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7" name="Rectangle 20"/>
          <p:cNvSpPr>
            <a:spLocks noChangeArrowheads="1"/>
          </p:cNvSpPr>
          <p:nvPr/>
        </p:nvSpPr>
        <p:spPr bwMode="auto">
          <a:xfrm>
            <a:off x="3040066" y="3184526"/>
            <a:ext cx="46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err="1" smtClean="0">
                <a:ln>
                  <a:noFill/>
                </a:ln>
                <a:solidFill>
                  <a:srgbClr val="231F20"/>
                </a:solidFill>
                <a:effectLst>
                  <a:glow rad="63500">
                    <a:schemeClr val="bg1">
                      <a:alpha val="50000"/>
                    </a:schemeClr>
                  </a:glow>
                </a:effectLst>
                <a:latin typeface="Arial Black" panose="020B0A04020102020204" pitchFamily="34" charset="0"/>
              </a:rPr>
              <a:t>Tulkarm</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8" name="Rectangle 21"/>
          <p:cNvSpPr>
            <a:spLocks noChangeArrowheads="1"/>
          </p:cNvSpPr>
          <p:nvPr/>
        </p:nvSpPr>
        <p:spPr bwMode="auto">
          <a:xfrm>
            <a:off x="3087688" y="3586163"/>
            <a:ext cx="68768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Arial Black" panose="020B0A04020102020204" pitchFamily="34" charset="0"/>
              </a:rPr>
              <a:t>WEST BANK</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32" name="Rectangle 25"/>
          <p:cNvSpPr>
            <a:spLocks noChangeArrowheads="1"/>
          </p:cNvSpPr>
          <p:nvPr/>
        </p:nvSpPr>
        <p:spPr bwMode="auto">
          <a:xfrm>
            <a:off x="2590164" y="4665664"/>
            <a:ext cx="6476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0" normalizeH="0" baseline="0" dirty="0" smtClean="0">
                <a:ln>
                  <a:noFill/>
                </a:ln>
                <a:solidFill>
                  <a:srgbClr val="231F20"/>
                </a:solidFill>
                <a:effectLst>
                  <a:glow rad="63500">
                    <a:schemeClr val="bg1">
                      <a:alpha val="50000"/>
                    </a:schemeClr>
                  </a:glow>
                </a:effectLst>
                <a:latin typeface="Arial Black" panose="020B0A04020102020204" pitchFamily="34" charset="0"/>
              </a:rPr>
              <a:t>ISRAEL</a:t>
            </a:r>
            <a:endParaRPr kumimoji="0" lang="en-US" altLang="en-US" b="1" i="0" u="none" strike="noStrike" cap="none" spc="300"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34" name="Rectangle 27"/>
          <p:cNvSpPr>
            <a:spLocks noChangeArrowheads="1"/>
          </p:cNvSpPr>
          <p:nvPr/>
        </p:nvSpPr>
        <p:spPr bwMode="auto">
          <a:xfrm rot="16200000">
            <a:off x="3898449" y="3956958"/>
            <a:ext cx="42159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26366"/>
                </a:solidFill>
                <a:effectLst>
                  <a:glow rad="63500">
                    <a:schemeClr val="bg1">
                      <a:alpha val="50000"/>
                    </a:schemeClr>
                  </a:glow>
                </a:effectLst>
                <a:latin typeface="Arial Black" panose="020B0A04020102020204" pitchFamily="34" charset="0"/>
              </a:rPr>
              <a:t>JORDAN</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36" name="Rectangle 29"/>
          <p:cNvSpPr>
            <a:spLocks noChangeArrowheads="1"/>
          </p:cNvSpPr>
          <p:nvPr/>
        </p:nvSpPr>
        <p:spPr bwMode="auto">
          <a:xfrm>
            <a:off x="808038" y="4222751"/>
            <a:ext cx="33823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Barrier</a:t>
            </a:r>
            <a:endParaRPr kumimoji="0" lang="en-US" altLang="en-US" b="1" i="0" u="none" strike="noStrike" cap="none" normalizeH="0" baseline="0" dirty="0" smtClean="0">
              <a:ln>
                <a:noFill/>
              </a:ln>
              <a:solidFill>
                <a:schemeClr val="tx1"/>
              </a:solidFill>
              <a:effectLst/>
              <a:latin typeface="+mj-lt"/>
            </a:endParaRPr>
          </a:p>
        </p:txBody>
      </p:sp>
      <p:sp>
        <p:nvSpPr>
          <p:cNvPr id="37" name="Rectangle 30"/>
          <p:cNvSpPr>
            <a:spLocks noChangeArrowheads="1"/>
          </p:cNvSpPr>
          <p:nvPr/>
        </p:nvSpPr>
        <p:spPr bwMode="auto">
          <a:xfrm>
            <a:off x="808038" y="4394201"/>
            <a:ext cx="9698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1949 Armistice Line</a:t>
            </a:r>
            <a:endParaRPr kumimoji="0" lang="en-US" altLang="en-US" b="1" i="0" u="none" strike="noStrike" cap="none" normalizeH="0" baseline="0" dirty="0" smtClean="0">
              <a:ln>
                <a:noFill/>
              </a:ln>
              <a:solidFill>
                <a:schemeClr val="tx1"/>
              </a:solidFill>
              <a:effectLst/>
              <a:latin typeface="+mj-lt"/>
            </a:endParaRPr>
          </a:p>
        </p:txBody>
      </p:sp>
      <p:sp>
        <p:nvSpPr>
          <p:cNvPr id="38" name="Rectangle 31"/>
          <p:cNvSpPr>
            <a:spLocks noChangeArrowheads="1"/>
          </p:cNvSpPr>
          <p:nvPr/>
        </p:nvSpPr>
        <p:spPr bwMode="auto">
          <a:xfrm>
            <a:off x="808038" y="4565651"/>
            <a:ext cx="14330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Area A  </a:t>
            </a:r>
            <a:r>
              <a:rPr kumimoji="0" lang="en-US" altLang="en-US" sz="800" b="1" i="0" u="none" strike="noStrike" cap="none" normalizeH="0" baseline="0" dirty="0" smtClean="0">
                <a:ln>
                  <a:noFill/>
                </a:ln>
                <a:solidFill>
                  <a:srgbClr val="231F20"/>
                </a:solidFill>
                <a:effectLst/>
                <a:latin typeface="+mj-lt"/>
              </a:rPr>
              <a:t>Administered by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Palestinian Authority</a:t>
            </a:r>
            <a:endParaRPr kumimoji="0" lang="en-US" altLang="en-US" b="1" i="0" u="none" strike="noStrike" cap="none" normalizeH="0" baseline="0" dirty="0" smtClean="0">
              <a:ln>
                <a:noFill/>
              </a:ln>
              <a:solidFill>
                <a:schemeClr val="tx1"/>
              </a:solidFill>
              <a:effectLst/>
              <a:latin typeface="+mj-lt"/>
            </a:endParaRPr>
          </a:p>
        </p:txBody>
      </p:sp>
      <p:sp>
        <p:nvSpPr>
          <p:cNvPr id="41" name="Rectangle 34"/>
          <p:cNvSpPr>
            <a:spLocks noChangeArrowheads="1"/>
          </p:cNvSpPr>
          <p:nvPr/>
        </p:nvSpPr>
        <p:spPr bwMode="auto">
          <a:xfrm>
            <a:off x="808038" y="4862513"/>
            <a:ext cx="16831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Area B  </a:t>
            </a:r>
            <a:r>
              <a:rPr kumimoji="0" lang="en-US" altLang="en-US" sz="800" b="1" i="0" u="none" strike="noStrike" cap="none" normalizeH="0" baseline="0" dirty="0" smtClean="0">
                <a:ln>
                  <a:noFill/>
                </a:ln>
                <a:solidFill>
                  <a:srgbClr val="231F20"/>
                </a:solidFill>
                <a:effectLst/>
                <a:latin typeface="+mj-lt"/>
              </a:rPr>
              <a:t>Administered by both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Palestinian Authority and Israel</a:t>
            </a:r>
            <a:endParaRPr kumimoji="0" lang="en-US" altLang="en-US" b="1" i="0" u="none" strike="noStrike" cap="none" normalizeH="0" baseline="0" dirty="0" smtClean="0">
              <a:ln>
                <a:noFill/>
              </a:ln>
              <a:solidFill>
                <a:schemeClr val="tx1"/>
              </a:solidFill>
              <a:effectLst/>
              <a:latin typeface="+mj-lt"/>
            </a:endParaRPr>
          </a:p>
        </p:txBody>
      </p:sp>
      <p:sp>
        <p:nvSpPr>
          <p:cNvPr id="44" name="Rectangle 37"/>
          <p:cNvSpPr>
            <a:spLocks noChangeArrowheads="1"/>
          </p:cNvSpPr>
          <p:nvPr/>
        </p:nvSpPr>
        <p:spPr bwMode="auto">
          <a:xfrm>
            <a:off x="808038" y="5159376"/>
            <a:ext cx="155010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Arial Black" panose="020B0A04020102020204" pitchFamily="34" charset="0"/>
              </a:rPr>
              <a:t>Area C  </a:t>
            </a:r>
            <a:r>
              <a:rPr kumimoji="0" lang="en-US" altLang="en-US" sz="800" b="1" i="0" u="none" strike="noStrike" cap="none" normalizeH="0" baseline="0" dirty="0" smtClean="0">
                <a:ln>
                  <a:noFill/>
                </a:ln>
                <a:solidFill>
                  <a:srgbClr val="231F20"/>
                </a:solidFill>
                <a:effectLst/>
                <a:latin typeface="+mj-lt"/>
              </a:rPr>
              <a:t>Administered by Israel</a:t>
            </a:r>
            <a:endParaRPr kumimoji="0" lang="en-US" altLang="en-US" b="1" i="0" u="none" strike="noStrike" cap="none" normalizeH="0" baseline="0" dirty="0" smtClean="0">
              <a:ln>
                <a:noFill/>
              </a:ln>
              <a:solidFill>
                <a:schemeClr val="tx1"/>
              </a:solidFill>
              <a:effectLst/>
              <a:latin typeface="+mj-lt"/>
            </a:endParaRPr>
          </a:p>
        </p:txBody>
      </p:sp>
      <p:sp>
        <p:nvSpPr>
          <p:cNvPr id="46" name="Rectangle 27"/>
          <p:cNvSpPr>
            <a:spLocks noChangeArrowheads="1"/>
          </p:cNvSpPr>
          <p:nvPr/>
        </p:nvSpPr>
        <p:spPr bwMode="auto">
          <a:xfrm rot="16200000">
            <a:off x="3923099" y="3348583"/>
            <a:ext cx="4135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63500">
                    <a:schemeClr val="bg1">
                      <a:alpha val="50000"/>
                    </a:schemeClr>
                  </a:glow>
                </a:effectLst>
                <a:latin typeface="+mj-lt"/>
              </a:rPr>
              <a:t>Jordan R.</a:t>
            </a:r>
            <a:endParaRPr kumimoji="0" lang="en-US" altLang="en-US" b="1" i="1" u="none" strike="noStrike" cap="none" normalizeH="0" baseline="0" dirty="0" smtClean="0">
              <a:ln>
                <a:noFill/>
              </a:ln>
              <a:solidFill>
                <a:srgbClr val="00AEEF"/>
              </a:solidFill>
              <a:effectLst>
                <a:glow rad="63500">
                  <a:schemeClr val="bg1">
                    <a:alpha val="50000"/>
                  </a:schemeClr>
                </a:glow>
              </a:effectLst>
              <a:latin typeface="+mj-lt"/>
            </a:endParaRPr>
          </a:p>
        </p:txBody>
      </p:sp>
    </p:spTree>
    <p:extLst>
      <p:ext uri="{BB962C8B-B14F-4D97-AF65-F5344CB8AC3E}">
        <p14:creationId xmlns:p14="http://schemas.microsoft.com/office/powerpoint/2010/main" val="22970987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6.4.4 Jerusalem’s Challenging Geography </a:t>
            </a:r>
            <a:r>
              <a:rPr lang="en-US" sz="2000" b="0" dirty="0"/>
              <a:t>(1 of 2)</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199" y="1556326"/>
            <a:ext cx="8520545" cy="767774"/>
          </a:xfrm>
        </p:spPr>
        <p:txBody>
          <a:bodyPr/>
          <a:lstStyle/>
          <a:p>
            <a:pPr marL="432" indent="0">
              <a:buNone/>
            </a:pPr>
            <a:r>
              <a:rPr lang="en-US" sz="2200" b="1" dirty="0"/>
              <a:t>Figure 6-70: </a:t>
            </a:r>
            <a:r>
              <a:rPr lang="en-US" sz="2200" dirty="0"/>
              <a:t>The Old City of Jerusalem is divided into quarters due to competing religious claims.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325" y="2300278"/>
            <a:ext cx="4203700" cy="4157204"/>
          </a:xfrm>
          <a:prstGeom prst="rect">
            <a:avLst/>
          </a:prstGeom>
        </p:spPr>
      </p:pic>
      <p:sp>
        <p:nvSpPr>
          <p:cNvPr id="9" name="Rectangle 5"/>
          <p:cNvSpPr>
            <a:spLocks noChangeArrowheads="1"/>
          </p:cNvSpPr>
          <p:nvPr/>
        </p:nvSpPr>
        <p:spPr bwMode="auto">
          <a:xfrm>
            <a:off x="5628664" y="3873875"/>
            <a:ext cx="431121"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smtClean="0">
                <a:ln>
                  <a:noFill/>
                </a:ln>
                <a:solidFill>
                  <a:srgbClr val="231F20"/>
                </a:solidFill>
                <a:effectLst>
                  <a:glow rad="50800">
                    <a:schemeClr val="bg1">
                      <a:alpha val="50000"/>
                    </a:schemeClr>
                  </a:glow>
                </a:effectLst>
                <a:latin typeface="+mj-lt"/>
              </a:rPr>
              <a:t>Mount Moriah</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1" name="Rectangle 6"/>
          <p:cNvSpPr>
            <a:spLocks noChangeArrowheads="1"/>
          </p:cNvSpPr>
          <p:nvPr/>
        </p:nvSpPr>
        <p:spPr bwMode="auto">
          <a:xfrm>
            <a:off x="6225407" y="5888294"/>
            <a:ext cx="2612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231F20"/>
                </a:solidFill>
                <a:effectLst/>
                <a:latin typeface="+mj-lt"/>
              </a:rPr>
              <a:t>Valley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err="1" smtClean="0">
                <a:ln>
                  <a:noFill/>
                </a:ln>
                <a:solidFill>
                  <a:srgbClr val="231F20"/>
                </a:solidFill>
                <a:effectLst/>
                <a:latin typeface="+mj-lt"/>
              </a:rPr>
              <a:t>Kidron</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8"/>
          <p:cNvSpPr>
            <a:spLocks noChangeArrowheads="1"/>
          </p:cNvSpPr>
          <p:nvPr/>
        </p:nvSpPr>
        <p:spPr bwMode="auto">
          <a:xfrm>
            <a:off x="5526460" y="6039952"/>
            <a:ext cx="4296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231F20"/>
                </a:solidFill>
                <a:effectLst/>
                <a:latin typeface="+mj-lt"/>
              </a:rPr>
              <a:t>Mount </a:t>
            </a:r>
            <a:r>
              <a:rPr kumimoji="0" lang="en-US" altLang="en-US" sz="500" b="1" i="1" u="none" strike="noStrike" cap="none" normalizeH="0" baseline="0" dirty="0" err="1" smtClean="0">
                <a:ln>
                  <a:noFill/>
                </a:ln>
                <a:solidFill>
                  <a:srgbClr val="231F20"/>
                </a:solidFill>
                <a:effectLst/>
                <a:latin typeface="+mj-lt"/>
              </a:rPr>
              <a:t>Ophel</a:t>
            </a:r>
            <a:endParaRPr kumimoji="0" lang="en-US" altLang="en-US" sz="500" b="1" i="1" u="none" strike="noStrike" cap="none" normalizeH="0" baseline="0" dirty="0" smtClean="0">
              <a:ln>
                <a:noFill/>
              </a:ln>
              <a:solidFill>
                <a:srgbClr val="231F20"/>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231F20"/>
                </a:solidFill>
                <a:effectLst/>
                <a:latin typeface="+mj-lt"/>
              </a:rPr>
              <a:t>(City of David)</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10"/>
          <p:cNvSpPr>
            <a:spLocks noChangeArrowheads="1"/>
          </p:cNvSpPr>
          <p:nvPr/>
        </p:nvSpPr>
        <p:spPr bwMode="auto">
          <a:xfrm>
            <a:off x="4181315" y="3501322"/>
            <a:ext cx="3686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Ethiopian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Patriarchate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 name="Rectangle 12"/>
          <p:cNvSpPr>
            <a:spLocks noChangeArrowheads="1"/>
          </p:cNvSpPr>
          <p:nvPr/>
        </p:nvSpPr>
        <p:spPr bwMode="auto">
          <a:xfrm>
            <a:off x="4763222" y="3451869"/>
            <a:ext cx="2949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Armenian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Catholic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0" name="Rectangle 15"/>
          <p:cNvSpPr>
            <a:spLocks noChangeArrowheads="1"/>
          </p:cNvSpPr>
          <p:nvPr/>
        </p:nvSpPr>
        <p:spPr bwMode="auto">
          <a:xfrm>
            <a:off x="4848942" y="2884798"/>
            <a:ext cx="3286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231F20"/>
                </a:solidFill>
                <a:effectLst>
                  <a:glow rad="50800">
                    <a:schemeClr val="bg1">
                      <a:alpha val="50000"/>
                    </a:schemeClr>
                  </a:glow>
                </a:effectLst>
                <a:latin typeface="+mj-lt"/>
              </a:rPr>
              <a:t>Mawlawiya</a:t>
            </a:r>
            <a:endPar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Mosque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2" name="Rectangle 17"/>
          <p:cNvSpPr>
            <a:spLocks noChangeArrowheads="1"/>
          </p:cNvSpPr>
          <p:nvPr/>
        </p:nvSpPr>
        <p:spPr bwMode="auto">
          <a:xfrm>
            <a:off x="4458257" y="3130419"/>
            <a:ext cx="3590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Sheikh Lulu</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Mosque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4" name="Rectangle 19"/>
          <p:cNvSpPr>
            <a:spLocks noChangeArrowheads="1"/>
          </p:cNvSpPr>
          <p:nvPr/>
        </p:nvSpPr>
        <p:spPr bwMode="auto">
          <a:xfrm>
            <a:off x="6078694" y="4773934"/>
            <a:ext cx="2853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Dome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The Rock</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6" name="Rectangle 21"/>
          <p:cNvSpPr>
            <a:spLocks noChangeArrowheads="1"/>
          </p:cNvSpPr>
          <p:nvPr/>
        </p:nvSpPr>
        <p:spPr bwMode="auto">
          <a:xfrm>
            <a:off x="6113312" y="4404679"/>
            <a:ext cx="3061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Dome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The Chain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8" name="Rectangle 23"/>
          <p:cNvSpPr>
            <a:spLocks noChangeArrowheads="1"/>
          </p:cNvSpPr>
          <p:nvPr/>
        </p:nvSpPr>
        <p:spPr bwMode="auto">
          <a:xfrm>
            <a:off x="5580858" y="5438265"/>
            <a:ext cx="2580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Islamic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Museum</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0" name="Rectangle 25"/>
          <p:cNvSpPr>
            <a:spLocks noChangeArrowheads="1"/>
          </p:cNvSpPr>
          <p:nvPr/>
        </p:nvSpPr>
        <p:spPr bwMode="auto">
          <a:xfrm>
            <a:off x="3686777" y="4436000"/>
            <a:ext cx="2452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Mosque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of Omar</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2" name="Rectangle 27"/>
          <p:cNvSpPr>
            <a:spLocks noChangeArrowheads="1"/>
          </p:cNvSpPr>
          <p:nvPr/>
        </p:nvSpPr>
        <p:spPr bwMode="auto">
          <a:xfrm>
            <a:off x="3586220" y="3923328"/>
            <a:ext cx="2709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231F20"/>
                </a:solidFill>
                <a:effectLst>
                  <a:glow rad="50800">
                    <a:schemeClr val="bg1">
                      <a:alpha val="50000"/>
                    </a:schemeClr>
                  </a:glow>
                </a:effectLst>
                <a:latin typeface="+mj-lt"/>
              </a:rPr>
              <a:t>Khanqah</a:t>
            </a:r>
            <a:endPar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Mosque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4" name="Rectangle 29"/>
          <p:cNvSpPr>
            <a:spLocks noChangeArrowheads="1"/>
          </p:cNvSpPr>
          <p:nvPr/>
        </p:nvSpPr>
        <p:spPr bwMode="auto">
          <a:xfrm>
            <a:off x="5355020" y="5763011"/>
            <a:ext cx="1619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mj-lt"/>
              </a:rPr>
              <a:t>Dung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mj-lt"/>
              </a:rPr>
              <a:t>Gate</a:t>
            </a:r>
            <a:endParaRPr kumimoji="0" lang="en-US" altLang="en-US" sz="1600" b="1" i="0" u="none" strike="noStrike" cap="none" normalizeH="0" baseline="0" dirty="0" smtClean="0">
              <a:ln>
                <a:noFill/>
              </a:ln>
              <a:solidFill>
                <a:schemeClr val="tx1"/>
              </a:solidFill>
              <a:effectLst/>
              <a:latin typeface="+mj-lt"/>
            </a:endParaRPr>
          </a:p>
        </p:txBody>
      </p:sp>
      <p:sp>
        <p:nvSpPr>
          <p:cNvPr id="36" name="Rectangle 31"/>
          <p:cNvSpPr>
            <a:spLocks noChangeArrowheads="1"/>
          </p:cNvSpPr>
          <p:nvPr/>
        </p:nvSpPr>
        <p:spPr bwMode="auto">
          <a:xfrm>
            <a:off x="4438475" y="4605791"/>
            <a:ext cx="4392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 of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The Redeemer</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38" name="Rectangle 33"/>
          <p:cNvSpPr>
            <a:spLocks noChangeArrowheads="1"/>
          </p:cNvSpPr>
          <p:nvPr/>
        </p:nvSpPr>
        <p:spPr bwMode="auto">
          <a:xfrm>
            <a:off x="4398912" y="4378304"/>
            <a:ext cx="3077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 of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Alexander</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0" name="Rectangle 35"/>
          <p:cNvSpPr>
            <a:spLocks noChangeArrowheads="1"/>
          </p:cNvSpPr>
          <p:nvPr/>
        </p:nvSpPr>
        <p:spPr bwMode="auto">
          <a:xfrm>
            <a:off x="5514920" y="3346367"/>
            <a:ext cx="4296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 of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Flagellation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2" name="Rectangle 37"/>
          <p:cNvSpPr>
            <a:spLocks noChangeArrowheads="1"/>
          </p:cNvSpPr>
          <p:nvPr/>
        </p:nvSpPr>
        <p:spPr bwMode="auto">
          <a:xfrm>
            <a:off x="3971960" y="5731691"/>
            <a:ext cx="3686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Armenian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Patriarchate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4" name="Rectangle 39"/>
          <p:cNvSpPr>
            <a:spLocks noChangeArrowheads="1"/>
          </p:cNvSpPr>
          <p:nvPr/>
        </p:nvSpPr>
        <p:spPr bwMode="auto">
          <a:xfrm>
            <a:off x="3823599" y="6030062"/>
            <a:ext cx="2949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Armenian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Museum</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6" name="Rectangle 41"/>
          <p:cNvSpPr>
            <a:spLocks noChangeArrowheads="1"/>
          </p:cNvSpPr>
          <p:nvPr/>
        </p:nvSpPr>
        <p:spPr bwMode="auto">
          <a:xfrm>
            <a:off x="3993391" y="5067360"/>
            <a:ext cx="2837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St. Marks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48" name="Rectangle 43"/>
          <p:cNvSpPr>
            <a:spLocks noChangeArrowheads="1"/>
          </p:cNvSpPr>
          <p:nvPr/>
        </p:nvSpPr>
        <p:spPr bwMode="auto">
          <a:xfrm>
            <a:off x="3769200" y="5293200"/>
            <a:ext cx="2228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Christ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0" name="Rectangle 45"/>
          <p:cNvSpPr>
            <a:spLocks noChangeArrowheads="1"/>
          </p:cNvSpPr>
          <p:nvPr/>
        </p:nvSpPr>
        <p:spPr bwMode="auto">
          <a:xfrm>
            <a:off x="6002864" y="3052941"/>
            <a:ext cx="2997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 of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St. Anne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2" name="Rectangle 47"/>
          <p:cNvSpPr>
            <a:spLocks noChangeArrowheads="1"/>
          </p:cNvSpPr>
          <p:nvPr/>
        </p:nvSpPr>
        <p:spPr bwMode="auto">
          <a:xfrm>
            <a:off x="6141457" y="3463408"/>
            <a:ext cx="1859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Lion’s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4" name="Rectangle 49"/>
          <p:cNvSpPr>
            <a:spLocks noChangeArrowheads="1"/>
          </p:cNvSpPr>
          <p:nvPr/>
        </p:nvSpPr>
        <p:spPr bwMode="auto">
          <a:xfrm>
            <a:off x="4262089" y="4056854"/>
            <a:ext cx="60590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Coptic Patriarchate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5" name="Rectangle 50"/>
          <p:cNvSpPr>
            <a:spLocks noChangeArrowheads="1"/>
          </p:cNvSpPr>
          <p:nvPr/>
        </p:nvSpPr>
        <p:spPr bwMode="auto">
          <a:xfrm>
            <a:off x="5162149" y="4070042"/>
            <a:ext cx="3686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St. Veronica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7" name="Rectangle 52"/>
          <p:cNvSpPr>
            <a:spLocks noChangeArrowheads="1"/>
          </p:cNvSpPr>
          <p:nvPr/>
        </p:nvSpPr>
        <p:spPr bwMode="auto">
          <a:xfrm>
            <a:off x="3902725" y="4922296"/>
            <a:ext cx="524336"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Maronite Church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58" name="Rectangle 53"/>
          <p:cNvSpPr>
            <a:spLocks noChangeArrowheads="1"/>
          </p:cNvSpPr>
          <p:nvPr/>
        </p:nvSpPr>
        <p:spPr bwMode="auto">
          <a:xfrm>
            <a:off x="3076846" y="3811233"/>
            <a:ext cx="3863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St. </a:t>
            </a:r>
            <a:r>
              <a:rPr kumimoji="0" lang="en-US" altLang="en-US" sz="500" b="1" i="0" u="none" strike="noStrike" cap="none" normalizeH="0" baseline="0" dirty="0" err="1" smtClean="0">
                <a:ln>
                  <a:noFill/>
                </a:ln>
                <a:solidFill>
                  <a:srgbClr val="231F20"/>
                </a:solidFill>
                <a:effectLst>
                  <a:glow rad="50800">
                    <a:schemeClr val="bg1">
                      <a:alpha val="50000"/>
                    </a:schemeClr>
                  </a:glow>
                </a:effectLst>
                <a:latin typeface="+mj-lt"/>
              </a:rPr>
              <a:t>Saviour’s</a:t>
            </a:r>
            <a:endPar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Church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0" name="Rectangle 55"/>
          <p:cNvSpPr>
            <a:spLocks noChangeArrowheads="1"/>
          </p:cNvSpPr>
          <p:nvPr/>
        </p:nvSpPr>
        <p:spPr bwMode="auto">
          <a:xfrm>
            <a:off x="3062009" y="4139277"/>
            <a:ext cx="48410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Greek Orthodox</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Patriarchate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2" name="Rectangle 57"/>
          <p:cNvSpPr>
            <a:spLocks noChangeArrowheads="1"/>
          </p:cNvSpPr>
          <p:nvPr/>
        </p:nvSpPr>
        <p:spPr bwMode="auto">
          <a:xfrm>
            <a:off x="2971345" y="4355225"/>
            <a:ext cx="48410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Greek Orthodox</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Monastery</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4" name="Rectangle 59"/>
          <p:cNvSpPr>
            <a:spLocks noChangeArrowheads="1"/>
          </p:cNvSpPr>
          <p:nvPr/>
        </p:nvSpPr>
        <p:spPr bwMode="auto">
          <a:xfrm>
            <a:off x="3019149" y="4582713"/>
            <a:ext cx="4488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Greek Catholic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Patriarchate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6" name="Rectangle 61"/>
          <p:cNvSpPr>
            <a:spLocks noChangeArrowheads="1"/>
          </p:cNvSpPr>
          <p:nvPr/>
        </p:nvSpPr>
        <p:spPr bwMode="auto">
          <a:xfrm>
            <a:off x="2964751" y="5848731"/>
            <a:ext cx="2981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St. James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Cathedral</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68" name="Rectangle 63"/>
          <p:cNvSpPr>
            <a:spLocks noChangeArrowheads="1"/>
          </p:cNvSpPr>
          <p:nvPr/>
        </p:nvSpPr>
        <p:spPr bwMode="auto">
          <a:xfrm>
            <a:off x="3746121" y="2850425"/>
            <a:ext cx="3189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Damascus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70" name="Rectangle 65"/>
          <p:cNvSpPr>
            <a:spLocks noChangeArrowheads="1"/>
          </p:cNvSpPr>
          <p:nvPr/>
        </p:nvSpPr>
        <p:spPr bwMode="auto">
          <a:xfrm>
            <a:off x="5218197" y="4577768"/>
            <a:ext cx="144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Main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72" name="Rectangle 67"/>
          <p:cNvSpPr>
            <a:spLocks noChangeArrowheads="1"/>
          </p:cNvSpPr>
          <p:nvPr/>
        </p:nvSpPr>
        <p:spPr bwMode="auto">
          <a:xfrm>
            <a:off x="3891186" y="4668433"/>
            <a:ext cx="3286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Hezekiah’s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Pool</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74" name="Rectangle 69"/>
          <p:cNvSpPr>
            <a:spLocks noChangeArrowheads="1"/>
          </p:cNvSpPr>
          <p:nvPr/>
        </p:nvSpPr>
        <p:spPr bwMode="auto">
          <a:xfrm rot="16800000">
            <a:off x="4236610" y="5186488"/>
            <a:ext cx="326254"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The Cardo</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75" name="Rectangle 70"/>
          <p:cNvSpPr>
            <a:spLocks noChangeArrowheads="1"/>
          </p:cNvSpPr>
          <p:nvPr/>
        </p:nvSpPr>
        <p:spPr bwMode="auto">
          <a:xfrm>
            <a:off x="2682863" y="3563964"/>
            <a:ext cx="301286"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glow rad="50800">
                    <a:schemeClr val="bg1">
                      <a:alpha val="50000"/>
                    </a:schemeClr>
                  </a:glow>
                </a:effectLst>
                <a:latin typeface="+mj-lt"/>
              </a:rPr>
              <a:t>New Gate</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6" name="Rectangle 71"/>
          <p:cNvSpPr>
            <a:spLocks noChangeArrowheads="1"/>
          </p:cNvSpPr>
          <p:nvPr/>
        </p:nvSpPr>
        <p:spPr bwMode="auto">
          <a:xfrm>
            <a:off x="2705942" y="4836576"/>
            <a:ext cx="317931"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glow rad="50800">
                    <a:schemeClr val="bg1">
                      <a:alpha val="50000"/>
                    </a:schemeClr>
                  </a:glow>
                </a:effectLst>
                <a:latin typeface="+mj-lt"/>
              </a:rPr>
              <a:t>Jaffa Gate</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7" name="Rectangle 72"/>
          <p:cNvSpPr>
            <a:spLocks noChangeArrowheads="1"/>
          </p:cNvSpPr>
          <p:nvPr/>
        </p:nvSpPr>
        <p:spPr bwMode="auto">
          <a:xfrm>
            <a:off x="2635058" y="4968453"/>
            <a:ext cx="447767"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glow rad="50800">
                    <a:schemeClr val="bg1">
                      <a:alpha val="50000"/>
                    </a:schemeClr>
                  </a:glow>
                </a:effectLst>
                <a:latin typeface="+mj-lt"/>
              </a:rPr>
              <a:t>David’s Tower</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8" name="Rectangle 73"/>
          <p:cNvSpPr>
            <a:spLocks noChangeArrowheads="1"/>
          </p:cNvSpPr>
          <p:nvPr/>
        </p:nvSpPr>
        <p:spPr bwMode="auto">
          <a:xfrm>
            <a:off x="2839468" y="5118463"/>
            <a:ext cx="219721"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glow rad="50800">
                    <a:schemeClr val="bg1">
                      <a:alpha val="50000"/>
                    </a:schemeClr>
                  </a:glow>
                </a:effectLst>
                <a:latin typeface="+mj-lt"/>
              </a:rPr>
              <a:t>Citadel</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79" name="Rectangle 74"/>
          <p:cNvSpPr>
            <a:spLocks noChangeArrowheads="1"/>
          </p:cNvSpPr>
          <p:nvPr/>
        </p:nvSpPr>
        <p:spPr bwMode="auto">
          <a:xfrm>
            <a:off x="2798256" y="5421780"/>
            <a:ext cx="28464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glow rad="50800">
                    <a:schemeClr val="bg1">
                      <a:alpha val="50000"/>
                    </a:schemeClr>
                  </a:glow>
                </a:effectLst>
                <a:latin typeface="+mj-lt"/>
              </a:rPr>
              <a:t>Barracks</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80" name="Rectangle 75"/>
          <p:cNvSpPr>
            <a:spLocks noChangeArrowheads="1"/>
          </p:cNvSpPr>
          <p:nvPr/>
        </p:nvSpPr>
        <p:spPr bwMode="auto">
          <a:xfrm>
            <a:off x="6124851" y="4025533"/>
            <a:ext cx="21800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Golden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2" name="Rectangle 77"/>
          <p:cNvSpPr>
            <a:spLocks noChangeArrowheads="1"/>
          </p:cNvSpPr>
          <p:nvPr/>
        </p:nvSpPr>
        <p:spPr bwMode="auto">
          <a:xfrm>
            <a:off x="4908286" y="2383666"/>
            <a:ext cx="411147"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Herod’s Gate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3" name="Rectangle 78"/>
          <p:cNvSpPr>
            <a:spLocks noChangeArrowheads="1"/>
          </p:cNvSpPr>
          <p:nvPr/>
        </p:nvSpPr>
        <p:spPr bwMode="auto">
          <a:xfrm>
            <a:off x="6128148" y="5390459"/>
            <a:ext cx="2228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mj-lt"/>
              </a:rPr>
              <a:t>Temple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mj-lt"/>
              </a:rPr>
              <a:t>Gate</a:t>
            </a:r>
            <a:endParaRPr kumimoji="0" lang="en-US" altLang="en-US" sz="1600" b="1" i="0" u="none" strike="noStrike" cap="none" normalizeH="0" baseline="0" dirty="0" smtClean="0">
              <a:ln>
                <a:noFill/>
              </a:ln>
              <a:solidFill>
                <a:schemeClr val="tx1"/>
              </a:solidFill>
              <a:effectLst/>
              <a:latin typeface="+mj-lt"/>
            </a:endParaRPr>
          </a:p>
        </p:txBody>
      </p:sp>
      <p:sp>
        <p:nvSpPr>
          <p:cNvPr id="85" name="Rectangle 80"/>
          <p:cNvSpPr>
            <a:spLocks noChangeArrowheads="1"/>
          </p:cNvSpPr>
          <p:nvPr/>
        </p:nvSpPr>
        <p:spPr bwMode="auto">
          <a:xfrm>
            <a:off x="3437981" y="6084461"/>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Zion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Gate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7" name="Rectangle 82"/>
          <p:cNvSpPr>
            <a:spLocks noChangeArrowheads="1"/>
          </p:cNvSpPr>
          <p:nvPr/>
        </p:nvSpPr>
        <p:spPr bwMode="auto">
          <a:xfrm>
            <a:off x="4712120" y="5532226"/>
            <a:ext cx="3414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231F20"/>
                </a:solidFill>
                <a:effectLst>
                  <a:glow rad="50800">
                    <a:schemeClr val="bg1">
                      <a:alpha val="50000"/>
                    </a:schemeClr>
                  </a:glow>
                </a:effectLst>
                <a:latin typeface="+mj-lt"/>
              </a:rPr>
              <a:t>Hurva</a:t>
            </a:r>
            <a:endPar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Synagogue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89" name="Rectangle 84"/>
          <p:cNvSpPr>
            <a:spLocks noChangeArrowheads="1"/>
          </p:cNvSpPr>
          <p:nvPr/>
        </p:nvSpPr>
        <p:spPr bwMode="auto">
          <a:xfrm>
            <a:off x="4478038" y="5828949"/>
            <a:ext cx="3414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Sephardic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Synagogue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91" name="Rectangle 86"/>
          <p:cNvSpPr>
            <a:spLocks noChangeArrowheads="1"/>
          </p:cNvSpPr>
          <p:nvPr/>
        </p:nvSpPr>
        <p:spPr bwMode="auto">
          <a:xfrm>
            <a:off x="4167879" y="5489366"/>
            <a:ext cx="3414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err="1" smtClean="0">
                <a:ln>
                  <a:noFill/>
                </a:ln>
                <a:solidFill>
                  <a:srgbClr val="231F20"/>
                </a:solidFill>
                <a:effectLst>
                  <a:glow rad="50800">
                    <a:schemeClr val="bg1">
                      <a:alpha val="50000"/>
                    </a:schemeClr>
                  </a:glow>
                </a:effectLst>
                <a:latin typeface="+mj-lt"/>
              </a:rPr>
              <a:t>Ramban</a:t>
            </a:r>
            <a:endPar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Synagogue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20" name="Rectangle 115"/>
          <p:cNvSpPr>
            <a:spLocks noChangeArrowheads="1"/>
          </p:cNvSpPr>
          <p:nvPr/>
        </p:nvSpPr>
        <p:spPr bwMode="auto">
          <a:xfrm rot="21180000">
            <a:off x="4093932" y="3936954"/>
            <a:ext cx="514349"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E71A3A"/>
                </a:solidFill>
                <a:effectLst>
                  <a:glow rad="50800">
                    <a:schemeClr val="bg1">
                      <a:alpha val="50000"/>
                    </a:schemeClr>
                  </a:glow>
                </a:effectLst>
                <a:latin typeface="+mj-lt"/>
              </a:rPr>
              <a:t>VIA DOLOROSA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21" name="Line 116"/>
          <p:cNvSpPr>
            <a:spLocks noChangeShapeType="1"/>
          </p:cNvSpPr>
          <p:nvPr/>
        </p:nvSpPr>
        <p:spPr bwMode="auto">
          <a:xfrm flipH="1">
            <a:off x="3076846" y="5449803"/>
            <a:ext cx="375849" cy="23078"/>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2" name="Line 117"/>
          <p:cNvSpPr>
            <a:spLocks noChangeShapeType="1"/>
          </p:cNvSpPr>
          <p:nvPr/>
        </p:nvSpPr>
        <p:spPr bwMode="auto">
          <a:xfrm flipH="1">
            <a:off x="3085088" y="5100330"/>
            <a:ext cx="339583" cy="56048"/>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3" name="Line 118"/>
          <p:cNvSpPr>
            <a:spLocks noChangeShapeType="1"/>
          </p:cNvSpPr>
          <p:nvPr/>
        </p:nvSpPr>
        <p:spPr bwMode="auto">
          <a:xfrm flipH="1">
            <a:off x="3099925" y="4971750"/>
            <a:ext cx="215948" cy="39563"/>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4" name="Line 119"/>
          <p:cNvSpPr>
            <a:spLocks noChangeShapeType="1"/>
          </p:cNvSpPr>
          <p:nvPr/>
        </p:nvSpPr>
        <p:spPr bwMode="auto">
          <a:xfrm flipH="1" flipV="1">
            <a:off x="3037283" y="4894273"/>
            <a:ext cx="250566" cy="2637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5" name="Line 120"/>
          <p:cNvSpPr>
            <a:spLocks noChangeShapeType="1"/>
          </p:cNvSpPr>
          <p:nvPr/>
        </p:nvSpPr>
        <p:spPr bwMode="auto">
          <a:xfrm flipH="1">
            <a:off x="3488961" y="4338741"/>
            <a:ext cx="199463" cy="65938"/>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26" name="Line 121"/>
          <p:cNvSpPr>
            <a:spLocks noChangeShapeType="1"/>
          </p:cNvSpPr>
          <p:nvPr/>
        </p:nvSpPr>
        <p:spPr bwMode="auto">
          <a:xfrm flipH="1" flipV="1">
            <a:off x="2819686" y="3661224"/>
            <a:ext cx="62642" cy="14506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7" name="Line 122"/>
          <p:cNvSpPr>
            <a:spLocks noChangeShapeType="1"/>
          </p:cNvSpPr>
          <p:nvPr/>
        </p:nvSpPr>
        <p:spPr bwMode="auto">
          <a:xfrm flipH="1" flipV="1">
            <a:off x="4070868" y="2906228"/>
            <a:ext cx="250566" cy="10220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28" name="Line 123"/>
          <p:cNvSpPr>
            <a:spLocks noChangeShapeType="1"/>
          </p:cNvSpPr>
          <p:nvPr/>
        </p:nvSpPr>
        <p:spPr bwMode="auto">
          <a:xfrm flipH="1" flipV="1">
            <a:off x="5315457" y="2467738"/>
            <a:ext cx="77477" cy="110447"/>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mj-lt"/>
            </a:endParaRPr>
          </a:p>
        </p:txBody>
      </p:sp>
      <p:sp>
        <p:nvSpPr>
          <p:cNvPr id="129" name="Line 124"/>
          <p:cNvSpPr>
            <a:spLocks noChangeShapeType="1"/>
          </p:cNvSpPr>
          <p:nvPr/>
        </p:nvSpPr>
        <p:spPr bwMode="auto">
          <a:xfrm>
            <a:off x="4285168" y="4544799"/>
            <a:ext cx="136822" cy="87369"/>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0" name="Line 125"/>
          <p:cNvSpPr>
            <a:spLocks noChangeShapeType="1"/>
          </p:cNvSpPr>
          <p:nvPr/>
        </p:nvSpPr>
        <p:spPr bwMode="auto">
          <a:xfrm>
            <a:off x="4130212" y="4208513"/>
            <a:ext cx="85720" cy="1649"/>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1" name="Line 126"/>
          <p:cNvSpPr>
            <a:spLocks noChangeShapeType="1"/>
          </p:cNvSpPr>
          <p:nvPr/>
        </p:nvSpPr>
        <p:spPr bwMode="auto">
          <a:xfrm flipH="1">
            <a:off x="5702844" y="5347599"/>
            <a:ext cx="49454" cy="90666"/>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2" name="Line 127"/>
          <p:cNvSpPr>
            <a:spLocks noChangeShapeType="1"/>
          </p:cNvSpPr>
          <p:nvPr/>
        </p:nvSpPr>
        <p:spPr bwMode="auto">
          <a:xfrm flipH="1" flipV="1">
            <a:off x="5392934" y="4722833"/>
            <a:ext cx="98908" cy="6923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3" name="Line 128"/>
          <p:cNvSpPr>
            <a:spLocks noChangeShapeType="1"/>
          </p:cNvSpPr>
          <p:nvPr/>
        </p:nvSpPr>
        <p:spPr bwMode="auto">
          <a:xfrm flipV="1">
            <a:off x="5988029" y="4455782"/>
            <a:ext cx="110446" cy="70884"/>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4" name="Line 129"/>
          <p:cNvSpPr>
            <a:spLocks noChangeShapeType="1"/>
          </p:cNvSpPr>
          <p:nvPr/>
        </p:nvSpPr>
        <p:spPr bwMode="auto">
          <a:xfrm>
            <a:off x="5870988" y="4597550"/>
            <a:ext cx="171440" cy="199464"/>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5" name="Line 130"/>
          <p:cNvSpPr>
            <a:spLocks noChangeShapeType="1"/>
          </p:cNvSpPr>
          <p:nvPr/>
        </p:nvSpPr>
        <p:spPr bwMode="auto">
          <a:xfrm flipH="1" flipV="1">
            <a:off x="6363878" y="4173895"/>
            <a:ext cx="77477" cy="4286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6" name="Line 131"/>
          <p:cNvSpPr>
            <a:spLocks noChangeShapeType="1"/>
          </p:cNvSpPr>
          <p:nvPr/>
        </p:nvSpPr>
        <p:spPr bwMode="auto">
          <a:xfrm>
            <a:off x="4705526" y="4009048"/>
            <a:ext cx="445085" cy="98908"/>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7" name="Line 132"/>
          <p:cNvSpPr>
            <a:spLocks noChangeShapeType="1"/>
          </p:cNvSpPr>
          <p:nvPr/>
        </p:nvSpPr>
        <p:spPr bwMode="auto">
          <a:xfrm flipH="1">
            <a:off x="6335854" y="3484838"/>
            <a:ext cx="98908" cy="24727"/>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8" name="Line 133"/>
          <p:cNvSpPr>
            <a:spLocks noChangeShapeType="1"/>
          </p:cNvSpPr>
          <p:nvPr/>
        </p:nvSpPr>
        <p:spPr bwMode="auto">
          <a:xfrm flipH="1" flipV="1">
            <a:off x="3581275" y="6185017"/>
            <a:ext cx="275293" cy="14506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39" name="Line 134"/>
          <p:cNvSpPr>
            <a:spLocks noChangeShapeType="1"/>
          </p:cNvSpPr>
          <p:nvPr/>
        </p:nvSpPr>
        <p:spPr bwMode="auto">
          <a:xfrm flipH="1">
            <a:off x="3269716" y="5777848"/>
            <a:ext cx="418709" cy="110447"/>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j-lt"/>
            </a:endParaRPr>
          </a:p>
        </p:txBody>
      </p:sp>
      <p:sp>
        <p:nvSpPr>
          <p:cNvPr id="140" name="Rectangle 135"/>
          <p:cNvSpPr>
            <a:spLocks noChangeArrowheads="1"/>
          </p:cNvSpPr>
          <p:nvPr/>
        </p:nvSpPr>
        <p:spPr bwMode="auto">
          <a:xfrm>
            <a:off x="5338535" y="3470002"/>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141" name="Rectangle 136"/>
          <p:cNvSpPr>
            <a:spLocks noChangeArrowheads="1"/>
          </p:cNvSpPr>
          <p:nvPr/>
        </p:nvSpPr>
        <p:spPr bwMode="auto">
          <a:xfrm>
            <a:off x="5452278" y="3654630"/>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1</a:t>
            </a:r>
            <a:endParaRPr kumimoji="0" lang="en-US" altLang="en-US" sz="1600" b="1" i="0" u="none" strike="noStrike" cap="none" normalizeH="0" baseline="0" smtClean="0">
              <a:ln>
                <a:noFill/>
              </a:ln>
              <a:solidFill>
                <a:schemeClr val="tx1"/>
              </a:solidFill>
              <a:effectLst/>
              <a:latin typeface="+mj-lt"/>
            </a:endParaRPr>
          </a:p>
        </p:txBody>
      </p:sp>
      <p:sp>
        <p:nvSpPr>
          <p:cNvPr id="142" name="Rectangle 137"/>
          <p:cNvSpPr>
            <a:spLocks noChangeArrowheads="1"/>
          </p:cNvSpPr>
          <p:nvPr/>
        </p:nvSpPr>
        <p:spPr bwMode="auto">
          <a:xfrm>
            <a:off x="4820918" y="3923328"/>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5</a:t>
            </a:r>
            <a:endParaRPr kumimoji="0" lang="en-US" altLang="en-US" sz="1600" b="1" i="0" u="none" strike="noStrike" cap="none" normalizeH="0" baseline="0" smtClean="0">
              <a:ln>
                <a:noFill/>
              </a:ln>
              <a:solidFill>
                <a:schemeClr val="tx1"/>
              </a:solidFill>
              <a:effectLst/>
              <a:latin typeface="+mj-lt"/>
            </a:endParaRPr>
          </a:p>
        </p:txBody>
      </p:sp>
      <p:sp>
        <p:nvSpPr>
          <p:cNvPr id="143" name="Rectangle 138"/>
          <p:cNvSpPr>
            <a:spLocks noChangeArrowheads="1"/>
          </p:cNvSpPr>
          <p:nvPr/>
        </p:nvSpPr>
        <p:spPr bwMode="auto">
          <a:xfrm>
            <a:off x="4740143" y="3802991"/>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4</a:t>
            </a:r>
            <a:endParaRPr kumimoji="0" lang="en-US" altLang="en-US" sz="1600" b="1" i="0" u="none" strike="noStrike" cap="none" normalizeH="0" baseline="0" smtClean="0">
              <a:ln>
                <a:noFill/>
              </a:ln>
              <a:solidFill>
                <a:schemeClr val="tx1"/>
              </a:solidFill>
              <a:effectLst/>
              <a:latin typeface="+mj-lt"/>
            </a:endParaRPr>
          </a:p>
        </p:txBody>
      </p:sp>
      <p:sp>
        <p:nvSpPr>
          <p:cNvPr id="144" name="Rectangle 139"/>
          <p:cNvSpPr>
            <a:spLocks noChangeArrowheads="1"/>
          </p:cNvSpPr>
          <p:nvPr/>
        </p:nvSpPr>
        <p:spPr bwMode="auto">
          <a:xfrm>
            <a:off x="4652775" y="3709028"/>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3</a:t>
            </a:r>
            <a:endParaRPr kumimoji="0" lang="en-US" altLang="en-US" sz="1600" b="1" i="0" u="none" strike="noStrike" cap="none" normalizeH="0" baseline="0" smtClean="0">
              <a:ln>
                <a:noFill/>
              </a:ln>
              <a:solidFill>
                <a:schemeClr val="tx1"/>
              </a:solidFill>
              <a:effectLst/>
              <a:latin typeface="+mj-lt"/>
            </a:endParaRPr>
          </a:p>
        </p:txBody>
      </p:sp>
      <p:sp>
        <p:nvSpPr>
          <p:cNvPr id="145" name="Rectangle 140"/>
          <p:cNvSpPr>
            <a:spLocks noChangeArrowheads="1"/>
          </p:cNvSpPr>
          <p:nvPr/>
        </p:nvSpPr>
        <p:spPr bwMode="auto">
          <a:xfrm>
            <a:off x="4575297" y="3979376"/>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6</a:t>
            </a:r>
            <a:endParaRPr kumimoji="0" lang="en-US" altLang="en-US" sz="1600" b="1" i="0" u="none" strike="noStrike" cap="none" normalizeH="0" baseline="0" smtClean="0">
              <a:ln>
                <a:noFill/>
              </a:ln>
              <a:solidFill>
                <a:schemeClr val="tx1"/>
              </a:solidFill>
              <a:effectLst/>
              <a:latin typeface="+mj-lt"/>
            </a:endParaRPr>
          </a:p>
        </p:txBody>
      </p:sp>
      <p:sp>
        <p:nvSpPr>
          <p:cNvPr id="146" name="Rectangle 141"/>
          <p:cNvSpPr>
            <a:spLocks noChangeArrowheads="1"/>
          </p:cNvSpPr>
          <p:nvPr/>
        </p:nvSpPr>
        <p:spPr bwMode="auto">
          <a:xfrm>
            <a:off x="4301652" y="3831015"/>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7</a:t>
            </a:r>
            <a:endParaRPr kumimoji="0" lang="en-US" altLang="en-US" sz="1600" b="1" i="0" u="none" strike="noStrike" cap="none" normalizeH="0" baseline="0" smtClean="0">
              <a:ln>
                <a:noFill/>
              </a:ln>
              <a:solidFill>
                <a:schemeClr val="tx1"/>
              </a:solidFill>
              <a:effectLst/>
              <a:latin typeface="+mj-lt"/>
            </a:endParaRPr>
          </a:p>
        </p:txBody>
      </p:sp>
      <p:sp>
        <p:nvSpPr>
          <p:cNvPr id="147" name="Rectangle 142"/>
          <p:cNvSpPr>
            <a:spLocks noChangeArrowheads="1"/>
          </p:cNvSpPr>
          <p:nvPr/>
        </p:nvSpPr>
        <p:spPr bwMode="auto">
          <a:xfrm>
            <a:off x="4028008" y="4030479"/>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8</a:t>
            </a:r>
            <a:endParaRPr kumimoji="0" lang="en-US" altLang="en-US" sz="1600" b="1" i="0" u="none" strike="noStrike" cap="none" normalizeH="0" baseline="0" smtClean="0">
              <a:ln>
                <a:noFill/>
              </a:ln>
              <a:solidFill>
                <a:schemeClr val="tx1"/>
              </a:solidFill>
              <a:effectLst/>
              <a:latin typeface="+mj-lt"/>
            </a:endParaRPr>
          </a:p>
        </p:txBody>
      </p:sp>
      <p:sp>
        <p:nvSpPr>
          <p:cNvPr id="148" name="Rectangle 143"/>
          <p:cNvSpPr>
            <a:spLocks noChangeArrowheads="1"/>
          </p:cNvSpPr>
          <p:nvPr/>
        </p:nvSpPr>
        <p:spPr bwMode="auto">
          <a:xfrm>
            <a:off x="4164831" y="4099714"/>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9</a:t>
            </a:r>
            <a:endParaRPr kumimoji="0" lang="en-US" altLang="en-US" sz="1600" b="1" i="0" u="none" strike="noStrike" cap="none" normalizeH="0" baseline="0" smtClean="0">
              <a:ln>
                <a:noFill/>
              </a:ln>
              <a:solidFill>
                <a:schemeClr val="tx1"/>
              </a:solidFill>
              <a:effectLst/>
              <a:latin typeface="+mj-lt"/>
            </a:endParaRPr>
          </a:p>
        </p:txBody>
      </p:sp>
      <p:sp>
        <p:nvSpPr>
          <p:cNvPr id="149" name="Rectangle 144"/>
          <p:cNvSpPr>
            <a:spLocks noChangeArrowheads="1"/>
          </p:cNvSpPr>
          <p:nvPr/>
        </p:nvSpPr>
        <p:spPr bwMode="auto">
          <a:xfrm>
            <a:off x="3962069" y="4327202"/>
            <a:ext cx="168121"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10-14</a:t>
            </a:r>
            <a:endParaRPr kumimoji="0" lang="en-US" altLang="en-US" sz="1600" b="1" i="0" u="none" strike="noStrike" cap="none" normalizeH="0" baseline="0" smtClean="0">
              <a:ln>
                <a:noFill/>
              </a:ln>
              <a:solidFill>
                <a:schemeClr val="tx1"/>
              </a:solidFill>
              <a:effectLst/>
              <a:latin typeface="+mj-lt"/>
            </a:endParaRPr>
          </a:p>
        </p:txBody>
      </p:sp>
      <p:sp>
        <p:nvSpPr>
          <p:cNvPr id="150" name="Rectangle 145"/>
          <p:cNvSpPr>
            <a:spLocks noChangeArrowheads="1"/>
          </p:cNvSpPr>
          <p:nvPr/>
        </p:nvSpPr>
        <p:spPr bwMode="auto">
          <a:xfrm>
            <a:off x="2643300" y="2848532"/>
            <a:ext cx="21640" cy="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51" name="Rectangle 146"/>
          <p:cNvSpPr>
            <a:spLocks noChangeArrowheads="1"/>
          </p:cNvSpPr>
          <p:nvPr/>
        </p:nvSpPr>
        <p:spPr bwMode="auto">
          <a:xfrm>
            <a:off x="2880679" y="2848532"/>
            <a:ext cx="64919" cy="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250</a:t>
            </a:r>
            <a:endParaRPr kumimoji="0" lang="en-US" altLang="en-US" sz="1600" b="1" i="0" u="none" strike="noStrike" cap="none" normalizeH="0" baseline="0" dirty="0" smtClean="0">
              <a:ln>
                <a:noFill/>
              </a:ln>
              <a:solidFill>
                <a:schemeClr val="tx1"/>
              </a:solidFill>
              <a:effectLst/>
              <a:latin typeface="+mj-lt"/>
            </a:endParaRPr>
          </a:p>
        </p:txBody>
      </p:sp>
      <p:sp>
        <p:nvSpPr>
          <p:cNvPr id="152" name="Rectangle 147"/>
          <p:cNvSpPr>
            <a:spLocks noChangeArrowheads="1"/>
          </p:cNvSpPr>
          <p:nvPr/>
        </p:nvSpPr>
        <p:spPr bwMode="auto">
          <a:xfrm>
            <a:off x="2643300" y="2954033"/>
            <a:ext cx="21640" cy="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53" name="Rectangle 148"/>
          <p:cNvSpPr>
            <a:spLocks noChangeArrowheads="1"/>
          </p:cNvSpPr>
          <p:nvPr/>
        </p:nvSpPr>
        <p:spPr bwMode="auto">
          <a:xfrm>
            <a:off x="2888921" y="2954033"/>
            <a:ext cx="43278" cy="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75</a:t>
            </a:r>
            <a:endParaRPr kumimoji="0" lang="en-US" altLang="en-US" sz="1600" b="1" i="0" u="none" strike="noStrike" cap="none" normalizeH="0" baseline="0" smtClean="0">
              <a:ln>
                <a:noFill/>
              </a:ln>
              <a:solidFill>
                <a:schemeClr val="tx1"/>
              </a:solidFill>
              <a:effectLst/>
              <a:latin typeface="+mj-lt"/>
            </a:endParaRPr>
          </a:p>
        </p:txBody>
      </p:sp>
      <p:sp>
        <p:nvSpPr>
          <p:cNvPr id="154" name="Rectangle 149"/>
          <p:cNvSpPr>
            <a:spLocks noChangeArrowheads="1"/>
          </p:cNvSpPr>
          <p:nvPr/>
        </p:nvSpPr>
        <p:spPr bwMode="auto">
          <a:xfrm>
            <a:off x="3142785" y="2848532"/>
            <a:ext cx="15228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000000"/>
                </a:solidFill>
                <a:effectLst/>
                <a:latin typeface="+mj-lt"/>
              </a:rPr>
              <a:t>500 Feet</a:t>
            </a:r>
            <a:endParaRPr kumimoji="0" lang="en-US" altLang="en-US" sz="1600" b="1" i="0" u="none" strike="noStrike" cap="none" normalizeH="0" baseline="0" dirty="0" smtClean="0">
              <a:ln>
                <a:noFill/>
              </a:ln>
              <a:solidFill>
                <a:schemeClr val="tx1"/>
              </a:solidFill>
              <a:effectLst/>
              <a:latin typeface="+mj-lt"/>
            </a:endParaRPr>
          </a:p>
        </p:txBody>
      </p:sp>
      <p:sp>
        <p:nvSpPr>
          <p:cNvPr id="157" name="Rectangle 152"/>
          <p:cNvSpPr>
            <a:spLocks noChangeArrowheads="1"/>
          </p:cNvSpPr>
          <p:nvPr/>
        </p:nvSpPr>
        <p:spPr bwMode="auto">
          <a:xfrm>
            <a:off x="3132894" y="2950736"/>
            <a:ext cx="203076" cy="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000000"/>
                </a:solidFill>
                <a:effectLst/>
                <a:latin typeface="+mj-lt"/>
              </a:rPr>
              <a:t>150 Meters</a:t>
            </a:r>
            <a:endParaRPr kumimoji="0" lang="en-US" altLang="en-US" sz="1600" b="1" i="0" u="none" strike="noStrike" cap="none" normalizeH="0" baseline="0" smtClean="0">
              <a:ln>
                <a:noFill/>
              </a:ln>
              <a:solidFill>
                <a:schemeClr val="tx1"/>
              </a:solidFill>
              <a:effectLst/>
              <a:latin typeface="+mj-lt"/>
            </a:endParaRPr>
          </a:p>
        </p:txBody>
      </p:sp>
      <p:sp>
        <p:nvSpPr>
          <p:cNvPr id="158" name="Rectangle 153"/>
          <p:cNvSpPr>
            <a:spLocks noChangeArrowheads="1"/>
          </p:cNvSpPr>
          <p:nvPr/>
        </p:nvSpPr>
        <p:spPr bwMode="auto">
          <a:xfrm>
            <a:off x="2803201" y="2477629"/>
            <a:ext cx="4087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mj-lt"/>
              </a:rPr>
              <a:t>1–14 Stations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mj-lt"/>
              </a:rPr>
              <a:t>of the Cross</a:t>
            </a:r>
            <a:endParaRPr kumimoji="0" lang="en-US" altLang="en-US" sz="1600" b="1" i="0" u="none" strike="noStrike" cap="none" normalizeH="0" baseline="0" dirty="0" smtClean="0">
              <a:ln>
                <a:noFill/>
              </a:ln>
              <a:solidFill>
                <a:schemeClr val="tx1"/>
              </a:solidFill>
              <a:effectLst/>
              <a:latin typeface="+mj-lt"/>
            </a:endParaRPr>
          </a:p>
        </p:txBody>
      </p:sp>
      <p:sp>
        <p:nvSpPr>
          <p:cNvPr id="160" name="Rectangle 155"/>
          <p:cNvSpPr>
            <a:spLocks noChangeArrowheads="1"/>
          </p:cNvSpPr>
          <p:nvPr/>
        </p:nvSpPr>
        <p:spPr bwMode="auto">
          <a:xfrm>
            <a:off x="2720778" y="2487519"/>
            <a:ext cx="36620" cy="7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F9FAFA"/>
                </a:solidFill>
                <a:effectLst/>
                <a:latin typeface="+mj-lt"/>
              </a:rPr>
              <a:t>2</a:t>
            </a:r>
            <a:endParaRPr kumimoji="0" lang="en-US" altLang="en-US" sz="1600" b="1" i="0" u="none" strike="noStrike" cap="none" normalizeH="0" baseline="0" smtClean="0">
              <a:ln>
                <a:noFill/>
              </a:ln>
              <a:solidFill>
                <a:schemeClr val="tx1"/>
              </a:solidFill>
              <a:effectLst/>
              <a:latin typeface="+mj-lt"/>
            </a:endParaRPr>
          </a:p>
        </p:txBody>
      </p:sp>
      <p:sp>
        <p:nvSpPr>
          <p:cNvPr id="93" name="Rectangle 88"/>
          <p:cNvSpPr>
            <a:spLocks noChangeArrowheads="1"/>
          </p:cNvSpPr>
          <p:nvPr/>
        </p:nvSpPr>
        <p:spPr bwMode="auto">
          <a:xfrm>
            <a:off x="5635939" y="4213458"/>
            <a:ext cx="3799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al-Haram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al-Sharif</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5" name="Rectangle 90"/>
          <p:cNvSpPr>
            <a:spLocks noChangeArrowheads="1"/>
          </p:cNvSpPr>
          <p:nvPr/>
        </p:nvSpPr>
        <p:spPr bwMode="auto">
          <a:xfrm>
            <a:off x="5165446" y="4894273"/>
            <a:ext cx="3446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Western</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Wall</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7" name="Rectangle 92"/>
          <p:cNvSpPr>
            <a:spLocks noChangeArrowheads="1"/>
          </p:cNvSpPr>
          <p:nvPr/>
        </p:nvSpPr>
        <p:spPr bwMode="auto">
          <a:xfrm>
            <a:off x="4222526" y="4144222"/>
            <a:ext cx="63639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Church of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Holy </a:t>
            </a:r>
            <a:r>
              <a:rPr kumimoji="0" lang="en-US" altLang="en-US" sz="600" b="1" i="0" u="none" strike="noStrike" cap="none" normalizeH="0" baseline="0" dirty="0" err="1" smtClean="0">
                <a:ln>
                  <a:noFill/>
                </a:ln>
                <a:solidFill>
                  <a:srgbClr val="231F20"/>
                </a:solidFill>
                <a:effectLst>
                  <a:glow rad="50800">
                    <a:schemeClr val="bg1">
                      <a:alpha val="50000"/>
                    </a:schemeClr>
                  </a:glow>
                </a:effectLst>
                <a:latin typeface="Arial Black" panose="020B0A04020102020204" pitchFamily="34" charset="0"/>
              </a:rPr>
              <a:t>Sepulchre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99" name="Rectangle 94"/>
          <p:cNvSpPr>
            <a:spLocks noChangeArrowheads="1"/>
          </p:cNvSpPr>
          <p:nvPr/>
        </p:nvSpPr>
        <p:spPr bwMode="auto">
          <a:xfrm>
            <a:off x="6127801" y="5031094"/>
            <a:ext cx="3238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al-Aqsa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Mosque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01" name="Rectangle 96"/>
          <p:cNvSpPr>
            <a:spLocks noChangeArrowheads="1"/>
          </p:cNvSpPr>
          <p:nvPr/>
        </p:nvSpPr>
        <p:spPr bwMode="auto">
          <a:xfrm>
            <a:off x="3449398" y="5580032"/>
            <a:ext cx="5466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ARMENIAN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02" name="Rectangle 97"/>
          <p:cNvSpPr>
            <a:spLocks noChangeArrowheads="1"/>
          </p:cNvSpPr>
          <p:nvPr/>
        </p:nvSpPr>
        <p:spPr bwMode="auto">
          <a:xfrm>
            <a:off x="3487312" y="5916318"/>
            <a:ext cx="49051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QUARTER</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03" name="Rectangle 98"/>
          <p:cNvSpPr>
            <a:spLocks noChangeArrowheads="1"/>
          </p:cNvSpPr>
          <p:nvPr/>
        </p:nvSpPr>
        <p:spPr bwMode="auto">
          <a:xfrm>
            <a:off x="4873178" y="5176159"/>
            <a:ext cx="4905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JEWISH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QUARTER</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18" name="Rectangle 113"/>
          <p:cNvSpPr>
            <a:spLocks noChangeArrowheads="1"/>
          </p:cNvSpPr>
          <p:nvPr/>
        </p:nvSpPr>
        <p:spPr bwMode="auto">
          <a:xfrm>
            <a:off x="3571629" y="3639793"/>
            <a:ext cx="561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CHRISTIAN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glow rad="50800">
                    <a:schemeClr val="bg1">
                      <a:alpha val="50000"/>
                    </a:schemeClr>
                  </a:glow>
                </a:effectLst>
                <a:latin typeface="Arial Black" panose="020B0A04020102020204" pitchFamily="34" charset="0"/>
              </a:rPr>
              <a:t>QUARTER</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62" name="Rectangle 98"/>
          <p:cNvSpPr>
            <a:spLocks noChangeArrowheads="1"/>
          </p:cNvSpPr>
          <p:nvPr/>
        </p:nvSpPr>
        <p:spPr bwMode="auto">
          <a:xfrm rot="18004729">
            <a:off x="4383981" y="3215162"/>
            <a:ext cx="2705057" cy="75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spc="700" dirty="0">
                <a:solidFill>
                  <a:srgbClr val="231F20"/>
                </a:solidFill>
                <a:effectLst>
                  <a:glow rad="50800">
                    <a:schemeClr val="bg1">
                      <a:alpha val="50000"/>
                    </a:schemeClr>
                  </a:glow>
                </a:effectLst>
                <a:latin typeface="Arial Black" panose="020B0A04020102020204" pitchFamily="34" charset="0"/>
              </a:rPr>
              <a:t>MUSLIM QUARTER</a:t>
            </a:r>
            <a:endParaRPr kumimoji="0" lang="en-US" altLang="en-US" sz="1600" b="1" i="0" u="none" cap="none" spc="700" normalizeH="0" dirty="0" smtClean="0">
              <a:ln>
                <a:noFill/>
              </a:ln>
              <a:solidFill>
                <a:schemeClr val="tx1"/>
              </a:solidFill>
              <a:effectLst>
                <a:glow rad="50800">
                  <a:schemeClr val="bg1">
                    <a:alpha val="50000"/>
                  </a:schemeClr>
                </a:glow>
              </a:effectLst>
              <a:latin typeface="Arial Black" panose="020B0A04020102020204" pitchFamily="34" charset="0"/>
            </a:endParaRPr>
          </a:p>
        </p:txBody>
      </p:sp>
    </p:spTree>
    <p:extLst>
      <p:ext uri="{BB962C8B-B14F-4D97-AF65-F5344CB8AC3E}">
        <p14:creationId xmlns:p14="http://schemas.microsoft.com/office/powerpoint/2010/main" val="29790646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6.4.4 Jerusalem’s Challenging Geography </a:t>
            </a:r>
            <a:r>
              <a:rPr lang="en-US" sz="2000" b="0" dirty="0"/>
              <a:t>(2 of 2)</a:t>
            </a:r>
          </a:p>
        </p:txBody>
      </p:sp>
      <p:sp>
        <p:nvSpPr>
          <p:cNvPr id="3" name="Content Placeholder 2">
            <a:extLst>
              <a:ext uri="{FF2B5EF4-FFF2-40B4-BE49-F238E27FC236}">
                <a16:creationId xmlns:a16="http://schemas.microsoft.com/office/drawing/2014/main" id="{5D6AFD79-2E2B-4237-A01E-4BFDF578CC55}"/>
              </a:ext>
            </a:extLst>
          </p:cNvPr>
          <p:cNvSpPr>
            <a:spLocks noGrp="1"/>
          </p:cNvSpPr>
          <p:nvPr>
            <p:ph sz="quarter" idx="13"/>
          </p:nvPr>
        </p:nvSpPr>
        <p:spPr>
          <a:xfrm>
            <a:off x="457199" y="1556326"/>
            <a:ext cx="8229601" cy="793174"/>
          </a:xfrm>
        </p:spPr>
        <p:txBody>
          <a:bodyPr/>
          <a:lstStyle/>
          <a:p>
            <a:pPr marL="432" indent="0">
              <a:buNone/>
            </a:pPr>
            <a:r>
              <a:rPr lang="en-US" sz="2200" b="1" dirty="0"/>
              <a:t>Figure 6-71: </a:t>
            </a:r>
            <a:r>
              <a:rPr lang="en-US" sz="2200" dirty="0"/>
              <a:t>The Dome of the Rock, a holy site to Muslims, is next to the Western Wall, a site sacred to Jews.</a:t>
            </a:r>
          </a:p>
        </p:txBody>
      </p:sp>
      <p:pic>
        <p:nvPicPr>
          <p:cNvPr id="5" name="Picture 4" descr="The western wall and dome of the rock. Jews pray on the Western wall and Muslims pray at the Dome of the Rock.">
            <a:extLst>
              <a:ext uri="{FF2B5EF4-FFF2-40B4-BE49-F238E27FC236}">
                <a16:creationId xmlns:a16="http://schemas.microsoft.com/office/drawing/2014/main" id="{989305A3-8477-42EA-AEDE-2A3F73DCA1F5}"/>
              </a:ext>
            </a:extLst>
          </p:cNvPr>
          <p:cNvPicPr>
            <a:picLocks noChangeAspect="1"/>
          </p:cNvPicPr>
          <p:nvPr/>
        </p:nvPicPr>
        <p:blipFill>
          <a:blip r:embed="rId2"/>
          <a:stretch>
            <a:fillRect/>
          </a:stretch>
        </p:blipFill>
        <p:spPr>
          <a:xfrm>
            <a:off x="581079" y="2437081"/>
            <a:ext cx="7981839" cy="3705854"/>
          </a:xfrm>
          <a:prstGeom prst="rect">
            <a:avLst/>
          </a:prstGeom>
        </p:spPr>
      </p:pic>
    </p:spTree>
    <p:extLst>
      <p:ext uri="{BB962C8B-B14F-4D97-AF65-F5344CB8AC3E}">
        <p14:creationId xmlns:p14="http://schemas.microsoft.com/office/powerpoint/2010/main" val="3915166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199" y="215371"/>
            <a:ext cx="8562109" cy="1097279"/>
          </a:xfrm>
        </p:spPr>
        <p:txBody>
          <a:bodyPr/>
          <a:lstStyle/>
          <a:p>
            <a:r>
              <a:rPr lang="en-US" sz="3400" dirty="0"/>
              <a:t>6.1.2 Global Distribution of Religions </a:t>
            </a:r>
            <a:r>
              <a:rPr lang="en-US" sz="2000" b="0" dirty="0"/>
              <a:t>(2 of 3)</a:t>
            </a:r>
          </a:p>
        </p:txBody>
      </p:sp>
      <p:sp>
        <p:nvSpPr>
          <p:cNvPr id="8" name="Content Placeholder 7"/>
          <p:cNvSpPr>
            <a:spLocks noGrp="1"/>
          </p:cNvSpPr>
          <p:nvPr>
            <p:ph sz="quarter" idx="13"/>
          </p:nvPr>
        </p:nvSpPr>
        <p:spPr>
          <a:xfrm>
            <a:off x="457200" y="1556326"/>
            <a:ext cx="8229600" cy="1026854"/>
          </a:xfrm>
        </p:spPr>
        <p:txBody>
          <a:bodyPr/>
          <a:lstStyle/>
          <a:p>
            <a:pPr marL="0" indent="0">
              <a:buNone/>
            </a:pPr>
            <a:r>
              <a:rPr lang="en-US" sz="2200" b="1" dirty="0"/>
              <a:t>Figure 6-5: </a:t>
            </a:r>
            <a:r>
              <a:rPr lang="en-US" sz="2200" dirty="0"/>
              <a:t>The Western Hemisphere, Europe, and sub-Saharan Africa are predominantly Christian; Southwest Asia and North Africa are majority Muslim.</a:t>
            </a:r>
            <a:endParaRPr lang="en-US" altLang="en-US" sz="2200" dirty="0"/>
          </a:p>
        </p:txBody>
      </p:sp>
      <p:pic>
        <p:nvPicPr>
          <p:cNvPr id="4" name="Picture 3">
            <a:extLst>
              <a:ext uri="{FF2B5EF4-FFF2-40B4-BE49-F238E27FC236}">
                <a16:creationId xmlns:a16="http://schemas.microsoft.com/office/drawing/2014/main" id="{A8501F22-C2BC-4575-88FD-572EBF5FD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984" y="2733226"/>
            <a:ext cx="5629681" cy="3713555"/>
          </a:xfrm>
          <a:prstGeom prst="rect">
            <a:avLst/>
          </a:prstGeom>
        </p:spPr>
      </p:pic>
      <p:sp>
        <p:nvSpPr>
          <p:cNvPr id="6" name="Rectangle 6"/>
          <p:cNvSpPr>
            <a:spLocks noChangeArrowheads="1"/>
          </p:cNvSpPr>
          <p:nvPr/>
        </p:nvSpPr>
        <p:spPr bwMode="auto">
          <a:xfrm>
            <a:off x="1771279" y="3723547"/>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9" name="Rectangle 7"/>
          <p:cNvSpPr>
            <a:spLocks noChangeArrowheads="1"/>
          </p:cNvSpPr>
          <p:nvPr/>
        </p:nvSpPr>
        <p:spPr bwMode="auto">
          <a:xfrm>
            <a:off x="1732701" y="413397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10" name="Rectangle 12"/>
          <p:cNvSpPr>
            <a:spLocks noChangeArrowheads="1"/>
          </p:cNvSpPr>
          <p:nvPr/>
        </p:nvSpPr>
        <p:spPr bwMode="auto">
          <a:xfrm>
            <a:off x="7368257" y="4543079"/>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11" name="Rectangle 13"/>
          <p:cNvSpPr>
            <a:spLocks noChangeArrowheads="1"/>
          </p:cNvSpPr>
          <p:nvPr/>
        </p:nvSpPr>
        <p:spPr bwMode="auto">
          <a:xfrm>
            <a:off x="1738874" y="4551901"/>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12" name="Rectangle 14"/>
          <p:cNvSpPr>
            <a:spLocks noChangeArrowheads="1"/>
          </p:cNvSpPr>
          <p:nvPr/>
        </p:nvSpPr>
        <p:spPr bwMode="auto">
          <a:xfrm>
            <a:off x="1738874" y="496101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13" name="Rectangle 15"/>
          <p:cNvSpPr>
            <a:spLocks noChangeArrowheads="1"/>
          </p:cNvSpPr>
          <p:nvPr/>
        </p:nvSpPr>
        <p:spPr bwMode="auto">
          <a:xfrm>
            <a:off x="1741200" y="5370423"/>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14" name="Rectangle 16"/>
          <p:cNvSpPr>
            <a:spLocks noChangeArrowheads="1"/>
          </p:cNvSpPr>
          <p:nvPr/>
        </p:nvSpPr>
        <p:spPr bwMode="auto">
          <a:xfrm>
            <a:off x="7033657" y="3312189"/>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15" name="Rectangle 17"/>
          <p:cNvSpPr>
            <a:spLocks noChangeArrowheads="1"/>
          </p:cNvSpPr>
          <p:nvPr/>
        </p:nvSpPr>
        <p:spPr bwMode="auto">
          <a:xfrm>
            <a:off x="1798002" y="331016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16" name="Rectangle 18"/>
          <p:cNvSpPr>
            <a:spLocks noChangeArrowheads="1"/>
          </p:cNvSpPr>
          <p:nvPr/>
        </p:nvSpPr>
        <p:spPr bwMode="auto">
          <a:xfrm>
            <a:off x="6506391" y="289143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17" name="Rectangle 19"/>
          <p:cNvSpPr>
            <a:spLocks noChangeArrowheads="1"/>
          </p:cNvSpPr>
          <p:nvPr/>
        </p:nvSpPr>
        <p:spPr bwMode="auto">
          <a:xfrm>
            <a:off x="2339281" y="2900476"/>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18" name="Rectangle 20"/>
          <p:cNvSpPr>
            <a:spLocks noChangeArrowheads="1"/>
          </p:cNvSpPr>
          <p:nvPr/>
        </p:nvSpPr>
        <p:spPr bwMode="auto">
          <a:xfrm>
            <a:off x="7312703" y="3723547"/>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19" name="Rectangle 21"/>
          <p:cNvSpPr>
            <a:spLocks noChangeArrowheads="1"/>
          </p:cNvSpPr>
          <p:nvPr/>
        </p:nvSpPr>
        <p:spPr bwMode="auto">
          <a:xfrm>
            <a:off x="7295256" y="5368827"/>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20" name="Rectangle 22"/>
          <p:cNvSpPr>
            <a:spLocks noChangeArrowheads="1"/>
          </p:cNvSpPr>
          <p:nvPr/>
        </p:nvSpPr>
        <p:spPr bwMode="auto">
          <a:xfrm>
            <a:off x="7325049" y="4144469"/>
            <a:ext cx="117020" cy="92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21" name="Rectangle 23"/>
          <p:cNvSpPr>
            <a:spLocks noChangeArrowheads="1"/>
          </p:cNvSpPr>
          <p:nvPr/>
        </p:nvSpPr>
        <p:spPr bwMode="auto">
          <a:xfrm>
            <a:off x="7318876" y="4966078"/>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22" name="Rectangle 5"/>
          <p:cNvSpPr>
            <a:spLocks noChangeArrowheads="1"/>
          </p:cNvSpPr>
          <p:nvPr/>
        </p:nvSpPr>
        <p:spPr bwMode="auto">
          <a:xfrm>
            <a:off x="2814243" y="576727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23" name="Rectangle 8"/>
          <p:cNvSpPr>
            <a:spLocks noChangeArrowheads="1"/>
          </p:cNvSpPr>
          <p:nvPr/>
        </p:nvSpPr>
        <p:spPr bwMode="auto">
          <a:xfrm>
            <a:off x="3689027" y="5762641"/>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24" name="Rectangle 9"/>
          <p:cNvSpPr>
            <a:spLocks noChangeArrowheads="1"/>
          </p:cNvSpPr>
          <p:nvPr/>
        </p:nvSpPr>
        <p:spPr bwMode="auto">
          <a:xfrm>
            <a:off x="4848722" y="5756469"/>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25" name="Rectangle 10"/>
          <p:cNvSpPr>
            <a:spLocks noChangeArrowheads="1"/>
          </p:cNvSpPr>
          <p:nvPr/>
        </p:nvSpPr>
        <p:spPr bwMode="auto">
          <a:xfrm>
            <a:off x="3966795" y="575955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26" name="Rectangle 11"/>
          <p:cNvSpPr>
            <a:spLocks noChangeArrowheads="1"/>
          </p:cNvSpPr>
          <p:nvPr/>
        </p:nvSpPr>
        <p:spPr bwMode="auto">
          <a:xfrm>
            <a:off x="4561520" y="575955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27" name="Rectangle 24"/>
          <p:cNvSpPr>
            <a:spLocks noChangeArrowheads="1"/>
          </p:cNvSpPr>
          <p:nvPr/>
        </p:nvSpPr>
        <p:spPr bwMode="auto">
          <a:xfrm>
            <a:off x="3420744" y="57672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28" name="Rectangle 25"/>
          <p:cNvSpPr>
            <a:spLocks noChangeArrowheads="1"/>
          </p:cNvSpPr>
          <p:nvPr/>
        </p:nvSpPr>
        <p:spPr bwMode="auto">
          <a:xfrm>
            <a:off x="3124459" y="5767270"/>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29" name="Rectangle 26"/>
          <p:cNvSpPr>
            <a:spLocks noChangeArrowheads="1"/>
          </p:cNvSpPr>
          <p:nvPr/>
        </p:nvSpPr>
        <p:spPr bwMode="auto">
          <a:xfrm>
            <a:off x="2521003" y="5770357"/>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0" name="Rectangle 27"/>
          <p:cNvSpPr>
            <a:spLocks noChangeArrowheads="1"/>
          </p:cNvSpPr>
          <p:nvPr/>
        </p:nvSpPr>
        <p:spPr bwMode="auto">
          <a:xfrm>
            <a:off x="2225953" y="5770357"/>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2" name="Rectangle 29"/>
          <p:cNvSpPr>
            <a:spLocks noChangeArrowheads="1"/>
          </p:cNvSpPr>
          <p:nvPr/>
        </p:nvSpPr>
        <p:spPr bwMode="auto">
          <a:xfrm>
            <a:off x="4292880" y="5767270"/>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3" name="Rectangle 30"/>
          <p:cNvSpPr>
            <a:spLocks noChangeArrowheads="1"/>
          </p:cNvSpPr>
          <p:nvPr/>
        </p:nvSpPr>
        <p:spPr bwMode="auto">
          <a:xfrm>
            <a:off x="5142361" y="575955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4" name="Rectangle 31"/>
          <p:cNvSpPr>
            <a:spLocks noChangeArrowheads="1"/>
          </p:cNvSpPr>
          <p:nvPr/>
        </p:nvSpPr>
        <p:spPr bwMode="auto">
          <a:xfrm>
            <a:off x="5685194" y="5756469"/>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5" name="Rectangle 32"/>
          <p:cNvSpPr>
            <a:spLocks noChangeArrowheads="1"/>
          </p:cNvSpPr>
          <p:nvPr/>
        </p:nvSpPr>
        <p:spPr bwMode="auto">
          <a:xfrm>
            <a:off x="5978834" y="5756469"/>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6" name="Rectangle 33"/>
          <p:cNvSpPr>
            <a:spLocks noChangeArrowheads="1"/>
          </p:cNvSpPr>
          <p:nvPr/>
        </p:nvSpPr>
        <p:spPr bwMode="auto">
          <a:xfrm>
            <a:off x="5432647" y="5759555"/>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7" name="Rectangle 34"/>
          <p:cNvSpPr>
            <a:spLocks noChangeArrowheads="1"/>
          </p:cNvSpPr>
          <p:nvPr/>
        </p:nvSpPr>
        <p:spPr bwMode="auto">
          <a:xfrm>
            <a:off x="6549748" y="576418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8" name="Rectangle 35"/>
          <p:cNvSpPr>
            <a:spLocks noChangeArrowheads="1"/>
          </p:cNvSpPr>
          <p:nvPr/>
        </p:nvSpPr>
        <p:spPr bwMode="auto">
          <a:xfrm>
            <a:off x="6257919" y="576418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39" name="Rectangle 36"/>
          <p:cNvSpPr>
            <a:spLocks noChangeArrowheads="1"/>
          </p:cNvSpPr>
          <p:nvPr/>
        </p:nvSpPr>
        <p:spPr bwMode="auto">
          <a:xfrm>
            <a:off x="6841881" y="5759555"/>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40" name="Rectangle 37"/>
          <p:cNvSpPr>
            <a:spLocks noChangeArrowheads="1"/>
          </p:cNvSpPr>
          <p:nvPr/>
        </p:nvSpPr>
        <p:spPr bwMode="auto">
          <a:xfrm>
            <a:off x="7044747" y="4515528"/>
            <a:ext cx="22057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spc="-40" normalizeH="0" dirty="0" smtClean="0">
                <a:ln>
                  <a:noFill/>
                </a:ln>
                <a:solidFill>
                  <a:srgbClr val="00AEEF"/>
                </a:solidFill>
                <a:effectLst>
                  <a:glow rad="50800">
                    <a:schemeClr val="bg1"/>
                  </a:glow>
                </a:effectLst>
                <a:latin typeface="+mj-lt"/>
              </a:rPr>
              <a:t>EQUATOR</a:t>
            </a:r>
            <a:endParaRPr kumimoji="0" lang="en-US" altLang="en-US" sz="1050" b="1" i="0" u="none" strike="noStrike" cap="none" spc="-40" normalizeH="0" dirty="0" smtClean="0">
              <a:ln>
                <a:noFill/>
              </a:ln>
              <a:solidFill>
                <a:schemeClr val="tx1"/>
              </a:solidFill>
              <a:effectLst>
                <a:glow rad="50800">
                  <a:schemeClr val="bg1"/>
                </a:glow>
              </a:effectLst>
              <a:latin typeface="+mj-lt"/>
            </a:endParaRPr>
          </a:p>
        </p:txBody>
      </p:sp>
      <p:sp>
        <p:nvSpPr>
          <p:cNvPr id="41" name="Rectangle 42"/>
          <p:cNvSpPr>
            <a:spLocks noChangeArrowheads="1"/>
          </p:cNvSpPr>
          <p:nvPr/>
        </p:nvSpPr>
        <p:spPr bwMode="auto">
          <a:xfrm>
            <a:off x="5615823" y="5090093"/>
            <a:ext cx="50687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spc="-40" normalizeH="0" dirty="0" smtClean="0">
                <a:ln>
                  <a:noFill/>
                </a:ln>
                <a:solidFill>
                  <a:srgbClr val="00AEEF"/>
                </a:solidFill>
                <a:effectLst>
                  <a:glow rad="50800">
                    <a:schemeClr val="bg1"/>
                  </a:glow>
                </a:effectLst>
                <a:latin typeface="+mj-lt"/>
              </a:rPr>
              <a:t>TROPIC OF CAPRICORN</a:t>
            </a:r>
            <a:endParaRPr kumimoji="0" lang="en-US" altLang="en-US" sz="1050" b="1" i="0" u="none" strike="noStrike" cap="none" spc="-40" normalizeH="0" dirty="0" smtClean="0">
              <a:ln>
                <a:noFill/>
              </a:ln>
              <a:solidFill>
                <a:schemeClr val="tx1"/>
              </a:solidFill>
              <a:effectLst>
                <a:glow rad="50800">
                  <a:schemeClr val="bg1"/>
                </a:glow>
              </a:effectLst>
              <a:latin typeface="+mj-lt"/>
            </a:endParaRPr>
          </a:p>
        </p:txBody>
      </p:sp>
      <p:sp>
        <p:nvSpPr>
          <p:cNvPr id="42" name="Rectangle 45"/>
          <p:cNvSpPr>
            <a:spLocks noChangeArrowheads="1"/>
          </p:cNvSpPr>
          <p:nvPr/>
        </p:nvSpPr>
        <p:spPr bwMode="auto">
          <a:xfrm>
            <a:off x="6795654" y="4043595"/>
            <a:ext cx="430887" cy="61555"/>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1" u="none" strike="noStrike" cap="none" spc="-40" normalizeH="0" dirty="0" smtClean="0">
                <a:ln>
                  <a:noFill/>
                </a:ln>
                <a:solidFill>
                  <a:srgbClr val="00AEEF"/>
                </a:solidFill>
                <a:effectLst>
                  <a:glow rad="50800">
                    <a:schemeClr val="bg1"/>
                  </a:glow>
                </a:effectLst>
                <a:latin typeface="+mj-lt"/>
              </a:rPr>
              <a:t>TROPIC OF CANCER</a:t>
            </a:r>
            <a:endParaRPr kumimoji="0" lang="en-US" altLang="en-US" sz="1050" b="1" i="0" u="none" strike="noStrike" cap="none" spc="-40" normalizeH="0" dirty="0" smtClean="0">
              <a:ln>
                <a:noFill/>
              </a:ln>
              <a:solidFill>
                <a:schemeClr val="tx1"/>
              </a:solidFill>
              <a:effectLst>
                <a:glow rad="50800">
                  <a:schemeClr val="bg1"/>
                </a:glow>
              </a:effectLst>
              <a:latin typeface="+mj-lt"/>
            </a:endParaRPr>
          </a:p>
        </p:txBody>
      </p:sp>
      <p:sp>
        <p:nvSpPr>
          <p:cNvPr id="43" name="Rectangle 46"/>
          <p:cNvSpPr>
            <a:spLocks noChangeArrowheads="1"/>
          </p:cNvSpPr>
          <p:nvPr/>
        </p:nvSpPr>
        <p:spPr bwMode="auto">
          <a:xfrm>
            <a:off x="4336366" y="2790564"/>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44" name="Rectangle 47"/>
          <p:cNvSpPr>
            <a:spLocks noChangeArrowheads="1"/>
          </p:cNvSpPr>
          <p:nvPr/>
        </p:nvSpPr>
        <p:spPr bwMode="auto">
          <a:xfrm>
            <a:off x="4112537" y="27905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45" name="Rectangle 48"/>
          <p:cNvSpPr>
            <a:spLocks noChangeArrowheads="1"/>
          </p:cNvSpPr>
          <p:nvPr/>
        </p:nvSpPr>
        <p:spPr bwMode="auto">
          <a:xfrm>
            <a:off x="4492225" y="27905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46" name="Rectangle 49"/>
          <p:cNvSpPr>
            <a:spLocks noChangeArrowheads="1"/>
          </p:cNvSpPr>
          <p:nvPr/>
        </p:nvSpPr>
        <p:spPr bwMode="auto">
          <a:xfrm>
            <a:off x="3905755" y="27905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47" name="Rectangle 50"/>
          <p:cNvSpPr>
            <a:spLocks noChangeArrowheads="1"/>
          </p:cNvSpPr>
          <p:nvPr/>
        </p:nvSpPr>
        <p:spPr bwMode="auto">
          <a:xfrm>
            <a:off x="4700550" y="27905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48" name="Rectangle 51"/>
          <p:cNvSpPr>
            <a:spLocks noChangeArrowheads="1"/>
          </p:cNvSpPr>
          <p:nvPr/>
        </p:nvSpPr>
        <p:spPr bwMode="auto">
          <a:xfrm>
            <a:off x="3710115" y="27905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49" name="Rectangle 52"/>
          <p:cNvSpPr>
            <a:spLocks noChangeArrowheads="1"/>
          </p:cNvSpPr>
          <p:nvPr/>
        </p:nvSpPr>
        <p:spPr bwMode="auto">
          <a:xfrm>
            <a:off x="3520045" y="27905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0" name="Rectangle 53"/>
          <p:cNvSpPr>
            <a:spLocks noChangeArrowheads="1"/>
          </p:cNvSpPr>
          <p:nvPr/>
        </p:nvSpPr>
        <p:spPr bwMode="auto">
          <a:xfrm>
            <a:off x="5078045" y="27905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1" name="Rectangle 54"/>
          <p:cNvSpPr>
            <a:spLocks noChangeArrowheads="1"/>
          </p:cNvSpPr>
          <p:nvPr/>
        </p:nvSpPr>
        <p:spPr bwMode="auto">
          <a:xfrm>
            <a:off x="3285489" y="2793651"/>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100°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2" name="Rectangle 55"/>
          <p:cNvSpPr>
            <a:spLocks noChangeArrowheads="1"/>
          </p:cNvSpPr>
          <p:nvPr/>
        </p:nvSpPr>
        <p:spPr bwMode="auto">
          <a:xfrm>
            <a:off x="5250878" y="2793651"/>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200" b="1" i="0" u="none" strike="noStrike" cap="none" normalizeH="0" baseline="0" smtClean="0">
              <a:ln>
                <a:noFill/>
              </a:ln>
              <a:solidFill>
                <a:schemeClr val="tx1"/>
              </a:solidFill>
              <a:effectLst>
                <a:glow rad="50800">
                  <a:schemeClr val="bg1"/>
                </a:glow>
              </a:effectLst>
              <a:latin typeface="+mj-lt"/>
            </a:endParaRPr>
          </a:p>
        </p:txBody>
      </p:sp>
      <p:sp>
        <p:nvSpPr>
          <p:cNvPr id="53" name="Rectangle 56"/>
          <p:cNvSpPr>
            <a:spLocks noChangeArrowheads="1"/>
          </p:cNvSpPr>
          <p:nvPr/>
        </p:nvSpPr>
        <p:spPr bwMode="auto">
          <a:xfrm>
            <a:off x="3091053" y="279056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120°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4" name="Rectangle 57"/>
          <p:cNvSpPr>
            <a:spLocks noChangeArrowheads="1"/>
          </p:cNvSpPr>
          <p:nvPr/>
        </p:nvSpPr>
        <p:spPr bwMode="auto">
          <a:xfrm>
            <a:off x="5461760" y="279056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120°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5" name="Rectangle 58"/>
          <p:cNvSpPr>
            <a:spLocks noChangeArrowheads="1"/>
          </p:cNvSpPr>
          <p:nvPr/>
        </p:nvSpPr>
        <p:spPr bwMode="auto">
          <a:xfrm>
            <a:off x="2910496" y="279056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6" name="Rectangle 59"/>
          <p:cNvSpPr>
            <a:spLocks noChangeArrowheads="1"/>
          </p:cNvSpPr>
          <p:nvPr/>
        </p:nvSpPr>
        <p:spPr bwMode="auto">
          <a:xfrm>
            <a:off x="2688282" y="279056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7" name="Rectangle 60"/>
          <p:cNvSpPr>
            <a:spLocks noChangeArrowheads="1"/>
          </p:cNvSpPr>
          <p:nvPr/>
        </p:nvSpPr>
        <p:spPr bwMode="auto">
          <a:xfrm>
            <a:off x="5644733" y="279056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8" name="Rectangle 61"/>
          <p:cNvSpPr>
            <a:spLocks noChangeArrowheads="1"/>
          </p:cNvSpPr>
          <p:nvPr/>
        </p:nvSpPr>
        <p:spPr bwMode="auto">
          <a:xfrm>
            <a:off x="5845873" y="278747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59" name="Rectangle 62"/>
          <p:cNvSpPr>
            <a:spLocks noChangeArrowheads="1"/>
          </p:cNvSpPr>
          <p:nvPr/>
        </p:nvSpPr>
        <p:spPr bwMode="auto">
          <a:xfrm>
            <a:off x="4903271" y="2790564"/>
            <a:ext cx="1170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60" name="Rectangle 63"/>
          <p:cNvSpPr>
            <a:spLocks noChangeArrowheads="1"/>
          </p:cNvSpPr>
          <p:nvPr/>
        </p:nvSpPr>
        <p:spPr bwMode="auto">
          <a:xfrm>
            <a:off x="6062220" y="2790564"/>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61" name="Rectangle 64"/>
          <p:cNvSpPr>
            <a:spLocks noChangeArrowheads="1"/>
          </p:cNvSpPr>
          <p:nvPr/>
        </p:nvSpPr>
        <p:spPr bwMode="auto">
          <a:xfrm>
            <a:off x="3427850" y="3807279"/>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62" name="Rectangle 66"/>
          <p:cNvSpPr>
            <a:spLocks noChangeArrowheads="1"/>
          </p:cNvSpPr>
          <p:nvPr/>
        </p:nvSpPr>
        <p:spPr bwMode="auto">
          <a:xfrm>
            <a:off x="4682740" y="2956656"/>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44C8F5"/>
                </a:solidFill>
                <a:effectLst>
                  <a:glow rad="50800">
                    <a:schemeClr val="bg1"/>
                  </a:glow>
                </a:effectLst>
                <a:latin typeface="+mj-lt"/>
              </a:rPr>
              <a:t>OCEAN</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63" name="Rectangle 68"/>
          <p:cNvSpPr>
            <a:spLocks noChangeArrowheads="1"/>
          </p:cNvSpPr>
          <p:nvPr/>
        </p:nvSpPr>
        <p:spPr bwMode="auto">
          <a:xfrm>
            <a:off x="3764128" y="4743822"/>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64" name="Rectangle 70"/>
          <p:cNvSpPr>
            <a:spLocks noChangeArrowheads="1"/>
          </p:cNvSpPr>
          <p:nvPr/>
        </p:nvSpPr>
        <p:spPr bwMode="auto">
          <a:xfrm>
            <a:off x="5475456" y="4693826"/>
            <a:ext cx="3702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65" name="Rectangle 72"/>
          <p:cNvSpPr>
            <a:spLocks noChangeArrowheads="1"/>
          </p:cNvSpPr>
          <p:nvPr/>
        </p:nvSpPr>
        <p:spPr bwMode="auto">
          <a:xfrm>
            <a:off x="2025733" y="4686107"/>
            <a:ext cx="4175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66" name="Rectangle 74"/>
          <p:cNvSpPr>
            <a:spLocks noChangeArrowheads="1"/>
          </p:cNvSpPr>
          <p:nvPr/>
        </p:nvSpPr>
        <p:spPr bwMode="auto">
          <a:xfrm>
            <a:off x="6812919" y="4227180"/>
            <a:ext cx="4175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glow rad="50800">
                    <a:schemeClr val="bg1"/>
                  </a:glow>
                </a:effectLst>
                <a:latin typeface="+mj-lt"/>
              </a:rPr>
              <a:t>OCEAN</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67" name="Rectangle 76"/>
          <p:cNvSpPr>
            <a:spLocks noChangeArrowheads="1"/>
          </p:cNvSpPr>
          <p:nvPr/>
        </p:nvSpPr>
        <p:spPr bwMode="auto">
          <a:xfrm>
            <a:off x="5411515" y="5467988"/>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0</a:t>
            </a:r>
            <a:endParaRPr kumimoji="0" lang="en-US" altLang="en-US" sz="1100" b="1" i="0" u="none" strike="noStrike" cap="none" normalizeH="0" baseline="0" dirty="0" smtClean="0">
              <a:ln>
                <a:noFill/>
              </a:ln>
              <a:solidFill>
                <a:schemeClr val="tx1"/>
              </a:solidFill>
              <a:effectLst/>
              <a:latin typeface="+mj-lt"/>
            </a:endParaRPr>
          </a:p>
        </p:txBody>
      </p:sp>
      <p:sp>
        <p:nvSpPr>
          <p:cNvPr id="68" name="Rectangle 77"/>
          <p:cNvSpPr>
            <a:spLocks noChangeArrowheads="1"/>
          </p:cNvSpPr>
          <p:nvPr/>
        </p:nvSpPr>
        <p:spPr bwMode="auto">
          <a:xfrm>
            <a:off x="5601350" y="5467988"/>
            <a:ext cx="12984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1,000</a:t>
            </a:r>
            <a:endParaRPr kumimoji="0" lang="en-US" altLang="en-US" sz="1100" b="1" i="0" u="none" strike="noStrike" cap="none" normalizeH="0" baseline="0" dirty="0" smtClean="0">
              <a:ln>
                <a:noFill/>
              </a:ln>
              <a:solidFill>
                <a:schemeClr val="tx1"/>
              </a:solidFill>
              <a:effectLst/>
              <a:latin typeface="+mj-lt"/>
            </a:endParaRPr>
          </a:p>
        </p:txBody>
      </p:sp>
      <p:sp>
        <p:nvSpPr>
          <p:cNvPr id="69" name="Rectangle 78"/>
          <p:cNvSpPr>
            <a:spLocks noChangeArrowheads="1"/>
          </p:cNvSpPr>
          <p:nvPr/>
        </p:nvSpPr>
        <p:spPr bwMode="auto">
          <a:xfrm>
            <a:off x="5411515" y="5570705"/>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0</a:t>
            </a:r>
            <a:endParaRPr kumimoji="0" lang="en-US" altLang="en-US" sz="1100" b="1" i="0" u="none" strike="noStrike" cap="none" normalizeH="0" baseline="0" dirty="0" smtClean="0">
              <a:ln>
                <a:noFill/>
              </a:ln>
              <a:solidFill>
                <a:schemeClr val="tx1"/>
              </a:solidFill>
              <a:effectLst/>
              <a:latin typeface="+mj-lt"/>
            </a:endParaRPr>
          </a:p>
        </p:txBody>
      </p:sp>
      <p:sp>
        <p:nvSpPr>
          <p:cNvPr id="70" name="Rectangle 79"/>
          <p:cNvSpPr>
            <a:spLocks noChangeArrowheads="1"/>
          </p:cNvSpPr>
          <p:nvPr/>
        </p:nvSpPr>
        <p:spPr bwMode="auto">
          <a:xfrm>
            <a:off x="5511901" y="5570705"/>
            <a:ext cx="12984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1,000</a:t>
            </a:r>
            <a:endParaRPr kumimoji="0" lang="en-US" altLang="en-US" sz="1100" b="1" i="0" u="none" strike="noStrike" cap="none" normalizeH="0" baseline="0" dirty="0" smtClean="0">
              <a:ln>
                <a:noFill/>
              </a:ln>
              <a:solidFill>
                <a:schemeClr val="tx1"/>
              </a:solidFill>
              <a:effectLst/>
              <a:latin typeface="+mj-lt"/>
            </a:endParaRPr>
          </a:p>
        </p:txBody>
      </p:sp>
      <p:sp>
        <p:nvSpPr>
          <p:cNvPr id="71" name="Rectangle 80"/>
          <p:cNvSpPr>
            <a:spLocks noChangeArrowheads="1"/>
          </p:cNvSpPr>
          <p:nvPr/>
        </p:nvSpPr>
        <p:spPr bwMode="auto">
          <a:xfrm>
            <a:off x="5834561" y="5467988"/>
            <a:ext cx="27411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2,000 Miles</a:t>
            </a:r>
            <a:endParaRPr kumimoji="0" lang="en-US" altLang="en-US" sz="1100" b="1" i="0" u="none" strike="noStrike" cap="none" normalizeH="0" baseline="0" dirty="0" smtClean="0">
              <a:ln>
                <a:noFill/>
              </a:ln>
              <a:solidFill>
                <a:schemeClr val="tx1"/>
              </a:solidFill>
              <a:effectLst/>
              <a:latin typeface="+mj-lt"/>
            </a:endParaRPr>
          </a:p>
        </p:txBody>
      </p:sp>
      <p:sp>
        <p:nvSpPr>
          <p:cNvPr id="72" name="Rectangle 81"/>
          <p:cNvSpPr>
            <a:spLocks noChangeArrowheads="1"/>
          </p:cNvSpPr>
          <p:nvPr/>
        </p:nvSpPr>
        <p:spPr bwMode="auto">
          <a:xfrm>
            <a:off x="5662969" y="5570705"/>
            <a:ext cx="410369"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000000"/>
                </a:solidFill>
                <a:effectLst/>
                <a:latin typeface="+mj-lt"/>
              </a:rPr>
              <a:t>2,000 Kilometers</a:t>
            </a:r>
            <a:endParaRPr kumimoji="0" lang="en-US" altLang="en-US" sz="1100" b="1" i="0" u="none" strike="noStrike" cap="none" normalizeH="0" baseline="0" dirty="0" smtClean="0">
              <a:ln>
                <a:noFill/>
              </a:ln>
              <a:solidFill>
                <a:schemeClr val="tx1"/>
              </a:solidFill>
              <a:effectLst/>
              <a:latin typeface="+mj-lt"/>
            </a:endParaRPr>
          </a:p>
        </p:txBody>
      </p:sp>
      <p:sp>
        <p:nvSpPr>
          <p:cNvPr id="74" name="Rectangle 6"/>
          <p:cNvSpPr>
            <a:spLocks noChangeArrowheads="1"/>
          </p:cNvSpPr>
          <p:nvPr/>
        </p:nvSpPr>
        <p:spPr bwMode="auto">
          <a:xfrm>
            <a:off x="1754722" y="3623538"/>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200" b="1" i="0" u="none" strike="noStrike" cap="none" normalizeH="0" baseline="0" dirty="0" smtClean="0">
              <a:ln>
                <a:noFill/>
              </a:ln>
              <a:solidFill>
                <a:schemeClr val="tx1"/>
              </a:solidFill>
              <a:effectLst>
                <a:glow rad="50800">
                  <a:schemeClr val="bg1"/>
                </a:glow>
              </a:effectLst>
              <a:latin typeface="+mj-lt"/>
            </a:endParaRPr>
          </a:p>
        </p:txBody>
      </p:sp>
      <p:sp>
        <p:nvSpPr>
          <p:cNvPr id="75" name="Rectangle 81"/>
          <p:cNvSpPr>
            <a:spLocks noChangeArrowheads="1"/>
          </p:cNvSpPr>
          <p:nvPr/>
        </p:nvSpPr>
        <p:spPr bwMode="auto">
          <a:xfrm>
            <a:off x="1904421" y="5912698"/>
            <a:ext cx="34945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Christianity</a:t>
            </a:r>
            <a:endParaRPr kumimoji="0" lang="en-US" altLang="en-US" sz="1200" b="1" i="0" u="none" strike="noStrike" cap="none" normalizeH="0" baseline="0" dirty="0" smtClean="0">
              <a:ln>
                <a:noFill/>
              </a:ln>
              <a:solidFill>
                <a:schemeClr val="tx1"/>
              </a:solidFill>
              <a:effectLst/>
              <a:latin typeface="+mj-lt"/>
            </a:endParaRPr>
          </a:p>
        </p:txBody>
      </p:sp>
      <p:sp>
        <p:nvSpPr>
          <p:cNvPr id="76" name="Rectangle 81"/>
          <p:cNvSpPr>
            <a:spLocks noChangeArrowheads="1"/>
          </p:cNvSpPr>
          <p:nvPr/>
        </p:nvSpPr>
        <p:spPr bwMode="auto">
          <a:xfrm>
            <a:off x="1904421" y="6029732"/>
            <a:ext cx="16350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Islam</a:t>
            </a:r>
            <a:endParaRPr kumimoji="0" lang="en-US" altLang="en-US" sz="1200" b="1" i="0" u="none" strike="noStrike" cap="none" normalizeH="0" baseline="0" dirty="0" smtClean="0">
              <a:ln>
                <a:noFill/>
              </a:ln>
              <a:solidFill>
                <a:schemeClr val="tx1"/>
              </a:solidFill>
              <a:effectLst/>
              <a:latin typeface="+mj-lt"/>
            </a:endParaRPr>
          </a:p>
        </p:txBody>
      </p:sp>
      <p:sp>
        <p:nvSpPr>
          <p:cNvPr id="77" name="Rectangle 81"/>
          <p:cNvSpPr>
            <a:spLocks noChangeArrowheads="1"/>
          </p:cNvSpPr>
          <p:nvPr/>
        </p:nvSpPr>
        <p:spPr bwMode="auto">
          <a:xfrm>
            <a:off x="1904421" y="6139688"/>
            <a:ext cx="29014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Hinduism</a:t>
            </a:r>
            <a:endParaRPr kumimoji="0" lang="en-US" altLang="en-US" sz="1200" b="1" i="0" u="none" strike="noStrike" cap="none" normalizeH="0" baseline="0" dirty="0" smtClean="0">
              <a:ln>
                <a:noFill/>
              </a:ln>
              <a:solidFill>
                <a:schemeClr val="tx1"/>
              </a:solidFill>
              <a:effectLst/>
              <a:latin typeface="+mj-lt"/>
            </a:endParaRPr>
          </a:p>
        </p:txBody>
      </p:sp>
      <p:sp>
        <p:nvSpPr>
          <p:cNvPr id="78" name="Rectangle 81"/>
          <p:cNvSpPr>
            <a:spLocks noChangeArrowheads="1"/>
          </p:cNvSpPr>
          <p:nvPr/>
        </p:nvSpPr>
        <p:spPr bwMode="auto">
          <a:xfrm>
            <a:off x="1904421" y="6249644"/>
            <a:ext cx="310983"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Buddhism</a:t>
            </a:r>
            <a:endParaRPr kumimoji="0" lang="en-US" altLang="en-US" sz="1200" b="1" i="0" u="none" strike="noStrike" cap="none" normalizeH="0" baseline="0" dirty="0" smtClean="0">
              <a:ln>
                <a:noFill/>
              </a:ln>
              <a:solidFill>
                <a:schemeClr val="tx1"/>
              </a:solidFill>
              <a:effectLst/>
              <a:latin typeface="+mj-lt"/>
            </a:endParaRPr>
          </a:p>
        </p:txBody>
      </p:sp>
      <p:sp>
        <p:nvSpPr>
          <p:cNvPr id="79" name="Rectangle 81"/>
          <p:cNvSpPr>
            <a:spLocks noChangeArrowheads="1"/>
          </p:cNvSpPr>
          <p:nvPr/>
        </p:nvSpPr>
        <p:spPr bwMode="auto">
          <a:xfrm>
            <a:off x="1904421" y="6369837"/>
            <a:ext cx="25808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Judaism</a:t>
            </a:r>
            <a:endParaRPr kumimoji="0" lang="en-US" altLang="en-US" sz="1200" b="1" i="0" u="none" strike="noStrike" cap="none" normalizeH="0" baseline="0" dirty="0" smtClean="0">
              <a:ln>
                <a:noFill/>
              </a:ln>
              <a:solidFill>
                <a:schemeClr val="tx1"/>
              </a:solidFill>
              <a:effectLst/>
              <a:latin typeface="+mj-lt"/>
            </a:endParaRPr>
          </a:p>
        </p:txBody>
      </p:sp>
      <p:sp>
        <p:nvSpPr>
          <p:cNvPr id="81" name="Rectangle 81"/>
          <p:cNvSpPr>
            <a:spLocks noChangeArrowheads="1"/>
          </p:cNvSpPr>
          <p:nvPr/>
        </p:nvSpPr>
        <p:spPr bwMode="auto">
          <a:xfrm>
            <a:off x="2464788" y="5912698"/>
            <a:ext cx="51777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No clear majority</a:t>
            </a:r>
            <a:endParaRPr kumimoji="0" lang="en-US" altLang="en-US" sz="1200" b="1" i="0" u="none" strike="noStrike" cap="none" normalizeH="0" baseline="0" dirty="0" smtClean="0">
              <a:ln>
                <a:noFill/>
              </a:ln>
              <a:solidFill>
                <a:schemeClr val="tx1"/>
              </a:solidFill>
              <a:effectLst/>
              <a:latin typeface="+mj-lt"/>
            </a:endParaRPr>
          </a:p>
        </p:txBody>
      </p:sp>
      <p:sp>
        <p:nvSpPr>
          <p:cNvPr id="82" name="Rectangle 81"/>
          <p:cNvSpPr>
            <a:spLocks noChangeArrowheads="1"/>
          </p:cNvSpPr>
          <p:nvPr/>
        </p:nvSpPr>
        <p:spPr bwMode="auto">
          <a:xfrm>
            <a:off x="2464788" y="6029732"/>
            <a:ext cx="34945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Unaffiliated</a:t>
            </a:r>
            <a:endParaRPr kumimoji="0" lang="en-US" altLang="en-US" sz="1200" b="1" i="0" u="none" strike="noStrike" cap="none" normalizeH="0" baseline="0" dirty="0" smtClean="0">
              <a:ln>
                <a:noFill/>
              </a:ln>
              <a:solidFill>
                <a:schemeClr val="tx1"/>
              </a:solidFill>
              <a:effectLst/>
              <a:latin typeface="+mj-lt"/>
            </a:endParaRPr>
          </a:p>
        </p:txBody>
      </p:sp>
      <p:sp>
        <p:nvSpPr>
          <p:cNvPr id="83" name="Rectangle 82"/>
          <p:cNvSpPr>
            <a:spLocks noChangeArrowheads="1"/>
          </p:cNvSpPr>
          <p:nvPr/>
        </p:nvSpPr>
        <p:spPr bwMode="auto">
          <a:xfrm>
            <a:off x="2341662" y="6173945"/>
            <a:ext cx="8127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mj-lt"/>
              </a:rPr>
              <a:t>Larger majorities within a</a:t>
            </a:r>
          </a:p>
          <a:p>
            <a:pPr lvl="0"/>
            <a:r>
              <a:rPr lang="en-US" altLang="en-US" sz="500" b="1" dirty="0">
                <a:solidFill>
                  <a:srgbClr val="000000"/>
                </a:solidFill>
                <a:latin typeface="+mj-lt"/>
              </a:rPr>
              <a:t>religion are shaded darker.</a:t>
            </a:r>
            <a:endParaRPr kumimoji="0" lang="en-US" altLang="en-US" sz="12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864595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12202</TotalTime>
  <Words>6004</Words>
  <Application>Microsoft Office PowerPoint</Application>
  <PresentationFormat>On-screen Show (4:3)</PresentationFormat>
  <Paragraphs>1676</Paragraphs>
  <Slides>90</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90</vt:i4>
      </vt:variant>
    </vt:vector>
  </HeadingPairs>
  <TitlesOfParts>
    <vt:vector size="101" baseType="lpstr">
      <vt:lpstr>Arial</vt:lpstr>
      <vt:lpstr>Arial (Headings)</vt:lpstr>
      <vt:lpstr>Arial Black</vt:lpstr>
      <vt:lpstr>Mathematica1</vt:lpstr>
      <vt:lpstr>Mathematical Pi LT Std 1</vt:lpstr>
      <vt:lpstr>Noto Sans Symbols</vt:lpstr>
      <vt:lpstr>Segoe UI Symbol</vt:lpstr>
      <vt:lpstr>Times New Roman</vt:lpstr>
      <vt:lpstr>Verdana</vt:lpstr>
      <vt:lpstr>508 Lecture</vt:lpstr>
      <vt:lpstr>1_508 Lecture</vt:lpstr>
      <vt:lpstr>The Cultural Landscape: An Introduction to Human Geography</vt:lpstr>
      <vt:lpstr>Religions: Key Issues</vt:lpstr>
      <vt:lpstr>Key Issue 1: Where Are Religions Distributed?</vt:lpstr>
      <vt:lpstr>6.1.1 Religions and Geography (1 of 4)</vt:lpstr>
      <vt:lpstr>6.1.1 Religions and Geography (2 of 4)</vt:lpstr>
      <vt:lpstr>6.1.1 Religions and Geography (3 of 4)</vt:lpstr>
      <vt:lpstr>6.1.1 Religions and Geography (4 of 4)</vt:lpstr>
      <vt:lpstr>6.1.2 Global Distribution of Religions (1 of 3)</vt:lpstr>
      <vt:lpstr>6.1.2 Global Distribution of Religions (2 of 3)</vt:lpstr>
      <vt:lpstr>6.1.2 Global Distribution of Religions (3 of 3)</vt:lpstr>
      <vt:lpstr>6.1.3 Distribution of Christians (1 of 7)</vt:lpstr>
      <vt:lpstr>6.1.3 Distribution of Christians (2 of 7)</vt:lpstr>
      <vt:lpstr>6.1.3 Distribution of Christians (3 of 7)</vt:lpstr>
      <vt:lpstr>6.1.3 Distribution of Christians (4 of 7)</vt:lpstr>
      <vt:lpstr>6.1.3 Distribution of Christians (5 of 7)</vt:lpstr>
      <vt:lpstr>6.1.3 Distribution of Christians (6 of 7)</vt:lpstr>
      <vt:lpstr>6.1.3 Distribution of Christians (7 of 7)</vt:lpstr>
      <vt:lpstr>6.1.4 Distribution of Buddhists and Muslims (1 of 6)</vt:lpstr>
      <vt:lpstr>6.1.4 Distribution of Buddhists and Muslims (2 of 6)</vt:lpstr>
      <vt:lpstr>6.1.4 Distribution of Buddhists and Muslims (3 of 6)</vt:lpstr>
      <vt:lpstr>6.1.4 Distribution of Buddhists and Muslims (4 of 6)</vt:lpstr>
      <vt:lpstr>6.1.4 Distribution of Buddhists and Muslims (5 of 6)</vt:lpstr>
      <vt:lpstr>6.1.4 Distribution of Buddhists and Muslims (6 of 6)</vt:lpstr>
      <vt:lpstr>6.1.5 Distribution of Ethnic Religions (1 of 6)</vt:lpstr>
      <vt:lpstr>6.1.5 Distribution of Ethnic Religions (2 of 6)</vt:lpstr>
      <vt:lpstr>6.1.5 Distribution of Ethnic Religions (3 of 6)</vt:lpstr>
      <vt:lpstr>6.1.5 Distribution of Ethnic Religions (4 of 6)</vt:lpstr>
      <vt:lpstr>6.1.5 Distribution of Ethnic Religions (5 of 6)</vt:lpstr>
      <vt:lpstr>6.1.5 Distribution of Ethnic Religions (6 of 6)</vt:lpstr>
      <vt:lpstr>6.1.6 Distribution of Other Religions (1 of 4)</vt:lpstr>
      <vt:lpstr>6.1.6 Distribution of Other Religions (2 of 4)</vt:lpstr>
      <vt:lpstr>6.1.6 Distribution of Other Religions (3 of 4)</vt:lpstr>
      <vt:lpstr>6.1.6 Distribution of Other Religions (4 of 4)</vt:lpstr>
      <vt:lpstr>Key Issue 2: Why Do Religions Have Distinctive Distributions?</vt:lpstr>
      <vt:lpstr>6.2.1 Origin of Christianity and Islam in Southwest Asia (1 of 4)</vt:lpstr>
      <vt:lpstr>6.2.1 Origin of Christianity and Islam in Southwest Asia (2 of 4)</vt:lpstr>
      <vt:lpstr>6.2.1 Origin of Christianity and Islam in Southwest Asia (3 of 4)</vt:lpstr>
      <vt:lpstr>6.2.1 Origin of Christianity and Islam in Southwest Asia (4 of 4)</vt:lpstr>
      <vt:lpstr>6.2.2 Origin of Buddhism and Hinduism in South Asia (1 of 3)</vt:lpstr>
      <vt:lpstr>6.2.2 Origin of Buddhism and Hinduism in South Asia (2 of 3)</vt:lpstr>
      <vt:lpstr>6.2.2 Origin of Buddhism and Hinduism in South Asia (3 of 3)</vt:lpstr>
      <vt:lpstr>6.2.3 Historical Diffusion of Religions (1 of 5)</vt:lpstr>
      <vt:lpstr>6.2.3 Historical Diffusion of Religions (2 of 5)</vt:lpstr>
      <vt:lpstr>6.2.3 Historical Diffusion of Religions (3 of 5)</vt:lpstr>
      <vt:lpstr>6.2.3 Historical Diffusion of Religions (4 of 5)</vt:lpstr>
      <vt:lpstr>6.2.3 Historical Diffusion of Religions (5 of 5)</vt:lpstr>
      <vt:lpstr>6.2.4 Recent Migration of Christians (1 of 6)</vt:lpstr>
      <vt:lpstr>6.2.4 Recent Migration of Christians (2 of 6)</vt:lpstr>
      <vt:lpstr>6.2.4 Recent Migration of Christians (3 of 6)</vt:lpstr>
      <vt:lpstr>6.2.4 Recent Migration of Christians (4 of 6)</vt:lpstr>
      <vt:lpstr>6.2.4 Recent Migration of Christians (5 of 6)</vt:lpstr>
      <vt:lpstr>6.2.4 Recent Migration of Christians (6 of 6)</vt:lpstr>
      <vt:lpstr>6.2.5 Recent Migration of Muslims and Jews (1 of 6)</vt:lpstr>
      <vt:lpstr>6.2.5 Recent Migration of Muslims and Jews (2 of 6)</vt:lpstr>
      <vt:lpstr>6.2.5 Recent Migration of Muslims and Jews (3 of 6)</vt:lpstr>
      <vt:lpstr>6.2.5 Recent Migration of Muslims and Jews (4 of 6)</vt:lpstr>
      <vt:lpstr>6.2.5 Recent Migration of Muslims and Jews (5 of 6)</vt:lpstr>
      <vt:lpstr>6.2.5 Recent Migration of Muslims and Jews (6 of 6)</vt:lpstr>
      <vt:lpstr>Key Issue 3: Why Do Religions Organize Space in Specific Patterns?</vt:lpstr>
      <vt:lpstr>6.3.1 Places of Worship (1 of 2)</vt:lpstr>
      <vt:lpstr>6.3.1 Places of Worship (2 of 2)</vt:lpstr>
      <vt:lpstr>6.3.2 Pilgrimages to Religious Shrines (1 of 4)</vt:lpstr>
      <vt:lpstr>6.3.2 Pilgrimages to Religious Shrines (2 of 4)</vt:lpstr>
      <vt:lpstr>6.3.2 Pilgrimages to Religious Shrines (3 of 4)</vt:lpstr>
      <vt:lpstr>6.3.2 Pilgrimages to Religious Shrines (4 of 4)</vt:lpstr>
      <vt:lpstr>6.3.3 Religious Settlements and Toponyms (1 of 5)</vt:lpstr>
      <vt:lpstr>6.3.3 Religious Settlements and Toponyms (2 of 5)</vt:lpstr>
      <vt:lpstr>6.3.3 Religious Settlements and Toponyms (3 of 5)</vt:lpstr>
      <vt:lpstr>6.3.3 Religious Settlements and Toponyms (4 of 5)</vt:lpstr>
      <vt:lpstr>6.3.3 Religious Settlements and Toponyms (5 of 5)</vt:lpstr>
      <vt:lpstr>6.3.4 Administration of Religious Space (1 of 3)</vt:lpstr>
      <vt:lpstr>6.3.4 Administration of Religious Space (2 of 3)</vt:lpstr>
      <vt:lpstr>6.3.4 Administration of Religious Space (3 of 3)</vt:lpstr>
      <vt:lpstr>6.3.5 The Landscape in Ethnic Religions (1 of 3)</vt:lpstr>
      <vt:lpstr>6.3.5 The Landscape in Ethnic Religions (2 of 3)</vt:lpstr>
      <vt:lpstr>6.3.5 The Landscape in Ethnic Religions (3 of 3)</vt:lpstr>
      <vt:lpstr>6.3.6 Religious Calendars and the Environment (1 of 3)</vt:lpstr>
      <vt:lpstr>6.3.6 Religious Calendars and the Environment (2 of 3)</vt:lpstr>
      <vt:lpstr>6.3.6 Religious Calendars and the Environment (3 of 3)</vt:lpstr>
      <vt:lpstr>Key Issue 4: Why Do Territorial Conflicts Arise Among Religious Groups?</vt:lpstr>
      <vt:lpstr>6.4.1 Religions and Social Change (1 of 3)</vt:lpstr>
      <vt:lpstr>6.4.1 Religions and Social Change (2 of 3)</vt:lpstr>
      <vt:lpstr>6.4.1 Religions and Social Change (3 of 3)</vt:lpstr>
      <vt:lpstr>6.4.2 Challenges for Religions in Southwest Asia (1 of 2)</vt:lpstr>
      <vt:lpstr>6.4.2 Challenges for Religions in Southwest Asia (2 of 2)</vt:lpstr>
      <vt:lpstr>6.4.3 Geographic Perspectives in Southwest Asia (1 of 2)</vt:lpstr>
      <vt:lpstr>6.4.3 Geographic Perspectives in Southwest Asia (2 of 2)</vt:lpstr>
      <vt:lpstr>6.4.4 Jerusalem’s Challenging Geography (1 of 2)</vt:lpstr>
      <vt:lpstr>6.4.4 Jerusalem’s Challenging Geography (2 of 2)</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6, Religions</dc:title>
  <dc:subject>Science</dc:subject>
  <dc:creator>Rubenstein</dc:creator>
  <cp:keywords>The Cultural Landscape</cp:keywords>
  <cp:lastModifiedBy>Vivekan G</cp:lastModifiedBy>
  <cp:revision>1564</cp:revision>
  <dcterms:modified xsi:type="dcterms:W3CDTF">2019-07-01T17:11:32Z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