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88"/>
  </p:notesMasterIdLst>
  <p:handoutMasterIdLst>
    <p:handoutMasterId r:id="rId89"/>
  </p:handoutMasterIdLst>
  <p:sldIdLst>
    <p:sldId id="353" r:id="rId3"/>
    <p:sldId id="354" r:id="rId4"/>
    <p:sldId id="355" r:id="rId5"/>
    <p:sldId id="356"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70" r:id="rId19"/>
    <p:sldId id="371" r:id="rId20"/>
    <p:sldId id="372" r:id="rId21"/>
    <p:sldId id="373" r:id="rId22"/>
    <p:sldId id="374" r:id="rId23"/>
    <p:sldId id="375" r:id="rId24"/>
    <p:sldId id="376" r:id="rId25"/>
    <p:sldId id="377" r:id="rId26"/>
    <p:sldId id="378" r:id="rId27"/>
    <p:sldId id="379" r:id="rId28"/>
    <p:sldId id="380" r:id="rId29"/>
    <p:sldId id="381" r:id="rId30"/>
    <p:sldId id="382" r:id="rId31"/>
    <p:sldId id="383" r:id="rId32"/>
    <p:sldId id="384" r:id="rId33"/>
    <p:sldId id="385" r:id="rId34"/>
    <p:sldId id="386" r:id="rId35"/>
    <p:sldId id="387" r:id="rId36"/>
    <p:sldId id="388" r:id="rId37"/>
    <p:sldId id="390" r:id="rId38"/>
    <p:sldId id="391" r:id="rId39"/>
    <p:sldId id="392" r:id="rId40"/>
    <p:sldId id="393" r:id="rId41"/>
    <p:sldId id="394" r:id="rId42"/>
    <p:sldId id="395" r:id="rId43"/>
    <p:sldId id="396" r:id="rId44"/>
    <p:sldId id="397" r:id="rId45"/>
    <p:sldId id="398" r:id="rId46"/>
    <p:sldId id="399" r:id="rId47"/>
    <p:sldId id="400" r:id="rId48"/>
    <p:sldId id="401" r:id="rId49"/>
    <p:sldId id="402" r:id="rId50"/>
    <p:sldId id="403" r:id="rId51"/>
    <p:sldId id="404" r:id="rId52"/>
    <p:sldId id="405" r:id="rId53"/>
    <p:sldId id="406" r:id="rId54"/>
    <p:sldId id="407" r:id="rId55"/>
    <p:sldId id="408" r:id="rId56"/>
    <p:sldId id="409" r:id="rId57"/>
    <p:sldId id="410" r:id="rId58"/>
    <p:sldId id="411" r:id="rId59"/>
    <p:sldId id="412" r:id="rId60"/>
    <p:sldId id="413" r:id="rId61"/>
    <p:sldId id="414" r:id="rId62"/>
    <p:sldId id="415" r:id="rId63"/>
    <p:sldId id="416" r:id="rId64"/>
    <p:sldId id="417" r:id="rId65"/>
    <p:sldId id="418" r:id="rId66"/>
    <p:sldId id="419" r:id="rId67"/>
    <p:sldId id="420" r:id="rId68"/>
    <p:sldId id="421" r:id="rId69"/>
    <p:sldId id="422" r:id="rId70"/>
    <p:sldId id="423" r:id="rId71"/>
    <p:sldId id="424" r:id="rId72"/>
    <p:sldId id="425" r:id="rId73"/>
    <p:sldId id="426" r:id="rId74"/>
    <p:sldId id="427" r:id="rId75"/>
    <p:sldId id="429" r:id="rId76"/>
    <p:sldId id="430" r:id="rId77"/>
    <p:sldId id="431" r:id="rId78"/>
    <p:sldId id="432" r:id="rId79"/>
    <p:sldId id="433" r:id="rId80"/>
    <p:sldId id="434" r:id="rId81"/>
    <p:sldId id="435" r:id="rId82"/>
    <p:sldId id="436" r:id="rId83"/>
    <p:sldId id="437" r:id="rId84"/>
    <p:sldId id="438" r:id="rId85"/>
    <p:sldId id="439" r:id="rId86"/>
    <p:sldId id="351" r:id="rId8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5266" userDrawn="1">
          <p15:clr>
            <a:srgbClr val="A4A3A4"/>
          </p15:clr>
        </p15:guide>
        <p15:guide id="3" orient="horz" pos="459" userDrawn="1">
          <p15:clr>
            <a:srgbClr val="A4A3A4"/>
          </p15:clr>
        </p15:guide>
        <p15:guide id="6" orient="horz" pos="984" userDrawn="1">
          <p15:clr>
            <a:srgbClr val="A4A3A4"/>
          </p15:clr>
        </p15:guide>
        <p15:guide id="7" pos="363" userDrawn="1">
          <p15:clr>
            <a:srgbClr val="A4A3A4"/>
          </p15:clr>
        </p15:guide>
        <p15:guide id="8" orient="horz" pos="1382" userDrawn="1">
          <p15:clr>
            <a:srgbClr val="A4A3A4"/>
          </p15:clr>
        </p15:guide>
        <p15:guide id="9" pos="810" userDrawn="1">
          <p15:clr>
            <a:srgbClr val="A4A3A4"/>
          </p15:clr>
        </p15:guide>
        <p15:guide id="10" orient="horz" pos="344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Thriva" initials="T" lastIdx="1" clrIdx="7">
    <p:extLst>
      <p:ext uri="{19B8F6BF-5375-455C-9EA6-DF929625EA0E}">
        <p15:presenceInfo xmlns:p15="http://schemas.microsoft.com/office/powerpoint/2012/main" userId="Thriva" providerId="None"/>
      </p:ext>
    </p:extLst>
  </p:cmAuthor>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Prabhu, Kalaiselvan" initials="PK" lastIdx="1" clrIdx="6">
    <p:extLst>
      <p:ext uri="{19B8F6BF-5375-455C-9EA6-DF929625EA0E}">
        <p15:presenceInfo xmlns:p15="http://schemas.microsoft.com/office/powerpoint/2012/main" userId="Prabhu, Kalaiselv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8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96395" autoAdjust="0"/>
  </p:normalViewPr>
  <p:slideViewPr>
    <p:cSldViewPr snapToGrid="0" snapToObjects="1">
      <p:cViewPr varScale="1">
        <p:scale>
          <a:sx n="107" d="100"/>
          <a:sy n="107" d="100"/>
        </p:scale>
        <p:origin x="420" y="114"/>
      </p:cViewPr>
      <p:guideLst>
        <p:guide pos="5266"/>
        <p:guide orient="horz" pos="459"/>
        <p:guide orient="horz" pos="984"/>
        <p:guide pos="363"/>
        <p:guide orient="horz" pos="1382"/>
        <p:guide pos="810"/>
        <p:guide orient="horz" pos="3442"/>
      </p:guideLst>
    </p:cSldViewPr>
  </p:slideViewPr>
  <p:outlineViewPr>
    <p:cViewPr>
      <p:scale>
        <a:sx n="33" d="100"/>
        <a:sy n="33" d="100"/>
      </p:scale>
      <p:origin x="0" y="-2911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7/9/2019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633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85</a:t>
            </a:fld>
            <a:endParaRPr lang="en-US"/>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7/9/2019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16" name="Text Placeholder 5"/>
          <p:cNvSpPr txBox="1">
            <a:spLocks/>
          </p:cNvSpPr>
          <p:nvPr userDrawn="1"/>
        </p:nvSpPr>
        <p:spPr>
          <a:xfrm>
            <a:off x="2643809" y="6488917"/>
            <a:ext cx="6111621"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4692"/>
            <a:ext cx="8298230" cy="911482"/>
          </a:xfrm>
        </p:spPr>
        <p:txBody>
          <a:bodyPr anchor="ctr"/>
          <a:lstStyle/>
          <a:p>
            <a:r>
              <a:rPr lang="en-US" sz="2800" dirty="0">
                <a:latin typeface="+mj-lt"/>
              </a:rPr>
              <a:t>The Cultural Landscape: An Introduction to Human Geography</a:t>
            </a:r>
            <a:endParaRPr lang="en-US" altLang="en-US" sz="28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122217"/>
            <a:ext cx="8229600" cy="348255"/>
          </a:xfrm>
        </p:spPr>
        <p:txBody>
          <a:bodyPr anchor="ctr"/>
          <a:lstStyle/>
          <a:p>
            <a:pPr eaLnBrk="1" hangingPunct="1">
              <a:defRPr/>
            </a:pPr>
            <a:r>
              <a:rPr lang="en-US" dirty="0">
                <a:latin typeface="+mn-lt"/>
              </a:rPr>
              <a:t>Thirteenth</a:t>
            </a:r>
            <a:r>
              <a:rPr lang="en-US" altLang="en-US" dirty="0">
                <a:solidFill>
                  <a:schemeClr val="tx2"/>
                </a:solidFill>
                <a:latin typeface="+mn-lt"/>
              </a:rPr>
              <a:t> Edition</a:t>
            </a:r>
          </a:p>
        </p:txBody>
      </p:sp>
      <p:sp>
        <p:nvSpPr>
          <p:cNvPr id="4" name="Text Placeholder 3"/>
          <p:cNvSpPr>
            <a:spLocks noGrp="1"/>
          </p:cNvSpPr>
          <p:nvPr>
            <p:ph type="body" idx="2"/>
          </p:nvPr>
        </p:nvSpPr>
        <p:spPr>
          <a:xfrm>
            <a:off x="5029200" y="2151529"/>
            <a:ext cx="3657600" cy="788104"/>
          </a:xfrm>
        </p:spPr>
        <p:txBody>
          <a:bodyPr/>
          <a:lstStyle/>
          <a:p>
            <a:pPr algn="ctr">
              <a:spcBef>
                <a:spcPts val="1500"/>
              </a:spcBef>
            </a:pPr>
            <a:r>
              <a:rPr lang="en-US" altLang="en-US" b="1" dirty="0">
                <a:latin typeface="+mn-lt"/>
                <a:ea typeface="Segoe UI Symbol" panose="020B0502040204020203" pitchFamily="34" charset="0"/>
              </a:rPr>
              <a:t>Chapter 10 Lecture</a:t>
            </a:r>
          </a:p>
        </p:txBody>
      </p:sp>
      <p:sp>
        <p:nvSpPr>
          <p:cNvPr id="5" name="Text Placeholder 4"/>
          <p:cNvSpPr>
            <a:spLocks noGrp="1"/>
          </p:cNvSpPr>
          <p:nvPr>
            <p:ph type="body" idx="3"/>
          </p:nvPr>
        </p:nvSpPr>
        <p:spPr>
          <a:xfrm>
            <a:off x="5029200" y="3200400"/>
            <a:ext cx="3657600" cy="652587"/>
          </a:xfrm>
        </p:spPr>
        <p:txBody>
          <a:bodyPr/>
          <a:lstStyle/>
          <a:p>
            <a:pPr algn="ctr"/>
            <a:r>
              <a:rPr lang="en-US" altLang="en-US" dirty="0">
                <a:solidFill>
                  <a:srgbClr val="000000"/>
                </a:solidFill>
                <a:latin typeface="Arial (body)"/>
              </a:rPr>
              <a:t>Development</a:t>
            </a:r>
            <a:endParaRPr lang="en-US" dirty="0">
              <a:latin typeface="Arial (body)"/>
            </a:endParaRPr>
          </a:p>
        </p:txBody>
      </p:sp>
      <p:pic>
        <p:nvPicPr>
          <p:cNvPr id="10" name="Picture 9" descr="Front Cover: The Cultural Landscape: An Introduction to Human Geography Thirteen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5" y="1614517"/>
            <a:ext cx="3921296" cy="4772167"/>
          </a:xfrm>
          <a:prstGeom prst="rect">
            <a:avLst/>
          </a:prstGeom>
          <a:ln w="9525">
            <a:solidFill>
              <a:schemeClr val="tx1"/>
            </a:solidFill>
          </a:ln>
        </p:spPr>
      </p:pic>
      <p:sp>
        <p:nvSpPr>
          <p:cNvPr id="6" name="Text Placeholder 5"/>
          <p:cNvSpPr>
            <a:spLocks noGrp="1"/>
          </p:cNvSpPr>
          <p:nvPr>
            <p:ph type="body" idx="13"/>
          </p:nvPr>
        </p:nvSpPr>
        <p:spPr>
          <a:xfrm>
            <a:off x="2643809" y="6490310"/>
            <a:ext cx="6111621" cy="396070"/>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212819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p:txBody>
          <a:bodyPr/>
          <a:lstStyle/>
          <a:p>
            <a:r>
              <a:rPr lang="en-US" sz="3400" dirty="0"/>
              <a:t>10.1.2 A Decent Standard of Living </a:t>
            </a:r>
            <a:r>
              <a:rPr lang="en-US" sz="2000" b="0" dirty="0"/>
              <a:t>(4 of 5)</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6"/>
            <a:ext cx="8229600" cy="1022972"/>
          </a:xfrm>
        </p:spPr>
        <p:txBody>
          <a:bodyPr/>
          <a:lstStyle/>
          <a:p>
            <a:pPr marL="432" indent="0">
              <a:buNone/>
            </a:pPr>
            <a:r>
              <a:rPr lang="en-US" altLang="en-US" sz="2200" b="1" dirty="0"/>
              <a:t>Figure 10-6:</a:t>
            </a:r>
            <a:r>
              <a:rPr lang="en-US" altLang="en-US" sz="2200" dirty="0"/>
              <a:t> Employment in the tertiary sector (services) has grown in both developed and developing countries, while the primary and secondary sectors have declined.</a:t>
            </a:r>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986" y="2677278"/>
            <a:ext cx="4365216" cy="3395664"/>
          </a:xfrm>
          <a:prstGeom prst="rect">
            <a:avLst/>
          </a:prstGeom>
        </p:spPr>
      </p:pic>
      <p:sp>
        <p:nvSpPr>
          <p:cNvPr id="58" name="Rectangle 53"/>
          <p:cNvSpPr>
            <a:spLocks noChangeArrowheads="1"/>
          </p:cNvSpPr>
          <p:nvPr/>
        </p:nvSpPr>
        <p:spPr bwMode="auto">
          <a:xfrm>
            <a:off x="2238375" y="2587625"/>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80</a:t>
            </a:r>
            <a:endParaRPr kumimoji="0" lang="en-US" altLang="en-US" sz="1800" b="1" i="0" u="none" strike="noStrike" cap="none" normalizeH="0" baseline="0" smtClean="0">
              <a:ln>
                <a:noFill/>
              </a:ln>
              <a:solidFill>
                <a:schemeClr val="tx1"/>
              </a:solidFill>
              <a:effectLst/>
              <a:latin typeface="+mj-lt"/>
            </a:endParaRPr>
          </a:p>
        </p:txBody>
      </p:sp>
      <p:sp>
        <p:nvSpPr>
          <p:cNvPr id="59" name="Rectangle 54"/>
          <p:cNvSpPr>
            <a:spLocks noChangeArrowheads="1"/>
          </p:cNvSpPr>
          <p:nvPr/>
        </p:nvSpPr>
        <p:spPr bwMode="auto">
          <a:xfrm>
            <a:off x="2238375" y="3006725"/>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70</a:t>
            </a:r>
            <a:endParaRPr kumimoji="0" lang="en-US" altLang="en-US" sz="1800" b="1" i="0" u="none" strike="noStrike" cap="none" normalizeH="0" baseline="0" dirty="0" smtClean="0">
              <a:ln>
                <a:noFill/>
              </a:ln>
              <a:solidFill>
                <a:schemeClr val="tx1"/>
              </a:solidFill>
              <a:effectLst/>
              <a:latin typeface="+mj-lt"/>
            </a:endParaRPr>
          </a:p>
        </p:txBody>
      </p:sp>
      <p:sp>
        <p:nvSpPr>
          <p:cNvPr id="60" name="Rectangle 55"/>
          <p:cNvSpPr>
            <a:spLocks noChangeArrowheads="1"/>
          </p:cNvSpPr>
          <p:nvPr/>
        </p:nvSpPr>
        <p:spPr bwMode="auto">
          <a:xfrm>
            <a:off x="2238375" y="3425825"/>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60</a:t>
            </a:r>
            <a:endParaRPr kumimoji="0" lang="en-US" altLang="en-US" sz="1800" b="1" i="0" u="none" strike="noStrike" cap="none" normalizeH="0" baseline="0" smtClean="0">
              <a:ln>
                <a:noFill/>
              </a:ln>
              <a:solidFill>
                <a:schemeClr val="tx1"/>
              </a:solidFill>
              <a:effectLst/>
              <a:latin typeface="+mj-lt"/>
            </a:endParaRPr>
          </a:p>
        </p:txBody>
      </p:sp>
      <p:sp>
        <p:nvSpPr>
          <p:cNvPr id="61" name="Rectangle 56"/>
          <p:cNvSpPr>
            <a:spLocks noChangeArrowheads="1"/>
          </p:cNvSpPr>
          <p:nvPr/>
        </p:nvSpPr>
        <p:spPr bwMode="auto">
          <a:xfrm>
            <a:off x="2238375" y="3844925"/>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50</a:t>
            </a:r>
            <a:endParaRPr kumimoji="0" lang="en-US" altLang="en-US" sz="1800" b="1" i="0" u="none" strike="noStrike" cap="none" normalizeH="0" baseline="0" smtClean="0">
              <a:ln>
                <a:noFill/>
              </a:ln>
              <a:solidFill>
                <a:schemeClr val="tx1"/>
              </a:solidFill>
              <a:effectLst/>
              <a:latin typeface="+mj-lt"/>
            </a:endParaRPr>
          </a:p>
        </p:txBody>
      </p:sp>
      <p:sp>
        <p:nvSpPr>
          <p:cNvPr id="62" name="Rectangle 57"/>
          <p:cNvSpPr>
            <a:spLocks noChangeArrowheads="1"/>
          </p:cNvSpPr>
          <p:nvPr/>
        </p:nvSpPr>
        <p:spPr bwMode="auto">
          <a:xfrm>
            <a:off x="2238375" y="4262438"/>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40</a:t>
            </a:r>
            <a:endParaRPr kumimoji="0" lang="en-US" altLang="en-US" sz="1800" b="1" i="0" u="none" strike="noStrike" cap="none" normalizeH="0" baseline="0" smtClean="0">
              <a:ln>
                <a:noFill/>
              </a:ln>
              <a:solidFill>
                <a:schemeClr val="tx1"/>
              </a:solidFill>
              <a:effectLst/>
              <a:latin typeface="+mj-lt"/>
            </a:endParaRPr>
          </a:p>
        </p:txBody>
      </p:sp>
      <p:sp>
        <p:nvSpPr>
          <p:cNvPr id="63" name="Rectangle 58"/>
          <p:cNvSpPr>
            <a:spLocks noChangeArrowheads="1"/>
          </p:cNvSpPr>
          <p:nvPr/>
        </p:nvSpPr>
        <p:spPr bwMode="auto">
          <a:xfrm>
            <a:off x="2238375" y="4681538"/>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30</a:t>
            </a:r>
            <a:endParaRPr kumimoji="0" lang="en-US" altLang="en-US" sz="1800" b="1" i="0" u="none" strike="noStrike" cap="none" normalizeH="0" baseline="0" smtClean="0">
              <a:ln>
                <a:noFill/>
              </a:ln>
              <a:solidFill>
                <a:schemeClr val="tx1"/>
              </a:solidFill>
              <a:effectLst/>
              <a:latin typeface="+mj-lt"/>
            </a:endParaRPr>
          </a:p>
        </p:txBody>
      </p:sp>
      <p:sp>
        <p:nvSpPr>
          <p:cNvPr id="64" name="Rectangle 59"/>
          <p:cNvSpPr>
            <a:spLocks noChangeArrowheads="1"/>
          </p:cNvSpPr>
          <p:nvPr/>
        </p:nvSpPr>
        <p:spPr bwMode="auto">
          <a:xfrm>
            <a:off x="2238375" y="5100638"/>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a:t>
            </a:r>
            <a:endParaRPr kumimoji="0" lang="en-US" altLang="en-US" sz="1800" b="1" i="0" u="none" strike="noStrike" cap="none" normalizeH="0" baseline="0" smtClean="0">
              <a:ln>
                <a:noFill/>
              </a:ln>
              <a:solidFill>
                <a:schemeClr val="tx1"/>
              </a:solidFill>
              <a:effectLst/>
              <a:latin typeface="+mj-lt"/>
            </a:endParaRPr>
          </a:p>
        </p:txBody>
      </p:sp>
      <p:sp>
        <p:nvSpPr>
          <p:cNvPr id="65" name="Rectangle 60"/>
          <p:cNvSpPr>
            <a:spLocks noChangeArrowheads="1"/>
          </p:cNvSpPr>
          <p:nvPr/>
        </p:nvSpPr>
        <p:spPr bwMode="auto">
          <a:xfrm>
            <a:off x="2238375" y="5519738"/>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10</a:t>
            </a:r>
            <a:endParaRPr kumimoji="0" lang="en-US" altLang="en-US" sz="1800" b="1" i="0" u="none" strike="noStrike" cap="none" normalizeH="0" baseline="0" smtClean="0">
              <a:ln>
                <a:noFill/>
              </a:ln>
              <a:solidFill>
                <a:schemeClr val="tx1"/>
              </a:solidFill>
              <a:effectLst/>
              <a:latin typeface="+mj-lt"/>
            </a:endParaRPr>
          </a:p>
        </p:txBody>
      </p:sp>
      <p:sp>
        <p:nvSpPr>
          <p:cNvPr id="66" name="Rectangle 61"/>
          <p:cNvSpPr>
            <a:spLocks noChangeArrowheads="1"/>
          </p:cNvSpPr>
          <p:nvPr/>
        </p:nvSpPr>
        <p:spPr bwMode="auto">
          <a:xfrm>
            <a:off x="2312988" y="5938838"/>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67" name="Rectangle 62"/>
          <p:cNvSpPr>
            <a:spLocks noChangeArrowheads="1"/>
          </p:cNvSpPr>
          <p:nvPr/>
        </p:nvSpPr>
        <p:spPr bwMode="auto">
          <a:xfrm>
            <a:off x="2316163" y="6073775"/>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1995</a:t>
            </a:r>
            <a:endParaRPr kumimoji="0" lang="en-US" altLang="en-US" sz="1800" b="1" i="0" u="none" strike="noStrike" cap="none" normalizeH="0" baseline="0" dirty="0" smtClean="0">
              <a:ln>
                <a:noFill/>
              </a:ln>
              <a:solidFill>
                <a:schemeClr val="tx1"/>
              </a:solidFill>
              <a:effectLst/>
              <a:latin typeface="+mj-lt"/>
            </a:endParaRPr>
          </a:p>
        </p:txBody>
      </p:sp>
      <p:sp>
        <p:nvSpPr>
          <p:cNvPr id="68" name="Rectangle 63"/>
          <p:cNvSpPr>
            <a:spLocks noChangeArrowheads="1"/>
          </p:cNvSpPr>
          <p:nvPr/>
        </p:nvSpPr>
        <p:spPr bwMode="auto">
          <a:xfrm>
            <a:off x="3168650" y="6073775"/>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2000</a:t>
            </a:r>
            <a:endParaRPr kumimoji="0" lang="en-US" altLang="en-US" sz="1800" b="1" i="0" u="none" strike="noStrike" cap="none" normalizeH="0" baseline="0" dirty="0" smtClean="0">
              <a:ln>
                <a:noFill/>
              </a:ln>
              <a:solidFill>
                <a:schemeClr val="tx1"/>
              </a:solidFill>
              <a:effectLst/>
              <a:latin typeface="+mj-lt"/>
            </a:endParaRPr>
          </a:p>
        </p:txBody>
      </p:sp>
      <p:sp>
        <p:nvSpPr>
          <p:cNvPr id="69" name="Rectangle 64"/>
          <p:cNvSpPr>
            <a:spLocks noChangeArrowheads="1"/>
          </p:cNvSpPr>
          <p:nvPr/>
        </p:nvSpPr>
        <p:spPr bwMode="auto">
          <a:xfrm>
            <a:off x="4043363" y="6073775"/>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2005</a:t>
            </a:r>
            <a:endParaRPr kumimoji="0" lang="en-US" altLang="en-US" sz="1800" b="1" i="0" u="none" strike="noStrike" cap="none" normalizeH="0" baseline="0" smtClean="0">
              <a:ln>
                <a:noFill/>
              </a:ln>
              <a:solidFill>
                <a:schemeClr val="tx1"/>
              </a:solidFill>
              <a:effectLst/>
              <a:latin typeface="+mj-lt"/>
            </a:endParaRPr>
          </a:p>
        </p:txBody>
      </p:sp>
      <p:sp>
        <p:nvSpPr>
          <p:cNvPr id="70" name="Rectangle 65"/>
          <p:cNvSpPr>
            <a:spLocks noChangeArrowheads="1"/>
          </p:cNvSpPr>
          <p:nvPr/>
        </p:nvSpPr>
        <p:spPr bwMode="auto">
          <a:xfrm>
            <a:off x="4910138" y="6073775"/>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2010</a:t>
            </a:r>
            <a:endParaRPr kumimoji="0" lang="en-US" altLang="en-US" sz="1800" b="1" i="0" u="none" strike="noStrike" cap="none" normalizeH="0" baseline="0" smtClean="0">
              <a:ln>
                <a:noFill/>
              </a:ln>
              <a:solidFill>
                <a:schemeClr val="tx1"/>
              </a:solidFill>
              <a:effectLst/>
              <a:latin typeface="+mj-lt"/>
            </a:endParaRPr>
          </a:p>
        </p:txBody>
      </p:sp>
      <p:sp>
        <p:nvSpPr>
          <p:cNvPr id="71" name="Rectangle 66"/>
          <p:cNvSpPr>
            <a:spLocks noChangeArrowheads="1"/>
          </p:cNvSpPr>
          <p:nvPr/>
        </p:nvSpPr>
        <p:spPr bwMode="auto">
          <a:xfrm>
            <a:off x="5789613" y="6073775"/>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2015</a:t>
            </a:r>
            <a:endParaRPr kumimoji="0" lang="en-US" altLang="en-US" sz="1800" b="1" i="0" u="none" strike="noStrike" cap="none" normalizeH="0" baseline="0" smtClean="0">
              <a:ln>
                <a:noFill/>
              </a:ln>
              <a:solidFill>
                <a:schemeClr val="tx1"/>
              </a:solidFill>
              <a:effectLst/>
              <a:latin typeface="+mj-lt"/>
            </a:endParaRPr>
          </a:p>
        </p:txBody>
      </p:sp>
      <p:sp>
        <p:nvSpPr>
          <p:cNvPr id="72" name="Rectangle 67"/>
          <p:cNvSpPr>
            <a:spLocks noChangeArrowheads="1"/>
          </p:cNvSpPr>
          <p:nvPr/>
        </p:nvSpPr>
        <p:spPr bwMode="auto">
          <a:xfrm>
            <a:off x="6650038" y="6073775"/>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2020</a:t>
            </a:r>
            <a:endParaRPr kumimoji="0" lang="en-US" altLang="en-US" sz="1800" b="1" i="0" u="none" strike="noStrike" cap="none" normalizeH="0" baseline="0" smtClean="0">
              <a:ln>
                <a:noFill/>
              </a:ln>
              <a:solidFill>
                <a:schemeClr val="tx1"/>
              </a:solidFill>
              <a:effectLst/>
              <a:latin typeface="+mj-lt"/>
            </a:endParaRPr>
          </a:p>
        </p:txBody>
      </p:sp>
      <p:sp>
        <p:nvSpPr>
          <p:cNvPr id="73" name="Rectangle 68"/>
          <p:cNvSpPr>
            <a:spLocks noChangeArrowheads="1"/>
          </p:cNvSpPr>
          <p:nvPr/>
        </p:nvSpPr>
        <p:spPr bwMode="auto">
          <a:xfrm rot="16200000">
            <a:off x="1418619" y="4214554"/>
            <a:ext cx="12743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Arial Black" panose="020B0A04020102020204" pitchFamily="34" charset="0"/>
              </a:rPr>
              <a:t>Percent of jobs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74" name="Rectangle 69"/>
          <p:cNvSpPr>
            <a:spLocks noChangeArrowheads="1"/>
          </p:cNvSpPr>
          <p:nvPr/>
        </p:nvSpPr>
        <p:spPr bwMode="auto">
          <a:xfrm>
            <a:off x="4491038" y="6302375"/>
            <a:ext cx="3943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Arial Black" panose="020B0A04020102020204" pitchFamily="34" charset="0"/>
              </a:rPr>
              <a:t>Year</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75" name="Rectangle 70"/>
          <p:cNvSpPr>
            <a:spLocks noChangeArrowheads="1"/>
          </p:cNvSpPr>
          <p:nvPr/>
        </p:nvSpPr>
        <p:spPr bwMode="auto">
          <a:xfrm>
            <a:off x="4848225" y="4122738"/>
            <a:ext cx="6812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dirty="0" smtClean="0">
                <a:ln>
                  <a:noFill/>
                </a:ln>
                <a:solidFill>
                  <a:srgbClr val="231F20"/>
                </a:solidFill>
                <a:effectLst/>
                <a:latin typeface="+mj-lt"/>
              </a:rPr>
              <a:t>Developed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dirty="0" smtClean="0">
                <a:ln>
                  <a:noFill/>
                </a:ln>
                <a:solidFill>
                  <a:srgbClr val="231F20"/>
                </a:solidFill>
                <a:effectLst/>
                <a:latin typeface="+mj-lt"/>
              </a:rPr>
              <a:t>countries</a:t>
            </a:r>
            <a:endParaRPr kumimoji="0" lang="en-US" altLang="en-US" b="1" i="0" u="none" strike="noStrike" cap="none" normalizeH="0" dirty="0" smtClean="0">
              <a:ln>
                <a:noFill/>
              </a:ln>
              <a:solidFill>
                <a:schemeClr val="tx1"/>
              </a:solidFill>
              <a:effectLst/>
              <a:latin typeface="+mj-lt"/>
            </a:endParaRPr>
          </a:p>
        </p:txBody>
      </p:sp>
      <p:sp>
        <p:nvSpPr>
          <p:cNvPr id="77" name="Rectangle 72"/>
          <p:cNvSpPr>
            <a:spLocks noChangeArrowheads="1"/>
          </p:cNvSpPr>
          <p:nvPr/>
        </p:nvSpPr>
        <p:spPr bwMode="auto">
          <a:xfrm>
            <a:off x="5951538" y="4122738"/>
            <a:ext cx="72455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dirty="0" smtClean="0">
                <a:ln>
                  <a:noFill/>
                </a:ln>
                <a:solidFill>
                  <a:srgbClr val="231F20"/>
                </a:solidFill>
                <a:effectLst/>
                <a:latin typeface="+mj-lt"/>
              </a:rPr>
              <a:t>Developing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dirty="0" smtClean="0">
                <a:ln>
                  <a:noFill/>
                </a:ln>
                <a:solidFill>
                  <a:srgbClr val="231F20"/>
                </a:solidFill>
                <a:effectLst/>
                <a:latin typeface="+mj-lt"/>
              </a:rPr>
              <a:t>countries</a:t>
            </a:r>
            <a:endParaRPr kumimoji="0" lang="en-US" altLang="en-US" b="1" i="0" u="none" strike="noStrike" cap="none" normalizeH="0" dirty="0" smtClean="0">
              <a:ln>
                <a:noFill/>
              </a:ln>
              <a:solidFill>
                <a:schemeClr val="tx1"/>
              </a:solidFill>
              <a:effectLst/>
              <a:latin typeface="+mj-lt"/>
            </a:endParaRPr>
          </a:p>
        </p:txBody>
      </p:sp>
      <p:sp>
        <p:nvSpPr>
          <p:cNvPr id="79" name="Rectangle 74"/>
          <p:cNvSpPr>
            <a:spLocks noChangeArrowheads="1"/>
          </p:cNvSpPr>
          <p:nvPr/>
        </p:nvSpPr>
        <p:spPr bwMode="auto">
          <a:xfrm>
            <a:off x="4532313" y="3951288"/>
            <a:ext cx="86562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231F20"/>
                </a:solidFill>
                <a:effectLst/>
                <a:latin typeface="Arial Black" panose="020B0A04020102020204" pitchFamily="34" charset="0"/>
              </a:rPr>
              <a:t>Job sectors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80" name="Rectangle 70"/>
          <p:cNvSpPr>
            <a:spLocks noChangeArrowheads="1"/>
          </p:cNvSpPr>
          <p:nvPr/>
        </p:nvSpPr>
        <p:spPr bwMode="auto">
          <a:xfrm rot="21380744">
            <a:off x="3382963" y="3193889"/>
            <a:ext cx="819150" cy="22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423247"/>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smtClean="0">
                <a:solidFill>
                  <a:srgbClr val="231F20"/>
                </a:solidFill>
                <a:latin typeface="+mj-lt"/>
              </a:rPr>
              <a:t>     Tertiary </a:t>
            </a:r>
            <a:endParaRPr kumimoji="0" lang="en-US" altLang="en-US" sz="1200" b="1" u="none" strike="noStrike" cap="none" normalizeH="0" dirty="0" smtClean="0">
              <a:ln>
                <a:noFill/>
              </a:ln>
              <a:solidFill>
                <a:schemeClr val="tx1"/>
              </a:solidFill>
              <a:effectLst/>
              <a:latin typeface="+mj-lt"/>
            </a:endParaRPr>
          </a:p>
        </p:txBody>
      </p:sp>
      <p:sp>
        <p:nvSpPr>
          <p:cNvPr id="81" name="Rectangle 70"/>
          <p:cNvSpPr>
            <a:spLocks noChangeArrowheads="1"/>
          </p:cNvSpPr>
          <p:nvPr/>
        </p:nvSpPr>
        <p:spPr bwMode="auto">
          <a:xfrm rot="21380744">
            <a:off x="3401218" y="3702527"/>
            <a:ext cx="819150" cy="22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423247"/>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smtClean="0">
                <a:solidFill>
                  <a:srgbClr val="231F20"/>
                </a:solidFill>
                <a:latin typeface="+mj-lt"/>
              </a:rPr>
              <a:t>     Tertiary </a:t>
            </a:r>
            <a:endParaRPr kumimoji="0" lang="en-US" altLang="en-US" sz="1200" b="1" u="none" strike="noStrike" cap="none" normalizeH="0" dirty="0" smtClean="0">
              <a:ln>
                <a:noFill/>
              </a:ln>
              <a:solidFill>
                <a:schemeClr val="tx1"/>
              </a:solidFill>
              <a:effectLst/>
              <a:latin typeface="+mj-lt"/>
            </a:endParaRPr>
          </a:p>
        </p:txBody>
      </p:sp>
      <p:sp>
        <p:nvSpPr>
          <p:cNvPr id="82" name="Rectangle 70"/>
          <p:cNvSpPr>
            <a:spLocks noChangeArrowheads="1"/>
          </p:cNvSpPr>
          <p:nvPr/>
        </p:nvSpPr>
        <p:spPr bwMode="auto">
          <a:xfrm>
            <a:off x="3375621" y="4494739"/>
            <a:ext cx="8287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smtClean="0">
                <a:solidFill>
                  <a:srgbClr val="231F20"/>
                </a:solidFill>
                <a:latin typeface="+mj-lt"/>
              </a:rPr>
              <a:t>    Secondary </a:t>
            </a:r>
            <a:endParaRPr kumimoji="0" lang="en-US" altLang="en-US" sz="1200" b="1" u="none" strike="noStrike" cap="none" normalizeH="0" dirty="0" smtClean="0">
              <a:ln>
                <a:noFill/>
              </a:ln>
              <a:solidFill>
                <a:schemeClr val="tx1"/>
              </a:solidFill>
              <a:effectLst/>
              <a:latin typeface="+mj-lt"/>
            </a:endParaRPr>
          </a:p>
        </p:txBody>
      </p:sp>
      <p:sp>
        <p:nvSpPr>
          <p:cNvPr id="83" name="Rectangle 70"/>
          <p:cNvSpPr>
            <a:spLocks noChangeArrowheads="1"/>
          </p:cNvSpPr>
          <p:nvPr/>
        </p:nvSpPr>
        <p:spPr bwMode="auto">
          <a:xfrm rot="352286">
            <a:off x="3415357" y="4908557"/>
            <a:ext cx="6876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00" b="1" dirty="0">
                <a:solidFill>
                  <a:srgbClr val="231F20"/>
                </a:solidFill>
                <a:latin typeface="+mj-lt"/>
              </a:rPr>
              <a:t>Secondary </a:t>
            </a:r>
            <a:endParaRPr lang="en-US" altLang="en-US" sz="1000" b="1" dirty="0" smtClean="0">
              <a:solidFill>
                <a:srgbClr val="231F20"/>
              </a:solidFill>
              <a:latin typeface="+mj-lt"/>
            </a:endParaRPr>
          </a:p>
          <a:p>
            <a:pPr lvl="0" algn="ctr"/>
            <a:r>
              <a:rPr kumimoji="0" lang="en-US" altLang="en-US" sz="1000" b="1" u="none" strike="noStrike" cap="none" normalizeH="0" dirty="0" smtClean="0">
                <a:ln>
                  <a:noFill/>
                </a:ln>
                <a:solidFill>
                  <a:srgbClr val="231F20"/>
                </a:solidFill>
                <a:effectLst/>
                <a:latin typeface="+mj-lt"/>
              </a:rPr>
              <a:t>Primary</a:t>
            </a:r>
            <a:endParaRPr kumimoji="0" lang="en-US" altLang="en-US" sz="1200" b="1" u="none" strike="noStrike" cap="none" normalizeH="0" dirty="0" smtClean="0">
              <a:ln>
                <a:noFill/>
              </a:ln>
              <a:solidFill>
                <a:schemeClr val="tx1"/>
              </a:solidFill>
              <a:effectLst/>
              <a:latin typeface="+mj-lt"/>
            </a:endParaRPr>
          </a:p>
        </p:txBody>
      </p:sp>
      <p:sp>
        <p:nvSpPr>
          <p:cNvPr id="84" name="Rectangle 70"/>
          <p:cNvSpPr>
            <a:spLocks noChangeArrowheads="1"/>
          </p:cNvSpPr>
          <p:nvPr/>
        </p:nvSpPr>
        <p:spPr bwMode="auto">
          <a:xfrm rot="352286">
            <a:off x="3525130" y="5495080"/>
            <a:ext cx="4744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kumimoji="0" lang="en-US" altLang="en-US" sz="1000" b="1" u="none" strike="noStrike" cap="none" normalizeH="0" dirty="0" smtClean="0">
                <a:ln>
                  <a:noFill/>
                </a:ln>
                <a:solidFill>
                  <a:srgbClr val="231F20"/>
                </a:solidFill>
                <a:effectLst/>
                <a:latin typeface="+mj-lt"/>
              </a:rPr>
              <a:t>Primary</a:t>
            </a:r>
            <a:endParaRPr kumimoji="0" lang="en-US" altLang="en-US" sz="1200" b="1" u="none" strike="noStrike" cap="none" normalizeH="0" dirty="0" smtClean="0">
              <a:ln>
                <a:noFill/>
              </a:ln>
              <a:solidFill>
                <a:schemeClr val="tx1"/>
              </a:solidFill>
              <a:effectLst/>
              <a:latin typeface="+mj-lt"/>
            </a:endParaRPr>
          </a:p>
        </p:txBody>
      </p:sp>
    </p:spTree>
    <p:extLst>
      <p:ext uri="{BB962C8B-B14F-4D97-AF65-F5344CB8AC3E}">
        <p14:creationId xmlns:p14="http://schemas.microsoft.com/office/powerpoint/2010/main" val="22422763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p:txBody>
          <a:bodyPr/>
          <a:lstStyle/>
          <a:p>
            <a:r>
              <a:rPr lang="en-US" sz="3400" dirty="0"/>
              <a:t>10.1.2 A Decent Standard of Living </a:t>
            </a:r>
            <a:r>
              <a:rPr lang="en-US" sz="2000" b="0" dirty="0"/>
              <a:t>(5 of 5)</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6"/>
            <a:ext cx="8229600" cy="1048851"/>
          </a:xfrm>
        </p:spPr>
        <p:txBody>
          <a:bodyPr/>
          <a:lstStyle/>
          <a:p>
            <a:pPr marL="432" indent="0">
              <a:buNone/>
            </a:pPr>
            <a:r>
              <a:rPr lang="en-US" sz="2200" b="1" dirty="0"/>
              <a:t>Figure 10-7:</a:t>
            </a:r>
            <a:r>
              <a:rPr lang="en-US" sz="2200" dirty="0"/>
              <a:t> Workers contribute more to a nation’s </a:t>
            </a:r>
            <a:r>
              <a:rPr lang="en-US" sz="2200" dirty="0" smtClean="0"/>
              <a:t>G</a:t>
            </a:r>
            <a:r>
              <a:rPr lang="en-US" sz="100" dirty="0" smtClean="0"/>
              <a:t> </a:t>
            </a:r>
            <a:r>
              <a:rPr lang="en-US" sz="2200" dirty="0" smtClean="0"/>
              <a:t>D</a:t>
            </a:r>
            <a:r>
              <a:rPr lang="en-US" sz="100" dirty="0" smtClean="0"/>
              <a:t> </a:t>
            </a:r>
            <a:r>
              <a:rPr lang="en-US" sz="2200" dirty="0" smtClean="0"/>
              <a:t>P </a:t>
            </a:r>
            <a:r>
              <a:rPr lang="en-US" sz="2200" dirty="0"/>
              <a:t>per hour in developed countries than developing countries, representing a higher value added.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797" y="2639405"/>
            <a:ext cx="7126099" cy="3769175"/>
          </a:xfrm>
          <a:prstGeom prst="rect">
            <a:avLst/>
          </a:prstGeom>
        </p:spPr>
      </p:pic>
      <p:sp>
        <p:nvSpPr>
          <p:cNvPr id="7" name="Rectangle 513"/>
          <p:cNvSpPr>
            <a:spLocks noChangeArrowheads="1"/>
          </p:cNvSpPr>
          <p:nvPr/>
        </p:nvSpPr>
        <p:spPr bwMode="auto">
          <a:xfrm>
            <a:off x="7666501" y="4838523"/>
            <a:ext cx="30264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500" b="1" i="1" kern="0" spc="-20" dirty="0" smtClean="0">
                <a:solidFill>
                  <a:srgbClr val="00AEEF"/>
                </a:solidFill>
                <a:latin typeface="Arial"/>
                <a:cs typeface="Arial"/>
                <a:sym typeface="Arial"/>
              </a:rPr>
              <a:t>EQUATOR</a:t>
            </a:r>
            <a:endParaRPr lang="en-US" altLang="en-US" b="1" kern="0" spc="-20" dirty="0" smtClean="0">
              <a:solidFill>
                <a:srgbClr val="000000"/>
              </a:solidFill>
              <a:latin typeface="Arial"/>
              <a:cs typeface="Arial"/>
              <a:sym typeface="Arial"/>
            </a:endParaRPr>
          </a:p>
        </p:txBody>
      </p:sp>
      <p:sp>
        <p:nvSpPr>
          <p:cNvPr id="8" name="Rectangle 514"/>
          <p:cNvSpPr>
            <a:spLocks noChangeArrowheads="1"/>
          </p:cNvSpPr>
          <p:nvPr/>
        </p:nvSpPr>
        <p:spPr bwMode="auto">
          <a:xfrm>
            <a:off x="5830789" y="5548915"/>
            <a:ext cx="70628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500" b="1" i="1" kern="0" spc="-20" dirty="0" smtClean="0">
                <a:solidFill>
                  <a:srgbClr val="00AEEF"/>
                </a:solidFill>
                <a:effectLst>
                  <a:glow rad="63500">
                    <a:srgbClr val="FFFFFF"/>
                  </a:glow>
                </a:effectLst>
                <a:latin typeface="Arial"/>
                <a:cs typeface="Arial"/>
                <a:sym typeface="Arial"/>
              </a:rPr>
              <a:t>TROPIC OF CAPRICORN</a:t>
            </a:r>
            <a:endParaRPr lang="en-US" altLang="en-US" b="1" kern="0" spc="-20" dirty="0" smtClean="0">
              <a:solidFill>
                <a:srgbClr val="000000"/>
              </a:solidFill>
              <a:effectLst>
                <a:glow rad="63500">
                  <a:srgbClr val="FFFFFF"/>
                </a:glow>
              </a:effectLst>
              <a:latin typeface="Arial"/>
              <a:cs typeface="Arial"/>
              <a:sym typeface="Arial"/>
            </a:endParaRPr>
          </a:p>
        </p:txBody>
      </p:sp>
      <p:sp>
        <p:nvSpPr>
          <p:cNvPr id="9" name="Rectangle 515"/>
          <p:cNvSpPr>
            <a:spLocks noChangeArrowheads="1"/>
          </p:cNvSpPr>
          <p:nvPr/>
        </p:nvSpPr>
        <p:spPr bwMode="auto">
          <a:xfrm>
            <a:off x="7344120" y="4235015"/>
            <a:ext cx="60016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500" b="1" i="1" kern="0" spc="-20" dirty="0" smtClean="0">
                <a:solidFill>
                  <a:srgbClr val="00AEEF"/>
                </a:solidFill>
                <a:effectLst>
                  <a:glow rad="63500">
                    <a:srgbClr val="FFFFFF"/>
                  </a:glow>
                </a:effectLst>
                <a:latin typeface="Arial"/>
                <a:cs typeface="Arial"/>
                <a:sym typeface="Arial"/>
              </a:rPr>
              <a:t>TROPIC OF CANCER</a:t>
            </a:r>
            <a:endParaRPr lang="en-US" altLang="en-US" b="1" kern="0" spc="-20" dirty="0" smtClean="0">
              <a:solidFill>
                <a:srgbClr val="000000"/>
              </a:solidFill>
              <a:effectLst>
                <a:glow rad="63500">
                  <a:srgbClr val="FFFFFF"/>
                </a:glow>
              </a:effectLst>
              <a:latin typeface="Arial"/>
              <a:cs typeface="Arial"/>
              <a:sym typeface="Arial"/>
            </a:endParaRPr>
          </a:p>
        </p:txBody>
      </p:sp>
      <p:sp>
        <p:nvSpPr>
          <p:cNvPr id="10" name="Rectangle 535"/>
          <p:cNvSpPr>
            <a:spLocks noChangeArrowheads="1"/>
          </p:cNvSpPr>
          <p:nvPr/>
        </p:nvSpPr>
        <p:spPr bwMode="auto">
          <a:xfrm>
            <a:off x="3280496" y="4020635"/>
            <a:ext cx="523589" cy="2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b="1" i="1" kern="0" dirty="0" smtClean="0">
                <a:solidFill>
                  <a:srgbClr val="44C8F5"/>
                </a:solidFill>
                <a:latin typeface="Arial"/>
                <a:cs typeface="Arial"/>
                <a:sym typeface="Arial"/>
              </a:rPr>
              <a:t>ATLANTIC</a:t>
            </a:r>
          </a:p>
          <a:p>
            <a:pPr algn="ctr"/>
            <a:r>
              <a:rPr lang="en-US" altLang="en-US" sz="800" b="1" i="1" kern="0" dirty="0" smtClean="0">
                <a:solidFill>
                  <a:srgbClr val="44C8F5"/>
                </a:solidFill>
                <a:latin typeface="Arial"/>
                <a:cs typeface="Arial"/>
                <a:sym typeface="Arial"/>
              </a:rPr>
              <a:t>OCEAN</a:t>
            </a:r>
            <a:endParaRPr lang="en-US" altLang="en-US" sz="1800" b="1" kern="0" dirty="0" smtClean="0">
              <a:solidFill>
                <a:srgbClr val="000000"/>
              </a:solidFill>
              <a:latin typeface="Arial"/>
              <a:cs typeface="Arial"/>
              <a:sym typeface="Arial"/>
            </a:endParaRPr>
          </a:p>
        </p:txBody>
      </p:sp>
      <p:sp>
        <p:nvSpPr>
          <p:cNvPr id="11" name="Rectangle 537"/>
          <p:cNvSpPr>
            <a:spLocks noChangeArrowheads="1"/>
          </p:cNvSpPr>
          <p:nvPr/>
        </p:nvSpPr>
        <p:spPr bwMode="auto">
          <a:xfrm>
            <a:off x="4195791" y="2966611"/>
            <a:ext cx="395601" cy="2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b="1" i="1" kern="0" dirty="0" smtClean="0">
                <a:solidFill>
                  <a:srgbClr val="44C8F5"/>
                </a:solidFill>
                <a:latin typeface="Arial"/>
                <a:cs typeface="Arial"/>
                <a:sym typeface="Arial"/>
              </a:rPr>
              <a:t>ARCTIC</a:t>
            </a:r>
          </a:p>
          <a:p>
            <a:pPr algn="ctr"/>
            <a:r>
              <a:rPr lang="en-US" altLang="en-US" sz="800" b="1" i="1" kern="0" dirty="0" smtClean="0">
                <a:solidFill>
                  <a:srgbClr val="44C8F5"/>
                </a:solidFill>
                <a:latin typeface="Arial"/>
                <a:cs typeface="Arial"/>
                <a:sym typeface="Arial"/>
              </a:rPr>
              <a:t>OCEAN</a:t>
            </a:r>
            <a:endParaRPr lang="en-US" altLang="en-US" sz="1800" b="1" kern="0" dirty="0" smtClean="0">
              <a:solidFill>
                <a:srgbClr val="000000"/>
              </a:solidFill>
              <a:latin typeface="Arial"/>
              <a:cs typeface="Arial"/>
              <a:sym typeface="Arial"/>
            </a:endParaRPr>
          </a:p>
        </p:txBody>
      </p:sp>
      <p:sp>
        <p:nvSpPr>
          <p:cNvPr id="12" name="Rectangle 539"/>
          <p:cNvSpPr>
            <a:spLocks noChangeArrowheads="1"/>
          </p:cNvSpPr>
          <p:nvPr/>
        </p:nvSpPr>
        <p:spPr bwMode="auto">
          <a:xfrm>
            <a:off x="3705620" y="5627258"/>
            <a:ext cx="523589" cy="2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b="1" i="1" kern="0" dirty="0" smtClean="0">
                <a:solidFill>
                  <a:srgbClr val="44C8F5"/>
                </a:solidFill>
                <a:latin typeface="Arial"/>
                <a:cs typeface="Arial"/>
                <a:sym typeface="Arial"/>
              </a:rPr>
              <a:t>ATLANTIC</a:t>
            </a:r>
          </a:p>
          <a:p>
            <a:pPr algn="ctr"/>
            <a:r>
              <a:rPr lang="en-US" altLang="en-US" sz="800" b="1" i="1" kern="0" dirty="0" smtClean="0">
                <a:solidFill>
                  <a:srgbClr val="44C8F5"/>
                </a:solidFill>
                <a:latin typeface="Arial"/>
                <a:cs typeface="Arial"/>
                <a:sym typeface="Arial"/>
              </a:rPr>
              <a:t>OCEAN</a:t>
            </a:r>
            <a:endParaRPr lang="en-US" altLang="en-US" sz="1800" b="1" kern="0" dirty="0" smtClean="0">
              <a:solidFill>
                <a:srgbClr val="000000"/>
              </a:solidFill>
              <a:latin typeface="Arial"/>
              <a:cs typeface="Arial"/>
              <a:sym typeface="Arial"/>
            </a:endParaRPr>
          </a:p>
        </p:txBody>
      </p:sp>
      <p:sp>
        <p:nvSpPr>
          <p:cNvPr id="13" name="Rectangle 541"/>
          <p:cNvSpPr>
            <a:spLocks noChangeArrowheads="1"/>
          </p:cNvSpPr>
          <p:nvPr/>
        </p:nvSpPr>
        <p:spPr bwMode="auto">
          <a:xfrm>
            <a:off x="5810356" y="5064698"/>
            <a:ext cx="378148" cy="2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b="1" i="1" kern="0" dirty="0" smtClean="0">
                <a:solidFill>
                  <a:srgbClr val="44C8F5"/>
                </a:solidFill>
                <a:latin typeface="Arial"/>
                <a:cs typeface="Arial"/>
                <a:sym typeface="Arial"/>
              </a:rPr>
              <a:t>INDIAN</a:t>
            </a:r>
          </a:p>
          <a:p>
            <a:pPr algn="ctr"/>
            <a:r>
              <a:rPr lang="en-US" altLang="en-US" sz="800" b="1" i="1" kern="0" dirty="0" smtClean="0">
                <a:solidFill>
                  <a:srgbClr val="44C8F5"/>
                </a:solidFill>
                <a:latin typeface="Arial"/>
                <a:cs typeface="Arial"/>
                <a:sym typeface="Arial"/>
              </a:rPr>
              <a:t>OCEAN</a:t>
            </a:r>
            <a:endParaRPr lang="en-US" altLang="en-US" sz="1800" b="1" kern="0" dirty="0" smtClean="0">
              <a:solidFill>
                <a:srgbClr val="000000"/>
              </a:solidFill>
              <a:latin typeface="Arial"/>
              <a:cs typeface="Arial"/>
              <a:sym typeface="Arial"/>
            </a:endParaRPr>
          </a:p>
        </p:txBody>
      </p:sp>
      <p:sp>
        <p:nvSpPr>
          <p:cNvPr id="14" name="Rectangle 543"/>
          <p:cNvSpPr>
            <a:spLocks noChangeArrowheads="1"/>
          </p:cNvSpPr>
          <p:nvPr/>
        </p:nvSpPr>
        <p:spPr bwMode="auto">
          <a:xfrm>
            <a:off x="1321948" y="3999536"/>
            <a:ext cx="418871" cy="2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b="1" i="1" kern="0" dirty="0" smtClean="0">
                <a:solidFill>
                  <a:srgbClr val="44C8F5"/>
                </a:solidFill>
                <a:latin typeface="Arial"/>
                <a:cs typeface="Arial"/>
                <a:sym typeface="Arial"/>
              </a:rPr>
              <a:t>PACIFIC</a:t>
            </a:r>
          </a:p>
          <a:p>
            <a:pPr algn="ctr"/>
            <a:r>
              <a:rPr lang="en-US" altLang="en-US" sz="800" b="1" i="1" kern="0" dirty="0" smtClean="0">
                <a:solidFill>
                  <a:srgbClr val="44C8F5"/>
                </a:solidFill>
                <a:latin typeface="Arial"/>
                <a:cs typeface="Arial"/>
                <a:sym typeface="Arial"/>
              </a:rPr>
              <a:t>OCEAN</a:t>
            </a:r>
            <a:endParaRPr lang="en-US" altLang="en-US" sz="1800" b="1" kern="0" dirty="0" smtClean="0">
              <a:solidFill>
                <a:srgbClr val="000000"/>
              </a:solidFill>
              <a:latin typeface="Arial"/>
              <a:cs typeface="Arial"/>
              <a:sym typeface="Arial"/>
            </a:endParaRPr>
          </a:p>
        </p:txBody>
      </p:sp>
      <p:sp>
        <p:nvSpPr>
          <p:cNvPr id="15" name="Rectangle 545"/>
          <p:cNvSpPr>
            <a:spLocks noChangeArrowheads="1"/>
          </p:cNvSpPr>
          <p:nvPr/>
        </p:nvSpPr>
        <p:spPr bwMode="auto">
          <a:xfrm>
            <a:off x="7369679" y="4502336"/>
            <a:ext cx="418871" cy="2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b="1" i="1" kern="0" dirty="0" smtClean="0">
                <a:solidFill>
                  <a:srgbClr val="44C8F5"/>
                </a:solidFill>
                <a:latin typeface="Arial"/>
                <a:cs typeface="Arial"/>
                <a:sym typeface="Arial"/>
              </a:rPr>
              <a:t>PACIFIC</a:t>
            </a:r>
          </a:p>
          <a:p>
            <a:pPr algn="ctr"/>
            <a:r>
              <a:rPr lang="en-US" altLang="en-US" sz="800" b="1" i="1" kern="0" dirty="0" smtClean="0">
                <a:solidFill>
                  <a:srgbClr val="44C8F5"/>
                </a:solidFill>
                <a:latin typeface="Arial"/>
                <a:cs typeface="Arial"/>
                <a:sym typeface="Arial"/>
              </a:rPr>
              <a:t>OCEAN</a:t>
            </a:r>
            <a:endParaRPr lang="en-US" altLang="en-US" sz="1800" b="1" kern="0" dirty="0" smtClean="0">
              <a:solidFill>
                <a:srgbClr val="000000"/>
              </a:solidFill>
              <a:latin typeface="Arial"/>
              <a:cs typeface="Arial"/>
              <a:sym typeface="Arial"/>
            </a:endParaRPr>
          </a:p>
        </p:txBody>
      </p:sp>
      <p:sp>
        <p:nvSpPr>
          <p:cNvPr id="16" name="Rectangle 547"/>
          <p:cNvSpPr>
            <a:spLocks noChangeArrowheads="1"/>
          </p:cNvSpPr>
          <p:nvPr/>
        </p:nvSpPr>
        <p:spPr bwMode="auto">
          <a:xfrm>
            <a:off x="5284794" y="5975832"/>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kern="0" smtClean="0">
                <a:solidFill>
                  <a:srgbClr val="000000"/>
                </a:solidFill>
                <a:latin typeface="Arial"/>
                <a:cs typeface="Arial"/>
                <a:sym typeface="Arial"/>
              </a:rPr>
              <a:t>0</a:t>
            </a:r>
            <a:endParaRPr lang="en-US" altLang="en-US" sz="1600" b="1" kern="0" smtClean="0">
              <a:solidFill>
                <a:srgbClr val="000000"/>
              </a:solidFill>
              <a:latin typeface="Arial"/>
              <a:cs typeface="Arial"/>
              <a:sym typeface="Arial"/>
            </a:endParaRPr>
          </a:p>
        </p:txBody>
      </p:sp>
      <p:sp>
        <p:nvSpPr>
          <p:cNvPr id="17" name="Rectangle 548"/>
          <p:cNvSpPr>
            <a:spLocks noChangeArrowheads="1"/>
          </p:cNvSpPr>
          <p:nvPr/>
        </p:nvSpPr>
        <p:spPr bwMode="auto">
          <a:xfrm>
            <a:off x="5649653" y="5975832"/>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kern="0" dirty="0" smtClean="0">
                <a:solidFill>
                  <a:srgbClr val="000000"/>
                </a:solidFill>
                <a:latin typeface="Arial"/>
                <a:cs typeface="Arial"/>
                <a:sym typeface="Arial"/>
              </a:rPr>
              <a:t>1,500</a:t>
            </a:r>
            <a:endParaRPr lang="en-US" altLang="en-US" sz="1600" b="1" kern="0" dirty="0" smtClean="0">
              <a:solidFill>
                <a:srgbClr val="000000"/>
              </a:solidFill>
              <a:latin typeface="Arial"/>
              <a:cs typeface="Arial"/>
              <a:sym typeface="Arial"/>
            </a:endParaRPr>
          </a:p>
        </p:txBody>
      </p:sp>
      <p:sp>
        <p:nvSpPr>
          <p:cNvPr id="18" name="Rectangle 549"/>
          <p:cNvSpPr>
            <a:spLocks noChangeArrowheads="1"/>
          </p:cNvSpPr>
          <p:nvPr/>
        </p:nvSpPr>
        <p:spPr bwMode="auto">
          <a:xfrm>
            <a:off x="5284794" y="6123032"/>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kern="0" dirty="0" smtClean="0">
                <a:solidFill>
                  <a:srgbClr val="000000"/>
                </a:solidFill>
                <a:latin typeface="Arial"/>
                <a:cs typeface="Arial"/>
                <a:sym typeface="Arial"/>
              </a:rPr>
              <a:t>0</a:t>
            </a:r>
            <a:endParaRPr lang="en-US" altLang="en-US" sz="1600" b="1" kern="0" dirty="0" smtClean="0">
              <a:solidFill>
                <a:srgbClr val="000000"/>
              </a:solidFill>
              <a:latin typeface="Arial"/>
              <a:cs typeface="Arial"/>
              <a:sym typeface="Arial"/>
            </a:endParaRPr>
          </a:p>
        </p:txBody>
      </p:sp>
      <p:sp>
        <p:nvSpPr>
          <p:cNvPr id="19" name="Rectangle 550"/>
          <p:cNvSpPr>
            <a:spLocks noChangeArrowheads="1"/>
          </p:cNvSpPr>
          <p:nvPr/>
        </p:nvSpPr>
        <p:spPr bwMode="auto">
          <a:xfrm>
            <a:off x="5470356" y="6127297"/>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kern="0" smtClean="0">
                <a:solidFill>
                  <a:srgbClr val="000000"/>
                </a:solidFill>
                <a:latin typeface="Arial"/>
                <a:cs typeface="Arial"/>
                <a:sym typeface="Arial"/>
              </a:rPr>
              <a:t>1,500</a:t>
            </a:r>
            <a:endParaRPr lang="en-US" altLang="en-US" sz="1600" b="1" kern="0" smtClean="0">
              <a:solidFill>
                <a:srgbClr val="000000"/>
              </a:solidFill>
              <a:latin typeface="Arial"/>
              <a:cs typeface="Arial"/>
              <a:sym typeface="Arial"/>
            </a:endParaRPr>
          </a:p>
        </p:txBody>
      </p:sp>
      <p:sp>
        <p:nvSpPr>
          <p:cNvPr id="20" name="Rectangle 551"/>
          <p:cNvSpPr>
            <a:spLocks noChangeArrowheads="1"/>
          </p:cNvSpPr>
          <p:nvPr/>
        </p:nvSpPr>
        <p:spPr bwMode="auto">
          <a:xfrm>
            <a:off x="6097628" y="5975832"/>
            <a:ext cx="4071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kern="0" dirty="0" smtClean="0">
                <a:solidFill>
                  <a:srgbClr val="000000"/>
                </a:solidFill>
                <a:latin typeface="Arial"/>
                <a:cs typeface="Arial"/>
                <a:sym typeface="Arial"/>
              </a:rPr>
              <a:t>3,000 Miles</a:t>
            </a:r>
            <a:endParaRPr lang="en-US" altLang="en-US" sz="1600" b="1" kern="0" dirty="0" smtClean="0">
              <a:solidFill>
                <a:srgbClr val="000000"/>
              </a:solidFill>
              <a:latin typeface="Arial"/>
              <a:cs typeface="Arial"/>
              <a:sym typeface="Arial"/>
            </a:endParaRPr>
          </a:p>
        </p:txBody>
      </p:sp>
      <p:sp>
        <p:nvSpPr>
          <p:cNvPr id="21" name="Rectangle 552"/>
          <p:cNvSpPr>
            <a:spLocks noChangeArrowheads="1"/>
          </p:cNvSpPr>
          <p:nvPr/>
        </p:nvSpPr>
        <p:spPr bwMode="auto">
          <a:xfrm>
            <a:off x="5785866" y="6123032"/>
            <a:ext cx="6139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kern="0" dirty="0" smtClean="0">
                <a:solidFill>
                  <a:srgbClr val="000000"/>
                </a:solidFill>
                <a:latin typeface="Arial"/>
                <a:cs typeface="Arial"/>
                <a:sym typeface="Arial"/>
              </a:rPr>
              <a:t>3,000 Kilometers</a:t>
            </a:r>
            <a:endParaRPr lang="en-US" altLang="en-US" sz="1600" b="1" kern="0" dirty="0" smtClean="0">
              <a:solidFill>
                <a:srgbClr val="000000"/>
              </a:solidFill>
              <a:latin typeface="Arial"/>
              <a:cs typeface="Arial"/>
              <a:sym typeface="Arial"/>
            </a:endParaRPr>
          </a:p>
        </p:txBody>
      </p:sp>
      <p:sp>
        <p:nvSpPr>
          <p:cNvPr id="22" name="Rectangle 561"/>
          <p:cNvSpPr>
            <a:spLocks noChangeArrowheads="1"/>
          </p:cNvSpPr>
          <p:nvPr/>
        </p:nvSpPr>
        <p:spPr bwMode="auto">
          <a:xfrm>
            <a:off x="975597" y="4824605"/>
            <a:ext cx="1102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latin typeface="Arial Black" panose="020B0A04020102020204" pitchFamily="34" charset="0"/>
              </a:rPr>
              <a:t>GDP per person</a:t>
            </a:r>
          </a:p>
          <a:p>
            <a:r>
              <a:rPr lang="en-US" altLang="en-US" sz="1000" b="1" dirty="0">
                <a:solidFill>
                  <a:srgbClr val="000000"/>
                </a:solidFill>
                <a:latin typeface="Arial Black" panose="020B0A04020102020204" pitchFamily="34" charset="0"/>
              </a:rPr>
              <a:t>employed (US$)</a:t>
            </a:r>
            <a:endParaRPr lang="en-US" altLang="en-US" sz="1800" b="1" kern="0" dirty="0" smtClean="0">
              <a:solidFill>
                <a:srgbClr val="000000"/>
              </a:solidFill>
              <a:latin typeface="Arial Black" panose="020B0A04020102020204" pitchFamily="34" charset="0"/>
              <a:cs typeface="Arial"/>
              <a:sym typeface="Arial"/>
            </a:endParaRPr>
          </a:p>
        </p:txBody>
      </p:sp>
      <p:sp>
        <p:nvSpPr>
          <p:cNvPr id="23" name="Rectangle 13"/>
          <p:cNvSpPr>
            <a:spLocks noChangeArrowheads="1"/>
          </p:cNvSpPr>
          <p:nvPr/>
        </p:nvSpPr>
        <p:spPr bwMode="auto">
          <a:xfrm>
            <a:off x="2323992" y="4882793"/>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24" name="Rectangle 14"/>
          <p:cNvSpPr>
            <a:spLocks noChangeArrowheads="1"/>
          </p:cNvSpPr>
          <p:nvPr/>
        </p:nvSpPr>
        <p:spPr bwMode="auto">
          <a:xfrm>
            <a:off x="2314091" y="537629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20°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25" name="Rectangle 15"/>
          <p:cNvSpPr>
            <a:spLocks noChangeArrowheads="1"/>
          </p:cNvSpPr>
          <p:nvPr/>
        </p:nvSpPr>
        <p:spPr bwMode="auto">
          <a:xfrm>
            <a:off x="2620657" y="590006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40°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26" name="Rectangle 6"/>
          <p:cNvSpPr>
            <a:spLocks noChangeArrowheads="1"/>
          </p:cNvSpPr>
          <p:nvPr/>
        </p:nvSpPr>
        <p:spPr bwMode="auto">
          <a:xfrm>
            <a:off x="925765" y="386419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40°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27" name="Rectangle 7"/>
          <p:cNvSpPr>
            <a:spLocks noChangeArrowheads="1"/>
          </p:cNvSpPr>
          <p:nvPr/>
        </p:nvSpPr>
        <p:spPr bwMode="auto">
          <a:xfrm>
            <a:off x="919094" y="435328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20°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28" name="Rectangle 17"/>
          <p:cNvSpPr>
            <a:spLocks noChangeArrowheads="1"/>
          </p:cNvSpPr>
          <p:nvPr/>
        </p:nvSpPr>
        <p:spPr bwMode="auto">
          <a:xfrm>
            <a:off x="1266581" y="335100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60°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29" name="Rectangle 19"/>
          <p:cNvSpPr>
            <a:spLocks noChangeArrowheads="1"/>
          </p:cNvSpPr>
          <p:nvPr/>
        </p:nvSpPr>
        <p:spPr bwMode="auto">
          <a:xfrm>
            <a:off x="1961885" y="284118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80°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30" name="Rectangle 12"/>
          <p:cNvSpPr>
            <a:spLocks noChangeArrowheads="1"/>
          </p:cNvSpPr>
          <p:nvPr/>
        </p:nvSpPr>
        <p:spPr bwMode="auto">
          <a:xfrm>
            <a:off x="8084497" y="4877343"/>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31" name="Rectangle 16"/>
          <p:cNvSpPr>
            <a:spLocks noChangeArrowheads="1"/>
          </p:cNvSpPr>
          <p:nvPr/>
        </p:nvSpPr>
        <p:spPr bwMode="auto">
          <a:xfrm>
            <a:off x="7731943" y="336831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60°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32" name="Rectangle 18"/>
          <p:cNvSpPr>
            <a:spLocks noChangeArrowheads="1"/>
          </p:cNvSpPr>
          <p:nvPr/>
        </p:nvSpPr>
        <p:spPr bwMode="auto">
          <a:xfrm>
            <a:off x="7044263" y="2856489"/>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80°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33" name="Rectangle 20"/>
          <p:cNvSpPr>
            <a:spLocks noChangeArrowheads="1"/>
          </p:cNvSpPr>
          <p:nvPr/>
        </p:nvSpPr>
        <p:spPr bwMode="auto">
          <a:xfrm>
            <a:off x="8007586" y="386539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40°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34" name="Rectangle 21"/>
          <p:cNvSpPr>
            <a:spLocks noChangeArrowheads="1"/>
          </p:cNvSpPr>
          <p:nvPr/>
        </p:nvSpPr>
        <p:spPr bwMode="auto">
          <a:xfrm>
            <a:off x="8018111" y="5895759"/>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40°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35" name="Rectangle 22"/>
          <p:cNvSpPr>
            <a:spLocks noChangeArrowheads="1"/>
          </p:cNvSpPr>
          <p:nvPr/>
        </p:nvSpPr>
        <p:spPr bwMode="auto">
          <a:xfrm>
            <a:off x="8048195" y="4378849"/>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20°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36" name="Rectangle 23"/>
          <p:cNvSpPr>
            <a:spLocks noChangeArrowheads="1"/>
          </p:cNvSpPr>
          <p:nvPr/>
        </p:nvSpPr>
        <p:spPr bwMode="auto">
          <a:xfrm>
            <a:off x="8070548" y="5385709"/>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20°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37" name="Rectangle 5"/>
          <p:cNvSpPr>
            <a:spLocks noChangeArrowheads="1"/>
          </p:cNvSpPr>
          <p:nvPr/>
        </p:nvSpPr>
        <p:spPr bwMode="auto">
          <a:xfrm>
            <a:off x="2180163" y="458979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100°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38" name="Rectangle 26"/>
          <p:cNvSpPr>
            <a:spLocks noChangeArrowheads="1"/>
          </p:cNvSpPr>
          <p:nvPr/>
        </p:nvSpPr>
        <p:spPr bwMode="auto">
          <a:xfrm>
            <a:off x="1776990" y="449040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120°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39" name="Rectangle 27"/>
          <p:cNvSpPr>
            <a:spLocks noChangeArrowheads="1"/>
          </p:cNvSpPr>
          <p:nvPr/>
        </p:nvSpPr>
        <p:spPr bwMode="auto">
          <a:xfrm>
            <a:off x="1370042" y="449040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140°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40" name="Rectangle 8"/>
          <p:cNvSpPr>
            <a:spLocks noChangeArrowheads="1"/>
          </p:cNvSpPr>
          <p:nvPr/>
        </p:nvSpPr>
        <p:spPr bwMode="auto">
          <a:xfrm>
            <a:off x="3560062" y="632281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40°</a:t>
            </a:r>
            <a:endParaRPr lang="en-US" altLang="en-US" sz="600" b="1" kern="0" smtClean="0">
              <a:solidFill>
                <a:srgbClr val="000000"/>
              </a:solidFill>
              <a:effectLst>
                <a:glow rad="50800">
                  <a:srgbClr val="FFFFFF"/>
                </a:glow>
              </a:effectLst>
              <a:latin typeface="Arial"/>
              <a:cs typeface="Arial"/>
              <a:sym typeface="Arial"/>
            </a:endParaRPr>
          </a:p>
        </p:txBody>
      </p:sp>
      <p:sp>
        <p:nvSpPr>
          <p:cNvPr id="41" name="Rectangle 9"/>
          <p:cNvSpPr>
            <a:spLocks noChangeArrowheads="1"/>
          </p:cNvSpPr>
          <p:nvPr/>
        </p:nvSpPr>
        <p:spPr bwMode="auto">
          <a:xfrm>
            <a:off x="5012629" y="631735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40°</a:t>
            </a:r>
            <a:endParaRPr lang="en-US" altLang="en-US" sz="600" b="1" kern="0" smtClean="0">
              <a:solidFill>
                <a:srgbClr val="000000"/>
              </a:solidFill>
              <a:effectLst>
                <a:glow rad="50800">
                  <a:srgbClr val="FFFFFF"/>
                </a:glow>
              </a:effectLst>
              <a:latin typeface="Arial"/>
              <a:cs typeface="Arial"/>
              <a:sym typeface="Arial"/>
            </a:endParaRPr>
          </a:p>
        </p:txBody>
      </p:sp>
      <p:sp>
        <p:nvSpPr>
          <p:cNvPr id="42" name="Rectangle 10"/>
          <p:cNvSpPr>
            <a:spLocks noChangeArrowheads="1"/>
          </p:cNvSpPr>
          <p:nvPr/>
        </p:nvSpPr>
        <p:spPr bwMode="auto">
          <a:xfrm>
            <a:off x="3916659" y="632099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20°</a:t>
            </a:r>
            <a:endParaRPr lang="en-US" altLang="en-US" sz="600" b="1" kern="0" smtClean="0">
              <a:solidFill>
                <a:srgbClr val="000000"/>
              </a:solidFill>
              <a:effectLst>
                <a:glow rad="50800">
                  <a:srgbClr val="FFFFFF"/>
                </a:glow>
              </a:effectLst>
              <a:latin typeface="Arial"/>
              <a:cs typeface="Arial"/>
              <a:sym typeface="Arial"/>
            </a:endParaRPr>
          </a:p>
        </p:txBody>
      </p:sp>
      <p:sp>
        <p:nvSpPr>
          <p:cNvPr id="43" name="Rectangle 11"/>
          <p:cNvSpPr>
            <a:spLocks noChangeArrowheads="1"/>
          </p:cNvSpPr>
          <p:nvPr/>
        </p:nvSpPr>
        <p:spPr bwMode="auto">
          <a:xfrm>
            <a:off x="4644650" y="632099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20°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44" name="Rectangle 24"/>
          <p:cNvSpPr>
            <a:spLocks noChangeArrowheads="1"/>
          </p:cNvSpPr>
          <p:nvPr/>
        </p:nvSpPr>
        <p:spPr bwMode="auto">
          <a:xfrm>
            <a:off x="3203316" y="633009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60°</a:t>
            </a:r>
            <a:endParaRPr lang="en-US" altLang="en-US" sz="600" b="1" kern="0" smtClean="0">
              <a:solidFill>
                <a:srgbClr val="000000"/>
              </a:solidFill>
              <a:effectLst>
                <a:glow rad="50800">
                  <a:srgbClr val="FFFFFF"/>
                </a:glow>
              </a:effectLst>
              <a:latin typeface="Arial"/>
              <a:cs typeface="Arial"/>
              <a:sym typeface="Arial"/>
            </a:endParaRPr>
          </a:p>
        </p:txBody>
      </p:sp>
      <p:sp>
        <p:nvSpPr>
          <p:cNvPr id="45" name="Rectangle 25"/>
          <p:cNvSpPr>
            <a:spLocks noChangeArrowheads="1"/>
          </p:cNvSpPr>
          <p:nvPr/>
        </p:nvSpPr>
        <p:spPr bwMode="auto">
          <a:xfrm>
            <a:off x="2846433" y="633009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80°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46" name="Rectangle 29"/>
          <p:cNvSpPr>
            <a:spLocks noChangeArrowheads="1"/>
          </p:cNvSpPr>
          <p:nvPr/>
        </p:nvSpPr>
        <p:spPr bwMode="auto">
          <a:xfrm>
            <a:off x="4320494" y="6330095"/>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47" name="Rectangle 30"/>
          <p:cNvSpPr>
            <a:spLocks noChangeArrowheads="1"/>
          </p:cNvSpPr>
          <p:nvPr/>
        </p:nvSpPr>
        <p:spPr bwMode="auto">
          <a:xfrm>
            <a:off x="5359884" y="632099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60°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48" name="Rectangle 31"/>
          <p:cNvSpPr>
            <a:spLocks noChangeArrowheads="1"/>
          </p:cNvSpPr>
          <p:nvPr/>
        </p:nvSpPr>
        <p:spPr bwMode="auto">
          <a:xfrm>
            <a:off x="6036682" y="6317356"/>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100°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49" name="Rectangle 32"/>
          <p:cNvSpPr>
            <a:spLocks noChangeArrowheads="1"/>
          </p:cNvSpPr>
          <p:nvPr/>
        </p:nvSpPr>
        <p:spPr bwMode="auto">
          <a:xfrm>
            <a:off x="6397070" y="6317356"/>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120°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50" name="Rectangle 33"/>
          <p:cNvSpPr>
            <a:spLocks noChangeArrowheads="1"/>
          </p:cNvSpPr>
          <p:nvPr/>
        </p:nvSpPr>
        <p:spPr bwMode="auto">
          <a:xfrm>
            <a:off x="5717913" y="632099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80°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51" name="Rectangle 34"/>
          <p:cNvSpPr>
            <a:spLocks noChangeArrowheads="1"/>
          </p:cNvSpPr>
          <p:nvPr/>
        </p:nvSpPr>
        <p:spPr bwMode="auto">
          <a:xfrm>
            <a:off x="7136197" y="6326455"/>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160°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52" name="Rectangle 35"/>
          <p:cNvSpPr>
            <a:spLocks noChangeArrowheads="1"/>
          </p:cNvSpPr>
          <p:nvPr/>
        </p:nvSpPr>
        <p:spPr bwMode="auto">
          <a:xfrm>
            <a:off x="6764735" y="6326455"/>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140°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53" name="Rectangle 36"/>
          <p:cNvSpPr>
            <a:spLocks noChangeArrowheads="1"/>
          </p:cNvSpPr>
          <p:nvPr/>
        </p:nvSpPr>
        <p:spPr bwMode="auto">
          <a:xfrm>
            <a:off x="7488964" y="6320994"/>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180°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54" name="Rectangle 46"/>
          <p:cNvSpPr>
            <a:spLocks noChangeArrowheads="1"/>
          </p:cNvSpPr>
          <p:nvPr/>
        </p:nvSpPr>
        <p:spPr bwMode="auto">
          <a:xfrm>
            <a:off x="4384448" y="2723770"/>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55" name="Rectangle 47"/>
          <p:cNvSpPr>
            <a:spLocks noChangeArrowheads="1"/>
          </p:cNvSpPr>
          <p:nvPr/>
        </p:nvSpPr>
        <p:spPr bwMode="auto">
          <a:xfrm>
            <a:off x="4102009" y="272377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20°</a:t>
            </a:r>
            <a:endParaRPr lang="en-US" altLang="en-US" sz="600" b="1" kern="0" smtClean="0">
              <a:solidFill>
                <a:srgbClr val="000000"/>
              </a:solidFill>
              <a:effectLst>
                <a:glow rad="50800">
                  <a:srgbClr val="FFFFFF"/>
                </a:glow>
              </a:effectLst>
              <a:latin typeface="Arial"/>
              <a:cs typeface="Arial"/>
              <a:sym typeface="Arial"/>
            </a:endParaRPr>
          </a:p>
        </p:txBody>
      </p:sp>
      <p:sp>
        <p:nvSpPr>
          <p:cNvPr id="56" name="Rectangle 48"/>
          <p:cNvSpPr>
            <a:spLocks noChangeArrowheads="1"/>
          </p:cNvSpPr>
          <p:nvPr/>
        </p:nvSpPr>
        <p:spPr bwMode="auto">
          <a:xfrm>
            <a:off x="4588823" y="272377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20°</a:t>
            </a:r>
            <a:endParaRPr lang="en-US" altLang="en-US" sz="600" b="1" kern="0" smtClean="0">
              <a:solidFill>
                <a:srgbClr val="000000"/>
              </a:solidFill>
              <a:effectLst>
                <a:glow rad="50800">
                  <a:srgbClr val="FFFFFF"/>
                </a:glow>
              </a:effectLst>
              <a:latin typeface="Arial"/>
              <a:cs typeface="Arial"/>
              <a:sym typeface="Arial"/>
            </a:endParaRPr>
          </a:p>
        </p:txBody>
      </p:sp>
      <p:sp>
        <p:nvSpPr>
          <p:cNvPr id="57" name="Rectangle 49"/>
          <p:cNvSpPr>
            <a:spLocks noChangeArrowheads="1"/>
          </p:cNvSpPr>
          <p:nvPr/>
        </p:nvSpPr>
        <p:spPr bwMode="auto">
          <a:xfrm>
            <a:off x="3863571" y="272377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40°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58" name="Rectangle 50"/>
          <p:cNvSpPr>
            <a:spLocks noChangeArrowheads="1"/>
          </p:cNvSpPr>
          <p:nvPr/>
        </p:nvSpPr>
        <p:spPr bwMode="auto">
          <a:xfrm>
            <a:off x="4834697" y="272377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40°</a:t>
            </a:r>
            <a:endParaRPr lang="en-US" altLang="en-US" sz="600" b="1" kern="0" smtClean="0">
              <a:solidFill>
                <a:srgbClr val="000000"/>
              </a:solidFill>
              <a:effectLst>
                <a:glow rad="50800">
                  <a:srgbClr val="FFFFFF"/>
                </a:glow>
              </a:effectLst>
              <a:latin typeface="Arial"/>
              <a:cs typeface="Arial"/>
              <a:sym typeface="Arial"/>
            </a:endParaRPr>
          </a:p>
        </p:txBody>
      </p:sp>
      <p:sp>
        <p:nvSpPr>
          <p:cNvPr id="59" name="Rectangle 51"/>
          <p:cNvSpPr>
            <a:spLocks noChangeArrowheads="1"/>
          </p:cNvSpPr>
          <p:nvPr/>
        </p:nvSpPr>
        <p:spPr bwMode="auto">
          <a:xfrm>
            <a:off x="3628440" y="272377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60°</a:t>
            </a:r>
            <a:endParaRPr lang="en-US" altLang="en-US" sz="600" b="1" kern="0" smtClean="0">
              <a:solidFill>
                <a:srgbClr val="000000"/>
              </a:solidFill>
              <a:effectLst>
                <a:glow rad="50800">
                  <a:srgbClr val="FFFFFF"/>
                </a:glow>
              </a:effectLst>
              <a:latin typeface="Arial"/>
              <a:cs typeface="Arial"/>
              <a:sym typeface="Arial"/>
            </a:endParaRPr>
          </a:p>
        </p:txBody>
      </p:sp>
      <p:sp>
        <p:nvSpPr>
          <p:cNvPr id="60" name="Rectangle 52"/>
          <p:cNvSpPr>
            <a:spLocks noChangeArrowheads="1"/>
          </p:cNvSpPr>
          <p:nvPr/>
        </p:nvSpPr>
        <p:spPr bwMode="auto">
          <a:xfrm>
            <a:off x="3399143" y="272377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80°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61" name="Rectangle 53"/>
          <p:cNvSpPr>
            <a:spLocks noChangeArrowheads="1"/>
          </p:cNvSpPr>
          <p:nvPr/>
        </p:nvSpPr>
        <p:spPr bwMode="auto">
          <a:xfrm>
            <a:off x="5284760" y="272377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80°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62" name="Rectangle 54"/>
          <p:cNvSpPr>
            <a:spLocks noChangeArrowheads="1"/>
          </p:cNvSpPr>
          <p:nvPr/>
        </p:nvSpPr>
        <p:spPr bwMode="auto">
          <a:xfrm>
            <a:off x="3128511" y="272377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100°</a:t>
            </a:r>
            <a:endParaRPr lang="en-US" altLang="en-US" sz="600" b="1" kern="0" smtClean="0">
              <a:solidFill>
                <a:srgbClr val="000000"/>
              </a:solidFill>
              <a:effectLst>
                <a:glow rad="50800">
                  <a:srgbClr val="FFFFFF"/>
                </a:glow>
              </a:effectLst>
              <a:latin typeface="Arial"/>
              <a:cs typeface="Arial"/>
              <a:sym typeface="Arial"/>
            </a:endParaRPr>
          </a:p>
        </p:txBody>
      </p:sp>
      <p:sp>
        <p:nvSpPr>
          <p:cNvPr id="63" name="Rectangle 55"/>
          <p:cNvSpPr>
            <a:spLocks noChangeArrowheads="1"/>
          </p:cNvSpPr>
          <p:nvPr/>
        </p:nvSpPr>
        <p:spPr bwMode="auto">
          <a:xfrm>
            <a:off x="5488153" y="272377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100°</a:t>
            </a:r>
            <a:endParaRPr lang="en-US" altLang="en-US" sz="600" b="1" kern="0" smtClean="0">
              <a:solidFill>
                <a:srgbClr val="000000"/>
              </a:solidFill>
              <a:effectLst>
                <a:glow rad="50800">
                  <a:srgbClr val="FFFFFF"/>
                </a:glow>
              </a:effectLst>
              <a:latin typeface="Arial"/>
              <a:cs typeface="Arial"/>
              <a:sym typeface="Arial"/>
            </a:endParaRPr>
          </a:p>
        </p:txBody>
      </p:sp>
      <p:sp>
        <p:nvSpPr>
          <p:cNvPr id="64" name="Rectangle 56"/>
          <p:cNvSpPr>
            <a:spLocks noChangeArrowheads="1"/>
          </p:cNvSpPr>
          <p:nvPr/>
        </p:nvSpPr>
        <p:spPr bwMode="auto">
          <a:xfrm>
            <a:off x="2892205" y="272377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120°</a:t>
            </a:r>
            <a:endParaRPr lang="en-US" altLang="en-US" sz="600" b="1" kern="0" smtClean="0">
              <a:solidFill>
                <a:srgbClr val="000000"/>
              </a:solidFill>
              <a:effectLst>
                <a:glow rad="50800">
                  <a:srgbClr val="FFFFFF"/>
                </a:glow>
              </a:effectLst>
              <a:latin typeface="Arial"/>
              <a:cs typeface="Arial"/>
              <a:sym typeface="Arial"/>
            </a:endParaRPr>
          </a:p>
        </p:txBody>
      </p:sp>
      <p:sp>
        <p:nvSpPr>
          <p:cNvPr id="65" name="Rectangle 57"/>
          <p:cNvSpPr>
            <a:spLocks noChangeArrowheads="1"/>
          </p:cNvSpPr>
          <p:nvPr/>
        </p:nvSpPr>
        <p:spPr bwMode="auto">
          <a:xfrm>
            <a:off x="5736050" y="272377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120°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66" name="Rectangle 58"/>
          <p:cNvSpPr>
            <a:spLocks noChangeArrowheads="1"/>
          </p:cNvSpPr>
          <p:nvPr/>
        </p:nvSpPr>
        <p:spPr bwMode="auto">
          <a:xfrm>
            <a:off x="2650796" y="272377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mtClean="0">
                <a:solidFill>
                  <a:srgbClr val="00AEEF"/>
                </a:solidFill>
                <a:effectLst>
                  <a:glow rad="50800">
                    <a:srgbClr val="FFFFFF"/>
                  </a:glow>
                </a:effectLst>
                <a:latin typeface="Arial"/>
                <a:cs typeface="Arial"/>
                <a:sym typeface="Arial"/>
              </a:rPr>
              <a:t>140°</a:t>
            </a:r>
            <a:endParaRPr lang="en-US" altLang="en-US" sz="600" b="1" kern="0" smtClean="0">
              <a:solidFill>
                <a:srgbClr val="000000"/>
              </a:solidFill>
              <a:effectLst>
                <a:glow rad="50800">
                  <a:srgbClr val="FFFFFF"/>
                </a:glow>
              </a:effectLst>
              <a:latin typeface="Arial"/>
              <a:cs typeface="Arial"/>
              <a:sym typeface="Arial"/>
            </a:endParaRPr>
          </a:p>
        </p:txBody>
      </p:sp>
      <p:sp>
        <p:nvSpPr>
          <p:cNvPr id="67" name="Rectangle 59"/>
          <p:cNvSpPr>
            <a:spLocks noChangeArrowheads="1"/>
          </p:cNvSpPr>
          <p:nvPr/>
        </p:nvSpPr>
        <p:spPr bwMode="auto">
          <a:xfrm>
            <a:off x="2381333" y="272377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160°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68" name="Rectangle 60"/>
          <p:cNvSpPr>
            <a:spLocks noChangeArrowheads="1"/>
          </p:cNvSpPr>
          <p:nvPr/>
        </p:nvSpPr>
        <p:spPr bwMode="auto">
          <a:xfrm>
            <a:off x="5987418" y="272377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140°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69" name="Rectangle 61"/>
          <p:cNvSpPr>
            <a:spLocks noChangeArrowheads="1"/>
          </p:cNvSpPr>
          <p:nvPr/>
        </p:nvSpPr>
        <p:spPr bwMode="auto">
          <a:xfrm>
            <a:off x="6257243" y="272377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160°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70" name="Rectangle 62"/>
          <p:cNvSpPr>
            <a:spLocks noChangeArrowheads="1"/>
          </p:cNvSpPr>
          <p:nvPr/>
        </p:nvSpPr>
        <p:spPr bwMode="auto">
          <a:xfrm>
            <a:off x="5083898" y="272377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60°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71" name="Rectangle 63"/>
          <p:cNvSpPr>
            <a:spLocks noChangeArrowheads="1"/>
          </p:cNvSpPr>
          <p:nvPr/>
        </p:nvSpPr>
        <p:spPr bwMode="auto">
          <a:xfrm>
            <a:off x="6533901" y="272377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180°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72" name="Rectangle 563"/>
          <p:cNvSpPr>
            <a:spLocks noChangeArrowheads="1"/>
          </p:cNvSpPr>
          <p:nvPr/>
        </p:nvSpPr>
        <p:spPr bwMode="auto">
          <a:xfrm>
            <a:off x="1211614" y="5142959"/>
            <a:ext cx="1084992" cy="13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dirty="0">
                <a:solidFill>
                  <a:srgbClr val="000000"/>
                </a:solidFill>
                <a:latin typeface="Arial"/>
              </a:rPr>
              <a:t>$100,000 and above</a:t>
            </a:r>
            <a:endParaRPr lang="en-US" altLang="en-US" sz="1600" b="1" kern="0" dirty="0" smtClean="0">
              <a:solidFill>
                <a:srgbClr val="000000"/>
              </a:solidFill>
              <a:latin typeface="Arial"/>
              <a:cs typeface="Arial"/>
              <a:sym typeface="Arial"/>
            </a:endParaRPr>
          </a:p>
        </p:txBody>
      </p:sp>
      <p:sp>
        <p:nvSpPr>
          <p:cNvPr id="73" name="Rectangle 27"/>
          <p:cNvSpPr>
            <a:spLocks noChangeArrowheads="1"/>
          </p:cNvSpPr>
          <p:nvPr/>
        </p:nvSpPr>
        <p:spPr bwMode="auto">
          <a:xfrm>
            <a:off x="974797" y="449040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dirty="0" smtClean="0">
                <a:solidFill>
                  <a:srgbClr val="00AEEF"/>
                </a:solidFill>
                <a:effectLst>
                  <a:glow rad="50800">
                    <a:srgbClr val="FFFFFF"/>
                  </a:glow>
                </a:effectLst>
                <a:latin typeface="Arial"/>
                <a:cs typeface="Arial"/>
                <a:sym typeface="Arial"/>
              </a:rPr>
              <a:t>160°</a:t>
            </a:r>
            <a:endParaRPr lang="en-US" altLang="en-US" sz="600" b="1" kern="0" dirty="0" smtClean="0">
              <a:solidFill>
                <a:srgbClr val="000000"/>
              </a:solidFill>
              <a:effectLst>
                <a:glow rad="50800">
                  <a:srgbClr val="FFFFFF"/>
                </a:glow>
              </a:effectLst>
              <a:latin typeface="Arial"/>
              <a:cs typeface="Arial"/>
              <a:sym typeface="Arial"/>
            </a:endParaRPr>
          </a:p>
        </p:txBody>
      </p:sp>
      <p:sp>
        <p:nvSpPr>
          <p:cNvPr id="74" name="Rectangle 563"/>
          <p:cNvSpPr>
            <a:spLocks noChangeArrowheads="1"/>
          </p:cNvSpPr>
          <p:nvPr/>
        </p:nvSpPr>
        <p:spPr bwMode="auto">
          <a:xfrm>
            <a:off x="1211614" y="5304157"/>
            <a:ext cx="895919" cy="13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dirty="0">
                <a:solidFill>
                  <a:srgbClr val="000000"/>
                </a:solidFill>
                <a:latin typeface="Arial"/>
              </a:rPr>
              <a:t>$50,000–$99,999</a:t>
            </a:r>
            <a:endParaRPr lang="en-US" altLang="en-US" sz="1600" b="1" kern="0" dirty="0" smtClean="0">
              <a:solidFill>
                <a:srgbClr val="000000"/>
              </a:solidFill>
              <a:latin typeface="Arial"/>
              <a:cs typeface="Arial"/>
              <a:sym typeface="Arial"/>
            </a:endParaRPr>
          </a:p>
        </p:txBody>
      </p:sp>
      <p:sp>
        <p:nvSpPr>
          <p:cNvPr id="75" name="Rectangle 563"/>
          <p:cNvSpPr>
            <a:spLocks noChangeArrowheads="1"/>
          </p:cNvSpPr>
          <p:nvPr/>
        </p:nvSpPr>
        <p:spPr bwMode="auto">
          <a:xfrm>
            <a:off x="1211614" y="5470575"/>
            <a:ext cx="895919" cy="13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dirty="0">
                <a:solidFill>
                  <a:srgbClr val="000000"/>
                </a:solidFill>
                <a:latin typeface="Arial"/>
              </a:rPr>
              <a:t>$25,000–$49,999</a:t>
            </a:r>
            <a:endParaRPr lang="en-US" altLang="en-US" sz="1600" b="1" kern="0" dirty="0" smtClean="0">
              <a:solidFill>
                <a:srgbClr val="000000"/>
              </a:solidFill>
              <a:latin typeface="Arial"/>
              <a:cs typeface="Arial"/>
              <a:sym typeface="Arial"/>
            </a:endParaRPr>
          </a:p>
        </p:txBody>
      </p:sp>
      <p:sp>
        <p:nvSpPr>
          <p:cNvPr id="76" name="Rectangle 563"/>
          <p:cNvSpPr>
            <a:spLocks noChangeArrowheads="1"/>
          </p:cNvSpPr>
          <p:nvPr/>
        </p:nvSpPr>
        <p:spPr bwMode="auto">
          <a:xfrm>
            <a:off x="1211614" y="5649008"/>
            <a:ext cx="776657" cy="13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dirty="0">
                <a:solidFill>
                  <a:srgbClr val="000000"/>
                </a:solidFill>
                <a:latin typeface="Arial"/>
              </a:rPr>
              <a:t>below $25,000</a:t>
            </a:r>
            <a:endParaRPr lang="en-US" altLang="en-US" sz="1600" b="1" kern="0" dirty="0" smtClean="0">
              <a:solidFill>
                <a:srgbClr val="000000"/>
              </a:solidFill>
              <a:latin typeface="Arial"/>
              <a:cs typeface="Arial"/>
              <a:sym typeface="Arial"/>
            </a:endParaRPr>
          </a:p>
        </p:txBody>
      </p:sp>
      <p:sp>
        <p:nvSpPr>
          <p:cNvPr id="77" name="Rectangle 563"/>
          <p:cNvSpPr>
            <a:spLocks noChangeArrowheads="1"/>
          </p:cNvSpPr>
          <p:nvPr/>
        </p:nvSpPr>
        <p:spPr bwMode="auto">
          <a:xfrm>
            <a:off x="1211614" y="5799954"/>
            <a:ext cx="413053" cy="13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dirty="0">
                <a:solidFill>
                  <a:srgbClr val="000000"/>
                </a:solidFill>
                <a:latin typeface="Arial"/>
              </a:rPr>
              <a:t>no data</a:t>
            </a:r>
            <a:endParaRPr lang="en-US" altLang="en-US" sz="1600" b="1" kern="0" dirty="0" smtClean="0">
              <a:solidFill>
                <a:srgbClr val="000000"/>
              </a:solidFill>
              <a:latin typeface="Arial"/>
              <a:cs typeface="Arial"/>
              <a:sym typeface="Arial"/>
            </a:endParaRPr>
          </a:p>
        </p:txBody>
      </p:sp>
    </p:spTree>
    <p:extLst>
      <p:ext uri="{BB962C8B-B14F-4D97-AF65-F5344CB8AC3E}">
        <p14:creationId xmlns:p14="http://schemas.microsoft.com/office/powerpoint/2010/main" val="1318670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14E6-4809-47DA-AFB4-F6FA75D01B37}"/>
              </a:ext>
            </a:extLst>
          </p:cNvPr>
          <p:cNvSpPr>
            <a:spLocks noGrp="1"/>
          </p:cNvSpPr>
          <p:nvPr>
            <p:ph type="title"/>
          </p:nvPr>
        </p:nvSpPr>
        <p:spPr/>
        <p:txBody>
          <a:bodyPr/>
          <a:lstStyle/>
          <a:p>
            <a:r>
              <a:rPr lang="en-US" dirty="0"/>
              <a:t>10.1.3 Access to Knowledge </a:t>
            </a:r>
            <a:r>
              <a:rPr lang="en-US" sz="2000" b="0" dirty="0"/>
              <a:t>(1 of 5)</a:t>
            </a:r>
          </a:p>
        </p:txBody>
      </p:sp>
      <p:sp>
        <p:nvSpPr>
          <p:cNvPr id="3" name="Content Placeholder 2">
            <a:extLst>
              <a:ext uri="{FF2B5EF4-FFF2-40B4-BE49-F238E27FC236}">
                <a16:creationId xmlns:a16="http://schemas.microsoft.com/office/drawing/2014/main" id="{179E2DD3-54B7-4B49-9368-102B85D0E5DA}"/>
              </a:ext>
            </a:extLst>
          </p:cNvPr>
          <p:cNvSpPr>
            <a:spLocks noGrp="1"/>
          </p:cNvSpPr>
          <p:nvPr>
            <p:ph sz="quarter" idx="13"/>
          </p:nvPr>
        </p:nvSpPr>
        <p:spPr>
          <a:xfrm>
            <a:off x="457200" y="1556327"/>
            <a:ext cx="8229600" cy="1954624"/>
          </a:xfrm>
        </p:spPr>
        <p:txBody>
          <a:bodyPr/>
          <a:lstStyle/>
          <a:p>
            <a:r>
              <a:rPr lang="en-US" dirty="0"/>
              <a:t>To form the access to knowledge component of H</a:t>
            </a:r>
            <a:r>
              <a:rPr lang="en-US" sz="100" dirty="0"/>
              <a:t> </a:t>
            </a:r>
            <a:r>
              <a:rPr lang="en-US" dirty="0"/>
              <a:t>D</a:t>
            </a:r>
            <a:r>
              <a:rPr lang="en-US" sz="100" dirty="0"/>
              <a:t> </a:t>
            </a:r>
            <a:r>
              <a:rPr lang="en-US" dirty="0"/>
              <a:t>I, the U.N. combines two measures of years of schooling:</a:t>
            </a:r>
          </a:p>
          <a:p>
            <a:r>
              <a:rPr lang="en-US" dirty="0"/>
              <a:t>Years of school for adults</a:t>
            </a:r>
          </a:p>
          <a:p>
            <a:r>
              <a:rPr lang="en-US" dirty="0"/>
              <a:t>Expected years schooling for youth</a:t>
            </a:r>
          </a:p>
        </p:txBody>
      </p:sp>
      <p:sp>
        <p:nvSpPr>
          <p:cNvPr id="4" name="Content Placeholder 3">
            <a:extLst>
              <a:ext uri="{FF2B5EF4-FFF2-40B4-BE49-F238E27FC236}">
                <a16:creationId xmlns:a16="http://schemas.microsoft.com/office/drawing/2014/main" id="{F2F2FE80-DFEA-4FC7-8A68-677C381E4209}"/>
              </a:ext>
            </a:extLst>
          </p:cNvPr>
          <p:cNvSpPr>
            <a:spLocks noGrp="1"/>
          </p:cNvSpPr>
          <p:nvPr>
            <p:ph sz="quarter" idx="14"/>
          </p:nvPr>
        </p:nvSpPr>
        <p:spPr/>
        <p:txBody>
          <a:bodyPr/>
          <a:lstStyle/>
          <a:p>
            <a:pPr marL="432" indent="0">
              <a:buNone/>
            </a:pPr>
            <a:r>
              <a:rPr lang="en-US" dirty="0"/>
              <a:t>Other measures of access to knowledge:</a:t>
            </a:r>
          </a:p>
          <a:p>
            <a:r>
              <a:rPr lang="en-US" b="1" dirty="0"/>
              <a:t>Pupil/teacher ratio</a:t>
            </a:r>
          </a:p>
          <a:p>
            <a:r>
              <a:rPr lang="en-US" b="1" dirty="0"/>
              <a:t>Literacy rate</a:t>
            </a:r>
          </a:p>
        </p:txBody>
      </p:sp>
    </p:spTree>
    <p:extLst>
      <p:ext uri="{BB962C8B-B14F-4D97-AF65-F5344CB8AC3E}">
        <p14:creationId xmlns:p14="http://schemas.microsoft.com/office/powerpoint/2010/main" val="39616488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31" y="2522146"/>
            <a:ext cx="7132838" cy="3261511"/>
          </a:xfrm>
          <a:prstGeom prst="rect">
            <a:avLst/>
          </a:prstGeom>
        </p:spPr>
      </p:pic>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p:txBody>
          <a:bodyPr/>
          <a:lstStyle/>
          <a:p>
            <a:r>
              <a:rPr lang="en-US" dirty="0"/>
              <a:t>10.1.3 Access to Knowledge </a:t>
            </a:r>
            <a:r>
              <a:rPr lang="en-US" sz="2000" b="0" dirty="0"/>
              <a:t>(2 of 5)</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7"/>
            <a:ext cx="8229600" cy="703794"/>
          </a:xfrm>
        </p:spPr>
        <p:txBody>
          <a:bodyPr/>
          <a:lstStyle/>
          <a:p>
            <a:pPr marL="432" indent="0">
              <a:buNone/>
            </a:pPr>
            <a:r>
              <a:rPr lang="en-US" altLang="en-US" sz="2200" b="1" dirty="0"/>
              <a:t>Figure 10-8:</a:t>
            </a:r>
            <a:r>
              <a:rPr lang="en-US" altLang="en-US" sz="2200" dirty="0"/>
              <a:t> Mean years of schooling is the average number of years people aged 25 or older have spent in school.</a:t>
            </a:r>
            <a:endParaRPr lang="en-US" sz="2200" dirty="0"/>
          </a:p>
        </p:txBody>
      </p:sp>
      <p:sp>
        <p:nvSpPr>
          <p:cNvPr id="5" name="Rectangle 5"/>
          <p:cNvSpPr>
            <a:spLocks noChangeArrowheads="1"/>
          </p:cNvSpPr>
          <p:nvPr/>
        </p:nvSpPr>
        <p:spPr bwMode="auto">
          <a:xfrm>
            <a:off x="1983283" y="5671033"/>
            <a:ext cx="169152"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100°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6" name="Rectangle 5"/>
          <p:cNvSpPr>
            <a:spLocks noChangeArrowheads="1"/>
          </p:cNvSpPr>
          <p:nvPr/>
        </p:nvSpPr>
        <p:spPr bwMode="auto">
          <a:xfrm>
            <a:off x="660874" y="3573695"/>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613323" y="3998291"/>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2938632" y="5671033"/>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4172667" y="5671033"/>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3239501" y="5671033"/>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3860056" y="5671033"/>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6823442" y="4437712"/>
            <a:ext cx="77957"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605644" y="4430720"/>
            <a:ext cx="77957"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604729" y="4858364"/>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672296" y="5303418"/>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6463413" y="3126483"/>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944773" y="3129983"/>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1526141" y="2690689"/>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6691450" y="3557728"/>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6723011" y="5301499"/>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6786998" y="3997055"/>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6815799" y="4858696"/>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2603205" y="5671033"/>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2303136" y="5671033"/>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1665579" y="5671033"/>
            <a:ext cx="169152"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1358101" y="5671033"/>
            <a:ext cx="169152"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1036893" y="5671033"/>
            <a:ext cx="169152"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3575158" y="5671033"/>
            <a:ext cx="77957"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4481611" y="5671033"/>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5068608" y="5671033"/>
            <a:ext cx="169152"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100°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5400777" y="5671033"/>
            <a:ext cx="169152"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4782818" y="5671033"/>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80°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6030764" y="5671033"/>
            <a:ext cx="169152"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5712140" y="5671033"/>
            <a:ext cx="169152"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6328392" y="5671033"/>
            <a:ext cx="169152"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6435620" y="4396485"/>
            <a:ext cx="337832" cy="8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EQUATOR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4774491" y="5016350"/>
            <a:ext cx="764328" cy="8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30" normalizeH="0" dirty="0" smtClean="0">
                <a:ln>
                  <a:noFill/>
                </a:ln>
                <a:solidFill>
                  <a:srgbClr val="00AEEF"/>
                </a:solidFill>
                <a:effectLst>
                  <a:glow>
                    <a:schemeClr val="bg1"/>
                  </a:glow>
                </a:effectLst>
                <a:latin typeface="+mj-lt"/>
              </a:rPr>
              <a:t>TROPIC OF CAPRICORN</a:t>
            </a:r>
            <a:endParaRPr kumimoji="0" lang="en-US" altLang="en-US" sz="55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6011178" y="3883441"/>
            <a:ext cx="670485" cy="8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TROPIC OF CANCER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5918864" y="2693922"/>
            <a:ext cx="123554" cy="1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grpSp>
        <p:nvGrpSpPr>
          <p:cNvPr id="41" name="Group 40"/>
          <p:cNvGrpSpPr/>
          <p:nvPr/>
        </p:nvGrpSpPr>
        <p:grpSpPr>
          <a:xfrm>
            <a:off x="1928410" y="2568547"/>
            <a:ext cx="3670655" cy="102857"/>
            <a:chOff x="3174141" y="2552801"/>
            <a:chExt cx="4000374" cy="107722"/>
          </a:xfrm>
        </p:grpSpPr>
        <p:sp>
          <p:nvSpPr>
            <p:cNvPr id="42" name="Rectangle 47"/>
            <p:cNvSpPr>
              <a:spLocks noChangeArrowheads="1"/>
            </p:cNvSpPr>
            <p:nvPr/>
          </p:nvSpPr>
          <p:spPr bwMode="auto">
            <a:xfrm>
              <a:off x="4755416" y="25528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3" name="Rectangle 49"/>
            <p:cNvSpPr>
              <a:spLocks noChangeArrowheads="1"/>
            </p:cNvSpPr>
            <p:nvPr/>
          </p:nvSpPr>
          <p:spPr bwMode="auto">
            <a:xfrm>
              <a:off x="4535779" y="25528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4" name="Rectangle 51"/>
            <p:cNvSpPr>
              <a:spLocks noChangeArrowheads="1"/>
            </p:cNvSpPr>
            <p:nvPr/>
          </p:nvSpPr>
          <p:spPr bwMode="auto">
            <a:xfrm>
              <a:off x="4304837" y="25528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5" name="Rectangle 52"/>
            <p:cNvSpPr>
              <a:spLocks noChangeArrowheads="1"/>
            </p:cNvSpPr>
            <p:nvPr/>
          </p:nvSpPr>
          <p:spPr bwMode="auto">
            <a:xfrm>
              <a:off x="4083444" y="25528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6" name="Rectangle 54"/>
            <p:cNvSpPr>
              <a:spLocks noChangeArrowheads="1"/>
            </p:cNvSpPr>
            <p:nvPr/>
          </p:nvSpPr>
          <p:spPr bwMode="auto">
            <a:xfrm>
              <a:off x="3830371" y="25528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7" name="Rectangle 56"/>
            <p:cNvSpPr>
              <a:spLocks noChangeArrowheads="1"/>
            </p:cNvSpPr>
            <p:nvPr/>
          </p:nvSpPr>
          <p:spPr bwMode="auto">
            <a:xfrm>
              <a:off x="3610580" y="25528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8" name="Rectangle 58"/>
            <p:cNvSpPr>
              <a:spLocks noChangeArrowheads="1"/>
            </p:cNvSpPr>
            <p:nvPr/>
          </p:nvSpPr>
          <p:spPr bwMode="auto">
            <a:xfrm>
              <a:off x="3393030" y="25528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9" name="Rectangle 59"/>
            <p:cNvSpPr>
              <a:spLocks noChangeArrowheads="1"/>
            </p:cNvSpPr>
            <p:nvPr/>
          </p:nvSpPr>
          <p:spPr bwMode="auto">
            <a:xfrm>
              <a:off x="3174141" y="25528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6"/>
            <p:cNvSpPr>
              <a:spLocks noChangeArrowheads="1"/>
            </p:cNvSpPr>
            <p:nvPr/>
          </p:nvSpPr>
          <p:spPr bwMode="auto">
            <a:xfrm>
              <a:off x="5012488" y="2552801"/>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1" name="Rectangle 48"/>
            <p:cNvSpPr>
              <a:spLocks noChangeArrowheads="1"/>
            </p:cNvSpPr>
            <p:nvPr/>
          </p:nvSpPr>
          <p:spPr bwMode="auto">
            <a:xfrm>
              <a:off x="5196196" y="25528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2" name="Rectangle 50"/>
            <p:cNvSpPr>
              <a:spLocks noChangeArrowheads="1"/>
            </p:cNvSpPr>
            <p:nvPr/>
          </p:nvSpPr>
          <p:spPr bwMode="auto">
            <a:xfrm>
              <a:off x="5428637" y="25528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3" name="Rectangle 53"/>
            <p:cNvSpPr>
              <a:spLocks noChangeArrowheads="1"/>
            </p:cNvSpPr>
            <p:nvPr/>
          </p:nvSpPr>
          <p:spPr bwMode="auto">
            <a:xfrm>
              <a:off x="5885527" y="25528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4" name="Rectangle 55"/>
            <p:cNvSpPr>
              <a:spLocks noChangeArrowheads="1"/>
            </p:cNvSpPr>
            <p:nvPr/>
          </p:nvSpPr>
          <p:spPr bwMode="auto">
            <a:xfrm>
              <a:off x="6079076" y="25528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5" name="Rectangle 57"/>
            <p:cNvSpPr>
              <a:spLocks noChangeArrowheads="1"/>
            </p:cNvSpPr>
            <p:nvPr/>
          </p:nvSpPr>
          <p:spPr bwMode="auto">
            <a:xfrm>
              <a:off x="6323471" y="25528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0"/>
            <p:cNvSpPr>
              <a:spLocks noChangeArrowheads="1"/>
            </p:cNvSpPr>
            <p:nvPr/>
          </p:nvSpPr>
          <p:spPr bwMode="auto">
            <a:xfrm>
              <a:off x="6541624" y="25528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7" name="Rectangle 61"/>
            <p:cNvSpPr>
              <a:spLocks noChangeArrowheads="1"/>
            </p:cNvSpPr>
            <p:nvPr/>
          </p:nvSpPr>
          <p:spPr bwMode="auto">
            <a:xfrm>
              <a:off x="6745616" y="25528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2"/>
            <p:cNvSpPr>
              <a:spLocks noChangeArrowheads="1"/>
            </p:cNvSpPr>
            <p:nvPr/>
          </p:nvSpPr>
          <p:spPr bwMode="auto">
            <a:xfrm>
              <a:off x="5644361" y="25528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3"/>
            <p:cNvSpPr>
              <a:spLocks noChangeArrowheads="1"/>
            </p:cNvSpPr>
            <p:nvPr/>
          </p:nvSpPr>
          <p:spPr bwMode="auto">
            <a:xfrm>
              <a:off x="6990169" y="25528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grpSp>
      <p:sp>
        <p:nvSpPr>
          <p:cNvPr id="60" name="Rectangle 64"/>
          <p:cNvSpPr>
            <a:spLocks noChangeArrowheads="1"/>
          </p:cNvSpPr>
          <p:nvPr/>
        </p:nvSpPr>
        <p:spPr bwMode="auto">
          <a:xfrm>
            <a:off x="2611886" y="3655628"/>
            <a:ext cx="589824" cy="29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6"/>
          <p:cNvSpPr>
            <a:spLocks noChangeArrowheads="1"/>
          </p:cNvSpPr>
          <p:nvPr/>
        </p:nvSpPr>
        <p:spPr bwMode="auto">
          <a:xfrm>
            <a:off x="3408155" y="2784346"/>
            <a:ext cx="3863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68"/>
          <p:cNvSpPr>
            <a:spLocks noChangeArrowheads="1"/>
          </p:cNvSpPr>
          <p:nvPr/>
        </p:nvSpPr>
        <p:spPr bwMode="auto">
          <a:xfrm>
            <a:off x="2963734" y="5013497"/>
            <a:ext cx="589824" cy="29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0"/>
          <p:cNvSpPr>
            <a:spLocks noChangeArrowheads="1"/>
          </p:cNvSpPr>
          <p:nvPr/>
        </p:nvSpPr>
        <p:spPr bwMode="auto">
          <a:xfrm>
            <a:off x="4794676" y="4552641"/>
            <a:ext cx="425084" cy="29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2"/>
          <p:cNvSpPr>
            <a:spLocks noChangeArrowheads="1"/>
          </p:cNvSpPr>
          <p:nvPr/>
        </p:nvSpPr>
        <p:spPr bwMode="auto">
          <a:xfrm>
            <a:off x="886619" y="4565630"/>
            <a:ext cx="470683" cy="29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5" name="Rectangle 74"/>
          <p:cNvSpPr>
            <a:spLocks noChangeArrowheads="1"/>
          </p:cNvSpPr>
          <p:nvPr/>
        </p:nvSpPr>
        <p:spPr bwMode="auto">
          <a:xfrm>
            <a:off x="6231688" y="4066262"/>
            <a:ext cx="470683" cy="29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6" name="Rectangle 76"/>
          <p:cNvSpPr>
            <a:spLocks noChangeArrowheads="1"/>
          </p:cNvSpPr>
          <p:nvPr/>
        </p:nvSpPr>
        <p:spPr bwMode="auto">
          <a:xfrm>
            <a:off x="4415367" y="5369379"/>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7" name="Rectangle 77"/>
          <p:cNvSpPr>
            <a:spLocks noChangeArrowheads="1"/>
          </p:cNvSpPr>
          <p:nvPr/>
        </p:nvSpPr>
        <p:spPr bwMode="auto">
          <a:xfrm>
            <a:off x="4731007" y="5369379"/>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8" name="Rectangle 80"/>
          <p:cNvSpPr>
            <a:spLocks noChangeArrowheads="1"/>
          </p:cNvSpPr>
          <p:nvPr/>
        </p:nvSpPr>
        <p:spPr bwMode="auto">
          <a:xfrm>
            <a:off x="5121078" y="5374141"/>
            <a:ext cx="5041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Miles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9" name="Rectangle 78"/>
          <p:cNvSpPr>
            <a:spLocks noChangeArrowheads="1"/>
          </p:cNvSpPr>
          <p:nvPr/>
        </p:nvSpPr>
        <p:spPr bwMode="auto">
          <a:xfrm>
            <a:off x="4415367" y="5504641"/>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0" name="Rectangle 79"/>
          <p:cNvSpPr>
            <a:spLocks noChangeArrowheads="1"/>
          </p:cNvSpPr>
          <p:nvPr/>
        </p:nvSpPr>
        <p:spPr bwMode="auto">
          <a:xfrm>
            <a:off x="4581070" y="5504641"/>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1" name="Rectangle 81"/>
          <p:cNvSpPr>
            <a:spLocks noChangeArrowheads="1"/>
          </p:cNvSpPr>
          <p:nvPr/>
        </p:nvSpPr>
        <p:spPr bwMode="auto">
          <a:xfrm>
            <a:off x="4835327" y="5503075"/>
            <a:ext cx="72521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2" name="Rectangle 80"/>
          <p:cNvSpPr>
            <a:spLocks noChangeArrowheads="1"/>
          </p:cNvSpPr>
          <p:nvPr/>
        </p:nvSpPr>
        <p:spPr bwMode="auto">
          <a:xfrm>
            <a:off x="7643567" y="4911379"/>
            <a:ext cx="5963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Arial Black" panose="020B0A04020102020204" pitchFamily="34" charset="0"/>
              </a:rPr>
              <a:t>Mean years</a:t>
            </a:r>
          </a:p>
          <a:p>
            <a:pPr lvl="0"/>
            <a:r>
              <a:rPr lang="it-IT" altLang="en-US" sz="700" b="1" dirty="0">
                <a:solidFill>
                  <a:srgbClr val="000000"/>
                </a:solidFill>
                <a:effectLst>
                  <a:glow>
                    <a:schemeClr val="bg1"/>
                  </a:glow>
                </a:effectLst>
                <a:latin typeface="Arial Black" panose="020B0A04020102020204" pitchFamily="34" charset="0"/>
              </a:rPr>
              <a:t>of schooling</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3" name="Rectangle 80"/>
          <p:cNvSpPr>
            <a:spLocks noChangeArrowheads="1"/>
          </p:cNvSpPr>
          <p:nvPr/>
        </p:nvSpPr>
        <p:spPr bwMode="auto">
          <a:xfrm>
            <a:off x="7843883" y="5162076"/>
            <a:ext cx="64280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10.0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7843883" y="5320997"/>
            <a:ext cx="29976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7.0–9.9</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6" name="Rectangle 80"/>
          <p:cNvSpPr>
            <a:spLocks noChangeArrowheads="1"/>
          </p:cNvSpPr>
          <p:nvPr/>
        </p:nvSpPr>
        <p:spPr bwMode="auto">
          <a:xfrm>
            <a:off x="7843883" y="5487014"/>
            <a:ext cx="4055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below 7.0</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7" name="Rectangle 80"/>
          <p:cNvSpPr>
            <a:spLocks noChangeArrowheads="1"/>
          </p:cNvSpPr>
          <p:nvPr/>
        </p:nvSpPr>
        <p:spPr bwMode="auto">
          <a:xfrm>
            <a:off x="7843883" y="5639453"/>
            <a:ext cx="3189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2502489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p:txBody>
          <a:bodyPr/>
          <a:lstStyle/>
          <a:p>
            <a:r>
              <a:rPr lang="en-US" dirty="0"/>
              <a:t>10.1.3 Access to Knowledge </a:t>
            </a:r>
            <a:r>
              <a:rPr lang="en-US" sz="2000" b="0" dirty="0"/>
              <a:t>(3 of 5)</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6"/>
            <a:ext cx="8229600" cy="695168"/>
          </a:xfrm>
        </p:spPr>
        <p:txBody>
          <a:bodyPr/>
          <a:lstStyle/>
          <a:p>
            <a:pPr marL="432" indent="0">
              <a:buNone/>
            </a:pPr>
            <a:r>
              <a:rPr lang="en-US" altLang="en-US" sz="2200" b="1" dirty="0"/>
              <a:t>Figure 10-9:</a:t>
            </a:r>
            <a:r>
              <a:rPr lang="en-US" altLang="en-US" sz="2200" dirty="0"/>
              <a:t> Expected years of schooling is the average number of years today’s 5-year-olds are expected to be in school.</a:t>
            </a:r>
            <a:endParaRPr lang="en-US" sz="2200" dirty="0"/>
          </a:p>
        </p:txBody>
      </p:sp>
      <p:pic>
        <p:nvPicPr>
          <p:cNvPr id="6" name="Picture 5">
            <a:extLst>
              <a:ext uri="{FF2B5EF4-FFF2-40B4-BE49-F238E27FC236}">
                <a16:creationId xmlns:a16="http://schemas.microsoft.com/office/drawing/2014/main" id="{3844BDF6-CB14-48D9-B170-B6E1CD2BD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31" y="2472197"/>
            <a:ext cx="7226179" cy="3342723"/>
          </a:xfrm>
          <a:prstGeom prst="rect">
            <a:avLst/>
          </a:prstGeom>
        </p:spPr>
      </p:pic>
      <p:sp>
        <p:nvSpPr>
          <p:cNvPr id="5" name="Rectangle 5"/>
          <p:cNvSpPr>
            <a:spLocks noChangeArrowheads="1"/>
          </p:cNvSpPr>
          <p:nvPr/>
        </p:nvSpPr>
        <p:spPr bwMode="auto">
          <a:xfrm>
            <a:off x="2037887" y="5698139"/>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100°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7" name="Rectangle 6"/>
          <p:cNvSpPr>
            <a:spLocks noChangeArrowheads="1"/>
          </p:cNvSpPr>
          <p:nvPr/>
        </p:nvSpPr>
        <p:spPr bwMode="auto">
          <a:xfrm>
            <a:off x="703515" y="3531147"/>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635571" y="3988816"/>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3020227" y="5698139"/>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4289128" y="5698139"/>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3329597" y="5698139"/>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3967685" y="5698139"/>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7002096" y="4436179"/>
            <a:ext cx="80160"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646725" y="4435410"/>
            <a:ext cx="80160"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639434" y="4864433"/>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708910" y="5323880"/>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6619195" y="3104427"/>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995435" y="3079416"/>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1593229" y="2632182"/>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6853675" y="3540291"/>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6902002" y="5325102"/>
            <a:ext cx="138456" cy="10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6945572" y="4003433"/>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6972012" y="4871121"/>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2675323" y="5698139"/>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2366777" y="5698139"/>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1711206" y="5698139"/>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1395041" y="5698139"/>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1064758" y="5698139"/>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3674737" y="5698139"/>
            <a:ext cx="80160"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4606801" y="5698139"/>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5210382" y="5698139"/>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100°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5520186" y="5698139"/>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4916518" y="5698139"/>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80°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6158447" y="5698139"/>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5840346" y="5698139"/>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6464484" y="5698139"/>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6616017" y="4400557"/>
            <a:ext cx="347377" cy="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EQUATOR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4911130" y="5031624"/>
            <a:ext cx="785923" cy="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30" normalizeH="0" dirty="0" smtClean="0">
                <a:ln>
                  <a:noFill/>
                </a:ln>
                <a:solidFill>
                  <a:srgbClr val="00AEEF"/>
                </a:solidFill>
                <a:effectLst>
                  <a:glow>
                    <a:schemeClr val="bg1"/>
                  </a:glow>
                </a:effectLst>
                <a:latin typeface="+mj-lt"/>
              </a:rPr>
              <a:t>TROPIC OF CAPRICORN</a:t>
            </a:r>
            <a:endParaRPr kumimoji="0" lang="en-US" altLang="en-US" sz="55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6179583" y="3878241"/>
            <a:ext cx="689428" cy="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TROPIC OF CANCER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6078311" y="2644999"/>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42" name="Rectangle 47"/>
          <p:cNvSpPr>
            <a:spLocks noChangeArrowheads="1"/>
          </p:cNvSpPr>
          <p:nvPr/>
        </p:nvSpPr>
        <p:spPr bwMode="auto">
          <a:xfrm>
            <a:off x="3473400" y="2539583"/>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3" name="Rectangle 49"/>
          <p:cNvSpPr>
            <a:spLocks noChangeArrowheads="1"/>
          </p:cNvSpPr>
          <p:nvPr/>
        </p:nvSpPr>
        <p:spPr bwMode="auto">
          <a:xfrm>
            <a:off x="3266172" y="2539583"/>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4" name="Rectangle 51"/>
          <p:cNvSpPr>
            <a:spLocks noChangeArrowheads="1"/>
          </p:cNvSpPr>
          <p:nvPr/>
        </p:nvSpPr>
        <p:spPr bwMode="auto">
          <a:xfrm>
            <a:off x="3048278" y="2539583"/>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5" name="Rectangle 52"/>
          <p:cNvSpPr>
            <a:spLocks noChangeArrowheads="1"/>
          </p:cNvSpPr>
          <p:nvPr/>
        </p:nvSpPr>
        <p:spPr bwMode="auto">
          <a:xfrm>
            <a:off x="2839393" y="2539583"/>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6" name="Rectangle 54"/>
          <p:cNvSpPr>
            <a:spLocks noChangeArrowheads="1"/>
          </p:cNvSpPr>
          <p:nvPr/>
        </p:nvSpPr>
        <p:spPr bwMode="auto">
          <a:xfrm>
            <a:off x="2600618" y="2539583"/>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7" name="Rectangle 56"/>
          <p:cNvSpPr>
            <a:spLocks noChangeArrowheads="1"/>
          </p:cNvSpPr>
          <p:nvPr/>
        </p:nvSpPr>
        <p:spPr bwMode="auto">
          <a:xfrm>
            <a:off x="2393244" y="2539583"/>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8" name="Rectangle 58"/>
          <p:cNvSpPr>
            <a:spLocks noChangeArrowheads="1"/>
          </p:cNvSpPr>
          <p:nvPr/>
        </p:nvSpPr>
        <p:spPr bwMode="auto">
          <a:xfrm>
            <a:off x="2187985" y="2539583"/>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9" name="Rectangle 59"/>
          <p:cNvSpPr>
            <a:spLocks noChangeArrowheads="1"/>
          </p:cNvSpPr>
          <p:nvPr/>
        </p:nvSpPr>
        <p:spPr bwMode="auto">
          <a:xfrm>
            <a:off x="1981463" y="2539583"/>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6"/>
          <p:cNvSpPr>
            <a:spLocks noChangeArrowheads="1"/>
          </p:cNvSpPr>
          <p:nvPr/>
        </p:nvSpPr>
        <p:spPr bwMode="auto">
          <a:xfrm>
            <a:off x="3715948" y="2539583"/>
            <a:ext cx="80160"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1" name="Rectangle 48"/>
          <p:cNvSpPr>
            <a:spLocks noChangeArrowheads="1"/>
          </p:cNvSpPr>
          <p:nvPr/>
        </p:nvSpPr>
        <p:spPr bwMode="auto">
          <a:xfrm>
            <a:off x="3889277" y="2539583"/>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2" name="Rectangle 50"/>
          <p:cNvSpPr>
            <a:spLocks noChangeArrowheads="1"/>
          </p:cNvSpPr>
          <p:nvPr/>
        </p:nvSpPr>
        <p:spPr bwMode="auto">
          <a:xfrm>
            <a:off x="4108586" y="2539583"/>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3" name="Rectangle 53"/>
          <p:cNvSpPr>
            <a:spLocks noChangeArrowheads="1"/>
          </p:cNvSpPr>
          <p:nvPr/>
        </p:nvSpPr>
        <p:spPr bwMode="auto">
          <a:xfrm>
            <a:off x="4539663" y="2539583"/>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4" name="Rectangle 55"/>
          <p:cNvSpPr>
            <a:spLocks noChangeArrowheads="1"/>
          </p:cNvSpPr>
          <p:nvPr/>
        </p:nvSpPr>
        <p:spPr bwMode="auto">
          <a:xfrm>
            <a:off x="4722277" y="2539583"/>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5" name="Rectangle 57"/>
          <p:cNvSpPr>
            <a:spLocks noChangeArrowheads="1"/>
          </p:cNvSpPr>
          <p:nvPr/>
        </p:nvSpPr>
        <p:spPr bwMode="auto">
          <a:xfrm>
            <a:off x="4952864" y="2539583"/>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0"/>
          <p:cNvSpPr>
            <a:spLocks noChangeArrowheads="1"/>
          </p:cNvSpPr>
          <p:nvPr/>
        </p:nvSpPr>
        <p:spPr bwMode="auto">
          <a:xfrm>
            <a:off x="5158692" y="2539583"/>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7" name="Rectangle 61"/>
          <p:cNvSpPr>
            <a:spLocks noChangeArrowheads="1"/>
          </p:cNvSpPr>
          <p:nvPr/>
        </p:nvSpPr>
        <p:spPr bwMode="auto">
          <a:xfrm>
            <a:off x="5351159" y="2539583"/>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2"/>
          <p:cNvSpPr>
            <a:spLocks noChangeArrowheads="1"/>
          </p:cNvSpPr>
          <p:nvPr/>
        </p:nvSpPr>
        <p:spPr bwMode="auto">
          <a:xfrm>
            <a:off x="4312122" y="2539583"/>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3"/>
          <p:cNvSpPr>
            <a:spLocks noChangeArrowheads="1"/>
          </p:cNvSpPr>
          <p:nvPr/>
        </p:nvSpPr>
        <p:spPr bwMode="auto">
          <a:xfrm>
            <a:off x="5581895" y="2539583"/>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60" name="Rectangle 64"/>
          <p:cNvSpPr>
            <a:spLocks noChangeArrowheads="1"/>
          </p:cNvSpPr>
          <p:nvPr/>
        </p:nvSpPr>
        <p:spPr bwMode="auto">
          <a:xfrm>
            <a:off x="2684250" y="3646310"/>
            <a:ext cx="606488" cy="2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6"/>
          <p:cNvSpPr>
            <a:spLocks noChangeArrowheads="1"/>
          </p:cNvSpPr>
          <p:nvPr/>
        </p:nvSpPr>
        <p:spPr bwMode="auto">
          <a:xfrm>
            <a:off x="3503016" y="2759282"/>
            <a:ext cx="397239" cy="25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68"/>
          <p:cNvSpPr>
            <a:spLocks noChangeArrowheads="1"/>
          </p:cNvSpPr>
          <p:nvPr/>
        </p:nvSpPr>
        <p:spPr bwMode="auto">
          <a:xfrm>
            <a:off x="3049214" y="5035070"/>
            <a:ext cx="606488" cy="2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0"/>
          <p:cNvSpPr>
            <a:spLocks noChangeArrowheads="1"/>
          </p:cNvSpPr>
          <p:nvPr/>
        </p:nvSpPr>
        <p:spPr bwMode="auto">
          <a:xfrm>
            <a:off x="4915624" y="4559535"/>
            <a:ext cx="4632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2"/>
          <p:cNvSpPr>
            <a:spLocks noChangeArrowheads="1"/>
          </p:cNvSpPr>
          <p:nvPr/>
        </p:nvSpPr>
        <p:spPr bwMode="auto">
          <a:xfrm>
            <a:off x="910238" y="4579109"/>
            <a:ext cx="483981" cy="2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5" name="Rectangle 74"/>
          <p:cNvSpPr>
            <a:spLocks noChangeArrowheads="1"/>
          </p:cNvSpPr>
          <p:nvPr/>
        </p:nvSpPr>
        <p:spPr bwMode="auto">
          <a:xfrm>
            <a:off x="6391833" y="4064366"/>
            <a:ext cx="5129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8" name="Rectangle 80"/>
          <p:cNvSpPr>
            <a:spLocks noChangeArrowheads="1"/>
          </p:cNvSpPr>
          <p:nvPr/>
        </p:nvSpPr>
        <p:spPr bwMode="auto">
          <a:xfrm>
            <a:off x="5264335" y="5395881"/>
            <a:ext cx="518425"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Miles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6" name="Rectangle 76"/>
          <p:cNvSpPr>
            <a:spLocks noChangeArrowheads="1"/>
          </p:cNvSpPr>
          <p:nvPr/>
        </p:nvSpPr>
        <p:spPr bwMode="auto">
          <a:xfrm>
            <a:off x="4533923" y="5393414"/>
            <a:ext cx="44505"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7" name="Rectangle 77"/>
          <p:cNvSpPr>
            <a:spLocks noChangeArrowheads="1"/>
          </p:cNvSpPr>
          <p:nvPr/>
        </p:nvSpPr>
        <p:spPr bwMode="auto">
          <a:xfrm>
            <a:off x="4858481" y="5393414"/>
            <a:ext cx="199444"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9" name="Rectangle 78"/>
          <p:cNvSpPr>
            <a:spLocks noChangeArrowheads="1"/>
          </p:cNvSpPr>
          <p:nvPr/>
        </p:nvSpPr>
        <p:spPr bwMode="auto">
          <a:xfrm>
            <a:off x="4533923" y="5531121"/>
            <a:ext cx="44505"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0" name="Rectangle 79"/>
          <p:cNvSpPr>
            <a:spLocks noChangeArrowheads="1"/>
          </p:cNvSpPr>
          <p:nvPr/>
        </p:nvSpPr>
        <p:spPr bwMode="auto">
          <a:xfrm>
            <a:off x="4704308" y="5531121"/>
            <a:ext cx="199444"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1" name="Rectangle 81"/>
          <p:cNvSpPr>
            <a:spLocks noChangeArrowheads="1"/>
          </p:cNvSpPr>
          <p:nvPr/>
        </p:nvSpPr>
        <p:spPr bwMode="auto">
          <a:xfrm>
            <a:off x="4965748" y="5529527"/>
            <a:ext cx="745700"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2" name="Rectangle 80"/>
          <p:cNvSpPr>
            <a:spLocks noChangeArrowheads="1"/>
          </p:cNvSpPr>
          <p:nvPr/>
        </p:nvSpPr>
        <p:spPr bwMode="auto">
          <a:xfrm>
            <a:off x="7739023" y="4681861"/>
            <a:ext cx="7582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Arial Black" panose="020B0A04020102020204" pitchFamily="34" charset="0"/>
              </a:rPr>
              <a:t>Expected years</a:t>
            </a:r>
          </a:p>
          <a:p>
            <a:pPr lvl="0"/>
            <a:r>
              <a:rPr lang="it-IT" altLang="en-US" sz="700" b="1" dirty="0">
                <a:solidFill>
                  <a:srgbClr val="000000"/>
                </a:solidFill>
                <a:effectLst>
                  <a:glow>
                    <a:schemeClr val="bg1"/>
                  </a:glow>
                </a:effectLst>
                <a:latin typeface="Arial Black" panose="020B0A04020102020204" pitchFamily="34" charset="0"/>
              </a:rPr>
              <a:t>of schooling</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3" name="Rectangle 80"/>
          <p:cNvSpPr>
            <a:spLocks noChangeArrowheads="1"/>
          </p:cNvSpPr>
          <p:nvPr/>
        </p:nvSpPr>
        <p:spPr bwMode="auto">
          <a:xfrm>
            <a:off x="7944999" y="4937089"/>
            <a:ext cx="5674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14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7944999" y="5098882"/>
            <a:ext cx="3238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12–13.9</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7944999" y="5267899"/>
            <a:ext cx="3799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below 12</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6" name="Rectangle 80"/>
          <p:cNvSpPr>
            <a:spLocks noChangeArrowheads="1"/>
          </p:cNvSpPr>
          <p:nvPr/>
        </p:nvSpPr>
        <p:spPr bwMode="auto">
          <a:xfrm>
            <a:off x="7944999" y="5423093"/>
            <a:ext cx="328011" cy="10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1927347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80" y="2993718"/>
            <a:ext cx="7403560" cy="3354684"/>
          </a:xfrm>
          <a:prstGeom prst="rect">
            <a:avLst/>
          </a:prstGeom>
        </p:spPr>
      </p:pic>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p:txBody>
          <a:bodyPr/>
          <a:lstStyle/>
          <a:p>
            <a:r>
              <a:rPr lang="en-US" dirty="0"/>
              <a:t>10.1.3 Access to Knowledge </a:t>
            </a:r>
            <a:r>
              <a:rPr lang="en-US" sz="2000" b="0" dirty="0"/>
              <a:t>(4 of 5)</a:t>
            </a:r>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6"/>
            <a:ext cx="8229600" cy="1359401"/>
          </a:xfrm>
        </p:spPr>
        <p:txBody>
          <a:bodyPr/>
          <a:lstStyle/>
          <a:p>
            <a:pPr marL="432" indent="0">
              <a:buNone/>
            </a:pPr>
            <a:r>
              <a:rPr lang="en-US" altLang="en-US" sz="2200" b="1" dirty="0"/>
              <a:t>Figure 10-10:</a:t>
            </a:r>
            <a:r>
              <a:rPr lang="en-US" altLang="en-US" sz="2200" dirty="0"/>
              <a:t> The pupil/teacher ratio is another measure of access to knowledge</a:t>
            </a:r>
            <a:r>
              <a:rPr lang="en-US" altLang="en-US" sz="2200" dirty="0" smtClean="0"/>
              <a:t>. </a:t>
            </a:r>
            <a:r>
              <a:rPr lang="en-US" altLang="en-US" sz="2200" dirty="0"/>
              <a:t>A high ratio is often see as a level of underdevelopment, whereas a low ratio is better for education access.</a:t>
            </a:r>
            <a:endParaRPr lang="en-US" sz="2200" dirty="0"/>
          </a:p>
        </p:txBody>
      </p:sp>
      <p:sp>
        <p:nvSpPr>
          <p:cNvPr id="6" name="Rectangle 5"/>
          <p:cNvSpPr>
            <a:spLocks noChangeArrowheads="1"/>
          </p:cNvSpPr>
          <p:nvPr/>
        </p:nvSpPr>
        <p:spPr bwMode="auto">
          <a:xfrm>
            <a:off x="706487" y="4070977"/>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626959" y="4515946"/>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7035582" y="4976009"/>
            <a:ext cx="8258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632101" y="4972065"/>
            <a:ext cx="8258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624589" y="5410613"/>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696170" y="5870060"/>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6681560" y="3615682"/>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972327" y="3619246"/>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1588235" y="3172012"/>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6937433" y="4061070"/>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6934836" y="5869694"/>
            <a:ext cx="142651" cy="10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7013065" y="4517069"/>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7006968" y="5415713"/>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5" name="Rectangle 5"/>
          <p:cNvSpPr>
            <a:spLocks noChangeArrowheads="1"/>
          </p:cNvSpPr>
          <p:nvPr/>
        </p:nvSpPr>
        <p:spPr bwMode="auto">
          <a:xfrm>
            <a:off x="2039606" y="6241144"/>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100°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3012486" y="6241144"/>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4284551" y="6241144"/>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3324949" y="6241144"/>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3959893" y="6241144"/>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2699058" y="6241144"/>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2371550" y="6241144"/>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1719183" y="6241144"/>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1403032" y="6241144"/>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1066271" y="6241144"/>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3682831" y="6241144"/>
            <a:ext cx="80160"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4605400" y="6241144"/>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5215252" y="6241144"/>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100°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5528153" y="6241144"/>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4918214" y="6241144"/>
            <a:ext cx="12704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80°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6172797" y="6241144"/>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5851515" y="6241144"/>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6481894" y="6241144"/>
            <a:ext cx="17393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6642569" y="4921337"/>
            <a:ext cx="357903" cy="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EQUATOR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4957460" y="5552403"/>
            <a:ext cx="809737" cy="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30" normalizeH="0" dirty="0" smtClean="0">
                <a:ln>
                  <a:noFill/>
                </a:ln>
                <a:solidFill>
                  <a:srgbClr val="00AEEF"/>
                </a:solidFill>
                <a:effectLst>
                  <a:glow>
                    <a:schemeClr val="bg1"/>
                  </a:glow>
                </a:effectLst>
                <a:latin typeface="+mj-lt"/>
              </a:rPr>
              <a:t>TROPIC OF CAPRICORN</a:t>
            </a:r>
            <a:endParaRPr kumimoji="0" lang="en-US" altLang="en-US" sz="55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6237360" y="4395846"/>
            <a:ext cx="710318" cy="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TROPIC OF CANCER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6102857" y="3170540"/>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41" name="Rectangle 47"/>
          <p:cNvSpPr>
            <a:spLocks noChangeArrowheads="1"/>
          </p:cNvSpPr>
          <p:nvPr/>
        </p:nvSpPr>
        <p:spPr bwMode="auto">
          <a:xfrm>
            <a:off x="3499977" y="3050838"/>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2" name="Rectangle 49"/>
          <p:cNvSpPr>
            <a:spLocks noChangeArrowheads="1"/>
          </p:cNvSpPr>
          <p:nvPr/>
        </p:nvSpPr>
        <p:spPr bwMode="auto">
          <a:xfrm>
            <a:off x="3302345" y="3050838"/>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3" name="Rectangle 51"/>
          <p:cNvSpPr>
            <a:spLocks noChangeArrowheads="1"/>
          </p:cNvSpPr>
          <p:nvPr/>
        </p:nvSpPr>
        <p:spPr bwMode="auto">
          <a:xfrm>
            <a:off x="3077849" y="3050838"/>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4" name="Rectangle 52"/>
          <p:cNvSpPr>
            <a:spLocks noChangeArrowheads="1"/>
          </p:cNvSpPr>
          <p:nvPr/>
        </p:nvSpPr>
        <p:spPr bwMode="auto">
          <a:xfrm>
            <a:off x="2862634" y="3050838"/>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5" name="Rectangle 54"/>
          <p:cNvSpPr>
            <a:spLocks noChangeArrowheads="1"/>
          </p:cNvSpPr>
          <p:nvPr/>
        </p:nvSpPr>
        <p:spPr bwMode="auto">
          <a:xfrm>
            <a:off x="2616624" y="3050838"/>
            <a:ext cx="17920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6" name="Rectangle 56"/>
          <p:cNvSpPr>
            <a:spLocks noChangeArrowheads="1"/>
          </p:cNvSpPr>
          <p:nvPr/>
        </p:nvSpPr>
        <p:spPr bwMode="auto">
          <a:xfrm>
            <a:off x="2402966" y="3050838"/>
            <a:ext cx="17920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7" name="Rectangle 58"/>
          <p:cNvSpPr>
            <a:spLocks noChangeArrowheads="1"/>
          </p:cNvSpPr>
          <p:nvPr/>
        </p:nvSpPr>
        <p:spPr bwMode="auto">
          <a:xfrm>
            <a:off x="2201013" y="3050838"/>
            <a:ext cx="17920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8" name="Rectangle 59"/>
          <p:cNvSpPr>
            <a:spLocks noChangeArrowheads="1"/>
          </p:cNvSpPr>
          <p:nvPr/>
        </p:nvSpPr>
        <p:spPr bwMode="auto">
          <a:xfrm>
            <a:off x="1950133" y="3050838"/>
            <a:ext cx="17920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9" name="Rectangle 46"/>
          <p:cNvSpPr>
            <a:spLocks noChangeArrowheads="1"/>
          </p:cNvSpPr>
          <p:nvPr/>
        </p:nvSpPr>
        <p:spPr bwMode="auto">
          <a:xfrm>
            <a:off x="3749875" y="3050838"/>
            <a:ext cx="8258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8"/>
          <p:cNvSpPr>
            <a:spLocks noChangeArrowheads="1"/>
          </p:cNvSpPr>
          <p:nvPr/>
        </p:nvSpPr>
        <p:spPr bwMode="auto">
          <a:xfrm>
            <a:off x="3918931" y="3050838"/>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1" name="Rectangle 50"/>
          <p:cNvSpPr>
            <a:spLocks noChangeArrowheads="1"/>
          </p:cNvSpPr>
          <p:nvPr/>
        </p:nvSpPr>
        <p:spPr bwMode="auto">
          <a:xfrm>
            <a:off x="4144885" y="3050838"/>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2" name="Rectangle 53"/>
          <p:cNvSpPr>
            <a:spLocks noChangeArrowheads="1"/>
          </p:cNvSpPr>
          <p:nvPr/>
        </p:nvSpPr>
        <p:spPr bwMode="auto">
          <a:xfrm>
            <a:off x="4569974" y="3050838"/>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3" name="Rectangle 55"/>
          <p:cNvSpPr>
            <a:spLocks noChangeArrowheads="1"/>
          </p:cNvSpPr>
          <p:nvPr/>
        </p:nvSpPr>
        <p:spPr bwMode="auto">
          <a:xfrm>
            <a:off x="4758121" y="3050838"/>
            <a:ext cx="17920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4" name="Rectangle 57"/>
          <p:cNvSpPr>
            <a:spLocks noChangeArrowheads="1"/>
          </p:cNvSpPr>
          <p:nvPr/>
        </p:nvSpPr>
        <p:spPr bwMode="auto">
          <a:xfrm>
            <a:off x="4976645" y="30508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55" name="Rectangle 60"/>
          <p:cNvSpPr>
            <a:spLocks noChangeArrowheads="1"/>
          </p:cNvSpPr>
          <p:nvPr/>
        </p:nvSpPr>
        <p:spPr bwMode="auto">
          <a:xfrm>
            <a:off x="5182360" y="30508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56" name="Rectangle 61"/>
          <p:cNvSpPr>
            <a:spLocks noChangeArrowheads="1"/>
          </p:cNvSpPr>
          <p:nvPr/>
        </p:nvSpPr>
        <p:spPr bwMode="auto">
          <a:xfrm>
            <a:off x="5387009" y="30508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57" name="Rectangle 62"/>
          <p:cNvSpPr>
            <a:spLocks noChangeArrowheads="1"/>
          </p:cNvSpPr>
          <p:nvPr/>
        </p:nvSpPr>
        <p:spPr bwMode="auto">
          <a:xfrm>
            <a:off x="4354588" y="3050838"/>
            <a:ext cx="130895"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3"/>
          <p:cNvSpPr>
            <a:spLocks noChangeArrowheads="1"/>
          </p:cNvSpPr>
          <p:nvPr/>
        </p:nvSpPr>
        <p:spPr bwMode="auto">
          <a:xfrm>
            <a:off x="5627118" y="3050838"/>
            <a:ext cx="17920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4"/>
          <p:cNvSpPr>
            <a:spLocks noChangeArrowheads="1"/>
          </p:cNvSpPr>
          <p:nvPr/>
        </p:nvSpPr>
        <p:spPr bwMode="auto">
          <a:xfrm>
            <a:off x="2685407" y="4186140"/>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0" name="Rectangle 66"/>
          <p:cNvSpPr>
            <a:spLocks noChangeArrowheads="1"/>
          </p:cNvSpPr>
          <p:nvPr/>
        </p:nvSpPr>
        <p:spPr bwMode="auto">
          <a:xfrm>
            <a:off x="3511441" y="3270537"/>
            <a:ext cx="409276" cy="25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8"/>
          <p:cNvSpPr>
            <a:spLocks noChangeArrowheads="1"/>
          </p:cNvSpPr>
          <p:nvPr/>
        </p:nvSpPr>
        <p:spPr bwMode="auto">
          <a:xfrm>
            <a:off x="3099530" y="5574900"/>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2" name="Rectangle 70"/>
          <p:cNvSpPr>
            <a:spLocks noChangeArrowheads="1"/>
          </p:cNvSpPr>
          <p:nvPr/>
        </p:nvSpPr>
        <p:spPr bwMode="auto">
          <a:xfrm>
            <a:off x="4947107" y="5123181"/>
            <a:ext cx="4167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3" name="Rectangle 72"/>
          <p:cNvSpPr>
            <a:spLocks noChangeArrowheads="1"/>
          </p:cNvSpPr>
          <p:nvPr/>
        </p:nvSpPr>
        <p:spPr bwMode="auto">
          <a:xfrm>
            <a:off x="887164" y="5118939"/>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4" name="Rectangle 74"/>
          <p:cNvSpPr>
            <a:spLocks noChangeArrowheads="1"/>
          </p:cNvSpPr>
          <p:nvPr/>
        </p:nvSpPr>
        <p:spPr bwMode="auto">
          <a:xfrm>
            <a:off x="6421200" y="4604194"/>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5" name="Rectangle 80"/>
          <p:cNvSpPr>
            <a:spLocks noChangeArrowheads="1"/>
          </p:cNvSpPr>
          <p:nvPr/>
        </p:nvSpPr>
        <p:spPr bwMode="auto">
          <a:xfrm>
            <a:off x="5302314" y="5923803"/>
            <a:ext cx="534134"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Miles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6" name="Rectangle 76"/>
          <p:cNvSpPr>
            <a:spLocks noChangeArrowheads="1"/>
          </p:cNvSpPr>
          <p:nvPr/>
        </p:nvSpPr>
        <p:spPr bwMode="auto">
          <a:xfrm>
            <a:off x="4549770" y="5921336"/>
            <a:ext cx="45854"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7" name="Rectangle 77"/>
          <p:cNvSpPr>
            <a:spLocks noChangeArrowheads="1"/>
          </p:cNvSpPr>
          <p:nvPr/>
        </p:nvSpPr>
        <p:spPr bwMode="auto">
          <a:xfrm>
            <a:off x="4884163" y="5921336"/>
            <a:ext cx="205487"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4549770" y="6059043"/>
            <a:ext cx="45854"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4725318" y="6059043"/>
            <a:ext cx="205487"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0" name="Rectangle 81"/>
          <p:cNvSpPr>
            <a:spLocks noChangeArrowheads="1"/>
          </p:cNvSpPr>
          <p:nvPr/>
        </p:nvSpPr>
        <p:spPr bwMode="auto">
          <a:xfrm>
            <a:off x="4994680" y="6057449"/>
            <a:ext cx="768295"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7944860" y="3907241"/>
            <a:ext cx="7811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Arial Black" panose="020B0A04020102020204" pitchFamily="34" charset="0"/>
              </a:rPr>
              <a:t>Expected years</a:t>
            </a:r>
          </a:p>
          <a:p>
            <a:pPr lvl="0"/>
            <a:r>
              <a:rPr lang="it-IT" altLang="en-US" sz="700" b="1" dirty="0">
                <a:solidFill>
                  <a:srgbClr val="000000"/>
                </a:solidFill>
                <a:effectLst>
                  <a:glow>
                    <a:schemeClr val="bg1"/>
                  </a:glow>
                </a:effectLst>
                <a:latin typeface="Arial Black" panose="020B0A04020102020204" pitchFamily="34" charset="0"/>
              </a:rPr>
              <a:t>of schooling</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2" name="Rectangle 80"/>
          <p:cNvSpPr>
            <a:spLocks noChangeArrowheads="1"/>
          </p:cNvSpPr>
          <p:nvPr/>
        </p:nvSpPr>
        <p:spPr bwMode="auto">
          <a:xfrm>
            <a:off x="8157077" y="4162469"/>
            <a:ext cx="58465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14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3" name="Rectangle 80"/>
          <p:cNvSpPr>
            <a:spLocks noChangeArrowheads="1"/>
          </p:cNvSpPr>
          <p:nvPr/>
        </p:nvSpPr>
        <p:spPr bwMode="auto">
          <a:xfrm>
            <a:off x="8157077" y="4324262"/>
            <a:ext cx="33361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12–13.9</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8157077" y="4493279"/>
            <a:ext cx="39142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below 12</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8157077" y="4648473"/>
            <a:ext cx="337950" cy="10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4036919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20" y="2659780"/>
            <a:ext cx="7396512" cy="3354684"/>
          </a:xfrm>
          <a:prstGeom prst="rect">
            <a:avLst/>
          </a:prstGeom>
        </p:spPr>
      </p:pic>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a:xfrm>
            <a:off x="457199" y="215371"/>
            <a:ext cx="8406581" cy="1097279"/>
          </a:xfrm>
        </p:spPr>
        <p:txBody>
          <a:bodyPr/>
          <a:lstStyle/>
          <a:p>
            <a:r>
              <a:rPr lang="en-US" dirty="0"/>
              <a:t>10.1.3 Access to Knowledge </a:t>
            </a:r>
            <a:r>
              <a:rPr lang="en-US" sz="2000" b="0" dirty="0"/>
              <a:t>(5 of 5)</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62100"/>
            <a:ext cx="8406580" cy="715274"/>
          </a:xfrm>
        </p:spPr>
        <p:txBody>
          <a:bodyPr/>
          <a:lstStyle/>
          <a:p>
            <a:pPr marL="432" indent="0">
              <a:buNone/>
            </a:pPr>
            <a:r>
              <a:rPr lang="en-US" sz="2200" b="1" dirty="0"/>
              <a:t>Figure 10-11:</a:t>
            </a:r>
            <a:r>
              <a:rPr lang="en-US" sz="2200" dirty="0"/>
              <a:t> The literacy rate is another measure of access to knowledge</a:t>
            </a:r>
            <a:r>
              <a:rPr lang="en-US" sz="2200" dirty="0" smtClean="0"/>
              <a:t>. </a:t>
            </a:r>
            <a:r>
              <a:rPr lang="en-US" sz="2200" dirty="0"/>
              <a:t>Literacy rates in the developed world are near 100%.</a:t>
            </a:r>
          </a:p>
        </p:txBody>
      </p:sp>
      <p:sp>
        <p:nvSpPr>
          <p:cNvPr id="5" name="Rectangle 4"/>
          <p:cNvSpPr>
            <a:spLocks noChangeArrowheads="1"/>
          </p:cNvSpPr>
          <p:nvPr/>
        </p:nvSpPr>
        <p:spPr bwMode="auto">
          <a:xfrm>
            <a:off x="722045" y="3736530"/>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 name="Rectangle 6"/>
          <p:cNvSpPr>
            <a:spLocks noChangeArrowheads="1"/>
          </p:cNvSpPr>
          <p:nvPr/>
        </p:nvSpPr>
        <p:spPr bwMode="auto">
          <a:xfrm>
            <a:off x="643305" y="4181499"/>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6988476" y="4641562"/>
            <a:ext cx="8177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648396" y="4637618"/>
            <a:ext cx="8177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640958" y="5076166"/>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711830" y="5535613"/>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6637959" y="3281235"/>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985253" y="3284799"/>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1595063" y="2837565"/>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6891298" y="3726623"/>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6888727" y="5535247"/>
            <a:ext cx="141239" cy="10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6966182" y="4182622"/>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6960145" y="5081266"/>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9" name="Rectangle 5"/>
          <p:cNvSpPr>
            <a:spLocks noChangeArrowheads="1"/>
          </p:cNvSpPr>
          <p:nvPr/>
        </p:nvSpPr>
        <p:spPr bwMode="auto">
          <a:xfrm>
            <a:off x="2057840" y="5906697"/>
            <a:ext cx="17220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100°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3021087" y="5906697"/>
            <a:ext cx="12578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4280558" y="5906697"/>
            <a:ext cx="12578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3330457" y="5906697"/>
            <a:ext cx="12578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3959114" y="5906697"/>
            <a:ext cx="12578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2710763" y="5906697"/>
            <a:ext cx="12578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2386497" y="5906697"/>
            <a:ext cx="12578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1740589" y="5906697"/>
            <a:ext cx="17220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1427569" y="5906697"/>
            <a:ext cx="17220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1094142" y="5906697"/>
            <a:ext cx="17220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3684795" y="5906697"/>
            <a:ext cx="79366"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4598230" y="5906697"/>
            <a:ext cx="12578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5202044" y="5906697"/>
            <a:ext cx="17220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100°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5511847" y="5906697"/>
            <a:ext cx="17220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4907947" y="5906697"/>
            <a:ext cx="12578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80°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6164397" y="5906697"/>
            <a:ext cx="17220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5832007" y="5906697"/>
            <a:ext cx="17220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6470434" y="5906697"/>
            <a:ext cx="17220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6623169" y="4586890"/>
            <a:ext cx="354359" cy="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EQUATOR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4933310" y="5215575"/>
            <a:ext cx="801720" cy="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30" normalizeH="0" dirty="0" smtClean="0">
                <a:ln>
                  <a:noFill/>
                </a:ln>
                <a:solidFill>
                  <a:srgbClr val="00AEEF"/>
                </a:solidFill>
                <a:effectLst>
                  <a:glow>
                    <a:schemeClr val="bg1"/>
                  </a:glow>
                </a:effectLst>
                <a:latin typeface="+mj-lt"/>
              </a:rPr>
              <a:t>TROPIC OF CAPRICORN</a:t>
            </a:r>
            <a:endParaRPr kumimoji="0" lang="en-US" altLang="en-US" sz="55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6215052" y="4061399"/>
            <a:ext cx="675844" cy="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TROPIC OF CANCER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6064986" y="2836093"/>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41" name="Rectangle 47"/>
          <p:cNvSpPr>
            <a:spLocks noChangeArrowheads="1"/>
          </p:cNvSpPr>
          <p:nvPr/>
        </p:nvSpPr>
        <p:spPr bwMode="auto">
          <a:xfrm>
            <a:off x="3487877" y="2716391"/>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2" name="Rectangle 49"/>
          <p:cNvSpPr>
            <a:spLocks noChangeArrowheads="1"/>
          </p:cNvSpPr>
          <p:nvPr/>
        </p:nvSpPr>
        <p:spPr bwMode="auto">
          <a:xfrm>
            <a:off x="3292201" y="2716391"/>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3" name="Rectangle 51"/>
          <p:cNvSpPr>
            <a:spLocks noChangeArrowheads="1"/>
          </p:cNvSpPr>
          <p:nvPr/>
        </p:nvSpPr>
        <p:spPr bwMode="auto">
          <a:xfrm>
            <a:off x="3069928" y="2716391"/>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4" name="Rectangle 52"/>
          <p:cNvSpPr>
            <a:spLocks noChangeArrowheads="1"/>
          </p:cNvSpPr>
          <p:nvPr/>
        </p:nvSpPr>
        <p:spPr bwMode="auto">
          <a:xfrm>
            <a:off x="2856844" y="2716391"/>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5" name="Rectangle 54"/>
          <p:cNvSpPr>
            <a:spLocks noChangeArrowheads="1"/>
          </p:cNvSpPr>
          <p:nvPr/>
        </p:nvSpPr>
        <p:spPr bwMode="auto">
          <a:xfrm>
            <a:off x="2613270" y="2716391"/>
            <a:ext cx="17742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6" name="Rectangle 56"/>
          <p:cNvSpPr>
            <a:spLocks noChangeArrowheads="1"/>
          </p:cNvSpPr>
          <p:nvPr/>
        </p:nvSpPr>
        <p:spPr bwMode="auto">
          <a:xfrm>
            <a:off x="2401727" y="2716391"/>
            <a:ext cx="17742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7" name="Rectangle 58"/>
          <p:cNvSpPr>
            <a:spLocks noChangeArrowheads="1"/>
          </p:cNvSpPr>
          <p:nvPr/>
        </p:nvSpPr>
        <p:spPr bwMode="auto">
          <a:xfrm>
            <a:off x="2201774" y="2716391"/>
            <a:ext cx="17742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8" name="Rectangle 59"/>
          <p:cNvSpPr>
            <a:spLocks noChangeArrowheads="1"/>
          </p:cNvSpPr>
          <p:nvPr/>
        </p:nvSpPr>
        <p:spPr bwMode="auto">
          <a:xfrm>
            <a:off x="1953378" y="2716391"/>
            <a:ext cx="17742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9" name="Rectangle 46"/>
          <p:cNvSpPr>
            <a:spLocks noChangeArrowheads="1"/>
          </p:cNvSpPr>
          <p:nvPr/>
        </p:nvSpPr>
        <p:spPr bwMode="auto">
          <a:xfrm>
            <a:off x="3735300" y="2716391"/>
            <a:ext cx="81771"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8"/>
          <p:cNvSpPr>
            <a:spLocks noChangeArrowheads="1"/>
          </p:cNvSpPr>
          <p:nvPr/>
        </p:nvSpPr>
        <p:spPr bwMode="auto">
          <a:xfrm>
            <a:off x="3902683" y="2716391"/>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1" name="Rectangle 50"/>
          <p:cNvSpPr>
            <a:spLocks noChangeArrowheads="1"/>
          </p:cNvSpPr>
          <p:nvPr/>
        </p:nvSpPr>
        <p:spPr bwMode="auto">
          <a:xfrm>
            <a:off x="4126399" y="2716391"/>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2" name="Rectangle 53"/>
          <p:cNvSpPr>
            <a:spLocks noChangeArrowheads="1"/>
          </p:cNvSpPr>
          <p:nvPr/>
        </p:nvSpPr>
        <p:spPr bwMode="auto">
          <a:xfrm>
            <a:off x="4547280" y="2716391"/>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3" name="Rectangle 55"/>
          <p:cNvSpPr>
            <a:spLocks noChangeArrowheads="1"/>
          </p:cNvSpPr>
          <p:nvPr/>
        </p:nvSpPr>
        <p:spPr bwMode="auto">
          <a:xfrm>
            <a:off x="4733564" y="2716391"/>
            <a:ext cx="17742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4" name="Rectangle 57"/>
          <p:cNvSpPr>
            <a:spLocks noChangeArrowheads="1"/>
          </p:cNvSpPr>
          <p:nvPr/>
        </p:nvSpPr>
        <p:spPr bwMode="auto">
          <a:xfrm>
            <a:off x="4949924" y="2716391"/>
            <a:ext cx="1825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55" name="Rectangle 60"/>
          <p:cNvSpPr>
            <a:spLocks noChangeArrowheads="1"/>
          </p:cNvSpPr>
          <p:nvPr/>
        </p:nvSpPr>
        <p:spPr bwMode="auto">
          <a:xfrm>
            <a:off x="5153602" y="2716391"/>
            <a:ext cx="1825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56" name="Rectangle 61"/>
          <p:cNvSpPr>
            <a:spLocks noChangeArrowheads="1"/>
          </p:cNvSpPr>
          <p:nvPr/>
        </p:nvSpPr>
        <p:spPr bwMode="auto">
          <a:xfrm>
            <a:off x="5356225" y="2716391"/>
            <a:ext cx="1825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57" name="Rectangle 62"/>
          <p:cNvSpPr>
            <a:spLocks noChangeArrowheads="1"/>
          </p:cNvSpPr>
          <p:nvPr/>
        </p:nvSpPr>
        <p:spPr bwMode="auto">
          <a:xfrm>
            <a:off x="4334026" y="2716391"/>
            <a:ext cx="129599"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3"/>
          <p:cNvSpPr>
            <a:spLocks noChangeArrowheads="1"/>
          </p:cNvSpPr>
          <p:nvPr/>
        </p:nvSpPr>
        <p:spPr bwMode="auto">
          <a:xfrm>
            <a:off x="5593957" y="2716391"/>
            <a:ext cx="177427" cy="1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4"/>
          <p:cNvSpPr>
            <a:spLocks noChangeArrowheads="1"/>
          </p:cNvSpPr>
          <p:nvPr/>
        </p:nvSpPr>
        <p:spPr bwMode="auto">
          <a:xfrm>
            <a:off x="2681372" y="3865982"/>
            <a:ext cx="5713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0" name="Rectangle 66"/>
          <p:cNvSpPr>
            <a:spLocks noChangeArrowheads="1"/>
          </p:cNvSpPr>
          <p:nvPr/>
        </p:nvSpPr>
        <p:spPr bwMode="auto">
          <a:xfrm>
            <a:off x="3499227" y="2926564"/>
            <a:ext cx="405224" cy="25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8"/>
          <p:cNvSpPr>
            <a:spLocks noChangeArrowheads="1"/>
          </p:cNvSpPr>
          <p:nvPr/>
        </p:nvSpPr>
        <p:spPr bwMode="auto">
          <a:xfrm>
            <a:off x="3091395" y="5249978"/>
            <a:ext cx="5713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2" name="Rectangle 70"/>
          <p:cNvSpPr>
            <a:spLocks noChangeArrowheads="1"/>
          </p:cNvSpPr>
          <p:nvPr/>
        </p:nvSpPr>
        <p:spPr bwMode="auto">
          <a:xfrm>
            <a:off x="4920679" y="4801434"/>
            <a:ext cx="4126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3" name="Rectangle 72"/>
          <p:cNvSpPr>
            <a:spLocks noChangeArrowheads="1"/>
          </p:cNvSpPr>
          <p:nvPr/>
        </p:nvSpPr>
        <p:spPr bwMode="auto">
          <a:xfrm>
            <a:off x="900933" y="4798781"/>
            <a:ext cx="4570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4" name="Rectangle 74"/>
          <p:cNvSpPr>
            <a:spLocks noChangeArrowheads="1"/>
          </p:cNvSpPr>
          <p:nvPr/>
        </p:nvSpPr>
        <p:spPr bwMode="auto">
          <a:xfrm>
            <a:off x="6380177" y="4282447"/>
            <a:ext cx="4570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5" name="Rectangle 80"/>
          <p:cNvSpPr>
            <a:spLocks noChangeArrowheads="1"/>
          </p:cNvSpPr>
          <p:nvPr/>
        </p:nvSpPr>
        <p:spPr bwMode="auto">
          <a:xfrm>
            <a:off x="5272369" y="5589356"/>
            <a:ext cx="528846"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Miles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6" name="Rectangle 76"/>
          <p:cNvSpPr>
            <a:spLocks noChangeArrowheads="1"/>
          </p:cNvSpPr>
          <p:nvPr/>
        </p:nvSpPr>
        <p:spPr bwMode="auto">
          <a:xfrm>
            <a:off x="4546324" y="5586889"/>
            <a:ext cx="45400"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7" name="Rectangle 77"/>
          <p:cNvSpPr>
            <a:spLocks noChangeArrowheads="1"/>
          </p:cNvSpPr>
          <p:nvPr/>
        </p:nvSpPr>
        <p:spPr bwMode="auto">
          <a:xfrm>
            <a:off x="4877406" y="5586889"/>
            <a:ext cx="203452"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4546324" y="5724596"/>
            <a:ext cx="45400"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4720134" y="5724596"/>
            <a:ext cx="203452"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0" name="Rectangle 81"/>
          <p:cNvSpPr>
            <a:spLocks noChangeArrowheads="1"/>
          </p:cNvSpPr>
          <p:nvPr/>
        </p:nvSpPr>
        <p:spPr bwMode="auto">
          <a:xfrm>
            <a:off x="4986829" y="5723002"/>
            <a:ext cx="760688" cy="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7930026" y="3731544"/>
            <a:ext cx="8143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Arial Black" panose="020B0A04020102020204" pitchFamily="34" charset="0"/>
              </a:rPr>
              <a:t>Percent literate,</a:t>
            </a:r>
          </a:p>
          <a:p>
            <a:pPr lvl="0"/>
            <a:r>
              <a:rPr lang="en-US" altLang="en-US" sz="700" b="1" dirty="0">
                <a:solidFill>
                  <a:srgbClr val="000000"/>
                </a:solidFill>
                <a:effectLst>
                  <a:glow>
                    <a:schemeClr val="bg1"/>
                  </a:glow>
                </a:effectLst>
                <a:latin typeface="Arial Black" panose="020B0A04020102020204" pitchFamily="34" charset="0"/>
              </a:rPr>
              <a:t>age 15 and older</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2" name="Rectangle 80"/>
          <p:cNvSpPr>
            <a:spLocks noChangeArrowheads="1"/>
          </p:cNvSpPr>
          <p:nvPr/>
        </p:nvSpPr>
        <p:spPr bwMode="auto">
          <a:xfrm>
            <a:off x="8140142" y="3986772"/>
            <a:ext cx="64280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96.0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3" name="Rectangle 80"/>
          <p:cNvSpPr>
            <a:spLocks noChangeArrowheads="1"/>
          </p:cNvSpPr>
          <p:nvPr/>
        </p:nvSpPr>
        <p:spPr bwMode="auto">
          <a:xfrm>
            <a:off x="8140142" y="4148565"/>
            <a:ext cx="3991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80.0–95.9</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8140142" y="4317582"/>
            <a:ext cx="4552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below 80.0</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8140142" y="4472776"/>
            <a:ext cx="334604" cy="10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21929892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14E6-4809-47DA-AFB4-F6FA75D01B37}"/>
              </a:ext>
            </a:extLst>
          </p:cNvPr>
          <p:cNvSpPr>
            <a:spLocks noGrp="1"/>
          </p:cNvSpPr>
          <p:nvPr>
            <p:ph type="title"/>
          </p:nvPr>
        </p:nvSpPr>
        <p:spPr/>
        <p:txBody>
          <a:bodyPr/>
          <a:lstStyle/>
          <a:p>
            <a:r>
              <a:rPr lang="en-US" dirty="0"/>
              <a:t>10.1.4 Health </a:t>
            </a:r>
            <a:r>
              <a:rPr lang="en-US" dirty="0" smtClean="0"/>
              <a:t>and </a:t>
            </a:r>
            <a:r>
              <a:rPr lang="en-US" dirty="0"/>
              <a:t>Welfare </a:t>
            </a:r>
            <a:r>
              <a:rPr lang="en-US" sz="2000" b="0" dirty="0"/>
              <a:t>(1 of 5)</a:t>
            </a:r>
          </a:p>
        </p:txBody>
      </p:sp>
      <p:sp>
        <p:nvSpPr>
          <p:cNvPr id="3" name="Content Placeholder 2">
            <a:extLst>
              <a:ext uri="{FF2B5EF4-FFF2-40B4-BE49-F238E27FC236}">
                <a16:creationId xmlns:a16="http://schemas.microsoft.com/office/drawing/2014/main" id="{179E2DD3-54B7-4B49-9368-102B85D0E5DA}"/>
              </a:ext>
            </a:extLst>
          </p:cNvPr>
          <p:cNvSpPr>
            <a:spLocks noGrp="1"/>
          </p:cNvSpPr>
          <p:nvPr>
            <p:ph sz="quarter" idx="13"/>
          </p:nvPr>
        </p:nvSpPr>
        <p:spPr>
          <a:xfrm>
            <a:off x="457200" y="1556327"/>
            <a:ext cx="8229600" cy="1201621"/>
          </a:xfrm>
        </p:spPr>
        <p:txBody>
          <a:bodyPr/>
          <a:lstStyle/>
          <a:p>
            <a:r>
              <a:rPr lang="en-US" dirty="0"/>
              <a:t>The U.N. has selected life expectancy at birth as the contributor to the H</a:t>
            </a:r>
            <a:r>
              <a:rPr lang="en-US" sz="100" dirty="0"/>
              <a:t> </a:t>
            </a:r>
            <a:r>
              <a:rPr lang="en-US" dirty="0"/>
              <a:t>D</a:t>
            </a:r>
            <a:r>
              <a:rPr lang="en-US" sz="100" dirty="0"/>
              <a:t> </a:t>
            </a:r>
            <a:r>
              <a:rPr lang="en-US" dirty="0"/>
              <a:t>I since it is one of the few measures which can be standardized</a:t>
            </a:r>
          </a:p>
        </p:txBody>
      </p:sp>
      <p:sp>
        <p:nvSpPr>
          <p:cNvPr id="4" name="Content Placeholder 3">
            <a:extLst>
              <a:ext uri="{FF2B5EF4-FFF2-40B4-BE49-F238E27FC236}">
                <a16:creationId xmlns:a16="http://schemas.microsoft.com/office/drawing/2014/main" id="{F2F2FE80-DFEA-4FC7-8A68-677C381E4209}"/>
              </a:ext>
            </a:extLst>
          </p:cNvPr>
          <p:cNvSpPr>
            <a:spLocks noGrp="1"/>
          </p:cNvSpPr>
          <p:nvPr>
            <p:ph sz="quarter" idx="14"/>
          </p:nvPr>
        </p:nvSpPr>
        <p:spPr>
          <a:xfrm>
            <a:off x="457200" y="2865284"/>
            <a:ext cx="8229600" cy="1793875"/>
          </a:xfrm>
        </p:spPr>
        <p:txBody>
          <a:bodyPr/>
          <a:lstStyle/>
          <a:p>
            <a:pPr marL="432" indent="0">
              <a:buNone/>
            </a:pPr>
            <a:r>
              <a:rPr lang="en-US" dirty="0"/>
              <a:t>Other measures of wealth include:</a:t>
            </a:r>
          </a:p>
          <a:p>
            <a:r>
              <a:rPr lang="en-US" dirty="0"/>
              <a:t>access to consumer goods</a:t>
            </a:r>
          </a:p>
          <a:p>
            <a:r>
              <a:rPr lang="en-US" dirty="0"/>
              <a:t>motor vehicles per 1,000 persons</a:t>
            </a:r>
            <a:endParaRPr lang="en-US" b="1" dirty="0"/>
          </a:p>
        </p:txBody>
      </p:sp>
    </p:spTree>
    <p:extLst>
      <p:ext uri="{BB962C8B-B14F-4D97-AF65-F5344CB8AC3E}">
        <p14:creationId xmlns:p14="http://schemas.microsoft.com/office/powerpoint/2010/main" val="2732106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p:txBody>
          <a:bodyPr/>
          <a:lstStyle/>
          <a:p>
            <a:r>
              <a:rPr lang="en-US" dirty="0"/>
              <a:t>10.1.4 Health </a:t>
            </a:r>
            <a:r>
              <a:rPr lang="en-US" dirty="0" smtClean="0"/>
              <a:t>and </a:t>
            </a:r>
            <a:r>
              <a:rPr lang="en-US" dirty="0"/>
              <a:t>Welfare </a:t>
            </a:r>
            <a:r>
              <a:rPr lang="en-US" sz="2000" b="0" dirty="0"/>
              <a:t>(2 of 5)</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6"/>
            <a:ext cx="8229600" cy="695167"/>
          </a:xfrm>
        </p:spPr>
        <p:txBody>
          <a:bodyPr/>
          <a:lstStyle/>
          <a:p>
            <a:pPr marL="432" indent="0">
              <a:buNone/>
            </a:pPr>
            <a:r>
              <a:rPr lang="en-US" sz="2200" b="1" dirty="0"/>
              <a:t>Figure 10-12:</a:t>
            </a:r>
            <a:r>
              <a:rPr lang="en-US" sz="2200" dirty="0"/>
              <a:t> Life expectancy at birth averages 79 in developed countries and 71 in developing countries.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293" y="2468274"/>
            <a:ext cx="3573148" cy="3396569"/>
          </a:xfrm>
          <a:prstGeom prst="rect">
            <a:avLst/>
          </a:prstGeom>
        </p:spPr>
      </p:pic>
      <p:sp>
        <p:nvSpPr>
          <p:cNvPr id="10" name="Rectangle 5"/>
          <p:cNvSpPr>
            <a:spLocks noChangeArrowheads="1"/>
          </p:cNvSpPr>
          <p:nvPr/>
        </p:nvSpPr>
        <p:spPr bwMode="auto">
          <a:xfrm>
            <a:off x="2674752" y="3055938"/>
            <a:ext cx="97142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North America</a:t>
            </a:r>
            <a:endParaRPr kumimoji="0" lang="en-US" altLang="en-US" sz="16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3158859" y="3278188"/>
            <a:ext cx="48731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Europe</a:t>
            </a:r>
            <a:endParaRPr kumimoji="0" lang="en-US" altLang="en-US" sz="16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2217896" y="3494088"/>
            <a:ext cx="142827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Japan &amp; South Korea</a:t>
            </a:r>
            <a:endParaRPr kumimoji="0" lang="en-US" altLang="en-US" sz="16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2753299" y="3711575"/>
            <a:ext cx="8928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South Pacific</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3182904" y="3932238"/>
            <a:ext cx="46326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Russia</a:t>
            </a:r>
            <a:endParaRPr kumimoji="0" lang="en-US" altLang="en-US" sz="16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2931233" y="2525713"/>
            <a:ext cx="71493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Developed</a:t>
            </a:r>
            <a:endParaRPr kumimoji="0" lang="en-US" altLang="en-US" sz="16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2884745" y="2743200"/>
            <a:ext cx="76142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Developing</a:t>
            </a:r>
            <a:endParaRPr kumimoji="0" lang="en-US" altLang="en-US" sz="16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2714827" y="4251325"/>
            <a:ext cx="9313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Latin America</a:t>
            </a:r>
            <a:endParaRPr kumimoji="0" lang="en-US" altLang="en-US" sz="16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3011383" y="4473575"/>
            <a:ext cx="6347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East Asia</a:t>
            </a:r>
            <a:endParaRPr kumimoji="0" lang="en-US" altLang="en-US" sz="16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2626662" y="4689475"/>
            <a:ext cx="10195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Southeast Asia</a:t>
            </a:r>
            <a:endParaRPr kumimoji="0" lang="en-US" altLang="en-US" sz="16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2823831" y="4906963"/>
            <a:ext cx="82234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Central Asia</a:t>
            </a:r>
            <a:endParaRPr kumimoji="0" lang="en-US" altLang="en-US" sz="16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1602343" y="5127625"/>
            <a:ext cx="20438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Southwest Asia &amp; North Africa</a:t>
            </a:r>
            <a:endParaRPr kumimoji="0" lang="en-US" altLang="en-US" sz="16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a:off x="2908791" y="5345113"/>
            <a:ext cx="7373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South Asia</a:t>
            </a:r>
            <a:endParaRPr kumimoji="0" lang="en-US" altLang="en-US" sz="1600" b="1"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a:off x="2336518" y="5561013"/>
            <a:ext cx="130965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Sub-Saharan Africa</a:t>
            </a:r>
            <a:endParaRPr kumimoji="0" lang="en-US" altLang="en-US" sz="1600"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3657601" y="5880100"/>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25" name="Rectangle 20"/>
          <p:cNvSpPr>
            <a:spLocks noChangeArrowheads="1"/>
          </p:cNvSpPr>
          <p:nvPr/>
        </p:nvSpPr>
        <p:spPr bwMode="auto">
          <a:xfrm>
            <a:off x="3971926" y="5880100"/>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a:off x="4311651" y="5880100"/>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20</a:t>
            </a:r>
            <a:endParaRPr kumimoji="0" lang="en-US" altLang="en-US" sz="1600"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4668838" y="5880100"/>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30</a:t>
            </a:r>
            <a:endParaRPr kumimoji="0" lang="en-US" altLang="en-US" sz="1600"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a:off x="5729288" y="5880100"/>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60</a:t>
            </a:r>
            <a:endParaRPr kumimoji="0" lang="en-US" altLang="en-US" sz="1600" b="1" i="0" u="none" strike="noStrike" cap="none" normalizeH="0" baseline="0" smtClean="0">
              <a:ln>
                <a:noFill/>
              </a:ln>
              <a:solidFill>
                <a:schemeClr val="tx1"/>
              </a:solidFill>
              <a:effectLst/>
              <a:latin typeface="+mj-lt"/>
            </a:endParaRPr>
          </a:p>
        </p:txBody>
      </p:sp>
      <p:sp>
        <p:nvSpPr>
          <p:cNvPr id="29" name="Rectangle 24"/>
          <p:cNvSpPr>
            <a:spLocks noChangeArrowheads="1"/>
          </p:cNvSpPr>
          <p:nvPr/>
        </p:nvSpPr>
        <p:spPr bwMode="auto">
          <a:xfrm>
            <a:off x="6086476" y="5880100"/>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70</a:t>
            </a:r>
            <a:endParaRPr kumimoji="0" lang="en-US" altLang="en-US" sz="1600" b="1" i="0" u="none" strike="noStrike" cap="none" normalizeH="0" baseline="0" smtClean="0">
              <a:ln>
                <a:noFill/>
              </a:ln>
              <a:solidFill>
                <a:schemeClr val="tx1"/>
              </a:solidFill>
              <a:effectLst/>
              <a:latin typeface="+mj-lt"/>
            </a:endParaRPr>
          </a:p>
        </p:txBody>
      </p:sp>
      <p:sp>
        <p:nvSpPr>
          <p:cNvPr id="30" name="Rectangle 25"/>
          <p:cNvSpPr>
            <a:spLocks noChangeArrowheads="1"/>
          </p:cNvSpPr>
          <p:nvPr/>
        </p:nvSpPr>
        <p:spPr bwMode="auto">
          <a:xfrm>
            <a:off x="7115176" y="5880100"/>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100</a:t>
            </a:r>
            <a:endParaRPr kumimoji="0" lang="en-US" altLang="en-US" sz="1600" b="1" i="0" u="none" strike="noStrike" cap="none" normalizeH="0" baseline="0" smtClean="0">
              <a:ln>
                <a:noFill/>
              </a:ln>
              <a:solidFill>
                <a:schemeClr val="tx1"/>
              </a:solidFill>
              <a:effectLst/>
              <a:latin typeface="+mj-lt"/>
            </a:endParaRPr>
          </a:p>
        </p:txBody>
      </p:sp>
      <p:sp>
        <p:nvSpPr>
          <p:cNvPr id="31" name="Rectangle 26"/>
          <p:cNvSpPr>
            <a:spLocks noChangeArrowheads="1"/>
          </p:cNvSpPr>
          <p:nvPr/>
        </p:nvSpPr>
        <p:spPr bwMode="auto">
          <a:xfrm>
            <a:off x="5014913" y="5880100"/>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40</a:t>
            </a:r>
            <a:endParaRPr kumimoji="0" lang="en-US" altLang="en-US" sz="1600" b="1" i="0" u="none" strike="noStrike" cap="none" normalizeH="0" baseline="0" smtClean="0">
              <a:ln>
                <a:noFill/>
              </a:ln>
              <a:solidFill>
                <a:schemeClr val="tx1"/>
              </a:solidFill>
              <a:effectLst/>
              <a:latin typeface="+mj-lt"/>
            </a:endParaRPr>
          </a:p>
        </p:txBody>
      </p:sp>
      <p:sp>
        <p:nvSpPr>
          <p:cNvPr id="32" name="Rectangle 27"/>
          <p:cNvSpPr>
            <a:spLocks noChangeArrowheads="1"/>
          </p:cNvSpPr>
          <p:nvPr/>
        </p:nvSpPr>
        <p:spPr bwMode="auto">
          <a:xfrm>
            <a:off x="5367338" y="5880100"/>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50</a:t>
            </a:r>
            <a:endParaRPr kumimoji="0" lang="en-US" altLang="en-US" sz="1600" b="1" i="0" u="none" strike="noStrike" cap="none" normalizeH="0" baseline="0" smtClean="0">
              <a:ln>
                <a:noFill/>
              </a:ln>
              <a:solidFill>
                <a:schemeClr val="tx1"/>
              </a:solidFill>
              <a:effectLst/>
              <a:latin typeface="+mj-lt"/>
            </a:endParaRPr>
          </a:p>
        </p:txBody>
      </p:sp>
      <p:sp>
        <p:nvSpPr>
          <p:cNvPr id="33" name="Rectangle 28"/>
          <p:cNvSpPr>
            <a:spLocks noChangeArrowheads="1"/>
          </p:cNvSpPr>
          <p:nvPr/>
        </p:nvSpPr>
        <p:spPr bwMode="auto">
          <a:xfrm>
            <a:off x="6461126" y="5880100"/>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80</a:t>
            </a:r>
            <a:endParaRPr kumimoji="0" lang="en-US" altLang="en-US" sz="1600" b="1" i="0" u="none" strike="noStrike" cap="none" normalizeH="0" baseline="0" smtClean="0">
              <a:ln>
                <a:noFill/>
              </a:ln>
              <a:solidFill>
                <a:schemeClr val="tx1"/>
              </a:solidFill>
              <a:effectLst/>
              <a:latin typeface="+mj-lt"/>
            </a:endParaRPr>
          </a:p>
        </p:txBody>
      </p:sp>
      <p:sp>
        <p:nvSpPr>
          <p:cNvPr id="34" name="Rectangle 29"/>
          <p:cNvSpPr>
            <a:spLocks noChangeArrowheads="1"/>
          </p:cNvSpPr>
          <p:nvPr/>
        </p:nvSpPr>
        <p:spPr bwMode="auto">
          <a:xfrm>
            <a:off x="6818313" y="5880100"/>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90</a:t>
            </a:r>
            <a:endParaRPr kumimoji="0" lang="en-US" altLang="en-US" sz="1600" b="1" i="0" u="none" strike="noStrike" cap="none" normalizeH="0" baseline="0" smtClean="0">
              <a:ln>
                <a:noFill/>
              </a:ln>
              <a:solidFill>
                <a:schemeClr val="tx1"/>
              </a:solidFill>
              <a:effectLst/>
              <a:latin typeface="+mj-lt"/>
            </a:endParaRPr>
          </a:p>
        </p:txBody>
      </p:sp>
      <p:sp>
        <p:nvSpPr>
          <p:cNvPr id="35" name="Rectangle 30"/>
          <p:cNvSpPr>
            <a:spLocks noChangeArrowheads="1"/>
          </p:cNvSpPr>
          <p:nvPr/>
        </p:nvSpPr>
        <p:spPr bwMode="auto">
          <a:xfrm>
            <a:off x="4410076" y="6113463"/>
            <a:ext cx="24333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Life expectancy at birth (years)</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828775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p:txBody>
          <a:bodyPr/>
          <a:lstStyle/>
          <a:p>
            <a:r>
              <a:rPr lang="en-US" dirty="0"/>
              <a:t>10.1.4 Health </a:t>
            </a:r>
            <a:r>
              <a:rPr lang="en-US" dirty="0" smtClean="0"/>
              <a:t>and </a:t>
            </a:r>
            <a:r>
              <a:rPr lang="en-US" dirty="0"/>
              <a:t>Welfare </a:t>
            </a:r>
            <a:r>
              <a:rPr lang="en-US" sz="2000" b="0" dirty="0"/>
              <a:t>(3 of 5)</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6"/>
            <a:ext cx="8229600" cy="1066103"/>
          </a:xfrm>
        </p:spPr>
        <p:txBody>
          <a:bodyPr/>
          <a:lstStyle/>
          <a:p>
            <a:pPr marL="432" indent="0">
              <a:buNone/>
            </a:pPr>
            <a:r>
              <a:rPr lang="en-US" sz="2200" b="1" dirty="0"/>
              <a:t>Figures 10-13:</a:t>
            </a:r>
            <a:r>
              <a:rPr lang="en-US" sz="2200" dirty="0"/>
              <a:t> Medical services and access to medical services vary greatly between the developed world (Sweden, at left) and the developing world (Togo, at right).</a:t>
            </a:r>
          </a:p>
        </p:txBody>
      </p:sp>
      <p:pic>
        <p:nvPicPr>
          <p:cNvPr id="6" name="Picture 5" descr="A doctor shows the medical x-rays in Sweden in contrast to the medical services of a child in Togo being treated for the same broken limb.">
            <a:extLst>
              <a:ext uri="{FF2B5EF4-FFF2-40B4-BE49-F238E27FC236}">
                <a16:creationId xmlns:a16="http://schemas.microsoft.com/office/drawing/2014/main" id="{049FA02E-2D76-44D8-AE04-68FD8A25DA5F}"/>
              </a:ext>
            </a:extLst>
          </p:cNvPr>
          <p:cNvPicPr>
            <a:picLocks noChangeAspect="1"/>
          </p:cNvPicPr>
          <p:nvPr/>
        </p:nvPicPr>
        <p:blipFill>
          <a:blip r:embed="rId2"/>
          <a:stretch>
            <a:fillRect/>
          </a:stretch>
        </p:blipFill>
        <p:spPr>
          <a:xfrm>
            <a:off x="514582" y="2811037"/>
            <a:ext cx="8114836" cy="3533880"/>
          </a:xfrm>
          <a:prstGeom prst="rect">
            <a:avLst/>
          </a:prstGeom>
        </p:spPr>
      </p:pic>
    </p:spTree>
    <p:extLst>
      <p:ext uri="{BB962C8B-B14F-4D97-AF65-F5344CB8AC3E}">
        <p14:creationId xmlns:p14="http://schemas.microsoft.com/office/powerpoint/2010/main" val="2105612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Development: Key Issues</a:t>
            </a:r>
          </a:p>
        </p:txBody>
      </p:sp>
      <p:sp>
        <p:nvSpPr>
          <p:cNvPr id="8" name="Content Placeholder 7"/>
          <p:cNvSpPr>
            <a:spLocks noGrp="1"/>
          </p:cNvSpPr>
          <p:nvPr>
            <p:ph sz="quarter" idx="13"/>
          </p:nvPr>
        </p:nvSpPr>
        <p:spPr/>
        <p:txBody>
          <a:bodyPr/>
          <a:lstStyle/>
          <a:p>
            <a:pPr marL="432" indent="0">
              <a:buNone/>
            </a:pPr>
            <a:r>
              <a:rPr lang="en-US" b="1" dirty="0">
                <a:solidFill>
                  <a:schemeClr val="tx2"/>
                </a:solidFill>
              </a:rPr>
              <a:t>10.1</a:t>
            </a:r>
            <a:r>
              <a:rPr lang="en-US" dirty="0"/>
              <a:t> Why Does Development Vary Among Countries?</a:t>
            </a:r>
          </a:p>
          <a:p>
            <a:pPr marL="432" indent="0">
              <a:buNone/>
            </a:pPr>
            <a:r>
              <a:rPr lang="en-US" b="1" dirty="0">
                <a:solidFill>
                  <a:schemeClr val="tx2"/>
                </a:solidFill>
              </a:rPr>
              <a:t>10.2</a:t>
            </a:r>
            <a:r>
              <a:rPr lang="en-US" dirty="0"/>
              <a:t> Where Are Inequalities in Development Found?</a:t>
            </a:r>
          </a:p>
          <a:p>
            <a:pPr marL="432" indent="0">
              <a:buNone/>
            </a:pPr>
            <a:r>
              <a:rPr lang="en-US" b="1" dirty="0">
                <a:solidFill>
                  <a:schemeClr val="tx2"/>
                </a:solidFill>
              </a:rPr>
              <a:t>10.3</a:t>
            </a:r>
            <a:r>
              <a:rPr lang="en-US" dirty="0"/>
              <a:t> Why Do Countries Face Challenges to Development?</a:t>
            </a:r>
          </a:p>
          <a:p>
            <a:pPr marL="0" indent="0">
              <a:buNone/>
            </a:pPr>
            <a:r>
              <a:rPr lang="en-US" b="1" dirty="0">
                <a:solidFill>
                  <a:schemeClr val="tx2"/>
                </a:solidFill>
              </a:rPr>
              <a:t>10.4</a:t>
            </a:r>
            <a:r>
              <a:rPr lang="en-US" dirty="0"/>
              <a:t> Why Are Countries Able to Make Progress in Development?</a:t>
            </a:r>
            <a:endParaRPr lang="en-IN" dirty="0"/>
          </a:p>
        </p:txBody>
      </p:sp>
    </p:spTree>
    <p:extLst>
      <p:ext uri="{BB962C8B-B14F-4D97-AF65-F5344CB8AC3E}">
        <p14:creationId xmlns:p14="http://schemas.microsoft.com/office/powerpoint/2010/main" val="3387970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79" y="2897035"/>
            <a:ext cx="7949922" cy="3057662"/>
          </a:xfrm>
          <a:prstGeom prst="rect">
            <a:avLst/>
          </a:prstGeom>
        </p:spPr>
      </p:pic>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p:txBody>
          <a:bodyPr/>
          <a:lstStyle/>
          <a:p>
            <a:r>
              <a:rPr lang="en-US" dirty="0"/>
              <a:t>10.1.4 Health </a:t>
            </a:r>
            <a:r>
              <a:rPr lang="en-US" dirty="0" smtClean="0"/>
              <a:t>and </a:t>
            </a:r>
            <a:r>
              <a:rPr lang="en-US" dirty="0"/>
              <a:t>Welfare </a:t>
            </a:r>
            <a:r>
              <a:rPr lang="en-US" sz="2000" b="0" dirty="0"/>
              <a:t>(4 of 5)</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6"/>
            <a:ext cx="8229600" cy="703795"/>
          </a:xfrm>
        </p:spPr>
        <p:txBody>
          <a:bodyPr/>
          <a:lstStyle/>
          <a:p>
            <a:pPr marL="432" indent="0">
              <a:buNone/>
            </a:pPr>
            <a:r>
              <a:rPr lang="en-US" sz="2200" b="1" dirty="0"/>
              <a:t>Figure 10-14:</a:t>
            </a:r>
            <a:r>
              <a:rPr lang="en-US" sz="2200" dirty="0"/>
              <a:t> The highest level of motor vehicle ownership is in North America and the lowest is in South Asia.</a:t>
            </a:r>
          </a:p>
        </p:txBody>
      </p:sp>
      <p:sp>
        <p:nvSpPr>
          <p:cNvPr id="6" name="Rectangle 5"/>
          <p:cNvSpPr>
            <a:spLocks noChangeArrowheads="1"/>
          </p:cNvSpPr>
          <p:nvPr/>
        </p:nvSpPr>
        <p:spPr bwMode="auto">
          <a:xfrm>
            <a:off x="3900582" y="5885006"/>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100°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2650063" y="3870617"/>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2586018" y="4286985"/>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4788727" y="5885006"/>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5963178" y="5885006"/>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5074993" y="5885006"/>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5671727" y="5885006"/>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8501509" y="4696120"/>
            <a:ext cx="74965"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2528072" y="4697807"/>
            <a:ext cx="74965"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2527192" y="5106036"/>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2625021" y="5533908"/>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8175911" y="3467313"/>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2913537" y="3462940"/>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3448775" y="3045033"/>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8443280" y="3872288"/>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8443864" y="5519223"/>
            <a:ext cx="138613" cy="10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8496234" y="4282500"/>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8482712" y="5113546"/>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4496707" y="5885006"/>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4208157" y="5885006"/>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3585914" y="5885006"/>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3281080" y="5885006"/>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2999681" y="5885006"/>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5400818" y="5885006"/>
            <a:ext cx="74965"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6263316" y="5885006"/>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797249" y="5885006"/>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100°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7116666" y="5885006"/>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6543801" y="5885006"/>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80°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7722470" y="5885006"/>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7416078" y="5885006"/>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8008673" y="5885006"/>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8" name="Rectangle 37"/>
          <p:cNvSpPr>
            <a:spLocks noChangeArrowheads="1"/>
          </p:cNvSpPr>
          <p:nvPr/>
        </p:nvSpPr>
        <p:spPr bwMode="auto">
          <a:xfrm>
            <a:off x="8136575" y="4667810"/>
            <a:ext cx="30264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9" name="Rectangle 42"/>
          <p:cNvSpPr>
            <a:spLocks noChangeArrowheads="1"/>
          </p:cNvSpPr>
          <p:nvPr/>
        </p:nvSpPr>
        <p:spPr bwMode="auto">
          <a:xfrm>
            <a:off x="6585793" y="5260138"/>
            <a:ext cx="68191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40" name="Rectangle 45"/>
          <p:cNvSpPr>
            <a:spLocks noChangeArrowheads="1"/>
          </p:cNvSpPr>
          <p:nvPr/>
        </p:nvSpPr>
        <p:spPr bwMode="auto">
          <a:xfrm>
            <a:off x="7767880" y="4188604"/>
            <a:ext cx="60016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41" name="Rectangle 40"/>
          <p:cNvSpPr>
            <a:spLocks noChangeArrowheads="1"/>
          </p:cNvSpPr>
          <p:nvPr/>
        </p:nvSpPr>
        <p:spPr bwMode="auto">
          <a:xfrm>
            <a:off x="7636236" y="3054567"/>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2" name="Rectangle 47"/>
          <p:cNvSpPr>
            <a:spLocks noChangeArrowheads="1"/>
          </p:cNvSpPr>
          <p:nvPr/>
        </p:nvSpPr>
        <p:spPr bwMode="auto">
          <a:xfrm>
            <a:off x="5230848" y="2932811"/>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3" name="Rectangle 49"/>
          <p:cNvSpPr>
            <a:spLocks noChangeArrowheads="1"/>
          </p:cNvSpPr>
          <p:nvPr/>
        </p:nvSpPr>
        <p:spPr bwMode="auto">
          <a:xfrm>
            <a:off x="5037050" y="2932811"/>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4" name="Rectangle 51"/>
          <p:cNvSpPr>
            <a:spLocks noChangeArrowheads="1"/>
          </p:cNvSpPr>
          <p:nvPr/>
        </p:nvSpPr>
        <p:spPr bwMode="auto">
          <a:xfrm>
            <a:off x="4833277" y="2932811"/>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5" name="Rectangle 52"/>
          <p:cNvSpPr>
            <a:spLocks noChangeArrowheads="1"/>
          </p:cNvSpPr>
          <p:nvPr/>
        </p:nvSpPr>
        <p:spPr bwMode="auto">
          <a:xfrm>
            <a:off x="4637930" y="2932811"/>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6" name="Rectangle 54"/>
          <p:cNvSpPr>
            <a:spLocks noChangeArrowheads="1"/>
          </p:cNvSpPr>
          <p:nvPr/>
        </p:nvSpPr>
        <p:spPr bwMode="auto">
          <a:xfrm>
            <a:off x="4414630" y="2932811"/>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7" name="Rectangle 56"/>
          <p:cNvSpPr>
            <a:spLocks noChangeArrowheads="1"/>
          </p:cNvSpPr>
          <p:nvPr/>
        </p:nvSpPr>
        <p:spPr bwMode="auto">
          <a:xfrm>
            <a:off x="4220696" y="2932811"/>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8" name="Rectangle 58"/>
          <p:cNvSpPr>
            <a:spLocks noChangeArrowheads="1"/>
          </p:cNvSpPr>
          <p:nvPr/>
        </p:nvSpPr>
        <p:spPr bwMode="auto">
          <a:xfrm>
            <a:off x="4028740" y="2932811"/>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59"/>
          <p:cNvSpPr>
            <a:spLocks noChangeArrowheads="1"/>
          </p:cNvSpPr>
          <p:nvPr/>
        </p:nvSpPr>
        <p:spPr bwMode="auto">
          <a:xfrm>
            <a:off x="3835602" y="2932811"/>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6"/>
          <p:cNvSpPr>
            <a:spLocks noChangeArrowheads="1"/>
          </p:cNvSpPr>
          <p:nvPr/>
        </p:nvSpPr>
        <p:spPr bwMode="auto">
          <a:xfrm>
            <a:off x="5457676" y="2932811"/>
            <a:ext cx="74965"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1" name="Rectangle 48"/>
          <p:cNvSpPr>
            <a:spLocks noChangeArrowheads="1"/>
          </p:cNvSpPr>
          <p:nvPr/>
        </p:nvSpPr>
        <p:spPr bwMode="auto">
          <a:xfrm>
            <a:off x="5619772" y="2932811"/>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2" name="Rectangle 50"/>
          <p:cNvSpPr>
            <a:spLocks noChangeArrowheads="1"/>
          </p:cNvSpPr>
          <p:nvPr/>
        </p:nvSpPr>
        <p:spPr bwMode="auto">
          <a:xfrm>
            <a:off x="5824867" y="2932811"/>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3" name="Rectangle 53"/>
          <p:cNvSpPr>
            <a:spLocks noChangeArrowheads="1"/>
          </p:cNvSpPr>
          <p:nvPr/>
        </p:nvSpPr>
        <p:spPr bwMode="auto">
          <a:xfrm>
            <a:off x="6228006" y="2932811"/>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4" name="Rectangle 55"/>
          <p:cNvSpPr>
            <a:spLocks noChangeArrowheads="1"/>
          </p:cNvSpPr>
          <p:nvPr/>
        </p:nvSpPr>
        <p:spPr bwMode="auto">
          <a:xfrm>
            <a:off x="6398785" y="2932811"/>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5" name="Rectangle 57"/>
          <p:cNvSpPr>
            <a:spLocks noChangeArrowheads="1"/>
          </p:cNvSpPr>
          <p:nvPr/>
        </p:nvSpPr>
        <p:spPr bwMode="auto">
          <a:xfrm>
            <a:off x="6614428" y="2932811"/>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0"/>
          <p:cNvSpPr>
            <a:spLocks noChangeArrowheads="1"/>
          </p:cNvSpPr>
          <p:nvPr/>
        </p:nvSpPr>
        <p:spPr bwMode="auto">
          <a:xfrm>
            <a:off x="6806917" y="2932811"/>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7" name="Rectangle 61"/>
          <p:cNvSpPr>
            <a:spLocks noChangeArrowheads="1"/>
          </p:cNvSpPr>
          <p:nvPr/>
        </p:nvSpPr>
        <p:spPr bwMode="auto">
          <a:xfrm>
            <a:off x="6986910" y="2932811"/>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2"/>
          <p:cNvSpPr>
            <a:spLocks noChangeArrowheads="1"/>
          </p:cNvSpPr>
          <p:nvPr/>
        </p:nvSpPr>
        <p:spPr bwMode="auto">
          <a:xfrm>
            <a:off x="6015212" y="2932811"/>
            <a:ext cx="118811"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3"/>
          <p:cNvSpPr>
            <a:spLocks noChangeArrowheads="1"/>
          </p:cNvSpPr>
          <p:nvPr/>
        </p:nvSpPr>
        <p:spPr bwMode="auto">
          <a:xfrm>
            <a:off x="7202692" y="2932811"/>
            <a:ext cx="162659"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60" name="Rectangle 64"/>
          <p:cNvSpPr>
            <a:spLocks noChangeArrowheads="1"/>
          </p:cNvSpPr>
          <p:nvPr/>
        </p:nvSpPr>
        <p:spPr bwMode="auto">
          <a:xfrm>
            <a:off x="4492842" y="3959321"/>
            <a:ext cx="567182" cy="27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6"/>
          <p:cNvSpPr>
            <a:spLocks noChangeArrowheads="1"/>
          </p:cNvSpPr>
          <p:nvPr/>
        </p:nvSpPr>
        <p:spPr bwMode="auto">
          <a:xfrm>
            <a:off x="5273854" y="3119416"/>
            <a:ext cx="340875" cy="21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68"/>
          <p:cNvSpPr>
            <a:spLocks noChangeArrowheads="1"/>
          </p:cNvSpPr>
          <p:nvPr/>
        </p:nvSpPr>
        <p:spPr bwMode="auto">
          <a:xfrm>
            <a:off x="4812864" y="5275468"/>
            <a:ext cx="567182" cy="27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0"/>
          <p:cNvSpPr>
            <a:spLocks noChangeArrowheads="1"/>
          </p:cNvSpPr>
          <p:nvPr/>
        </p:nvSpPr>
        <p:spPr bwMode="auto">
          <a:xfrm>
            <a:off x="6555200" y="4830162"/>
            <a:ext cx="408767" cy="27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2"/>
          <p:cNvSpPr>
            <a:spLocks noChangeArrowheads="1"/>
          </p:cNvSpPr>
          <p:nvPr/>
        </p:nvSpPr>
        <p:spPr bwMode="auto">
          <a:xfrm>
            <a:off x="2833802" y="4824590"/>
            <a:ext cx="452614" cy="27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5" name="Rectangle 74"/>
          <p:cNvSpPr>
            <a:spLocks noChangeArrowheads="1"/>
          </p:cNvSpPr>
          <p:nvPr/>
        </p:nvSpPr>
        <p:spPr bwMode="auto">
          <a:xfrm>
            <a:off x="7927889" y="4352651"/>
            <a:ext cx="452614" cy="27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6" name="Rectangle 76"/>
          <p:cNvSpPr>
            <a:spLocks noChangeArrowheads="1"/>
          </p:cNvSpPr>
          <p:nvPr/>
        </p:nvSpPr>
        <p:spPr bwMode="auto">
          <a:xfrm>
            <a:off x="6203943" y="5587726"/>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77"/>
          <p:cNvSpPr>
            <a:spLocks noChangeArrowheads="1"/>
          </p:cNvSpPr>
          <p:nvPr/>
        </p:nvSpPr>
        <p:spPr bwMode="auto">
          <a:xfrm>
            <a:off x="6500597" y="5587726"/>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80"/>
          <p:cNvSpPr>
            <a:spLocks noChangeArrowheads="1"/>
          </p:cNvSpPr>
          <p:nvPr/>
        </p:nvSpPr>
        <p:spPr bwMode="auto">
          <a:xfrm>
            <a:off x="6861093" y="5587726"/>
            <a:ext cx="44075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8"/>
          <p:cNvSpPr>
            <a:spLocks noChangeArrowheads="1"/>
          </p:cNvSpPr>
          <p:nvPr/>
        </p:nvSpPr>
        <p:spPr bwMode="auto">
          <a:xfrm>
            <a:off x="6203943" y="571200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79"/>
          <p:cNvSpPr>
            <a:spLocks noChangeArrowheads="1"/>
          </p:cNvSpPr>
          <p:nvPr/>
        </p:nvSpPr>
        <p:spPr bwMode="auto">
          <a:xfrm>
            <a:off x="6349547" y="5712003"/>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81"/>
          <p:cNvSpPr>
            <a:spLocks noChangeArrowheads="1"/>
          </p:cNvSpPr>
          <p:nvPr/>
        </p:nvSpPr>
        <p:spPr bwMode="auto">
          <a:xfrm>
            <a:off x="6607422" y="5710563"/>
            <a:ext cx="63397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2" name="Rectangle 80"/>
          <p:cNvSpPr>
            <a:spLocks noChangeArrowheads="1"/>
          </p:cNvSpPr>
          <p:nvPr/>
        </p:nvSpPr>
        <p:spPr bwMode="auto">
          <a:xfrm>
            <a:off x="549276" y="4891425"/>
            <a:ext cx="10050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Arial Black" panose="020B0A04020102020204" pitchFamily="34" charset="0"/>
              </a:rPr>
              <a:t>Motor vehicles</a:t>
            </a:r>
          </a:p>
          <a:p>
            <a:pPr lvl="0"/>
            <a:r>
              <a:rPr lang="it-IT" altLang="en-US" sz="800" b="1" dirty="0">
                <a:solidFill>
                  <a:srgbClr val="000000"/>
                </a:solidFill>
                <a:effectLst>
                  <a:glow>
                    <a:schemeClr val="bg1"/>
                  </a:glow>
                </a:effectLst>
                <a:latin typeface="Arial Black" panose="020B0A04020102020204" pitchFamily="34" charset="0"/>
              </a:rPr>
              <a:t>per 1,000 persons</a:t>
            </a:r>
            <a:endParaRPr kumimoji="0" lang="en-US" altLang="en-US" sz="24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3" name="Rectangle 80"/>
          <p:cNvSpPr>
            <a:spLocks noChangeArrowheads="1"/>
          </p:cNvSpPr>
          <p:nvPr/>
        </p:nvSpPr>
        <p:spPr bwMode="auto">
          <a:xfrm>
            <a:off x="762724" y="5165764"/>
            <a:ext cx="71173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500 and above</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762724" y="5333246"/>
            <a:ext cx="40395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100–499</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762724" y="5490619"/>
            <a:ext cx="2885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25–99</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6" name="Rectangle 80"/>
          <p:cNvSpPr>
            <a:spLocks noChangeArrowheads="1"/>
          </p:cNvSpPr>
          <p:nvPr/>
        </p:nvSpPr>
        <p:spPr bwMode="auto">
          <a:xfrm>
            <a:off x="762724" y="5645066"/>
            <a:ext cx="4360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below 25</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7" name="Rectangle 80"/>
          <p:cNvSpPr>
            <a:spLocks noChangeArrowheads="1"/>
          </p:cNvSpPr>
          <p:nvPr/>
        </p:nvSpPr>
        <p:spPr bwMode="auto">
          <a:xfrm>
            <a:off x="762724" y="5800147"/>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no data</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2568777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p:txBody>
          <a:bodyPr/>
          <a:lstStyle/>
          <a:p>
            <a:r>
              <a:rPr lang="en-US" dirty="0"/>
              <a:t>10.1.4 Health </a:t>
            </a:r>
            <a:r>
              <a:rPr lang="en-US" dirty="0" smtClean="0"/>
              <a:t>and </a:t>
            </a:r>
            <a:r>
              <a:rPr lang="en-US" dirty="0"/>
              <a:t>Welfare </a:t>
            </a:r>
            <a:r>
              <a:rPr lang="en-US" sz="2000" b="0" dirty="0"/>
              <a:t>(5 of 5)</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199" y="1556326"/>
            <a:ext cx="8419381" cy="728509"/>
          </a:xfrm>
        </p:spPr>
        <p:txBody>
          <a:bodyPr/>
          <a:lstStyle/>
          <a:p>
            <a:pPr marL="432" indent="0">
              <a:buNone/>
            </a:pPr>
            <a:r>
              <a:rPr lang="en-US" sz="2200" b="1" dirty="0"/>
              <a:t>Figure 10-15:</a:t>
            </a:r>
            <a:r>
              <a:rPr lang="en-US" sz="2200" dirty="0"/>
              <a:t> Developed countries have much higher percentages of the population using the Internet than do developing countries.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99" y="2657876"/>
            <a:ext cx="3393439" cy="3239192"/>
          </a:xfrm>
          <a:prstGeom prst="rect">
            <a:avLst/>
          </a:prstGeom>
        </p:spPr>
      </p:pic>
      <p:sp>
        <p:nvSpPr>
          <p:cNvPr id="11" name="Rectangle 5"/>
          <p:cNvSpPr>
            <a:spLocks noChangeArrowheads="1"/>
          </p:cNvSpPr>
          <p:nvPr/>
        </p:nvSpPr>
        <p:spPr bwMode="auto">
          <a:xfrm>
            <a:off x="2732747" y="3219358"/>
            <a:ext cx="97142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North America</a:t>
            </a:r>
            <a:endParaRPr kumimoji="0" lang="en-US" altLang="en-US" sz="1800" b="1" i="0" u="none" strike="noStrike" cap="none" normalizeH="0" baseline="0" smtClean="0">
              <a:ln>
                <a:noFill/>
              </a:ln>
              <a:solidFill>
                <a:schemeClr val="tx1"/>
              </a:solidFill>
              <a:effectLst/>
              <a:latin typeface="+mj-lt"/>
            </a:endParaRPr>
          </a:p>
        </p:txBody>
      </p:sp>
      <p:sp>
        <p:nvSpPr>
          <p:cNvPr id="12" name="Rectangle 6"/>
          <p:cNvSpPr>
            <a:spLocks noChangeArrowheads="1"/>
          </p:cNvSpPr>
          <p:nvPr/>
        </p:nvSpPr>
        <p:spPr bwMode="auto">
          <a:xfrm>
            <a:off x="3216854" y="3425733"/>
            <a:ext cx="48731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Europe</a:t>
            </a:r>
            <a:endParaRPr kumimoji="0" lang="en-US" altLang="en-US" sz="1800" b="1" i="0" u="none" strike="noStrike" cap="none" normalizeH="0" baseline="0" smtClean="0">
              <a:ln>
                <a:noFill/>
              </a:ln>
              <a:solidFill>
                <a:schemeClr val="tx1"/>
              </a:solidFill>
              <a:effectLst/>
              <a:latin typeface="+mj-lt"/>
            </a:endParaRPr>
          </a:p>
        </p:txBody>
      </p:sp>
      <p:sp>
        <p:nvSpPr>
          <p:cNvPr id="13" name="Rectangle 7"/>
          <p:cNvSpPr>
            <a:spLocks noChangeArrowheads="1"/>
          </p:cNvSpPr>
          <p:nvPr/>
        </p:nvSpPr>
        <p:spPr bwMode="auto">
          <a:xfrm>
            <a:off x="2275891" y="3632108"/>
            <a:ext cx="142827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Japan &amp; South Korea</a:t>
            </a:r>
            <a:endParaRPr kumimoji="0" lang="en-US" altLang="en-US" sz="1800" b="1" i="0" u="none" strike="noStrike" cap="none" normalizeH="0" baseline="0" dirty="0" smtClean="0">
              <a:ln>
                <a:noFill/>
              </a:ln>
              <a:solidFill>
                <a:schemeClr val="tx1"/>
              </a:solidFill>
              <a:effectLst/>
              <a:latin typeface="+mj-lt"/>
            </a:endParaRPr>
          </a:p>
        </p:txBody>
      </p:sp>
      <p:sp>
        <p:nvSpPr>
          <p:cNvPr id="14" name="Rectangle 8"/>
          <p:cNvSpPr>
            <a:spLocks noChangeArrowheads="1"/>
          </p:cNvSpPr>
          <p:nvPr/>
        </p:nvSpPr>
        <p:spPr bwMode="auto">
          <a:xfrm>
            <a:off x="2811294" y="3841658"/>
            <a:ext cx="8928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South Pacific</a:t>
            </a:r>
            <a:endParaRPr kumimoji="0" lang="en-US" altLang="en-US" sz="1800" b="1" i="0" u="none" strike="noStrike" cap="none" normalizeH="0" baseline="0" smtClean="0">
              <a:ln>
                <a:noFill/>
              </a:ln>
              <a:solidFill>
                <a:schemeClr val="tx1"/>
              </a:solidFill>
              <a:effectLst/>
              <a:latin typeface="+mj-lt"/>
            </a:endParaRPr>
          </a:p>
        </p:txBody>
      </p:sp>
      <p:sp>
        <p:nvSpPr>
          <p:cNvPr id="15" name="Rectangle 9"/>
          <p:cNvSpPr>
            <a:spLocks noChangeArrowheads="1"/>
          </p:cNvSpPr>
          <p:nvPr/>
        </p:nvSpPr>
        <p:spPr bwMode="auto">
          <a:xfrm>
            <a:off x="3240899" y="4048033"/>
            <a:ext cx="46326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Russia</a:t>
            </a:r>
            <a:endParaRPr kumimoji="0" lang="en-US" altLang="en-US" sz="1800" b="1" i="0" u="none" strike="noStrike" cap="none" normalizeH="0" baseline="0" smtClean="0">
              <a:ln>
                <a:noFill/>
              </a:ln>
              <a:solidFill>
                <a:schemeClr val="tx1"/>
              </a:solidFill>
              <a:effectLst/>
              <a:latin typeface="+mj-lt"/>
            </a:endParaRPr>
          </a:p>
        </p:txBody>
      </p:sp>
      <p:sp>
        <p:nvSpPr>
          <p:cNvPr id="16" name="Rectangle 10"/>
          <p:cNvSpPr>
            <a:spLocks noChangeArrowheads="1"/>
          </p:cNvSpPr>
          <p:nvPr/>
        </p:nvSpPr>
        <p:spPr bwMode="auto">
          <a:xfrm>
            <a:off x="2989228" y="2717708"/>
            <a:ext cx="71493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Developed</a:t>
            </a:r>
            <a:endParaRPr kumimoji="0" lang="en-US" altLang="en-US" sz="1800" b="1" i="0" u="none" strike="noStrike" cap="none" normalizeH="0" baseline="0" smtClean="0">
              <a:ln>
                <a:noFill/>
              </a:ln>
              <a:solidFill>
                <a:schemeClr val="tx1"/>
              </a:solidFill>
              <a:effectLst/>
              <a:latin typeface="+mj-lt"/>
            </a:endParaRPr>
          </a:p>
        </p:txBody>
      </p:sp>
      <p:sp>
        <p:nvSpPr>
          <p:cNvPr id="17" name="Rectangle 11"/>
          <p:cNvSpPr>
            <a:spLocks noChangeArrowheads="1"/>
          </p:cNvSpPr>
          <p:nvPr/>
        </p:nvSpPr>
        <p:spPr bwMode="auto">
          <a:xfrm>
            <a:off x="2942740" y="2924083"/>
            <a:ext cx="76142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Developing</a:t>
            </a:r>
            <a:endParaRPr kumimoji="0" lang="en-US" altLang="en-US" sz="1800" b="1" i="0" u="none" strike="noStrike" cap="none" normalizeH="0" baseline="0" smtClean="0">
              <a:ln>
                <a:noFill/>
              </a:ln>
              <a:solidFill>
                <a:schemeClr val="tx1"/>
              </a:solidFill>
              <a:effectLst/>
              <a:latin typeface="+mj-lt"/>
            </a:endParaRPr>
          </a:p>
        </p:txBody>
      </p:sp>
      <p:sp>
        <p:nvSpPr>
          <p:cNvPr id="18" name="Rectangle 12"/>
          <p:cNvSpPr>
            <a:spLocks noChangeArrowheads="1"/>
          </p:cNvSpPr>
          <p:nvPr/>
        </p:nvSpPr>
        <p:spPr bwMode="auto">
          <a:xfrm>
            <a:off x="2772822" y="4354420"/>
            <a:ext cx="9313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Latin America</a:t>
            </a:r>
            <a:endParaRPr kumimoji="0" lang="en-US" altLang="en-US" sz="1800" b="1" i="0" u="none" strike="noStrike" cap="none" normalizeH="0" baseline="0" smtClean="0">
              <a:ln>
                <a:noFill/>
              </a:ln>
              <a:solidFill>
                <a:schemeClr val="tx1"/>
              </a:solidFill>
              <a:effectLst/>
              <a:latin typeface="+mj-lt"/>
            </a:endParaRPr>
          </a:p>
        </p:txBody>
      </p:sp>
      <p:sp>
        <p:nvSpPr>
          <p:cNvPr id="19" name="Rectangle 13"/>
          <p:cNvSpPr>
            <a:spLocks noChangeArrowheads="1"/>
          </p:cNvSpPr>
          <p:nvPr/>
        </p:nvSpPr>
        <p:spPr bwMode="auto">
          <a:xfrm>
            <a:off x="3069378" y="4560795"/>
            <a:ext cx="6347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East Asia</a:t>
            </a:r>
            <a:endParaRPr kumimoji="0" lang="en-US" altLang="en-US" sz="1800" b="1" i="0" u="none" strike="noStrike" cap="none" normalizeH="0" baseline="0" smtClean="0">
              <a:ln>
                <a:noFill/>
              </a:ln>
              <a:solidFill>
                <a:schemeClr val="tx1"/>
              </a:solidFill>
              <a:effectLst/>
              <a:latin typeface="+mj-lt"/>
            </a:endParaRPr>
          </a:p>
        </p:txBody>
      </p:sp>
      <p:sp>
        <p:nvSpPr>
          <p:cNvPr id="20" name="Rectangle 14"/>
          <p:cNvSpPr>
            <a:spLocks noChangeArrowheads="1"/>
          </p:cNvSpPr>
          <p:nvPr/>
        </p:nvSpPr>
        <p:spPr bwMode="auto">
          <a:xfrm>
            <a:off x="2684657" y="4765583"/>
            <a:ext cx="10195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Southeast Asia</a:t>
            </a:r>
            <a:endParaRPr kumimoji="0" lang="en-US" altLang="en-US" sz="1800" b="1" i="0" u="none" strike="noStrike" cap="none" normalizeH="0" baseline="0" smtClean="0">
              <a:ln>
                <a:noFill/>
              </a:ln>
              <a:solidFill>
                <a:schemeClr val="tx1"/>
              </a:solidFill>
              <a:effectLst/>
              <a:latin typeface="+mj-lt"/>
            </a:endParaRPr>
          </a:p>
        </p:txBody>
      </p:sp>
      <p:sp>
        <p:nvSpPr>
          <p:cNvPr id="21" name="Rectangle 15"/>
          <p:cNvSpPr>
            <a:spLocks noChangeArrowheads="1"/>
          </p:cNvSpPr>
          <p:nvPr/>
        </p:nvSpPr>
        <p:spPr bwMode="auto">
          <a:xfrm>
            <a:off x="2881826" y="4971958"/>
            <a:ext cx="82234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Central Asia</a:t>
            </a:r>
            <a:endParaRPr kumimoji="0" lang="en-US" altLang="en-US" sz="1800" b="1" i="0" u="none" strike="noStrike" cap="none" normalizeH="0" baseline="0" smtClean="0">
              <a:ln>
                <a:noFill/>
              </a:ln>
              <a:solidFill>
                <a:schemeClr val="tx1"/>
              </a:solidFill>
              <a:effectLst/>
              <a:latin typeface="+mj-lt"/>
            </a:endParaRPr>
          </a:p>
        </p:txBody>
      </p:sp>
      <p:sp>
        <p:nvSpPr>
          <p:cNvPr id="22" name="Rectangle 16"/>
          <p:cNvSpPr>
            <a:spLocks noChangeArrowheads="1"/>
          </p:cNvSpPr>
          <p:nvPr/>
        </p:nvSpPr>
        <p:spPr bwMode="auto">
          <a:xfrm>
            <a:off x="1660338" y="5178333"/>
            <a:ext cx="20438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Southwest Asia &amp; North Africa</a:t>
            </a:r>
            <a:endParaRPr kumimoji="0" lang="en-US" altLang="en-US" sz="1800" b="1" i="0" u="none" strike="noStrike" cap="none" normalizeH="0" baseline="0" smtClean="0">
              <a:ln>
                <a:noFill/>
              </a:ln>
              <a:solidFill>
                <a:schemeClr val="tx1"/>
              </a:solidFill>
              <a:effectLst/>
              <a:latin typeface="+mj-lt"/>
            </a:endParaRPr>
          </a:p>
        </p:txBody>
      </p:sp>
      <p:sp>
        <p:nvSpPr>
          <p:cNvPr id="23" name="Rectangle 17"/>
          <p:cNvSpPr>
            <a:spLocks noChangeArrowheads="1"/>
          </p:cNvSpPr>
          <p:nvPr/>
        </p:nvSpPr>
        <p:spPr bwMode="auto">
          <a:xfrm>
            <a:off x="2966786" y="5383120"/>
            <a:ext cx="7373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South Asia</a:t>
            </a:r>
            <a:endParaRPr kumimoji="0" lang="en-US" altLang="en-US" sz="1800" b="1" i="0" u="none" strike="noStrike" cap="none" normalizeH="0" baseline="0" smtClean="0">
              <a:ln>
                <a:noFill/>
              </a:ln>
              <a:solidFill>
                <a:schemeClr val="tx1"/>
              </a:solidFill>
              <a:effectLst/>
              <a:latin typeface="+mj-lt"/>
            </a:endParaRPr>
          </a:p>
        </p:txBody>
      </p:sp>
      <p:sp>
        <p:nvSpPr>
          <p:cNvPr id="24" name="Rectangle 18"/>
          <p:cNvSpPr>
            <a:spLocks noChangeArrowheads="1"/>
          </p:cNvSpPr>
          <p:nvPr/>
        </p:nvSpPr>
        <p:spPr bwMode="auto">
          <a:xfrm>
            <a:off x="2394513" y="5594258"/>
            <a:ext cx="130965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Sub-Saharan Africa</a:t>
            </a:r>
            <a:endParaRPr kumimoji="0" lang="en-US" altLang="en-US" sz="1800" b="1" i="0" u="none" strike="noStrike" cap="none" normalizeH="0" baseline="0" smtClean="0">
              <a:ln>
                <a:noFill/>
              </a:ln>
              <a:solidFill>
                <a:schemeClr val="tx1"/>
              </a:solidFill>
              <a:effectLst/>
              <a:latin typeface="+mj-lt"/>
            </a:endParaRPr>
          </a:p>
        </p:txBody>
      </p:sp>
      <p:sp>
        <p:nvSpPr>
          <p:cNvPr id="25" name="Rectangle 19"/>
          <p:cNvSpPr>
            <a:spLocks noChangeArrowheads="1"/>
          </p:cNvSpPr>
          <p:nvPr/>
        </p:nvSpPr>
        <p:spPr bwMode="auto">
          <a:xfrm>
            <a:off x="3717366" y="5877953"/>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6" name="Rectangle 20"/>
          <p:cNvSpPr>
            <a:spLocks noChangeArrowheads="1"/>
          </p:cNvSpPr>
          <p:nvPr/>
        </p:nvSpPr>
        <p:spPr bwMode="auto">
          <a:xfrm>
            <a:off x="4014228" y="5877953"/>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10</a:t>
            </a:r>
            <a:endParaRPr kumimoji="0" lang="en-US" altLang="en-US" sz="1800" b="1" i="0" u="none" strike="noStrike" cap="none" normalizeH="0" baseline="0" smtClean="0">
              <a:ln>
                <a:noFill/>
              </a:ln>
              <a:solidFill>
                <a:schemeClr val="tx1"/>
              </a:solidFill>
              <a:effectLst/>
              <a:latin typeface="+mj-lt"/>
            </a:endParaRPr>
          </a:p>
        </p:txBody>
      </p:sp>
      <p:sp>
        <p:nvSpPr>
          <p:cNvPr id="27" name="Rectangle 21"/>
          <p:cNvSpPr>
            <a:spLocks noChangeArrowheads="1"/>
          </p:cNvSpPr>
          <p:nvPr/>
        </p:nvSpPr>
        <p:spPr bwMode="auto">
          <a:xfrm>
            <a:off x="4334903" y="5877953"/>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20</a:t>
            </a:r>
            <a:endParaRPr kumimoji="0" lang="en-US" altLang="en-US" sz="1800" b="1" i="0" u="none" strike="noStrike" cap="none" normalizeH="0" baseline="0" smtClean="0">
              <a:ln>
                <a:noFill/>
              </a:ln>
              <a:solidFill>
                <a:schemeClr val="tx1"/>
              </a:solidFill>
              <a:effectLst/>
              <a:latin typeface="+mj-lt"/>
            </a:endParaRPr>
          </a:p>
        </p:txBody>
      </p:sp>
      <p:sp>
        <p:nvSpPr>
          <p:cNvPr id="28" name="Rectangle 22"/>
          <p:cNvSpPr>
            <a:spLocks noChangeArrowheads="1"/>
          </p:cNvSpPr>
          <p:nvPr/>
        </p:nvSpPr>
        <p:spPr bwMode="auto">
          <a:xfrm>
            <a:off x="4671453" y="5877953"/>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30</a:t>
            </a:r>
            <a:endParaRPr kumimoji="0" lang="en-US" altLang="en-US" sz="1800" b="1" i="0" u="none" strike="noStrike" cap="none" normalizeH="0" baseline="0" smtClean="0">
              <a:ln>
                <a:noFill/>
              </a:ln>
              <a:solidFill>
                <a:schemeClr val="tx1"/>
              </a:solidFill>
              <a:effectLst/>
              <a:latin typeface="+mj-lt"/>
            </a:endParaRPr>
          </a:p>
        </p:txBody>
      </p:sp>
      <p:sp>
        <p:nvSpPr>
          <p:cNvPr id="29" name="Rectangle 23"/>
          <p:cNvSpPr>
            <a:spLocks noChangeArrowheads="1"/>
          </p:cNvSpPr>
          <p:nvPr/>
        </p:nvSpPr>
        <p:spPr bwMode="auto">
          <a:xfrm>
            <a:off x="5681103" y="5877953"/>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60</a:t>
            </a:r>
            <a:endParaRPr kumimoji="0" lang="en-US" altLang="en-US" sz="1800" b="1" i="0" u="none" strike="noStrike" cap="none" normalizeH="0" baseline="0" smtClean="0">
              <a:ln>
                <a:noFill/>
              </a:ln>
              <a:solidFill>
                <a:schemeClr val="tx1"/>
              </a:solidFill>
              <a:effectLst/>
              <a:latin typeface="+mj-lt"/>
            </a:endParaRPr>
          </a:p>
        </p:txBody>
      </p:sp>
      <p:sp>
        <p:nvSpPr>
          <p:cNvPr id="30" name="Rectangle 24"/>
          <p:cNvSpPr>
            <a:spLocks noChangeArrowheads="1"/>
          </p:cNvSpPr>
          <p:nvPr/>
        </p:nvSpPr>
        <p:spPr bwMode="auto">
          <a:xfrm>
            <a:off x="6016066" y="5877953"/>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70</a:t>
            </a:r>
            <a:endParaRPr kumimoji="0" lang="en-US" altLang="en-US" sz="1800" b="1" i="0" u="none" strike="noStrike" cap="none" normalizeH="0" baseline="0" smtClean="0">
              <a:ln>
                <a:noFill/>
              </a:ln>
              <a:solidFill>
                <a:schemeClr val="tx1"/>
              </a:solidFill>
              <a:effectLst/>
              <a:latin typeface="+mj-lt"/>
            </a:endParaRPr>
          </a:p>
        </p:txBody>
      </p:sp>
      <p:sp>
        <p:nvSpPr>
          <p:cNvPr id="31" name="Rectangle 25"/>
          <p:cNvSpPr>
            <a:spLocks noChangeArrowheads="1"/>
          </p:cNvSpPr>
          <p:nvPr/>
        </p:nvSpPr>
        <p:spPr bwMode="auto">
          <a:xfrm>
            <a:off x="6990791" y="587795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100</a:t>
            </a:r>
            <a:endParaRPr kumimoji="0" lang="en-US" altLang="en-US" sz="1800" b="1" i="0" u="none" strike="noStrike" cap="none" normalizeH="0" baseline="0" smtClean="0">
              <a:ln>
                <a:noFill/>
              </a:ln>
              <a:solidFill>
                <a:schemeClr val="tx1"/>
              </a:solidFill>
              <a:effectLst/>
              <a:latin typeface="+mj-lt"/>
            </a:endParaRPr>
          </a:p>
        </p:txBody>
      </p:sp>
      <p:sp>
        <p:nvSpPr>
          <p:cNvPr id="32" name="Rectangle 26"/>
          <p:cNvSpPr>
            <a:spLocks noChangeArrowheads="1"/>
          </p:cNvSpPr>
          <p:nvPr/>
        </p:nvSpPr>
        <p:spPr bwMode="auto">
          <a:xfrm>
            <a:off x="4996891" y="5877953"/>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40</a:t>
            </a:r>
            <a:endParaRPr kumimoji="0" lang="en-US" altLang="en-US" sz="1800" b="1" i="0" u="none" strike="noStrike" cap="none" normalizeH="0" baseline="0" smtClean="0">
              <a:ln>
                <a:noFill/>
              </a:ln>
              <a:solidFill>
                <a:schemeClr val="tx1"/>
              </a:solidFill>
              <a:effectLst/>
              <a:latin typeface="+mj-lt"/>
            </a:endParaRPr>
          </a:p>
        </p:txBody>
      </p:sp>
      <p:sp>
        <p:nvSpPr>
          <p:cNvPr id="33" name="Rectangle 27"/>
          <p:cNvSpPr>
            <a:spLocks noChangeArrowheads="1"/>
          </p:cNvSpPr>
          <p:nvPr/>
        </p:nvSpPr>
        <p:spPr bwMode="auto">
          <a:xfrm>
            <a:off x="5333441" y="5877953"/>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50</a:t>
            </a:r>
            <a:endParaRPr kumimoji="0" lang="en-US" altLang="en-US" sz="1800" b="1" i="0" u="none" strike="noStrike" cap="none" normalizeH="0" baseline="0" smtClean="0">
              <a:ln>
                <a:noFill/>
              </a:ln>
              <a:solidFill>
                <a:schemeClr val="tx1"/>
              </a:solidFill>
              <a:effectLst/>
              <a:latin typeface="+mj-lt"/>
            </a:endParaRPr>
          </a:p>
        </p:txBody>
      </p:sp>
      <p:sp>
        <p:nvSpPr>
          <p:cNvPr id="34" name="Rectangle 28"/>
          <p:cNvSpPr>
            <a:spLocks noChangeArrowheads="1"/>
          </p:cNvSpPr>
          <p:nvPr/>
        </p:nvSpPr>
        <p:spPr bwMode="auto">
          <a:xfrm>
            <a:off x="6368491" y="5877953"/>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80</a:t>
            </a:r>
            <a:endParaRPr kumimoji="0" lang="en-US" altLang="en-US" sz="1800" b="1" i="0" u="none" strike="noStrike" cap="none" normalizeH="0" baseline="0" smtClean="0">
              <a:ln>
                <a:noFill/>
              </a:ln>
              <a:solidFill>
                <a:schemeClr val="tx1"/>
              </a:solidFill>
              <a:effectLst/>
              <a:latin typeface="+mj-lt"/>
            </a:endParaRPr>
          </a:p>
        </p:txBody>
      </p:sp>
      <p:sp>
        <p:nvSpPr>
          <p:cNvPr id="35" name="Rectangle 29"/>
          <p:cNvSpPr>
            <a:spLocks noChangeArrowheads="1"/>
          </p:cNvSpPr>
          <p:nvPr/>
        </p:nvSpPr>
        <p:spPr bwMode="auto">
          <a:xfrm>
            <a:off x="6705041" y="5877953"/>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90</a:t>
            </a:r>
            <a:endParaRPr kumimoji="0" lang="en-US" altLang="en-US" sz="1800" b="1" i="0" u="none" strike="noStrike" cap="none" normalizeH="0" baseline="0" smtClean="0">
              <a:ln>
                <a:noFill/>
              </a:ln>
              <a:solidFill>
                <a:schemeClr val="tx1"/>
              </a:solidFill>
              <a:effectLst/>
              <a:latin typeface="+mj-lt"/>
            </a:endParaRPr>
          </a:p>
        </p:txBody>
      </p:sp>
      <p:sp>
        <p:nvSpPr>
          <p:cNvPr id="36" name="Rectangle 30"/>
          <p:cNvSpPr>
            <a:spLocks noChangeArrowheads="1"/>
          </p:cNvSpPr>
          <p:nvPr/>
        </p:nvSpPr>
        <p:spPr bwMode="auto">
          <a:xfrm>
            <a:off x="4861953" y="6093853"/>
            <a:ext cx="138820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Internet users (%)</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4115483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9CBD2-1F5E-42E6-821C-F480DFD24475}"/>
              </a:ext>
            </a:extLst>
          </p:cNvPr>
          <p:cNvSpPr>
            <a:spLocks noGrp="1"/>
          </p:cNvSpPr>
          <p:nvPr>
            <p:ph type="title"/>
          </p:nvPr>
        </p:nvSpPr>
        <p:spPr/>
        <p:txBody>
          <a:bodyPr/>
          <a:lstStyle/>
          <a:p>
            <a:r>
              <a:rPr lang="en-US" sz="3400" dirty="0"/>
              <a:t>Key Issue 2: Where Are Inequalities in Development Found?</a:t>
            </a:r>
          </a:p>
        </p:txBody>
      </p:sp>
      <p:sp>
        <p:nvSpPr>
          <p:cNvPr id="3" name="Content Placeholder 2">
            <a:extLst>
              <a:ext uri="{FF2B5EF4-FFF2-40B4-BE49-F238E27FC236}">
                <a16:creationId xmlns:a16="http://schemas.microsoft.com/office/drawing/2014/main" id="{3E91957F-C3DD-461B-9F21-7AD8B27C8BA0}"/>
              </a:ext>
            </a:extLst>
          </p:cNvPr>
          <p:cNvSpPr>
            <a:spLocks noGrp="1"/>
          </p:cNvSpPr>
          <p:nvPr>
            <p:ph sz="quarter" idx="13"/>
          </p:nvPr>
        </p:nvSpPr>
        <p:spPr/>
        <p:txBody>
          <a:bodyPr/>
          <a:lstStyle/>
          <a:p>
            <a:pPr marL="432" indent="0">
              <a:buNone/>
            </a:pPr>
            <a:r>
              <a:rPr lang="en-US" b="1" dirty="0">
                <a:solidFill>
                  <a:schemeClr val="tx2"/>
                </a:solidFill>
              </a:rPr>
              <a:t>10.2.1</a:t>
            </a:r>
            <a:r>
              <a:rPr lang="en-US" dirty="0"/>
              <a:t> Unequal </a:t>
            </a:r>
            <a:r>
              <a:rPr lang="en-US" dirty="0" smtClean="0"/>
              <a:t>and </a:t>
            </a:r>
            <a:r>
              <a:rPr lang="en-US" dirty="0"/>
              <a:t>Uneven Development</a:t>
            </a:r>
          </a:p>
          <a:p>
            <a:pPr marL="432" indent="0">
              <a:buNone/>
            </a:pPr>
            <a:r>
              <a:rPr lang="en-US" b="1" dirty="0">
                <a:solidFill>
                  <a:schemeClr val="tx2"/>
                </a:solidFill>
              </a:rPr>
              <a:t>10.2.2</a:t>
            </a:r>
            <a:r>
              <a:rPr lang="en-US" dirty="0"/>
              <a:t> Inequality Within Countries</a:t>
            </a:r>
          </a:p>
          <a:p>
            <a:pPr marL="432" indent="0">
              <a:buNone/>
            </a:pPr>
            <a:r>
              <a:rPr lang="en-US" b="1" dirty="0">
                <a:solidFill>
                  <a:schemeClr val="tx2"/>
                </a:solidFill>
              </a:rPr>
              <a:t>10.2.3</a:t>
            </a:r>
            <a:r>
              <a:rPr lang="en-US" dirty="0"/>
              <a:t> Gender Inequality</a:t>
            </a:r>
          </a:p>
          <a:p>
            <a:pPr marL="432" indent="0">
              <a:buNone/>
            </a:pPr>
            <a:r>
              <a:rPr lang="en-US" b="1" dirty="0">
                <a:solidFill>
                  <a:schemeClr val="tx2"/>
                </a:solidFill>
              </a:rPr>
              <a:t>10.2.4</a:t>
            </a:r>
            <a:r>
              <a:rPr lang="en-US" dirty="0"/>
              <a:t> Gender Empowerment </a:t>
            </a:r>
            <a:r>
              <a:rPr lang="en-US" dirty="0" smtClean="0"/>
              <a:t>and </a:t>
            </a:r>
            <a:r>
              <a:rPr lang="en-US" dirty="0"/>
              <a:t>Employment</a:t>
            </a:r>
          </a:p>
          <a:p>
            <a:pPr marL="432" indent="0">
              <a:buNone/>
            </a:pPr>
            <a:r>
              <a:rPr lang="en-US" b="1" dirty="0">
                <a:solidFill>
                  <a:schemeClr val="tx2"/>
                </a:solidFill>
              </a:rPr>
              <a:t>10.2.5</a:t>
            </a:r>
            <a:r>
              <a:rPr lang="en-US" dirty="0"/>
              <a:t> Reproductive Health</a:t>
            </a:r>
          </a:p>
        </p:txBody>
      </p:sp>
    </p:spTree>
    <p:extLst>
      <p:ext uri="{BB962C8B-B14F-4D97-AF65-F5344CB8AC3E}">
        <p14:creationId xmlns:p14="http://schemas.microsoft.com/office/powerpoint/2010/main" val="3777289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19FB-DDC7-42DC-B6FE-59D5C758407C}"/>
              </a:ext>
            </a:extLst>
          </p:cNvPr>
          <p:cNvSpPr>
            <a:spLocks noGrp="1"/>
          </p:cNvSpPr>
          <p:nvPr>
            <p:ph type="title"/>
          </p:nvPr>
        </p:nvSpPr>
        <p:spPr>
          <a:xfrm>
            <a:off x="457200" y="215371"/>
            <a:ext cx="7875639" cy="1097279"/>
          </a:xfrm>
        </p:spPr>
        <p:txBody>
          <a:bodyPr/>
          <a:lstStyle/>
          <a:p>
            <a:r>
              <a:rPr lang="en-US" sz="3400" dirty="0"/>
              <a:t>10.2.1 Unequal </a:t>
            </a:r>
            <a:r>
              <a:rPr lang="en-US" sz="3400" dirty="0" smtClean="0"/>
              <a:t>and </a:t>
            </a:r>
            <a:r>
              <a:rPr lang="en-US" sz="3400" dirty="0"/>
              <a:t>Uneven Development </a:t>
            </a:r>
            <a:r>
              <a:rPr lang="en-US" sz="2000" b="0" dirty="0"/>
              <a:t>(1 of 6)</a:t>
            </a:r>
          </a:p>
        </p:txBody>
      </p:sp>
      <p:sp>
        <p:nvSpPr>
          <p:cNvPr id="3" name="Content Placeholder 2">
            <a:extLst>
              <a:ext uri="{FF2B5EF4-FFF2-40B4-BE49-F238E27FC236}">
                <a16:creationId xmlns:a16="http://schemas.microsoft.com/office/drawing/2014/main" id="{CF014EAA-7D1E-4B73-A9C6-F0E78448D84A}"/>
              </a:ext>
            </a:extLst>
          </p:cNvPr>
          <p:cNvSpPr>
            <a:spLocks noGrp="1"/>
          </p:cNvSpPr>
          <p:nvPr>
            <p:ph sz="quarter" idx="13"/>
          </p:nvPr>
        </p:nvSpPr>
        <p:spPr/>
        <p:txBody>
          <a:bodyPr/>
          <a:lstStyle/>
          <a:p>
            <a:r>
              <a:rPr lang="en-US" dirty="0"/>
              <a:t>The </a:t>
            </a:r>
            <a:r>
              <a:rPr lang="en-US" b="1" dirty="0"/>
              <a:t>Inequality-adjusted Human Development Index (I</a:t>
            </a:r>
            <a:r>
              <a:rPr lang="en-US" sz="100" b="1" dirty="0"/>
              <a:t> </a:t>
            </a:r>
            <a:r>
              <a:rPr lang="en-US" b="1" dirty="0"/>
              <a:t>H</a:t>
            </a:r>
            <a:r>
              <a:rPr lang="en-US" sz="100" b="1" dirty="0"/>
              <a:t> </a:t>
            </a:r>
            <a:r>
              <a:rPr lang="en-US" b="1" dirty="0"/>
              <a:t>D</a:t>
            </a:r>
            <a:r>
              <a:rPr lang="en-US" sz="100" b="1" dirty="0"/>
              <a:t> </a:t>
            </a:r>
            <a:r>
              <a:rPr lang="en-US" b="1" dirty="0"/>
              <a:t>I)</a:t>
            </a:r>
            <a:r>
              <a:rPr lang="en-US" dirty="0"/>
              <a:t> modifies the H</a:t>
            </a:r>
            <a:r>
              <a:rPr lang="en-US" sz="100" dirty="0"/>
              <a:t> </a:t>
            </a:r>
            <a:r>
              <a:rPr lang="en-US" dirty="0"/>
              <a:t>D</a:t>
            </a:r>
            <a:r>
              <a:rPr lang="en-US" sz="100" dirty="0"/>
              <a:t> </a:t>
            </a:r>
            <a:r>
              <a:rPr lang="en-US" dirty="0"/>
              <a:t>I to account for inequality within a country. If the I</a:t>
            </a:r>
            <a:r>
              <a:rPr lang="en-US" sz="100" dirty="0"/>
              <a:t> </a:t>
            </a:r>
            <a:r>
              <a:rPr lang="en-US" dirty="0"/>
              <a:t>H</a:t>
            </a:r>
            <a:r>
              <a:rPr lang="en-US" sz="100" dirty="0"/>
              <a:t> </a:t>
            </a:r>
            <a:r>
              <a:rPr lang="en-US" dirty="0"/>
              <a:t>D</a:t>
            </a:r>
            <a:r>
              <a:rPr lang="en-US" sz="100" dirty="0"/>
              <a:t> </a:t>
            </a:r>
            <a:r>
              <a:rPr lang="en-US" dirty="0"/>
              <a:t>I is lower than the H</a:t>
            </a:r>
            <a:r>
              <a:rPr lang="en-US" sz="100" dirty="0"/>
              <a:t> </a:t>
            </a:r>
            <a:r>
              <a:rPr lang="en-US" dirty="0"/>
              <a:t>D</a:t>
            </a:r>
            <a:r>
              <a:rPr lang="en-US" sz="100" dirty="0"/>
              <a:t> </a:t>
            </a:r>
            <a:r>
              <a:rPr lang="en-US" dirty="0"/>
              <a:t>I, the country has some inequality; the greater the difference in the two measures, the greater the inequality</a:t>
            </a:r>
          </a:p>
          <a:p>
            <a:r>
              <a:rPr lang="en-US" dirty="0"/>
              <a:t>In the </a:t>
            </a:r>
            <a:r>
              <a:rPr lang="en-US" b="1" dirty="0"/>
              <a:t>world-systems theory</a:t>
            </a:r>
            <a:r>
              <a:rPr lang="en-US" dirty="0"/>
              <a:t>, the developed countries form a </a:t>
            </a:r>
            <a:r>
              <a:rPr lang="en-US" b="1" dirty="0"/>
              <a:t>core</a:t>
            </a:r>
            <a:r>
              <a:rPr lang="en-US" dirty="0"/>
              <a:t> area, whereas developing countries occupy the </a:t>
            </a:r>
            <a:r>
              <a:rPr lang="en-US" b="1" dirty="0"/>
              <a:t>periphery</a:t>
            </a:r>
          </a:p>
        </p:txBody>
      </p:sp>
    </p:spTree>
    <p:extLst>
      <p:ext uri="{BB962C8B-B14F-4D97-AF65-F5344CB8AC3E}">
        <p14:creationId xmlns:p14="http://schemas.microsoft.com/office/powerpoint/2010/main" val="3937005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1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606" y="2887596"/>
            <a:ext cx="7676503" cy="3521766"/>
          </a:xfrm>
          <a:prstGeom prst="rect">
            <a:avLst/>
          </a:prstGeom>
        </p:spPr>
      </p:pic>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a:xfrm>
            <a:off x="457200" y="215371"/>
            <a:ext cx="7867291" cy="1097279"/>
          </a:xfrm>
        </p:spPr>
        <p:txBody>
          <a:bodyPr/>
          <a:lstStyle/>
          <a:p>
            <a:r>
              <a:rPr lang="en-US" sz="3400" dirty="0"/>
              <a:t>10.2.1 Unequal </a:t>
            </a:r>
            <a:r>
              <a:rPr lang="en-US" sz="3400" dirty="0" smtClean="0"/>
              <a:t>and </a:t>
            </a:r>
            <a:r>
              <a:rPr lang="en-US" sz="3400" dirty="0"/>
              <a:t>Uneven Development </a:t>
            </a:r>
            <a:r>
              <a:rPr lang="en-US" sz="2000" b="0" dirty="0"/>
              <a:t>(2 of 6)</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199" y="1556326"/>
            <a:ext cx="8324491" cy="1230006"/>
          </a:xfrm>
        </p:spPr>
        <p:txBody>
          <a:bodyPr/>
          <a:lstStyle/>
          <a:p>
            <a:pPr marL="432" indent="0">
              <a:buNone/>
            </a:pPr>
            <a:r>
              <a:rPr lang="en-US" sz="2000" b="1" dirty="0"/>
              <a:t>Figure 10-16:</a:t>
            </a:r>
            <a:r>
              <a:rPr lang="en-US" sz="2000" dirty="0"/>
              <a:t> The lower the score, the greater the inequality. Europe has the highest score, hence the least inequality. South Asia and sub-Saharan Africa have the lowest scores and therefore the greatest degree of inequality.</a:t>
            </a:r>
          </a:p>
        </p:txBody>
      </p:sp>
      <p:sp>
        <p:nvSpPr>
          <p:cNvPr id="80" name="Rectangle 79"/>
          <p:cNvSpPr>
            <a:spLocks noChangeArrowheads="1"/>
          </p:cNvSpPr>
          <p:nvPr/>
        </p:nvSpPr>
        <p:spPr bwMode="auto">
          <a:xfrm>
            <a:off x="3119820" y="6337927"/>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1" name="Rectangle 80"/>
          <p:cNvSpPr>
            <a:spLocks noChangeArrowheads="1"/>
          </p:cNvSpPr>
          <p:nvPr/>
        </p:nvSpPr>
        <p:spPr bwMode="auto">
          <a:xfrm>
            <a:off x="1685901" y="4028766"/>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2" name="Rectangle 81"/>
          <p:cNvSpPr>
            <a:spLocks noChangeArrowheads="1"/>
          </p:cNvSpPr>
          <p:nvPr/>
        </p:nvSpPr>
        <p:spPr bwMode="auto">
          <a:xfrm>
            <a:off x="1606171" y="4500649"/>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3" name="Rectangle 82"/>
          <p:cNvSpPr>
            <a:spLocks noChangeArrowheads="1"/>
          </p:cNvSpPr>
          <p:nvPr/>
        </p:nvSpPr>
        <p:spPr bwMode="auto">
          <a:xfrm>
            <a:off x="4154957" y="6337927"/>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84" name="Rectangle 83"/>
          <p:cNvSpPr>
            <a:spLocks noChangeArrowheads="1"/>
          </p:cNvSpPr>
          <p:nvPr/>
        </p:nvSpPr>
        <p:spPr bwMode="auto">
          <a:xfrm>
            <a:off x="5485999" y="6337927"/>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85" name="Rectangle 84"/>
          <p:cNvSpPr>
            <a:spLocks noChangeArrowheads="1"/>
          </p:cNvSpPr>
          <p:nvPr/>
        </p:nvSpPr>
        <p:spPr bwMode="auto">
          <a:xfrm>
            <a:off x="4479391" y="6337927"/>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86" name="Rectangle 85"/>
          <p:cNvSpPr>
            <a:spLocks noChangeArrowheads="1"/>
          </p:cNvSpPr>
          <p:nvPr/>
        </p:nvSpPr>
        <p:spPr bwMode="auto">
          <a:xfrm>
            <a:off x="5155688" y="6337927"/>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7" name="Rectangle 86"/>
          <p:cNvSpPr>
            <a:spLocks noChangeArrowheads="1"/>
          </p:cNvSpPr>
          <p:nvPr/>
        </p:nvSpPr>
        <p:spPr bwMode="auto">
          <a:xfrm>
            <a:off x="8384201" y="4964334"/>
            <a:ext cx="84960"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8" name="Rectangle 87"/>
          <p:cNvSpPr>
            <a:spLocks noChangeArrowheads="1"/>
          </p:cNvSpPr>
          <p:nvPr/>
        </p:nvSpPr>
        <p:spPr bwMode="auto">
          <a:xfrm>
            <a:off x="1576219" y="4966246"/>
            <a:ext cx="84960"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9" name="Rectangle 88"/>
          <p:cNvSpPr>
            <a:spLocks noChangeArrowheads="1"/>
          </p:cNvSpPr>
          <p:nvPr/>
        </p:nvSpPr>
        <p:spPr bwMode="auto">
          <a:xfrm>
            <a:off x="1529980" y="5436048"/>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0" name="Rectangle 89"/>
          <p:cNvSpPr>
            <a:spLocks noChangeArrowheads="1"/>
          </p:cNvSpPr>
          <p:nvPr/>
        </p:nvSpPr>
        <p:spPr bwMode="auto">
          <a:xfrm>
            <a:off x="1686094" y="5913825"/>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1" name="Rectangle 90"/>
          <p:cNvSpPr>
            <a:spLocks noChangeArrowheads="1"/>
          </p:cNvSpPr>
          <p:nvPr/>
        </p:nvSpPr>
        <p:spPr bwMode="auto">
          <a:xfrm>
            <a:off x="8015191" y="3552639"/>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2" name="Rectangle 91"/>
          <p:cNvSpPr>
            <a:spLocks noChangeArrowheads="1"/>
          </p:cNvSpPr>
          <p:nvPr/>
        </p:nvSpPr>
        <p:spPr bwMode="auto">
          <a:xfrm>
            <a:off x="2013079" y="3552447"/>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3" name="Rectangle 92"/>
          <p:cNvSpPr>
            <a:spLocks noChangeArrowheads="1"/>
          </p:cNvSpPr>
          <p:nvPr/>
        </p:nvSpPr>
        <p:spPr bwMode="auto">
          <a:xfrm>
            <a:off x="2619680" y="3083582"/>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4" name="Rectangle 93"/>
          <p:cNvSpPr>
            <a:spLocks noChangeArrowheads="1"/>
          </p:cNvSpPr>
          <p:nvPr/>
        </p:nvSpPr>
        <p:spPr bwMode="auto">
          <a:xfrm>
            <a:off x="8302333" y="4030660"/>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5" name="Rectangle 94"/>
          <p:cNvSpPr>
            <a:spLocks noChangeArrowheads="1"/>
          </p:cNvSpPr>
          <p:nvPr/>
        </p:nvSpPr>
        <p:spPr bwMode="auto">
          <a:xfrm>
            <a:off x="8331570" y="591305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6" name="Rectangle 95"/>
          <p:cNvSpPr>
            <a:spLocks noChangeArrowheads="1"/>
          </p:cNvSpPr>
          <p:nvPr/>
        </p:nvSpPr>
        <p:spPr bwMode="auto">
          <a:xfrm>
            <a:off x="8362348" y="4495566"/>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7" name="Rectangle 96"/>
          <p:cNvSpPr>
            <a:spLocks noChangeArrowheads="1"/>
          </p:cNvSpPr>
          <p:nvPr/>
        </p:nvSpPr>
        <p:spPr bwMode="auto">
          <a:xfrm>
            <a:off x="8362898" y="5437416"/>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8" name="Rectangle 97"/>
          <p:cNvSpPr>
            <a:spLocks noChangeArrowheads="1"/>
          </p:cNvSpPr>
          <p:nvPr/>
        </p:nvSpPr>
        <p:spPr bwMode="auto">
          <a:xfrm>
            <a:off x="3824001" y="6337927"/>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9" name="Rectangle 98"/>
          <p:cNvSpPr>
            <a:spLocks noChangeArrowheads="1"/>
          </p:cNvSpPr>
          <p:nvPr/>
        </p:nvSpPr>
        <p:spPr bwMode="auto">
          <a:xfrm>
            <a:off x="3487455" y="6337927"/>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00" name="Rectangle 99"/>
          <p:cNvSpPr>
            <a:spLocks noChangeArrowheads="1"/>
          </p:cNvSpPr>
          <p:nvPr/>
        </p:nvSpPr>
        <p:spPr bwMode="auto">
          <a:xfrm>
            <a:off x="2789390" y="6337927"/>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01" name="Rectangle 100"/>
          <p:cNvSpPr>
            <a:spLocks noChangeArrowheads="1"/>
          </p:cNvSpPr>
          <p:nvPr/>
        </p:nvSpPr>
        <p:spPr bwMode="auto">
          <a:xfrm>
            <a:off x="2441531" y="6337927"/>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02" name="Rectangle 101"/>
          <p:cNvSpPr>
            <a:spLocks noChangeArrowheads="1"/>
          </p:cNvSpPr>
          <p:nvPr/>
        </p:nvSpPr>
        <p:spPr bwMode="auto">
          <a:xfrm>
            <a:off x="2122613" y="6337927"/>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03" name="Rectangle 102"/>
          <p:cNvSpPr>
            <a:spLocks noChangeArrowheads="1"/>
          </p:cNvSpPr>
          <p:nvPr/>
        </p:nvSpPr>
        <p:spPr bwMode="auto">
          <a:xfrm>
            <a:off x="4848659" y="6337927"/>
            <a:ext cx="84960"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04" name="Rectangle 103"/>
          <p:cNvSpPr>
            <a:spLocks noChangeArrowheads="1"/>
          </p:cNvSpPr>
          <p:nvPr/>
        </p:nvSpPr>
        <p:spPr bwMode="auto">
          <a:xfrm>
            <a:off x="5826154" y="6337927"/>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05" name="Rectangle 104"/>
          <p:cNvSpPr>
            <a:spLocks noChangeArrowheads="1"/>
          </p:cNvSpPr>
          <p:nvPr/>
        </p:nvSpPr>
        <p:spPr bwMode="auto">
          <a:xfrm>
            <a:off x="6440801" y="6337927"/>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06" name="Rectangle 105"/>
          <p:cNvSpPr>
            <a:spLocks noChangeArrowheads="1"/>
          </p:cNvSpPr>
          <p:nvPr/>
        </p:nvSpPr>
        <p:spPr bwMode="auto">
          <a:xfrm>
            <a:off x="6802806" y="6337927"/>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07" name="Rectangle 106"/>
          <p:cNvSpPr>
            <a:spLocks noChangeArrowheads="1"/>
          </p:cNvSpPr>
          <p:nvPr/>
        </p:nvSpPr>
        <p:spPr bwMode="auto">
          <a:xfrm>
            <a:off x="6144037" y="6337927"/>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80°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08" name="Rectangle 107"/>
          <p:cNvSpPr>
            <a:spLocks noChangeArrowheads="1"/>
          </p:cNvSpPr>
          <p:nvPr/>
        </p:nvSpPr>
        <p:spPr bwMode="auto">
          <a:xfrm>
            <a:off x="7479859" y="6337927"/>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09" name="Rectangle 108"/>
          <p:cNvSpPr>
            <a:spLocks noChangeArrowheads="1"/>
          </p:cNvSpPr>
          <p:nvPr/>
        </p:nvSpPr>
        <p:spPr bwMode="auto">
          <a:xfrm>
            <a:off x="7132615" y="6337927"/>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10" name="Rectangle 109"/>
          <p:cNvSpPr>
            <a:spLocks noChangeArrowheads="1"/>
          </p:cNvSpPr>
          <p:nvPr/>
        </p:nvSpPr>
        <p:spPr bwMode="auto">
          <a:xfrm>
            <a:off x="7804222" y="6337927"/>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11" name="Rectangle 110"/>
          <p:cNvSpPr>
            <a:spLocks noChangeArrowheads="1"/>
          </p:cNvSpPr>
          <p:nvPr/>
        </p:nvSpPr>
        <p:spPr bwMode="auto">
          <a:xfrm>
            <a:off x="7965849" y="4927487"/>
            <a:ext cx="334707"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EQUATOR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112" name="Rectangle 42"/>
          <p:cNvSpPr>
            <a:spLocks noChangeArrowheads="1"/>
          </p:cNvSpPr>
          <p:nvPr/>
        </p:nvSpPr>
        <p:spPr bwMode="auto">
          <a:xfrm>
            <a:off x="6211475" y="5603553"/>
            <a:ext cx="757259"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30" normalizeH="0" dirty="0" smtClean="0">
                <a:ln>
                  <a:noFill/>
                </a:ln>
                <a:solidFill>
                  <a:srgbClr val="00AEEF"/>
                </a:solidFill>
                <a:effectLst>
                  <a:glow>
                    <a:schemeClr val="bg1"/>
                  </a:glow>
                </a:effectLst>
                <a:latin typeface="+mj-lt"/>
              </a:rPr>
              <a:t>TROPIC OF CAPRICORN</a:t>
            </a:r>
            <a:endParaRPr kumimoji="0" lang="en-US" altLang="en-US" sz="550" b="1" i="0" u="none" strike="noStrike" cap="none" spc="-30" normalizeH="0" dirty="0" smtClean="0">
              <a:ln>
                <a:noFill/>
              </a:ln>
              <a:solidFill>
                <a:schemeClr val="tx1"/>
              </a:solidFill>
              <a:effectLst>
                <a:glow>
                  <a:schemeClr val="bg1"/>
                </a:glow>
              </a:effectLst>
              <a:latin typeface="+mj-lt"/>
            </a:endParaRPr>
          </a:p>
        </p:txBody>
      </p:sp>
      <p:sp>
        <p:nvSpPr>
          <p:cNvPr id="113" name="Rectangle 45"/>
          <p:cNvSpPr>
            <a:spLocks noChangeArrowheads="1"/>
          </p:cNvSpPr>
          <p:nvPr/>
        </p:nvSpPr>
        <p:spPr bwMode="auto">
          <a:xfrm>
            <a:off x="7576574" y="4384387"/>
            <a:ext cx="664284"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TROPIC OF CANCER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114" name="Rectangle 113"/>
          <p:cNvSpPr>
            <a:spLocks noChangeArrowheads="1"/>
          </p:cNvSpPr>
          <p:nvPr/>
        </p:nvSpPr>
        <p:spPr bwMode="auto">
          <a:xfrm>
            <a:off x="7390860" y="3084861"/>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15" name="Rectangle 47"/>
          <p:cNvSpPr>
            <a:spLocks noChangeArrowheads="1"/>
          </p:cNvSpPr>
          <p:nvPr/>
        </p:nvSpPr>
        <p:spPr bwMode="auto">
          <a:xfrm>
            <a:off x="4642534" y="2956396"/>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116" name="Rectangle 49"/>
          <p:cNvSpPr>
            <a:spLocks noChangeArrowheads="1"/>
          </p:cNvSpPr>
          <p:nvPr/>
        </p:nvSpPr>
        <p:spPr bwMode="auto">
          <a:xfrm>
            <a:off x="4422897" y="2956396"/>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117" name="Rectangle 51"/>
          <p:cNvSpPr>
            <a:spLocks noChangeArrowheads="1"/>
          </p:cNvSpPr>
          <p:nvPr/>
        </p:nvSpPr>
        <p:spPr bwMode="auto">
          <a:xfrm>
            <a:off x="4191955" y="2956396"/>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118" name="Rectangle 52"/>
          <p:cNvSpPr>
            <a:spLocks noChangeArrowheads="1"/>
          </p:cNvSpPr>
          <p:nvPr/>
        </p:nvSpPr>
        <p:spPr bwMode="auto">
          <a:xfrm>
            <a:off x="3970562" y="2956396"/>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119" name="Rectangle 54"/>
          <p:cNvSpPr>
            <a:spLocks noChangeArrowheads="1"/>
          </p:cNvSpPr>
          <p:nvPr/>
        </p:nvSpPr>
        <p:spPr bwMode="auto">
          <a:xfrm>
            <a:off x="3717489" y="2956396"/>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120" name="Rectangle 56"/>
          <p:cNvSpPr>
            <a:spLocks noChangeArrowheads="1"/>
          </p:cNvSpPr>
          <p:nvPr/>
        </p:nvSpPr>
        <p:spPr bwMode="auto">
          <a:xfrm>
            <a:off x="3497698" y="2956396"/>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121" name="Rectangle 58"/>
          <p:cNvSpPr>
            <a:spLocks noChangeArrowheads="1"/>
          </p:cNvSpPr>
          <p:nvPr/>
        </p:nvSpPr>
        <p:spPr bwMode="auto">
          <a:xfrm>
            <a:off x="3280148" y="2956396"/>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122" name="Rectangle 59"/>
          <p:cNvSpPr>
            <a:spLocks noChangeArrowheads="1"/>
          </p:cNvSpPr>
          <p:nvPr/>
        </p:nvSpPr>
        <p:spPr bwMode="auto">
          <a:xfrm>
            <a:off x="3061259" y="2956396"/>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123" name="Rectangle 46"/>
          <p:cNvSpPr>
            <a:spLocks noChangeArrowheads="1"/>
          </p:cNvSpPr>
          <p:nvPr/>
        </p:nvSpPr>
        <p:spPr bwMode="auto">
          <a:xfrm>
            <a:off x="4899605" y="2956396"/>
            <a:ext cx="84960"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124" name="Rectangle 48"/>
          <p:cNvSpPr>
            <a:spLocks noChangeArrowheads="1"/>
          </p:cNvSpPr>
          <p:nvPr/>
        </p:nvSpPr>
        <p:spPr bwMode="auto">
          <a:xfrm>
            <a:off x="5083314" y="2956396"/>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125" name="Rectangle 50"/>
          <p:cNvSpPr>
            <a:spLocks noChangeArrowheads="1"/>
          </p:cNvSpPr>
          <p:nvPr/>
        </p:nvSpPr>
        <p:spPr bwMode="auto">
          <a:xfrm>
            <a:off x="5315754" y="2956396"/>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126" name="Rectangle 53"/>
          <p:cNvSpPr>
            <a:spLocks noChangeArrowheads="1"/>
          </p:cNvSpPr>
          <p:nvPr/>
        </p:nvSpPr>
        <p:spPr bwMode="auto">
          <a:xfrm>
            <a:off x="5772644" y="2956396"/>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127" name="Rectangle 55"/>
          <p:cNvSpPr>
            <a:spLocks noChangeArrowheads="1"/>
          </p:cNvSpPr>
          <p:nvPr/>
        </p:nvSpPr>
        <p:spPr bwMode="auto">
          <a:xfrm>
            <a:off x="5966194" y="2956396"/>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128" name="Rectangle 57"/>
          <p:cNvSpPr>
            <a:spLocks noChangeArrowheads="1"/>
          </p:cNvSpPr>
          <p:nvPr/>
        </p:nvSpPr>
        <p:spPr bwMode="auto">
          <a:xfrm>
            <a:off x="6210588" y="2956396"/>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129" name="Rectangle 60"/>
          <p:cNvSpPr>
            <a:spLocks noChangeArrowheads="1"/>
          </p:cNvSpPr>
          <p:nvPr/>
        </p:nvSpPr>
        <p:spPr bwMode="auto">
          <a:xfrm>
            <a:off x="6428742" y="2956396"/>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130" name="Rectangle 61"/>
          <p:cNvSpPr>
            <a:spLocks noChangeArrowheads="1"/>
          </p:cNvSpPr>
          <p:nvPr/>
        </p:nvSpPr>
        <p:spPr bwMode="auto">
          <a:xfrm>
            <a:off x="6632734" y="2956396"/>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131" name="Rectangle 62"/>
          <p:cNvSpPr>
            <a:spLocks noChangeArrowheads="1"/>
          </p:cNvSpPr>
          <p:nvPr/>
        </p:nvSpPr>
        <p:spPr bwMode="auto">
          <a:xfrm>
            <a:off x="5531478" y="2956396"/>
            <a:ext cx="134652"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132" name="Rectangle 63"/>
          <p:cNvSpPr>
            <a:spLocks noChangeArrowheads="1"/>
          </p:cNvSpPr>
          <p:nvPr/>
        </p:nvSpPr>
        <p:spPr bwMode="auto">
          <a:xfrm>
            <a:off x="6877286" y="2956396"/>
            <a:ext cx="184347" cy="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133" name="Rectangle 64"/>
          <p:cNvSpPr>
            <a:spLocks noChangeArrowheads="1"/>
          </p:cNvSpPr>
          <p:nvPr/>
        </p:nvSpPr>
        <p:spPr bwMode="auto">
          <a:xfrm>
            <a:off x="3787725" y="4100719"/>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34" name="Rectangle 66"/>
          <p:cNvSpPr>
            <a:spLocks noChangeArrowheads="1"/>
          </p:cNvSpPr>
          <p:nvPr/>
        </p:nvSpPr>
        <p:spPr bwMode="auto">
          <a:xfrm>
            <a:off x="4672779" y="3177406"/>
            <a:ext cx="4360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35" name="Rectangle 68"/>
          <p:cNvSpPr>
            <a:spLocks noChangeArrowheads="1"/>
          </p:cNvSpPr>
          <p:nvPr/>
        </p:nvSpPr>
        <p:spPr bwMode="auto">
          <a:xfrm>
            <a:off x="4150418" y="5613784"/>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36" name="Rectangle 70"/>
          <p:cNvSpPr>
            <a:spLocks noChangeArrowheads="1"/>
          </p:cNvSpPr>
          <p:nvPr/>
        </p:nvSpPr>
        <p:spPr bwMode="auto">
          <a:xfrm>
            <a:off x="6147319" y="5073381"/>
            <a:ext cx="4873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37" name="Rectangle 72"/>
          <p:cNvSpPr>
            <a:spLocks noChangeArrowheads="1"/>
          </p:cNvSpPr>
          <p:nvPr/>
        </p:nvSpPr>
        <p:spPr bwMode="auto">
          <a:xfrm>
            <a:off x="1909889" y="5124221"/>
            <a:ext cx="5386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38" name="Rectangle 74"/>
          <p:cNvSpPr>
            <a:spLocks noChangeArrowheads="1"/>
          </p:cNvSpPr>
          <p:nvPr/>
        </p:nvSpPr>
        <p:spPr bwMode="auto">
          <a:xfrm>
            <a:off x="7683177" y="4565544"/>
            <a:ext cx="5386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39" name="Rectangle 76"/>
          <p:cNvSpPr>
            <a:spLocks noChangeArrowheads="1"/>
          </p:cNvSpPr>
          <p:nvPr/>
        </p:nvSpPr>
        <p:spPr bwMode="auto">
          <a:xfrm>
            <a:off x="5751722" y="5996248"/>
            <a:ext cx="43282"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0" name="Rectangle 77"/>
          <p:cNvSpPr>
            <a:spLocks noChangeArrowheads="1"/>
          </p:cNvSpPr>
          <p:nvPr/>
        </p:nvSpPr>
        <p:spPr bwMode="auto">
          <a:xfrm>
            <a:off x="6118882" y="5996248"/>
            <a:ext cx="1939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1" name="Rectangle 80"/>
          <p:cNvSpPr>
            <a:spLocks noChangeArrowheads="1"/>
          </p:cNvSpPr>
          <p:nvPr/>
        </p:nvSpPr>
        <p:spPr bwMode="auto">
          <a:xfrm>
            <a:off x="6527444" y="5996248"/>
            <a:ext cx="499516"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Miles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2" name="Rectangle 78"/>
          <p:cNvSpPr>
            <a:spLocks noChangeArrowheads="1"/>
          </p:cNvSpPr>
          <p:nvPr/>
        </p:nvSpPr>
        <p:spPr bwMode="auto">
          <a:xfrm>
            <a:off x="5751722" y="6129952"/>
            <a:ext cx="43282"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3" name="Rectangle 79"/>
          <p:cNvSpPr>
            <a:spLocks noChangeArrowheads="1"/>
          </p:cNvSpPr>
          <p:nvPr/>
        </p:nvSpPr>
        <p:spPr bwMode="auto">
          <a:xfrm>
            <a:off x="5947693" y="6129952"/>
            <a:ext cx="193964"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4" name="Rectangle 81"/>
          <p:cNvSpPr>
            <a:spLocks noChangeArrowheads="1"/>
          </p:cNvSpPr>
          <p:nvPr/>
        </p:nvSpPr>
        <p:spPr bwMode="auto">
          <a:xfrm>
            <a:off x="6213756" y="6128320"/>
            <a:ext cx="718502" cy="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5" name="Rectangle 80"/>
          <p:cNvSpPr>
            <a:spLocks noChangeArrowheads="1"/>
          </p:cNvSpPr>
          <p:nvPr/>
        </p:nvSpPr>
        <p:spPr bwMode="auto">
          <a:xfrm>
            <a:off x="681497" y="4830705"/>
            <a:ext cx="7245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smtClean="0">
                <a:solidFill>
                  <a:srgbClr val="000000"/>
                </a:solidFill>
                <a:effectLst>
                  <a:glow>
                    <a:schemeClr val="bg1"/>
                  </a:glow>
                </a:effectLst>
                <a:latin typeface="Arial Black" panose="020B0A04020102020204" pitchFamily="34" charset="0"/>
              </a:rPr>
              <a:t>Inequality-</a:t>
            </a:r>
            <a:br>
              <a:rPr lang="it-IT" altLang="en-US" sz="800" b="1" dirty="0" smtClean="0">
                <a:solidFill>
                  <a:srgbClr val="000000"/>
                </a:solidFill>
                <a:effectLst>
                  <a:glow>
                    <a:schemeClr val="bg1"/>
                  </a:glow>
                </a:effectLst>
                <a:latin typeface="Arial Black" panose="020B0A04020102020204" pitchFamily="34" charset="0"/>
              </a:rPr>
            </a:br>
            <a:r>
              <a:rPr lang="it-IT" altLang="en-US" sz="800" b="1" dirty="0" smtClean="0">
                <a:solidFill>
                  <a:srgbClr val="000000"/>
                </a:solidFill>
                <a:effectLst>
                  <a:glow>
                    <a:schemeClr val="bg1"/>
                  </a:glow>
                </a:effectLst>
                <a:latin typeface="Arial Black" panose="020B0A04020102020204" pitchFamily="34" charset="0"/>
              </a:rPr>
              <a:t>adjusted HDI</a:t>
            </a:r>
            <a:endParaRPr kumimoji="0" lang="en-US" altLang="en-US" sz="24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146" name="Rectangle 80"/>
          <p:cNvSpPr>
            <a:spLocks noChangeArrowheads="1"/>
          </p:cNvSpPr>
          <p:nvPr/>
        </p:nvSpPr>
        <p:spPr bwMode="auto">
          <a:xfrm>
            <a:off x="923404" y="5104816"/>
            <a:ext cx="7405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0.70 and above</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47" name="Rectangle 80"/>
          <p:cNvSpPr>
            <a:spLocks noChangeArrowheads="1"/>
          </p:cNvSpPr>
          <p:nvPr/>
        </p:nvSpPr>
        <p:spPr bwMode="auto">
          <a:xfrm>
            <a:off x="923404" y="5261432"/>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0.50–0.69</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49" name="Rectangle 80"/>
          <p:cNvSpPr>
            <a:spLocks noChangeArrowheads="1"/>
          </p:cNvSpPr>
          <p:nvPr/>
        </p:nvSpPr>
        <p:spPr bwMode="auto">
          <a:xfrm>
            <a:off x="923404" y="5418048"/>
            <a:ext cx="5225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below 0.50</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50" name="Rectangle 80"/>
          <p:cNvSpPr>
            <a:spLocks noChangeArrowheads="1"/>
          </p:cNvSpPr>
          <p:nvPr/>
        </p:nvSpPr>
        <p:spPr bwMode="auto">
          <a:xfrm>
            <a:off x="923404" y="5567960"/>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no data</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4285533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a:xfrm>
            <a:off x="457200" y="215371"/>
            <a:ext cx="6935638" cy="1097279"/>
          </a:xfrm>
        </p:spPr>
        <p:txBody>
          <a:bodyPr/>
          <a:lstStyle/>
          <a:p>
            <a:r>
              <a:rPr lang="en-US" sz="3400" dirty="0"/>
              <a:t>10.2.1 Unequal </a:t>
            </a:r>
            <a:r>
              <a:rPr lang="en-US" sz="3400" dirty="0" smtClean="0"/>
              <a:t>and </a:t>
            </a:r>
            <a:r>
              <a:rPr lang="en-US" sz="3400" dirty="0"/>
              <a:t>Uneven Development </a:t>
            </a:r>
            <a:r>
              <a:rPr lang="en-US" sz="2000" b="0" dirty="0"/>
              <a:t>(3 of 6)</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199" y="1556327"/>
            <a:ext cx="8324491" cy="703794"/>
          </a:xfrm>
        </p:spPr>
        <p:txBody>
          <a:bodyPr/>
          <a:lstStyle/>
          <a:p>
            <a:pPr marL="432" indent="0">
              <a:buNone/>
            </a:pPr>
            <a:r>
              <a:rPr lang="en-US" sz="2200" b="1" dirty="0"/>
              <a:t>Figure 10-17:</a:t>
            </a:r>
            <a:r>
              <a:rPr lang="en-US" sz="2200" dirty="0"/>
              <a:t> South Asia and sub-Saharan Africa have the lowest scores and therefore the greatest degree of inequality.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432" y="2503798"/>
            <a:ext cx="3634742" cy="3469526"/>
          </a:xfrm>
          <a:prstGeom prst="rect">
            <a:avLst/>
          </a:prstGeom>
        </p:spPr>
      </p:pic>
      <p:sp>
        <p:nvSpPr>
          <p:cNvPr id="10" name="Rectangle 5"/>
          <p:cNvSpPr>
            <a:spLocks noChangeArrowheads="1"/>
          </p:cNvSpPr>
          <p:nvPr/>
        </p:nvSpPr>
        <p:spPr bwMode="auto">
          <a:xfrm>
            <a:off x="2593182" y="3109913"/>
            <a:ext cx="10579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North America</a:t>
            </a:r>
            <a:endParaRPr kumimoji="0" lang="en-US" altLang="en-US" sz="18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3120570" y="3330575"/>
            <a:ext cx="5305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Europe</a:t>
            </a:r>
            <a:endParaRPr kumimoji="0" lang="en-US" altLang="en-US" sz="18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2094648" y="3551238"/>
            <a:ext cx="15565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Japan &amp; South Korea</a:t>
            </a:r>
            <a:endParaRPr kumimoji="0" lang="en-US" altLang="en-US" sz="18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2674935" y="3776663"/>
            <a:ext cx="97622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South Pacific</a:t>
            </a:r>
            <a:endParaRPr kumimoji="0" lang="en-US" altLang="en-US" sz="18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3147821" y="3997325"/>
            <a:ext cx="5033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Russia</a:t>
            </a:r>
            <a:endParaRPr kumimoji="0" lang="en-US" altLang="en-US" sz="18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2873707" y="2571751"/>
            <a:ext cx="7774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Developed</a:t>
            </a:r>
            <a:endParaRPr kumimoji="0" lang="en-US" altLang="en-US" sz="18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2820808" y="2792413"/>
            <a:ext cx="830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Developing</a:t>
            </a:r>
            <a:endParaRPr kumimoji="0" lang="en-US" altLang="en-US" sz="18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2634860" y="4324350"/>
            <a:ext cx="10163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Latin America</a:t>
            </a:r>
            <a:endParaRPr kumimoji="0" lang="en-US" altLang="en-US" sz="18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2960269" y="4545013"/>
            <a:ext cx="6908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East Asia</a:t>
            </a:r>
            <a:endParaRPr kumimoji="0" lang="en-US" altLang="en-US" sz="18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2540282" y="4765675"/>
            <a:ext cx="11108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Southeast Asia</a:t>
            </a:r>
            <a:endParaRPr kumimoji="0" lang="en-US" altLang="en-US" sz="18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2755085" y="4986338"/>
            <a:ext cx="89607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Central Asia</a:t>
            </a:r>
            <a:endParaRPr kumimoji="0" lang="en-US" altLang="en-US" sz="18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1419784" y="5207000"/>
            <a:ext cx="22313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Southwest Asia &amp; North Africa</a:t>
            </a:r>
            <a:endParaRPr kumimoji="0" lang="en-US" altLang="en-US" sz="18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a:off x="2846457" y="5427663"/>
            <a:ext cx="8047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South Asia</a:t>
            </a:r>
            <a:endParaRPr kumimoji="0" lang="en-US" altLang="en-US" sz="1800" b="1"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a:off x="2224491" y="5653088"/>
            <a:ext cx="14266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Sub-Saharan Africa</a:t>
            </a:r>
            <a:endParaRPr kumimoji="0" lang="en-US" altLang="en-US" sz="1800"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3662364" y="5975350"/>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5" name="Rectangle 20"/>
          <p:cNvSpPr>
            <a:spLocks noChangeArrowheads="1"/>
          </p:cNvSpPr>
          <p:nvPr/>
        </p:nvSpPr>
        <p:spPr bwMode="auto">
          <a:xfrm>
            <a:off x="3957639" y="5975350"/>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0.1</a:t>
            </a:r>
            <a:endParaRPr kumimoji="0" lang="en-US" altLang="en-US" sz="1800"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a:off x="4308476" y="5975350"/>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0.2</a:t>
            </a:r>
            <a:endParaRPr kumimoji="0" lang="en-US" altLang="en-US" sz="1800"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4668839" y="5975350"/>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0.3</a:t>
            </a:r>
            <a:endParaRPr kumimoji="0" lang="en-US" altLang="en-US" sz="1800"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a:off x="5743576" y="5975350"/>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0.6</a:t>
            </a:r>
            <a:endParaRPr kumimoji="0" lang="en-US" altLang="en-US" sz="1800" b="1" i="0" u="none" strike="noStrike" cap="none" normalizeH="0" baseline="0" smtClean="0">
              <a:ln>
                <a:noFill/>
              </a:ln>
              <a:solidFill>
                <a:schemeClr val="tx1"/>
              </a:solidFill>
              <a:effectLst/>
              <a:latin typeface="+mj-lt"/>
            </a:endParaRPr>
          </a:p>
        </p:txBody>
      </p:sp>
      <p:sp>
        <p:nvSpPr>
          <p:cNvPr id="29" name="Rectangle 24"/>
          <p:cNvSpPr>
            <a:spLocks noChangeArrowheads="1"/>
          </p:cNvSpPr>
          <p:nvPr/>
        </p:nvSpPr>
        <p:spPr bwMode="auto">
          <a:xfrm>
            <a:off x="6103939" y="5975350"/>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0.7</a:t>
            </a:r>
            <a:endParaRPr kumimoji="0" lang="en-US" altLang="en-US" sz="1800" b="1" i="0" u="none" strike="noStrike" cap="none" normalizeH="0" baseline="0" smtClean="0">
              <a:ln>
                <a:noFill/>
              </a:ln>
              <a:solidFill>
                <a:schemeClr val="tx1"/>
              </a:solidFill>
              <a:effectLst/>
              <a:latin typeface="+mj-lt"/>
            </a:endParaRPr>
          </a:p>
        </p:txBody>
      </p:sp>
      <p:sp>
        <p:nvSpPr>
          <p:cNvPr id="30" name="Rectangle 25"/>
          <p:cNvSpPr>
            <a:spLocks noChangeArrowheads="1"/>
          </p:cNvSpPr>
          <p:nvPr/>
        </p:nvSpPr>
        <p:spPr bwMode="auto">
          <a:xfrm>
            <a:off x="7196139" y="5975350"/>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1.0</a:t>
            </a:r>
            <a:endParaRPr kumimoji="0" lang="en-US" altLang="en-US" sz="1800" b="1" i="0" u="none" strike="noStrike" cap="none" normalizeH="0" baseline="0" smtClean="0">
              <a:ln>
                <a:noFill/>
              </a:ln>
              <a:solidFill>
                <a:schemeClr val="tx1"/>
              </a:solidFill>
              <a:effectLst/>
              <a:latin typeface="+mj-lt"/>
            </a:endParaRPr>
          </a:p>
        </p:txBody>
      </p:sp>
      <p:sp>
        <p:nvSpPr>
          <p:cNvPr id="31" name="Rectangle 26"/>
          <p:cNvSpPr>
            <a:spLocks noChangeArrowheads="1"/>
          </p:cNvSpPr>
          <p:nvPr/>
        </p:nvSpPr>
        <p:spPr bwMode="auto">
          <a:xfrm>
            <a:off x="5018089" y="5975350"/>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0.4</a:t>
            </a:r>
            <a:endParaRPr kumimoji="0" lang="en-US" altLang="en-US" sz="1800" b="1" i="0" u="none" strike="noStrike" cap="none" normalizeH="0" baseline="0" smtClean="0">
              <a:ln>
                <a:noFill/>
              </a:ln>
              <a:solidFill>
                <a:schemeClr val="tx1"/>
              </a:solidFill>
              <a:effectLst/>
              <a:latin typeface="+mj-lt"/>
            </a:endParaRPr>
          </a:p>
        </p:txBody>
      </p:sp>
      <p:sp>
        <p:nvSpPr>
          <p:cNvPr id="32" name="Rectangle 27"/>
          <p:cNvSpPr>
            <a:spLocks noChangeArrowheads="1"/>
          </p:cNvSpPr>
          <p:nvPr/>
        </p:nvSpPr>
        <p:spPr bwMode="auto">
          <a:xfrm>
            <a:off x="5378451" y="5975350"/>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0.5</a:t>
            </a:r>
            <a:endParaRPr kumimoji="0" lang="en-US" altLang="en-US" sz="1800" b="1" i="0" u="none" strike="noStrike" cap="none" normalizeH="0" baseline="0" smtClean="0">
              <a:ln>
                <a:noFill/>
              </a:ln>
              <a:solidFill>
                <a:schemeClr val="tx1"/>
              </a:solidFill>
              <a:effectLst/>
              <a:latin typeface="+mj-lt"/>
            </a:endParaRPr>
          </a:p>
        </p:txBody>
      </p:sp>
      <p:sp>
        <p:nvSpPr>
          <p:cNvPr id="33" name="Rectangle 28"/>
          <p:cNvSpPr>
            <a:spLocks noChangeArrowheads="1"/>
          </p:cNvSpPr>
          <p:nvPr/>
        </p:nvSpPr>
        <p:spPr bwMode="auto">
          <a:xfrm>
            <a:off x="6484939" y="5975350"/>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0.8</a:t>
            </a:r>
            <a:endParaRPr kumimoji="0" lang="en-US" altLang="en-US" sz="1800" b="1" i="0" u="none" strike="noStrike" cap="none" normalizeH="0" baseline="0" smtClean="0">
              <a:ln>
                <a:noFill/>
              </a:ln>
              <a:solidFill>
                <a:schemeClr val="tx1"/>
              </a:solidFill>
              <a:effectLst/>
              <a:latin typeface="+mj-lt"/>
            </a:endParaRPr>
          </a:p>
        </p:txBody>
      </p:sp>
      <p:sp>
        <p:nvSpPr>
          <p:cNvPr id="34" name="Rectangle 29"/>
          <p:cNvSpPr>
            <a:spLocks noChangeArrowheads="1"/>
          </p:cNvSpPr>
          <p:nvPr/>
        </p:nvSpPr>
        <p:spPr bwMode="auto">
          <a:xfrm>
            <a:off x="6845301" y="5975350"/>
            <a:ext cx="213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0.9</a:t>
            </a:r>
            <a:endParaRPr kumimoji="0" lang="en-US" altLang="en-US" sz="1800" b="1" i="0" u="none" strike="noStrike" cap="none" normalizeH="0" baseline="0" smtClean="0">
              <a:ln>
                <a:noFill/>
              </a:ln>
              <a:solidFill>
                <a:schemeClr val="tx1"/>
              </a:solidFill>
              <a:effectLst/>
              <a:latin typeface="+mj-lt"/>
            </a:endParaRPr>
          </a:p>
        </p:txBody>
      </p:sp>
      <p:sp>
        <p:nvSpPr>
          <p:cNvPr id="35" name="Rectangle 30"/>
          <p:cNvSpPr>
            <a:spLocks noChangeArrowheads="1"/>
          </p:cNvSpPr>
          <p:nvPr/>
        </p:nvSpPr>
        <p:spPr bwMode="auto">
          <a:xfrm>
            <a:off x="3532183" y="6207125"/>
            <a:ext cx="39353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Black" panose="020B0A04020102020204" pitchFamily="34" charset="0"/>
              </a:rPr>
              <a:t>Inequality-adjusted Human Development Index</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30783611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061" y="2686452"/>
            <a:ext cx="7011859" cy="3636994"/>
          </a:xfrm>
          <a:prstGeom prst="rect">
            <a:avLst/>
          </a:prstGeom>
        </p:spPr>
      </p:pic>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a:xfrm>
            <a:off x="457200" y="215371"/>
            <a:ext cx="7686136" cy="1097279"/>
          </a:xfrm>
        </p:spPr>
        <p:txBody>
          <a:bodyPr/>
          <a:lstStyle/>
          <a:p>
            <a:r>
              <a:rPr lang="en-US" sz="3400" dirty="0"/>
              <a:t>10.2.1 Unequal </a:t>
            </a:r>
            <a:r>
              <a:rPr lang="en-US" sz="3400" dirty="0" smtClean="0"/>
              <a:t>and </a:t>
            </a:r>
            <a:r>
              <a:rPr lang="en-US" sz="3400" dirty="0"/>
              <a:t>Uneven Development </a:t>
            </a:r>
            <a:r>
              <a:rPr lang="en-US" sz="2000" b="0" dirty="0"/>
              <a:t>(4 of 6)</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7"/>
            <a:ext cx="8229600" cy="1031598"/>
          </a:xfrm>
        </p:spPr>
        <p:txBody>
          <a:bodyPr/>
          <a:lstStyle/>
          <a:p>
            <a:pPr marL="432" indent="0">
              <a:buNone/>
            </a:pPr>
            <a:r>
              <a:rPr lang="en-US" sz="2200" b="1" dirty="0"/>
              <a:t>Figure 10-18:</a:t>
            </a:r>
            <a:r>
              <a:rPr lang="en-US" sz="2200" dirty="0"/>
              <a:t> In a world-systems perspective, North America and Europe form the developed core, and the developing countries form the periphery.</a:t>
            </a:r>
          </a:p>
        </p:txBody>
      </p:sp>
      <p:sp>
        <p:nvSpPr>
          <p:cNvPr id="5" name="Rectangle 513"/>
          <p:cNvSpPr>
            <a:spLocks noChangeArrowheads="1"/>
          </p:cNvSpPr>
          <p:nvPr/>
        </p:nvSpPr>
        <p:spPr bwMode="auto">
          <a:xfrm>
            <a:off x="7602944" y="4792440"/>
            <a:ext cx="404837" cy="10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pc="-20" dirty="0" smtClean="0">
                <a:solidFill>
                  <a:srgbClr val="00AEEF"/>
                </a:solidFill>
                <a:latin typeface="Arial"/>
                <a:cs typeface="Arial"/>
                <a:sym typeface="Arial"/>
              </a:rPr>
              <a:t>EQUATOR</a:t>
            </a:r>
            <a:endParaRPr lang="en-US" altLang="en-US" sz="1600" b="1" kern="0" spc="-20" dirty="0" smtClean="0">
              <a:solidFill>
                <a:srgbClr val="000000"/>
              </a:solidFill>
              <a:latin typeface="Arial"/>
              <a:cs typeface="Arial"/>
              <a:sym typeface="Arial"/>
            </a:endParaRPr>
          </a:p>
        </p:txBody>
      </p:sp>
      <p:sp>
        <p:nvSpPr>
          <p:cNvPr id="6" name="Rectangle 514"/>
          <p:cNvSpPr>
            <a:spLocks noChangeArrowheads="1"/>
          </p:cNvSpPr>
          <p:nvPr/>
        </p:nvSpPr>
        <p:spPr bwMode="auto">
          <a:xfrm>
            <a:off x="5706961" y="5479331"/>
            <a:ext cx="834634" cy="10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pc="-20" dirty="0" smtClean="0">
                <a:solidFill>
                  <a:srgbClr val="00AEEF"/>
                </a:solidFill>
                <a:effectLst>
                  <a:glow rad="63500">
                    <a:srgbClr val="FFFFFF"/>
                  </a:glow>
                </a:effectLst>
                <a:latin typeface="Arial"/>
                <a:cs typeface="Arial"/>
                <a:sym typeface="Arial"/>
              </a:rPr>
              <a:t>TROPIC OF CAPRICORN</a:t>
            </a:r>
            <a:endParaRPr lang="en-US" altLang="en-US" sz="1600" b="1" kern="0" spc="-20" dirty="0" smtClean="0">
              <a:solidFill>
                <a:srgbClr val="000000"/>
              </a:solidFill>
              <a:effectLst>
                <a:glow rad="63500">
                  <a:srgbClr val="FFFFFF"/>
                </a:glow>
              </a:effectLst>
              <a:latin typeface="Arial"/>
              <a:cs typeface="Arial"/>
              <a:sym typeface="Arial"/>
            </a:endParaRPr>
          </a:p>
        </p:txBody>
      </p:sp>
      <p:sp>
        <p:nvSpPr>
          <p:cNvPr id="8" name="Rectangle 515"/>
          <p:cNvSpPr>
            <a:spLocks noChangeArrowheads="1"/>
          </p:cNvSpPr>
          <p:nvPr/>
        </p:nvSpPr>
        <p:spPr bwMode="auto">
          <a:xfrm>
            <a:off x="7156011" y="4218424"/>
            <a:ext cx="730919" cy="10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pc="-20" dirty="0" smtClean="0">
                <a:solidFill>
                  <a:srgbClr val="00AEEF"/>
                </a:solidFill>
                <a:effectLst>
                  <a:glow rad="63500">
                    <a:srgbClr val="FFFFFF"/>
                  </a:glow>
                </a:effectLst>
                <a:latin typeface="Arial"/>
                <a:cs typeface="Arial"/>
                <a:sym typeface="Arial"/>
              </a:rPr>
              <a:t>TROPIC OF CANCER</a:t>
            </a:r>
            <a:endParaRPr lang="en-US" altLang="en-US" sz="1600" b="1" kern="0" spc="-20" dirty="0" smtClean="0">
              <a:solidFill>
                <a:srgbClr val="000000"/>
              </a:solidFill>
              <a:effectLst>
                <a:glow rad="63500">
                  <a:srgbClr val="FFFFFF"/>
                </a:glow>
              </a:effectLst>
              <a:latin typeface="Arial"/>
              <a:cs typeface="Arial"/>
              <a:sym typeface="Arial"/>
            </a:endParaRPr>
          </a:p>
        </p:txBody>
      </p:sp>
      <p:sp>
        <p:nvSpPr>
          <p:cNvPr id="9" name="Rectangle 535"/>
          <p:cNvSpPr>
            <a:spLocks noChangeArrowheads="1"/>
          </p:cNvSpPr>
          <p:nvPr/>
        </p:nvSpPr>
        <p:spPr bwMode="auto">
          <a:xfrm>
            <a:off x="3286643" y="3968268"/>
            <a:ext cx="642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000" b="1" i="1" kern="0" dirty="0" smtClean="0">
                <a:solidFill>
                  <a:srgbClr val="44C8F5"/>
                </a:solidFill>
                <a:latin typeface="Arial"/>
                <a:cs typeface="Arial"/>
                <a:sym typeface="Arial"/>
              </a:rPr>
              <a:t>ATLANTIC</a:t>
            </a:r>
          </a:p>
          <a:p>
            <a:pPr algn="ctr"/>
            <a:r>
              <a:rPr lang="en-US" altLang="en-US" sz="1000" b="1" i="1" kern="0" dirty="0" smtClean="0">
                <a:solidFill>
                  <a:srgbClr val="44C8F5"/>
                </a:solidFill>
                <a:latin typeface="Arial"/>
                <a:cs typeface="Arial"/>
                <a:sym typeface="Arial"/>
              </a:rPr>
              <a:t>OCEAN</a:t>
            </a:r>
            <a:endParaRPr lang="en-US" altLang="en-US" sz="2400" b="1" kern="0" dirty="0" smtClean="0">
              <a:solidFill>
                <a:srgbClr val="000000"/>
              </a:solidFill>
              <a:latin typeface="Arial"/>
              <a:cs typeface="Arial"/>
              <a:sym typeface="Arial"/>
            </a:endParaRPr>
          </a:p>
        </p:txBody>
      </p:sp>
      <p:sp>
        <p:nvSpPr>
          <p:cNvPr id="10" name="Rectangle 537"/>
          <p:cNvSpPr>
            <a:spLocks noChangeArrowheads="1"/>
          </p:cNvSpPr>
          <p:nvPr/>
        </p:nvSpPr>
        <p:spPr bwMode="auto">
          <a:xfrm>
            <a:off x="4242045" y="2982454"/>
            <a:ext cx="380912" cy="24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900" b="1" i="1" kern="0" dirty="0" smtClean="0">
                <a:solidFill>
                  <a:srgbClr val="44C8F5"/>
                </a:solidFill>
                <a:latin typeface="Arial"/>
                <a:cs typeface="Arial"/>
                <a:sym typeface="Arial"/>
              </a:rPr>
              <a:t>ARCTIC</a:t>
            </a:r>
          </a:p>
          <a:p>
            <a:pPr algn="ctr"/>
            <a:r>
              <a:rPr lang="en-US" altLang="en-US" sz="900" b="1" i="1" kern="0" dirty="0" smtClean="0">
                <a:solidFill>
                  <a:srgbClr val="44C8F5"/>
                </a:solidFill>
                <a:latin typeface="Arial"/>
                <a:cs typeface="Arial"/>
                <a:sym typeface="Arial"/>
              </a:rPr>
              <a:t>OCEAN</a:t>
            </a:r>
            <a:endParaRPr lang="en-US" altLang="en-US" sz="2000" b="1" kern="0" dirty="0" smtClean="0">
              <a:solidFill>
                <a:srgbClr val="000000"/>
              </a:solidFill>
              <a:latin typeface="Arial"/>
              <a:cs typeface="Arial"/>
              <a:sym typeface="Arial"/>
            </a:endParaRPr>
          </a:p>
        </p:txBody>
      </p:sp>
      <p:sp>
        <p:nvSpPr>
          <p:cNvPr id="11" name="Rectangle 539"/>
          <p:cNvSpPr>
            <a:spLocks noChangeArrowheads="1"/>
          </p:cNvSpPr>
          <p:nvPr/>
        </p:nvSpPr>
        <p:spPr bwMode="auto">
          <a:xfrm>
            <a:off x="3719798" y="5493167"/>
            <a:ext cx="642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000" b="1" i="1" kern="0" dirty="0" smtClean="0">
                <a:solidFill>
                  <a:srgbClr val="44C8F5"/>
                </a:solidFill>
                <a:latin typeface="Arial"/>
                <a:cs typeface="Arial"/>
                <a:sym typeface="Arial"/>
              </a:rPr>
              <a:t>ATLANTIC</a:t>
            </a:r>
          </a:p>
          <a:p>
            <a:pPr algn="ctr"/>
            <a:r>
              <a:rPr lang="en-US" altLang="en-US" sz="1000" b="1" i="1" kern="0" dirty="0" smtClean="0">
                <a:solidFill>
                  <a:srgbClr val="44C8F5"/>
                </a:solidFill>
                <a:latin typeface="Arial"/>
                <a:cs typeface="Arial"/>
                <a:sym typeface="Arial"/>
              </a:rPr>
              <a:t>OCEAN</a:t>
            </a:r>
            <a:endParaRPr lang="en-US" altLang="en-US" sz="2400" b="1" kern="0" dirty="0" smtClean="0">
              <a:solidFill>
                <a:srgbClr val="000000"/>
              </a:solidFill>
              <a:latin typeface="Arial"/>
              <a:cs typeface="Arial"/>
              <a:sym typeface="Arial"/>
            </a:endParaRPr>
          </a:p>
        </p:txBody>
      </p:sp>
      <p:sp>
        <p:nvSpPr>
          <p:cNvPr id="12" name="Rectangle 541"/>
          <p:cNvSpPr>
            <a:spLocks noChangeArrowheads="1"/>
          </p:cNvSpPr>
          <p:nvPr/>
        </p:nvSpPr>
        <p:spPr bwMode="auto">
          <a:xfrm>
            <a:off x="5766136" y="5001607"/>
            <a:ext cx="4632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000" b="1" i="1" kern="0" dirty="0" smtClean="0">
                <a:solidFill>
                  <a:srgbClr val="44C8F5"/>
                </a:solidFill>
                <a:latin typeface="Arial"/>
                <a:cs typeface="Arial"/>
                <a:sym typeface="Arial"/>
              </a:rPr>
              <a:t>INDIAN</a:t>
            </a:r>
          </a:p>
          <a:p>
            <a:pPr algn="ctr"/>
            <a:r>
              <a:rPr lang="en-US" altLang="en-US" sz="1000" b="1" i="1" kern="0" dirty="0" smtClean="0">
                <a:solidFill>
                  <a:srgbClr val="44C8F5"/>
                </a:solidFill>
                <a:latin typeface="Arial"/>
                <a:cs typeface="Arial"/>
                <a:sym typeface="Arial"/>
              </a:rPr>
              <a:t>OCEAN</a:t>
            </a:r>
            <a:endParaRPr lang="en-US" altLang="en-US" sz="2400" b="1" kern="0" dirty="0" smtClean="0">
              <a:solidFill>
                <a:srgbClr val="000000"/>
              </a:solidFill>
              <a:latin typeface="Arial"/>
              <a:cs typeface="Arial"/>
              <a:sym typeface="Arial"/>
            </a:endParaRPr>
          </a:p>
        </p:txBody>
      </p:sp>
      <p:sp>
        <p:nvSpPr>
          <p:cNvPr id="13" name="Rectangle 543"/>
          <p:cNvSpPr>
            <a:spLocks noChangeArrowheads="1"/>
          </p:cNvSpPr>
          <p:nvPr/>
        </p:nvSpPr>
        <p:spPr bwMode="auto">
          <a:xfrm>
            <a:off x="1350752" y="4504053"/>
            <a:ext cx="512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000" b="1" i="1" kern="0" dirty="0" smtClean="0">
                <a:solidFill>
                  <a:srgbClr val="44C8F5"/>
                </a:solidFill>
                <a:latin typeface="Arial"/>
                <a:cs typeface="Arial"/>
                <a:sym typeface="Arial"/>
              </a:rPr>
              <a:t>PACIFIC</a:t>
            </a:r>
          </a:p>
          <a:p>
            <a:pPr algn="ctr"/>
            <a:r>
              <a:rPr lang="en-US" altLang="en-US" sz="1000" b="1" i="1" kern="0" dirty="0" smtClean="0">
                <a:solidFill>
                  <a:srgbClr val="44C8F5"/>
                </a:solidFill>
                <a:latin typeface="Arial"/>
                <a:cs typeface="Arial"/>
                <a:sym typeface="Arial"/>
              </a:rPr>
              <a:t>OCEAN</a:t>
            </a:r>
            <a:endParaRPr lang="en-US" altLang="en-US" sz="2400" b="1" kern="0" dirty="0" smtClean="0">
              <a:solidFill>
                <a:srgbClr val="000000"/>
              </a:solidFill>
              <a:latin typeface="Arial"/>
              <a:cs typeface="Arial"/>
              <a:sym typeface="Arial"/>
            </a:endParaRPr>
          </a:p>
        </p:txBody>
      </p:sp>
      <p:sp>
        <p:nvSpPr>
          <p:cNvPr id="14" name="Rectangle 545"/>
          <p:cNvSpPr>
            <a:spLocks noChangeArrowheads="1"/>
          </p:cNvSpPr>
          <p:nvPr/>
        </p:nvSpPr>
        <p:spPr bwMode="auto">
          <a:xfrm>
            <a:off x="7324238" y="4457849"/>
            <a:ext cx="512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000" b="1" i="1" kern="0" dirty="0" smtClean="0">
                <a:solidFill>
                  <a:srgbClr val="44C8F5"/>
                </a:solidFill>
                <a:latin typeface="Arial"/>
                <a:cs typeface="Arial"/>
                <a:sym typeface="Arial"/>
              </a:rPr>
              <a:t>PACIFIC</a:t>
            </a:r>
          </a:p>
          <a:p>
            <a:pPr algn="ctr"/>
            <a:r>
              <a:rPr lang="en-US" altLang="en-US" sz="1000" b="1" i="1" kern="0" dirty="0" smtClean="0">
                <a:solidFill>
                  <a:srgbClr val="44C8F5"/>
                </a:solidFill>
                <a:latin typeface="Arial"/>
                <a:cs typeface="Arial"/>
                <a:sym typeface="Arial"/>
              </a:rPr>
              <a:t>OCEAN</a:t>
            </a:r>
            <a:endParaRPr lang="en-US" altLang="en-US" sz="2400" b="1" kern="0" dirty="0" smtClean="0">
              <a:solidFill>
                <a:srgbClr val="000000"/>
              </a:solidFill>
              <a:latin typeface="Arial"/>
              <a:cs typeface="Arial"/>
              <a:sym typeface="Arial"/>
            </a:endParaRPr>
          </a:p>
        </p:txBody>
      </p:sp>
      <p:sp>
        <p:nvSpPr>
          <p:cNvPr id="15" name="Rectangle 547"/>
          <p:cNvSpPr>
            <a:spLocks noChangeArrowheads="1"/>
          </p:cNvSpPr>
          <p:nvPr/>
        </p:nvSpPr>
        <p:spPr bwMode="auto">
          <a:xfrm>
            <a:off x="5319191" y="5904030"/>
            <a:ext cx="57204" cy="12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smtClean="0">
                <a:solidFill>
                  <a:srgbClr val="000000"/>
                </a:solidFill>
                <a:latin typeface="Arial"/>
                <a:cs typeface="Arial"/>
                <a:sym typeface="Arial"/>
              </a:rPr>
              <a:t>0</a:t>
            </a:r>
            <a:endParaRPr lang="en-US" altLang="en-US" sz="1800" b="1" kern="0" smtClean="0">
              <a:solidFill>
                <a:srgbClr val="000000"/>
              </a:solidFill>
              <a:latin typeface="Arial"/>
              <a:cs typeface="Arial"/>
              <a:sym typeface="Arial"/>
            </a:endParaRPr>
          </a:p>
        </p:txBody>
      </p:sp>
      <p:sp>
        <p:nvSpPr>
          <p:cNvPr id="16" name="Rectangle 548"/>
          <p:cNvSpPr>
            <a:spLocks noChangeArrowheads="1"/>
          </p:cNvSpPr>
          <p:nvPr/>
        </p:nvSpPr>
        <p:spPr bwMode="auto">
          <a:xfrm>
            <a:off x="5682409" y="5904030"/>
            <a:ext cx="258334" cy="12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dirty="0" smtClean="0">
                <a:solidFill>
                  <a:srgbClr val="000000"/>
                </a:solidFill>
                <a:latin typeface="Arial"/>
                <a:cs typeface="Arial"/>
                <a:sym typeface="Arial"/>
              </a:rPr>
              <a:t>1,500</a:t>
            </a:r>
            <a:endParaRPr lang="en-US" altLang="en-US" sz="1800" b="1" kern="0" dirty="0" smtClean="0">
              <a:solidFill>
                <a:srgbClr val="000000"/>
              </a:solidFill>
              <a:latin typeface="Arial"/>
              <a:cs typeface="Arial"/>
              <a:sym typeface="Arial"/>
            </a:endParaRPr>
          </a:p>
        </p:txBody>
      </p:sp>
      <p:sp>
        <p:nvSpPr>
          <p:cNvPr id="17" name="Rectangle 549"/>
          <p:cNvSpPr>
            <a:spLocks noChangeArrowheads="1"/>
          </p:cNvSpPr>
          <p:nvPr/>
        </p:nvSpPr>
        <p:spPr bwMode="auto">
          <a:xfrm>
            <a:off x="5319191" y="6046360"/>
            <a:ext cx="57204" cy="12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dirty="0" smtClean="0">
                <a:solidFill>
                  <a:srgbClr val="000000"/>
                </a:solidFill>
                <a:latin typeface="Arial"/>
                <a:cs typeface="Arial"/>
                <a:sym typeface="Arial"/>
              </a:rPr>
              <a:t>0</a:t>
            </a:r>
            <a:endParaRPr lang="en-US" altLang="en-US" sz="1800" b="1" kern="0" dirty="0" smtClean="0">
              <a:solidFill>
                <a:srgbClr val="000000"/>
              </a:solidFill>
              <a:latin typeface="Arial"/>
              <a:cs typeface="Arial"/>
              <a:sym typeface="Arial"/>
            </a:endParaRPr>
          </a:p>
        </p:txBody>
      </p:sp>
      <p:sp>
        <p:nvSpPr>
          <p:cNvPr id="18" name="Rectangle 550"/>
          <p:cNvSpPr>
            <a:spLocks noChangeArrowheads="1"/>
          </p:cNvSpPr>
          <p:nvPr/>
        </p:nvSpPr>
        <p:spPr bwMode="auto">
          <a:xfrm>
            <a:off x="5509769" y="6050484"/>
            <a:ext cx="258334" cy="12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dirty="0" smtClean="0">
                <a:solidFill>
                  <a:srgbClr val="000000"/>
                </a:solidFill>
                <a:latin typeface="Arial"/>
                <a:cs typeface="Arial"/>
                <a:sym typeface="Arial"/>
              </a:rPr>
              <a:t>1,500</a:t>
            </a:r>
            <a:endParaRPr lang="en-US" altLang="en-US" sz="1800" b="1" kern="0" dirty="0" smtClean="0">
              <a:solidFill>
                <a:srgbClr val="000000"/>
              </a:solidFill>
              <a:latin typeface="Arial"/>
              <a:cs typeface="Arial"/>
              <a:sym typeface="Arial"/>
            </a:endParaRPr>
          </a:p>
        </p:txBody>
      </p:sp>
      <p:sp>
        <p:nvSpPr>
          <p:cNvPr id="19" name="Rectangle 551"/>
          <p:cNvSpPr>
            <a:spLocks noChangeArrowheads="1"/>
          </p:cNvSpPr>
          <p:nvPr/>
        </p:nvSpPr>
        <p:spPr bwMode="auto">
          <a:xfrm>
            <a:off x="6106608" y="5904030"/>
            <a:ext cx="548039" cy="12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dirty="0" smtClean="0">
                <a:solidFill>
                  <a:srgbClr val="000000"/>
                </a:solidFill>
                <a:latin typeface="Arial"/>
                <a:cs typeface="Arial"/>
                <a:sym typeface="Arial"/>
              </a:rPr>
              <a:t>3,000 Miles</a:t>
            </a:r>
            <a:endParaRPr lang="en-US" altLang="en-US" sz="1800" b="1" kern="0" dirty="0" smtClean="0">
              <a:solidFill>
                <a:srgbClr val="000000"/>
              </a:solidFill>
              <a:latin typeface="Arial"/>
              <a:cs typeface="Arial"/>
              <a:sym typeface="Arial"/>
            </a:endParaRPr>
          </a:p>
        </p:txBody>
      </p:sp>
      <p:sp>
        <p:nvSpPr>
          <p:cNvPr id="20" name="Rectangle 552"/>
          <p:cNvSpPr>
            <a:spLocks noChangeArrowheads="1"/>
          </p:cNvSpPr>
          <p:nvPr/>
        </p:nvSpPr>
        <p:spPr bwMode="auto">
          <a:xfrm>
            <a:off x="5801659" y="6046360"/>
            <a:ext cx="822980" cy="12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dirty="0" smtClean="0">
                <a:solidFill>
                  <a:srgbClr val="000000"/>
                </a:solidFill>
                <a:latin typeface="Arial"/>
                <a:cs typeface="Arial"/>
                <a:sym typeface="Arial"/>
              </a:rPr>
              <a:t>3,000 Kilometers</a:t>
            </a:r>
            <a:endParaRPr lang="en-US" altLang="en-US" sz="1800" b="1" kern="0" dirty="0" smtClean="0">
              <a:solidFill>
                <a:srgbClr val="000000"/>
              </a:solidFill>
              <a:latin typeface="Arial"/>
              <a:cs typeface="Arial"/>
              <a:sym typeface="Arial"/>
            </a:endParaRPr>
          </a:p>
        </p:txBody>
      </p:sp>
      <p:sp>
        <p:nvSpPr>
          <p:cNvPr id="22" name="Rectangle 13"/>
          <p:cNvSpPr>
            <a:spLocks noChangeArrowheads="1"/>
          </p:cNvSpPr>
          <p:nvPr/>
        </p:nvSpPr>
        <p:spPr bwMode="auto">
          <a:xfrm>
            <a:off x="973261" y="4835246"/>
            <a:ext cx="9377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23" name="Rectangle 14"/>
          <p:cNvSpPr>
            <a:spLocks noChangeArrowheads="1"/>
          </p:cNvSpPr>
          <p:nvPr/>
        </p:nvSpPr>
        <p:spPr bwMode="auto">
          <a:xfrm>
            <a:off x="982780" y="5326711"/>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24" name="Rectangle 15"/>
          <p:cNvSpPr>
            <a:spLocks noChangeArrowheads="1"/>
          </p:cNvSpPr>
          <p:nvPr/>
        </p:nvSpPr>
        <p:spPr bwMode="auto">
          <a:xfrm>
            <a:off x="2230094" y="5814101"/>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25" name="Rectangle 6"/>
          <p:cNvSpPr>
            <a:spLocks noChangeArrowheads="1"/>
          </p:cNvSpPr>
          <p:nvPr/>
        </p:nvSpPr>
        <p:spPr bwMode="auto">
          <a:xfrm>
            <a:off x="1112483" y="3850341"/>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26" name="Rectangle 7"/>
          <p:cNvSpPr>
            <a:spLocks noChangeArrowheads="1"/>
          </p:cNvSpPr>
          <p:nvPr/>
        </p:nvSpPr>
        <p:spPr bwMode="auto">
          <a:xfrm>
            <a:off x="1001281" y="4356593"/>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27" name="Rectangle 17"/>
          <p:cNvSpPr>
            <a:spLocks noChangeArrowheads="1"/>
          </p:cNvSpPr>
          <p:nvPr/>
        </p:nvSpPr>
        <p:spPr bwMode="auto">
          <a:xfrm>
            <a:off x="1426355" y="3373183"/>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28" name="Rectangle 19"/>
          <p:cNvSpPr>
            <a:spLocks noChangeArrowheads="1"/>
          </p:cNvSpPr>
          <p:nvPr/>
        </p:nvSpPr>
        <p:spPr bwMode="auto">
          <a:xfrm>
            <a:off x="2095844" y="2880230"/>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29" name="Rectangle 12"/>
          <p:cNvSpPr>
            <a:spLocks noChangeArrowheads="1"/>
          </p:cNvSpPr>
          <p:nvPr/>
        </p:nvSpPr>
        <p:spPr bwMode="auto">
          <a:xfrm>
            <a:off x="8011771" y="4829976"/>
            <a:ext cx="9377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0" name="Rectangle 16"/>
          <p:cNvSpPr>
            <a:spLocks noChangeArrowheads="1"/>
          </p:cNvSpPr>
          <p:nvPr/>
        </p:nvSpPr>
        <p:spPr bwMode="auto">
          <a:xfrm>
            <a:off x="7665957" y="3370867"/>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1" name="Rectangle 18"/>
          <p:cNvSpPr>
            <a:spLocks noChangeArrowheads="1"/>
          </p:cNvSpPr>
          <p:nvPr/>
        </p:nvSpPr>
        <p:spPr bwMode="auto">
          <a:xfrm>
            <a:off x="7003809" y="2875975"/>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2" name="Rectangle 20"/>
          <p:cNvSpPr>
            <a:spLocks noChangeArrowheads="1"/>
          </p:cNvSpPr>
          <p:nvPr/>
        </p:nvSpPr>
        <p:spPr bwMode="auto">
          <a:xfrm>
            <a:off x="7937716" y="3851502"/>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3" name="Rectangle 21"/>
          <p:cNvSpPr>
            <a:spLocks noChangeArrowheads="1"/>
          </p:cNvSpPr>
          <p:nvPr/>
        </p:nvSpPr>
        <p:spPr bwMode="auto">
          <a:xfrm>
            <a:off x="7947849" y="5814701"/>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4" name="Rectangle 22"/>
          <p:cNvSpPr>
            <a:spLocks noChangeArrowheads="1"/>
          </p:cNvSpPr>
          <p:nvPr/>
        </p:nvSpPr>
        <p:spPr bwMode="auto">
          <a:xfrm>
            <a:off x="7976817" y="4347973"/>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5" name="Rectangle 23"/>
          <p:cNvSpPr>
            <a:spLocks noChangeArrowheads="1"/>
          </p:cNvSpPr>
          <p:nvPr/>
        </p:nvSpPr>
        <p:spPr bwMode="auto">
          <a:xfrm>
            <a:off x="7998340" y="5321524"/>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6" name="Rectangle 5"/>
          <p:cNvSpPr>
            <a:spLocks noChangeArrowheads="1"/>
          </p:cNvSpPr>
          <p:nvPr/>
        </p:nvSpPr>
        <p:spPr bwMode="auto">
          <a:xfrm>
            <a:off x="2593255" y="6246163"/>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100°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7" name="Rectangle 26"/>
          <p:cNvSpPr>
            <a:spLocks noChangeArrowheads="1"/>
          </p:cNvSpPr>
          <p:nvPr/>
        </p:nvSpPr>
        <p:spPr bwMode="auto">
          <a:xfrm>
            <a:off x="1957031" y="5499696"/>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8" name="Rectangle 27"/>
          <p:cNvSpPr>
            <a:spLocks noChangeArrowheads="1"/>
          </p:cNvSpPr>
          <p:nvPr/>
        </p:nvSpPr>
        <p:spPr bwMode="auto">
          <a:xfrm>
            <a:off x="1565192" y="5499696"/>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9" name="Rectangle 8"/>
          <p:cNvSpPr>
            <a:spLocks noChangeArrowheads="1"/>
          </p:cNvSpPr>
          <p:nvPr/>
        </p:nvSpPr>
        <p:spPr bwMode="auto">
          <a:xfrm>
            <a:off x="3648972" y="6246163"/>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40°</a:t>
            </a:r>
            <a:endParaRPr lang="en-US" altLang="en-US" sz="700" b="1" kern="0" smtClean="0">
              <a:solidFill>
                <a:srgbClr val="000000"/>
              </a:solidFill>
              <a:effectLst>
                <a:glow rad="50800">
                  <a:srgbClr val="FFFFFF"/>
                </a:glow>
              </a:effectLst>
              <a:latin typeface="Arial"/>
              <a:cs typeface="Arial"/>
              <a:sym typeface="Arial"/>
            </a:endParaRPr>
          </a:p>
        </p:txBody>
      </p:sp>
      <p:sp>
        <p:nvSpPr>
          <p:cNvPr id="40" name="Rectangle 9"/>
          <p:cNvSpPr>
            <a:spLocks noChangeArrowheads="1"/>
          </p:cNvSpPr>
          <p:nvPr/>
        </p:nvSpPr>
        <p:spPr bwMode="auto">
          <a:xfrm>
            <a:off x="5047607" y="6246163"/>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40°</a:t>
            </a:r>
            <a:endParaRPr lang="en-US" altLang="en-US" sz="700" b="1" kern="0" smtClean="0">
              <a:solidFill>
                <a:srgbClr val="000000"/>
              </a:solidFill>
              <a:effectLst>
                <a:glow rad="50800">
                  <a:srgbClr val="FFFFFF"/>
                </a:glow>
              </a:effectLst>
              <a:latin typeface="Arial"/>
              <a:cs typeface="Arial"/>
              <a:sym typeface="Arial"/>
            </a:endParaRPr>
          </a:p>
        </p:txBody>
      </p:sp>
      <p:sp>
        <p:nvSpPr>
          <p:cNvPr id="41" name="Rectangle 10"/>
          <p:cNvSpPr>
            <a:spLocks noChangeArrowheads="1"/>
          </p:cNvSpPr>
          <p:nvPr/>
        </p:nvSpPr>
        <p:spPr bwMode="auto">
          <a:xfrm>
            <a:off x="3992329" y="6246163"/>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20°</a:t>
            </a:r>
            <a:endParaRPr lang="en-US" altLang="en-US" sz="700" b="1" kern="0" smtClean="0">
              <a:solidFill>
                <a:srgbClr val="000000"/>
              </a:solidFill>
              <a:effectLst>
                <a:glow rad="50800">
                  <a:srgbClr val="FFFFFF"/>
                </a:glow>
              </a:effectLst>
              <a:latin typeface="Arial"/>
              <a:cs typeface="Arial"/>
              <a:sym typeface="Arial"/>
            </a:endParaRPr>
          </a:p>
        </p:txBody>
      </p:sp>
      <p:sp>
        <p:nvSpPr>
          <p:cNvPr id="42" name="Rectangle 11"/>
          <p:cNvSpPr>
            <a:spLocks noChangeArrowheads="1"/>
          </p:cNvSpPr>
          <p:nvPr/>
        </p:nvSpPr>
        <p:spPr bwMode="auto">
          <a:xfrm>
            <a:off x="4693291" y="6246163"/>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43" name="Rectangle 24"/>
          <p:cNvSpPr>
            <a:spLocks noChangeArrowheads="1"/>
          </p:cNvSpPr>
          <p:nvPr/>
        </p:nvSpPr>
        <p:spPr bwMode="auto">
          <a:xfrm>
            <a:off x="3305471" y="6246163"/>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60°</a:t>
            </a:r>
            <a:endParaRPr lang="en-US" altLang="en-US" sz="700" b="1" kern="0" smtClean="0">
              <a:solidFill>
                <a:srgbClr val="000000"/>
              </a:solidFill>
              <a:effectLst>
                <a:glow rad="50800">
                  <a:srgbClr val="FFFFFF"/>
                </a:glow>
              </a:effectLst>
              <a:latin typeface="Arial"/>
              <a:cs typeface="Arial"/>
              <a:sym typeface="Arial"/>
            </a:endParaRPr>
          </a:p>
        </p:txBody>
      </p:sp>
      <p:sp>
        <p:nvSpPr>
          <p:cNvPr id="44" name="Rectangle 25"/>
          <p:cNvSpPr>
            <a:spLocks noChangeArrowheads="1"/>
          </p:cNvSpPr>
          <p:nvPr/>
        </p:nvSpPr>
        <p:spPr bwMode="auto">
          <a:xfrm>
            <a:off x="2972069" y="6246163"/>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45" name="Rectangle 29"/>
          <p:cNvSpPr>
            <a:spLocks noChangeArrowheads="1"/>
          </p:cNvSpPr>
          <p:nvPr/>
        </p:nvSpPr>
        <p:spPr bwMode="auto">
          <a:xfrm>
            <a:off x="4381170" y="6246163"/>
            <a:ext cx="9377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46" name="Rectangle 30"/>
          <p:cNvSpPr>
            <a:spLocks noChangeArrowheads="1"/>
          </p:cNvSpPr>
          <p:nvPr/>
        </p:nvSpPr>
        <p:spPr bwMode="auto">
          <a:xfrm>
            <a:off x="5381969" y="6246163"/>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47" name="Rectangle 31"/>
          <p:cNvSpPr>
            <a:spLocks noChangeArrowheads="1"/>
          </p:cNvSpPr>
          <p:nvPr/>
        </p:nvSpPr>
        <p:spPr bwMode="auto">
          <a:xfrm>
            <a:off x="6033638" y="6246163"/>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100°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48" name="Rectangle 32"/>
          <p:cNvSpPr>
            <a:spLocks noChangeArrowheads="1"/>
          </p:cNvSpPr>
          <p:nvPr/>
        </p:nvSpPr>
        <p:spPr bwMode="auto">
          <a:xfrm>
            <a:off x="6380646" y="6246163"/>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49" name="Rectangle 33"/>
          <p:cNvSpPr>
            <a:spLocks noChangeArrowheads="1"/>
          </p:cNvSpPr>
          <p:nvPr/>
        </p:nvSpPr>
        <p:spPr bwMode="auto">
          <a:xfrm>
            <a:off x="5726705" y="6246163"/>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50" name="Rectangle 34"/>
          <p:cNvSpPr>
            <a:spLocks noChangeArrowheads="1"/>
          </p:cNvSpPr>
          <p:nvPr/>
        </p:nvSpPr>
        <p:spPr bwMode="auto">
          <a:xfrm>
            <a:off x="7092330" y="6246163"/>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51" name="Rectangle 35"/>
          <p:cNvSpPr>
            <a:spLocks noChangeArrowheads="1"/>
          </p:cNvSpPr>
          <p:nvPr/>
        </p:nvSpPr>
        <p:spPr bwMode="auto">
          <a:xfrm>
            <a:off x="6734660" y="6246163"/>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52" name="Rectangle 36"/>
          <p:cNvSpPr>
            <a:spLocks noChangeArrowheads="1"/>
          </p:cNvSpPr>
          <p:nvPr/>
        </p:nvSpPr>
        <p:spPr bwMode="auto">
          <a:xfrm>
            <a:off x="7431999" y="6246163"/>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53" name="Rectangle 46"/>
          <p:cNvSpPr>
            <a:spLocks noChangeArrowheads="1"/>
          </p:cNvSpPr>
          <p:nvPr/>
        </p:nvSpPr>
        <p:spPr bwMode="auto">
          <a:xfrm>
            <a:off x="4442749" y="2747647"/>
            <a:ext cx="9377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54" name="Rectangle 47"/>
          <p:cNvSpPr>
            <a:spLocks noChangeArrowheads="1"/>
          </p:cNvSpPr>
          <p:nvPr/>
        </p:nvSpPr>
        <p:spPr bwMode="auto">
          <a:xfrm>
            <a:off x="4170797" y="2747647"/>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20°</a:t>
            </a:r>
            <a:endParaRPr lang="en-US" altLang="en-US" sz="700" b="1" kern="0" smtClean="0">
              <a:solidFill>
                <a:srgbClr val="000000"/>
              </a:solidFill>
              <a:effectLst>
                <a:glow rad="50800">
                  <a:srgbClr val="FFFFFF"/>
                </a:glow>
              </a:effectLst>
              <a:latin typeface="Arial"/>
              <a:cs typeface="Arial"/>
              <a:sym typeface="Arial"/>
            </a:endParaRPr>
          </a:p>
        </p:txBody>
      </p:sp>
      <p:sp>
        <p:nvSpPr>
          <p:cNvPr id="55" name="Rectangle 48"/>
          <p:cNvSpPr>
            <a:spLocks noChangeArrowheads="1"/>
          </p:cNvSpPr>
          <p:nvPr/>
        </p:nvSpPr>
        <p:spPr bwMode="auto">
          <a:xfrm>
            <a:off x="4639536" y="2747647"/>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20°</a:t>
            </a:r>
            <a:endParaRPr lang="en-US" altLang="en-US" sz="700" b="1" kern="0" smtClean="0">
              <a:solidFill>
                <a:srgbClr val="000000"/>
              </a:solidFill>
              <a:effectLst>
                <a:glow rad="50800">
                  <a:srgbClr val="FFFFFF"/>
                </a:glow>
              </a:effectLst>
              <a:latin typeface="Arial"/>
              <a:cs typeface="Arial"/>
              <a:sym typeface="Arial"/>
            </a:endParaRPr>
          </a:p>
        </p:txBody>
      </p:sp>
      <p:sp>
        <p:nvSpPr>
          <p:cNvPr id="56" name="Rectangle 49"/>
          <p:cNvSpPr>
            <a:spLocks noChangeArrowheads="1"/>
          </p:cNvSpPr>
          <p:nvPr/>
        </p:nvSpPr>
        <p:spPr bwMode="auto">
          <a:xfrm>
            <a:off x="3941212" y="2747647"/>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57" name="Rectangle 50"/>
          <p:cNvSpPr>
            <a:spLocks noChangeArrowheads="1"/>
          </p:cNvSpPr>
          <p:nvPr/>
        </p:nvSpPr>
        <p:spPr bwMode="auto">
          <a:xfrm>
            <a:off x="4879457" y="2747647"/>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58" name="Rectangle 51"/>
          <p:cNvSpPr>
            <a:spLocks noChangeArrowheads="1"/>
          </p:cNvSpPr>
          <p:nvPr/>
        </p:nvSpPr>
        <p:spPr bwMode="auto">
          <a:xfrm>
            <a:off x="3714811" y="2747647"/>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60°</a:t>
            </a:r>
            <a:endParaRPr lang="en-US" altLang="en-US" sz="700" b="1" kern="0" smtClean="0">
              <a:solidFill>
                <a:srgbClr val="000000"/>
              </a:solidFill>
              <a:effectLst>
                <a:glow rad="50800">
                  <a:srgbClr val="FFFFFF"/>
                </a:glow>
              </a:effectLst>
              <a:latin typeface="Arial"/>
              <a:cs typeface="Arial"/>
              <a:sym typeface="Arial"/>
            </a:endParaRPr>
          </a:p>
        </p:txBody>
      </p:sp>
      <p:sp>
        <p:nvSpPr>
          <p:cNvPr id="59" name="Rectangle 52"/>
          <p:cNvSpPr>
            <a:spLocks noChangeArrowheads="1"/>
          </p:cNvSpPr>
          <p:nvPr/>
        </p:nvSpPr>
        <p:spPr bwMode="auto">
          <a:xfrm>
            <a:off x="3494028" y="2747647"/>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60" name="Rectangle 53"/>
          <p:cNvSpPr>
            <a:spLocks noChangeArrowheads="1"/>
          </p:cNvSpPr>
          <p:nvPr/>
        </p:nvSpPr>
        <p:spPr bwMode="auto">
          <a:xfrm>
            <a:off x="5338209" y="2747647"/>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61" name="Rectangle 54"/>
          <p:cNvSpPr>
            <a:spLocks noChangeArrowheads="1"/>
          </p:cNvSpPr>
          <p:nvPr/>
        </p:nvSpPr>
        <p:spPr bwMode="auto">
          <a:xfrm>
            <a:off x="3233444" y="2747647"/>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100°</a:t>
            </a:r>
            <a:endParaRPr lang="en-US" altLang="en-US" sz="700" b="1" kern="0" smtClean="0">
              <a:solidFill>
                <a:srgbClr val="000000"/>
              </a:solidFill>
              <a:effectLst>
                <a:glow rad="50800">
                  <a:srgbClr val="FFFFFF"/>
                </a:glow>
              </a:effectLst>
              <a:latin typeface="Arial"/>
              <a:cs typeface="Arial"/>
              <a:sym typeface="Arial"/>
            </a:endParaRPr>
          </a:p>
        </p:txBody>
      </p:sp>
      <p:sp>
        <p:nvSpPr>
          <p:cNvPr id="62" name="Rectangle 55"/>
          <p:cNvSpPr>
            <a:spLocks noChangeArrowheads="1"/>
          </p:cNvSpPr>
          <p:nvPr/>
        </p:nvSpPr>
        <p:spPr bwMode="auto">
          <a:xfrm>
            <a:off x="5534051" y="2747647"/>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100°</a:t>
            </a:r>
            <a:endParaRPr lang="en-US" altLang="en-US" sz="700" b="1" kern="0" smtClean="0">
              <a:solidFill>
                <a:srgbClr val="000000"/>
              </a:solidFill>
              <a:effectLst>
                <a:glow rad="50800">
                  <a:srgbClr val="FFFFFF"/>
                </a:glow>
              </a:effectLst>
              <a:latin typeface="Arial"/>
              <a:cs typeface="Arial"/>
              <a:sym typeface="Arial"/>
            </a:endParaRPr>
          </a:p>
        </p:txBody>
      </p:sp>
      <p:sp>
        <p:nvSpPr>
          <p:cNvPr id="63" name="Rectangle 56"/>
          <p:cNvSpPr>
            <a:spLocks noChangeArrowheads="1"/>
          </p:cNvSpPr>
          <p:nvPr/>
        </p:nvSpPr>
        <p:spPr bwMode="auto">
          <a:xfrm>
            <a:off x="3005911" y="2747647"/>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120°</a:t>
            </a:r>
            <a:endParaRPr lang="en-US" altLang="en-US" sz="700" b="1" kern="0" smtClean="0">
              <a:solidFill>
                <a:srgbClr val="000000"/>
              </a:solidFill>
              <a:effectLst>
                <a:glow rad="50800">
                  <a:srgbClr val="FFFFFF"/>
                </a:glow>
              </a:effectLst>
              <a:latin typeface="Arial"/>
              <a:cs typeface="Arial"/>
              <a:sym typeface="Arial"/>
            </a:endParaRPr>
          </a:p>
        </p:txBody>
      </p:sp>
      <p:sp>
        <p:nvSpPr>
          <p:cNvPr id="64" name="Rectangle 57"/>
          <p:cNvSpPr>
            <a:spLocks noChangeArrowheads="1"/>
          </p:cNvSpPr>
          <p:nvPr/>
        </p:nvSpPr>
        <p:spPr bwMode="auto">
          <a:xfrm>
            <a:off x="5772743" y="2747647"/>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65" name="Rectangle 58"/>
          <p:cNvSpPr>
            <a:spLocks noChangeArrowheads="1"/>
          </p:cNvSpPr>
          <p:nvPr/>
        </p:nvSpPr>
        <p:spPr bwMode="auto">
          <a:xfrm>
            <a:off x="2773465" y="2747647"/>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140°</a:t>
            </a:r>
            <a:endParaRPr lang="en-US" altLang="en-US" sz="700" b="1" kern="0" smtClean="0">
              <a:solidFill>
                <a:srgbClr val="000000"/>
              </a:solidFill>
              <a:effectLst>
                <a:glow rad="50800">
                  <a:srgbClr val="FFFFFF"/>
                </a:glow>
              </a:effectLst>
              <a:latin typeface="Arial"/>
              <a:cs typeface="Arial"/>
              <a:sym typeface="Arial"/>
            </a:endParaRPr>
          </a:p>
        </p:txBody>
      </p:sp>
      <p:sp>
        <p:nvSpPr>
          <p:cNvPr id="66" name="Rectangle 59"/>
          <p:cNvSpPr>
            <a:spLocks noChangeArrowheads="1"/>
          </p:cNvSpPr>
          <p:nvPr/>
        </p:nvSpPr>
        <p:spPr bwMode="auto">
          <a:xfrm>
            <a:off x="2514007" y="2747647"/>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67" name="Rectangle 60"/>
          <p:cNvSpPr>
            <a:spLocks noChangeArrowheads="1"/>
          </p:cNvSpPr>
          <p:nvPr/>
        </p:nvSpPr>
        <p:spPr bwMode="auto">
          <a:xfrm>
            <a:off x="6030653" y="2747647"/>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68" name="Rectangle 61"/>
          <p:cNvSpPr>
            <a:spLocks noChangeArrowheads="1"/>
          </p:cNvSpPr>
          <p:nvPr/>
        </p:nvSpPr>
        <p:spPr bwMode="auto">
          <a:xfrm>
            <a:off x="6246011" y="2747647"/>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69" name="Rectangle 62"/>
          <p:cNvSpPr>
            <a:spLocks noChangeArrowheads="1"/>
          </p:cNvSpPr>
          <p:nvPr/>
        </p:nvSpPr>
        <p:spPr bwMode="auto">
          <a:xfrm>
            <a:off x="5116230" y="2747647"/>
            <a:ext cx="148629"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70" name="Rectangle 63"/>
          <p:cNvSpPr>
            <a:spLocks noChangeArrowheads="1"/>
          </p:cNvSpPr>
          <p:nvPr/>
        </p:nvSpPr>
        <p:spPr bwMode="auto">
          <a:xfrm>
            <a:off x="6502872" y="2747647"/>
            <a:ext cx="203480" cy="11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71" name="Rectangle 563"/>
          <p:cNvSpPr>
            <a:spLocks noChangeArrowheads="1"/>
          </p:cNvSpPr>
          <p:nvPr/>
        </p:nvSpPr>
        <p:spPr bwMode="auto">
          <a:xfrm>
            <a:off x="1253350" y="5666261"/>
            <a:ext cx="29174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smtClean="0">
                <a:solidFill>
                  <a:srgbClr val="000000"/>
                </a:solidFill>
                <a:latin typeface="Arial"/>
              </a:rPr>
              <a:t>Core</a:t>
            </a:r>
            <a:endParaRPr lang="en-US" altLang="en-US" sz="1800" b="1" kern="0" dirty="0" smtClean="0">
              <a:solidFill>
                <a:srgbClr val="000000"/>
              </a:solidFill>
              <a:latin typeface="Arial"/>
              <a:cs typeface="Arial"/>
              <a:sym typeface="Arial"/>
            </a:endParaRPr>
          </a:p>
        </p:txBody>
      </p:sp>
      <p:sp>
        <p:nvSpPr>
          <p:cNvPr id="72" name="Rectangle 27"/>
          <p:cNvSpPr>
            <a:spLocks noChangeArrowheads="1"/>
          </p:cNvSpPr>
          <p:nvPr/>
        </p:nvSpPr>
        <p:spPr bwMode="auto">
          <a:xfrm>
            <a:off x="1184622" y="5499696"/>
            <a:ext cx="161048" cy="9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74" name="Rectangle 563"/>
          <p:cNvSpPr>
            <a:spLocks noChangeArrowheads="1"/>
          </p:cNvSpPr>
          <p:nvPr/>
        </p:nvSpPr>
        <p:spPr bwMode="auto">
          <a:xfrm>
            <a:off x="1253350" y="5841135"/>
            <a:ext cx="9297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latin typeface="Arial"/>
              </a:rPr>
              <a:t>Semi-periphery</a:t>
            </a:r>
            <a:endParaRPr lang="en-US" altLang="en-US" sz="1800" b="1" kern="0" dirty="0" smtClean="0">
              <a:solidFill>
                <a:srgbClr val="000000"/>
              </a:solidFill>
              <a:latin typeface="Arial"/>
              <a:cs typeface="Arial"/>
              <a:sym typeface="Arial"/>
            </a:endParaRPr>
          </a:p>
        </p:txBody>
      </p:sp>
      <p:sp>
        <p:nvSpPr>
          <p:cNvPr id="75" name="Rectangle 563"/>
          <p:cNvSpPr>
            <a:spLocks noChangeArrowheads="1"/>
          </p:cNvSpPr>
          <p:nvPr/>
        </p:nvSpPr>
        <p:spPr bwMode="auto">
          <a:xfrm>
            <a:off x="1253350" y="6016009"/>
            <a:ext cx="5883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latin typeface="Arial"/>
              </a:rPr>
              <a:t>Periphery</a:t>
            </a:r>
            <a:endParaRPr lang="en-US" altLang="en-US" sz="1800" b="1" kern="0" dirty="0" smtClean="0">
              <a:solidFill>
                <a:srgbClr val="000000"/>
              </a:solidFill>
              <a:latin typeface="Arial"/>
              <a:cs typeface="Arial"/>
              <a:sym typeface="Arial"/>
            </a:endParaRPr>
          </a:p>
        </p:txBody>
      </p:sp>
      <p:sp>
        <p:nvSpPr>
          <p:cNvPr id="76" name="Rectangle 563"/>
          <p:cNvSpPr>
            <a:spLocks noChangeArrowheads="1"/>
          </p:cNvSpPr>
          <p:nvPr/>
        </p:nvSpPr>
        <p:spPr bwMode="auto">
          <a:xfrm>
            <a:off x="1253350" y="6190942"/>
            <a:ext cx="3414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latin typeface="Arial"/>
              </a:rPr>
              <a:t>Other</a:t>
            </a:r>
            <a:endParaRPr lang="en-US" altLang="en-US" sz="1800" b="1" kern="0" dirty="0" smtClean="0">
              <a:solidFill>
                <a:srgbClr val="000000"/>
              </a:solidFill>
              <a:latin typeface="Arial"/>
              <a:cs typeface="Arial"/>
              <a:sym typeface="Arial"/>
            </a:endParaRPr>
          </a:p>
        </p:txBody>
      </p:sp>
    </p:spTree>
    <p:extLst>
      <p:ext uri="{BB962C8B-B14F-4D97-AF65-F5344CB8AC3E}">
        <p14:creationId xmlns:p14="http://schemas.microsoft.com/office/powerpoint/2010/main" val="694144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a:xfrm>
            <a:off x="457200" y="215371"/>
            <a:ext cx="7677509" cy="1097279"/>
          </a:xfrm>
        </p:spPr>
        <p:txBody>
          <a:bodyPr/>
          <a:lstStyle/>
          <a:p>
            <a:r>
              <a:rPr lang="en-US" sz="3400" dirty="0"/>
              <a:t>10.2.1 Unequal </a:t>
            </a:r>
            <a:r>
              <a:rPr lang="en-US" sz="3400" dirty="0" smtClean="0"/>
              <a:t>and </a:t>
            </a:r>
            <a:r>
              <a:rPr lang="en-US" sz="3400" dirty="0"/>
              <a:t>Uneven Development </a:t>
            </a:r>
            <a:r>
              <a:rPr lang="en-US" sz="2000" b="0" dirty="0"/>
              <a:t>(5 of 6)</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7"/>
            <a:ext cx="8229600" cy="1048850"/>
          </a:xfrm>
        </p:spPr>
        <p:txBody>
          <a:bodyPr/>
          <a:lstStyle/>
          <a:p>
            <a:pPr marL="432" indent="0">
              <a:buNone/>
            </a:pPr>
            <a:r>
              <a:rPr lang="en-US" sz="2200" b="1" dirty="0"/>
              <a:t>Figure 10-19:</a:t>
            </a:r>
            <a:r>
              <a:rPr lang="en-US" sz="2200" dirty="0"/>
              <a:t> The spatial relationship of the core and periphery is more apparent in a world map projection centered on the North Pole.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58" y="2721904"/>
            <a:ext cx="4219884" cy="3676124"/>
          </a:xfrm>
          <a:prstGeom prst="rect">
            <a:avLst/>
          </a:prstGeom>
        </p:spPr>
      </p:pic>
      <p:sp>
        <p:nvSpPr>
          <p:cNvPr id="46" name="Rectangle 41"/>
          <p:cNvSpPr>
            <a:spLocks noChangeArrowheads="1"/>
          </p:cNvSpPr>
          <p:nvPr/>
        </p:nvSpPr>
        <p:spPr bwMode="auto">
          <a:xfrm>
            <a:off x="2570163" y="4359275"/>
            <a:ext cx="7886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40" normalizeH="0" dirty="0" smtClean="0">
                <a:ln>
                  <a:noFill/>
                </a:ln>
                <a:solidFill>
                  <a:srgbClr val="EC1D25"/>
                </a:solidFill>
                <a:effectLst>
                  <a:glow rad="50800">
                    <a:schemeClr val="bg1">
                      <a:alpha val="50000"/>
                    </a:schemeClr>
                  </a:glow>
                </a:effectLst>
                <a:latin typeface="Arial Black" panose="020B0A04020102020204" pitchFamily="34" charset="0"/>
              </a:rPr>
              <a:t>DEVELOPING</a:t>
            </a:r>
            <a:endParaRPr kumimoji="0" lang="en-US" altLang="en-US" sz="1200" b="1" i="0" u="none" strike="noStrike" cap="none" spc="-40" normalizeH="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47" name="Rectangle 42"/>
          <p:cNvSpPr>
            <a:spLocks noChangeArrowheads="1"/>
          </p:cNvSpPr>
          <p:nvPr/>
        </p:nvSpPr>
        <p:spPr bwMode="auto">
          <a:xfrm>
            <a:off x="4632326" y="4084638"/>
            <a:ext cx="7296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40" normalizeH="0" dirty="0" smtClean="0">
                <a:ln>
                  <a:noFill/>
                </a:ln>
                <a:solidFill>
                  <a:srgbClr val="EC1D25"/>
                </a:solidFill>
                <a:effectLst>
                  <a:glow rad="50800">
                    <a:schemeClr val="bg1">
                      <a:alpha val="50000"/>
                    </a:schemeClr>
                  </a:glow>
                </a:effectLst>
                <a:latin typeface="Arial Black" panose="020B0A04020102020204" pitchFamily="34" charset="0"/>
              </a:rPr>
              <a:t>DEVELOPED</a:t>
            </a:r>
            <a:endParaRPr kumimoji="0" lang="en-US" altLang="en-US" sz="1200" b="1" i="0" u="none" strike="noStrike" cap="none" spc="-40" normalizeH="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48" name="Rectangle 43"/>
          <p:cNvSpPr>
            <a:spLocks noChangeArrowheads="1"/>
          </p:cNvSpPr>
          <p:nvPr/>
        </p:nvSpPr>
        <p:spPr bwMode="auto">
          <a:xfrm>
            <a:off x="5868983" y="6042025"/>
            <a:ext cx="7296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40" normalizeH="0" dirty="0" smtClean="0">
                <a:ln>
                  <a:noFill/>
                </a:ln>
                <a:solidFill>
                  <a:srgbClr val="EC1D25"/>
                </a:solidFill>
                <a:effectLst>
                  <a:glow rad="50800">
                    <a:schemeClr val="bg1">
                      <a:alpha val="50000"/>
                    </a:schemeClr>
                  </a:glow>
                </a:effectLst>
                <a:latin typeface="Arial Black" panose="020B0A04020102020204" pitchFamily="34" charset="0"/>
              </a:rPr>
              <a:t>DEVELOPED</a:t>
            </a:r>
            <a:endParaRPr kumimoji="0" lang="en-US" altLang="en-US" sz="1200" b="1" i="0" u="none" strike="noStrike" cap="none" spc="-40" normalizeH="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49" name="Rectangle 44"/>
          <p:cNvSpPr>
            <a:spLocks noChangeArrowheads="1"/>
          </p:cNvSpPr>
          <p:nvPr/>
        </p:nvSpPr>
        <p:spPr bwMode="auto">
          <a:xfrm rot="5400000">
            <a:off x="4335029" y="4517766"/>
            <a:ext cx="897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50800">
                    <a:schemeClr val="bg1">
                      <a:alpha val="50000"/>
                    </a:schemeClr>
                  </a:glow>
                </a:effectLst>
                <a:latin typeface="+mj-lt"/>
              </a:rPr>
              <a:t>+</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0" name="Rectangle 45"/>
          <p:cNvSpPr>
            <a:spLocks noChangeArrowheads="1"/>
          </p:cNvSpPr>
          <p:nvPr/>
        </p:nvSpPr>
        <p:spPr bwMode="auto">
          <a:xfrm>
            <a:off x="4431669" y="4346575"/>
            <a:ext cx="2388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50800">
                    <a:schemeClr val="bg1">
                      <a:alpha val="50000"/>
                    </a:schemeClr>
                  </a:glow>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50800">
                    <a:schemeClr val="bg1">
                      <a:alpha val="50000"/>
                    </a:schemeClr>
                  </a:glow>
                </a:effectLst>
                <a:latin typeface="+mj-lt"/>
              </a:rPr>
              <a:t>Pole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2" name="Rectangle 47"/>
          <p:cNvSpPr>
            <a:spLocks noChangeArrowheads="1"/>
          </p:cNvSpPr>
          <p:nvPr/>
        </p:nvSpPr>
        <p:spPr bwMode="auto">
          <a:xfrm>
            <a:off x="5867401" y="4570413"/>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0000"/>
                </a:solidFill>
                <a:effectLst>
                  <a:glow rad="50800">
                    <a:schemeClr val="bg1">
                      <a:alpha val="50000"/>
                    </a:schemeClr>
                  </a:glow>
                </a:effectLst>
                <a:latin typeface="+mj-lt"/>
              </a:rPr>
              <a:t>0°</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3" name="Rectangle 48"/>
          <p:cNvSpPr>
            <a:spLocks noChangeArrowheads="1"/>
          </p:cNvSpPr>
          <p:nvPr/>
        </p:nvSpPr>
        <p:spPr bwMode="auto">
          <a:xfrm>
            <a:off x="2771776" y="4581525"/>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0000"/>
                </a:solidFill>
                <a:effectLst>
                  <a:glow rad="50800">
                    <a:schemeClr val="bg1">
                      <a:alpha val="50000"/>
                    </a:schemeClr>
                  </a:glow>
                </a:effectLst>
                <a:latin typeface="+mj-lt"/>
              </a:rPr>
              <a:t>0°</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4" name="Rectangle 49"/>
          <p:cNvSpPr>
            <a:spLocks noChangeArrowheads="1"/>
          </p:cNvSpPr>
          <p:nvPr/>
        </p:nvSpPr>
        <p:spPr bwMode="auto">
          <a:xfrm>
            <a:off x="5343526" y="458152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0000"/>
                </a:solidFill>
                <a:effectLst>
                  <a:glow rad="50800">
                    <a:schemeClr val="bg1">
                      <a:alpha val="50000"/>
                    </a:schemeClr>
                  </a:glow>
                </a:effectLst>
                <a:latin typeface="+mj-lt"/>
              </a:rPr>
              <a:t>30°</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5" name="Rectangle 50"/>
          <p:cNvSpPr>
            <a:spLocks noChangeArrowheads="1"/>
          </p:cNvSpPr>
          <p:nvPr/>
        </p:nvSpPr>
        <p:spPr bwMode="auto">
          <a:xfrm>
            <a:off x="3238498" y="458152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glow rad="50800">
                    <a:schemeClr val="bg1">
                      <a:alpha val="50000"/>
                    </a:schemeClr>
                  </a:glow>
                </a:effectLst>
                <a:latin typeface="+mj-lt"/>
              </a:rPr>
              <a:t>30°</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6" name="Rectangle 51"/>
          <p:cNvSpPr>
            <a:spLocks noChangeArrowheads="1"/>
          </p:cNvSpPr>
          <p:nvPr/>
        </p:nvSpPr>
        <p:spPr bwMode="auto">
          <a:xfrm>
            <a:off x="4338638" y="3090863"/>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0000"/>
                </a:solidFill>
                <a:effectLst>
                  <a:glow rad="50800">
                    <a:schemeClr val="bg1">
                      <a:alpha val="50000"/>
                    </a:schemeClr>
                  </a:glow>
                </a:effectLst>
                <a:latin typeface="+mj-lt"/>
              </a:rPr>
              <a:t>0°</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7" name="Rectangle 52"/>
          <p:cNvSpPr>
            <a:spLocks noChangeArrowheads="1"/>
          </p:cNvSpPr>
          <p:nvPr/>
        </p:nvSpPr>
        <p:spPr bwMode="auto">
          <a:xfrm>
            <a:off x="4351338" y="352107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0000"/>
                </a:solidFill>
                <a:effectLst>
                  <a:glow rad="50800">
                    <a:schemeClr val="bg1">
                      <a:alpha val="50000"/>
                    </a:schemeClr>
                  </a:glow>
                </a:effectLst>
                <a:latin typeface="+mj-lt"/>
              </a:rPr>
              <a:t>30°</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8" name="Rectangle 53"/>
          <p:cNvSpPr>
            <a:spLocks noChangeArrowheads="1"/>
          </p:cNvSpPr>
          <p:nvPr/>
        </p:nvSpPr>
        <p:spPr bwMode="auto">
          <a:xfrm>
            <a:off x="3629026" y="4857750"/>
            <a:ext cx="4712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EUROPE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59" name="Rectangle 54"/>
          <p:cNvSpPr>
            <a:spLocks noChangeArrowheads="1"/>
          </p:cNvSpPr>
          <p:nvPr/>
        </p:nvSpPr>
        <p:spPr bwMode="auto">
          <a:xfrm>
            <a:off x="2835147" y="3378200"/>
            <a:ext cx="5305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LATIN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AMERICA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61" name="Rectangle 56"/>
          <p:cNvSpPr>
            <a:spLocks noChangeArrowheads="1"/>
          </p:cNvSpPr>
          <p:nvPr/>
        </p:nvSpPr>
        <p:spPr bwMode="auto">
          <a:xfrm>
            <a:off x="2902059" y="5662613"/>
            <a:ext cx="8367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SUB-SAHARAN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AFRICA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63" name="Rectangle 58"/>
          <p:cNvSpPr>
            <a:spLocks noChangeArrowheads="1"/>
          </p:cNvSpPr>
          <p:nvPr/>
        </p:nvSpPr>
        <p:spPr bwMode="auto">
          <a:xfrm rot="2460000">
            <a:off x="3134468" y="5304556"/>
            <a:ext cx="11589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SOUTHWEST ASIA &amp;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NORTH AFRICA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65" name="Rectangle 60"/>
          <p:cNvSpPr>
            <a:spLocks noChangeArrowheads="1"/>
          </p:cNvSpPr>
          <p:nvPr/>
        </p:nvSpPr>
        <p:spPr bwMode="auto">
          <a:xfrm>
            <a:off x="4792694" y="5160963"/>
            <a:ext cx="3013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EAST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ASIA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67" name="Rectangle 62"/>
          <p:cNvSpPr>
            <a:spLocks noChangeArrowheads="1"/>
          </p:cNvSpPr>
          <p:nvPr/>
        </p:nvSpPr>
        <p:spPr bwMode="auto">
          <a:xfrm>
            <a:off x="4256088" y="4968875"/>
            <a:ext cx="43281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RUSSIA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68" name="Rectangle 63"/>
          <p:cNvSpPr>
            <a:spLocks noChangeArrowheads="1"/>
          </p:cNvSpPr>
          <p:nvPr/>
        </p:nvSpPr>
        <p:spPr bwMode="auto">
          <a:xfrm>
            <a:off x="4016422" y="5327650"/>
            <a:ext cx="5418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CENTRAL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ASIA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70" name="Rectangle 65"/>
          <p:cNvSpPr>
            <a:spLocks noChangeArrowheads="1"/>
          </p:cNvSpPr>
          <p:nvPr/>
        </p:nvSpPr>
        <p:spPr bwMode="auto">
          <a:xfrm>
            <a:off x="4926845" y="5881688"/>
            <a:ext cx="703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SOUTHEAST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ASIA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72" name="Rectangle 67"/>
          <p:cNvSpPr>
            <a:spLocks noChangeArrowheads="1"/>
          </p:cNvSpPr>
          <p:nvPr/>
        </p:nvSpPr>
        <p:spPr bwMode="auto">
          <a:xfrm>
            <a:off x="6177471" y="5675313"/>
            <a:ext cx="4632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PACIFIC</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74" name="Rectangle 69"/>
          <p:cNvSpPr>
            <a:spLocks noChangeArrowheads="1"/>
          </p:cNvSpPr>
          <p:nvPr/>
        </p:nvSpPr>
        <p:spPr bwMode="auto">
          <a:xfrm>
            <a:off x="5268913" y="4821238"/>
            <a:ext cx="38792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50000"/>
                    </a:schemeClr>
                  </a:glow>
                </a:effectLst>
                <a:latin typeface="Arial Black" panose="020B0A04020102020204" pitchFamily="34" charset="0"/>
              </a:rPr>
              <a:t>JAPAN</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75" name="Rectangle 70"/>
          <p:cNvSpPr>
            <a:spLocks noChangeArrowheads="1"/>
          </p:cNvSpPr>
          <p:nvPr/>
        </p:nvSpPr>
        <p:spPr bwMode="auto">
          <a:xfrm>
            <a:off x="4368015" y="5638800"/>
            <a:ext cx="4023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ASIA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77" name="Rectangle 72"/>
          <p:cNvSpPr>
            <a:spLocks noChangeArrowheads="1"/>
          </p:cNvSpPr>
          <p:nvPr/>
        </p:nvSpPr>
        <p:spPr bwMode="auto">
          <a:xfrm>
            <a:off x="3853691" y="3800475"/>
            <a:ext cx="5305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AMERICA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Tree>
    <p:extLst>
      <p:ext uri="{BB962C8B-B14F-4D97-AF65-F5344CB8AC3E}">
        <p14:creationId xmlns:p14="http://schemas.microsoft.com/office/powerpoint/2010/main" val="1249597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a:xfrm>
            <a:off x="457200" y="215371"/>
            <a:ext cx="7850038" cy="1097279"/>
          </a:xfrm>
        </p:spPr>
        <p:txBody>
          <a:bodyPr/>
          <a:lstStyle/>
          <a:p>
            <a:r>
              <a:rPr lang="en-US" sz="3400" dirty="0"/>
              <a:t>10.2.1 Unequal </a:t>
            </a:r>
            <a:r>
              <a:rPr lang="en-US" sz="3400" dirty="0" smtClean="0"/>
              <a:t>and </a:t>
            </a:r>
            <a:r>
              <a:rPr lang="en-US" sz="3400" dirty="0"/>
              <a:t>Uneven Development </a:t>
            </a:r>
            <a:r>
              <a:rPr lang="en-US" sz="2000" b="0" dirty="0"/>
              <a:t>(6 of 6)</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6"/>
            <a:ext cx="8229600" cy="1031599"/>
          </a:xfrm>
        </p:spPr>
        <p:txBody>
          <a:bodyPr/>
          <a:lstStyle/>
          <a:p>
            <a:pPr marL="432" indent="0">
              <a:buNone/>
            </a:pPr>
            <a:r>
              <a:rPr lang="en-US" sz="2200" b="1" dirty="0"/>
              <a:t>Figure 10-20:</a:t>
            </a:r>
            <a:r>
              <a:rPr lang="en-US" sz="2200" dirty="0"/>
              <a:t> Used cars are being exported from a core country (Germany) to a periphery country (Benin) illustrate the divide between wealthy core and poorer periphery.</a:t>
            </a:r>
          </a:p>
        </p:txBody>
      </p:sp>
      <p:pic>
        <p:nvPicPr>
          <p:cNvPr id="7" name="Picture 6" descr="A used car being lifted as an export from a core country (Germany) to a periphery country (Benin).">
            <a:extLst>
              <a:ext uri="{FF2B5EF4-FFF2-40B4-BE49-F238E27FC236}">
                <a16:creationId xmlns:a16="http://schemas.microsoft.com/office/drawing/2014/main" id="{C57DB919-E307-4CC9-8634-62031E185043}"/>
              </a:ext>
            </a:extLst>
          </p:cNvPr>
          <p:cNvPicPr>
            <a:picLocks noChangeAspect="1"/>
          </p:cNvPicPr>
          <p:nvPr/>
        </p:nvPicPr>
        <p:blipFill>
          <a:blip r:embed="rId2"/>
          <a:stretch>
            <a:fillRect/>
          </a:stretch>
        </p:blipFill>
        <p:spPr>
          <a:xfrm>
            <a:off x="1415313" y="2735388"/>
            <a:ext cx="6106340" cy="3657905"/>
          </a:xfrm>
          <a:prstGeom prst="rect">
            <a:avLst/>
          </a:prstGeom>
        </p:spPr>
      </p:pic>
    </p:spTree>
    <p:extLst>
      <p:ext uri="{BB962C8B-B14F-4D97-AF65-F5344CB8AC3E}">
        <p14:creationId xmlns:p14="http://schemas.microsoft.com/office/powerpoint/2010/main" val="949221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9F9D-7227-473B-8A60-93F32E64581F}"/>
              </a:ext>
            </a:extLst>
          </p:cNvPr>
          <p:cNvSpPr>
            <a:spLocks noGrp="1"/>
          </p:cNvSpPr>
          <p:nvPr>
            <p:ph type="title"/>
          </p:nvPr>
        </p:nvSpPr>
        <p:spPr>
          <a:xfrm>
            <a:off x="457199" y="215371"/>
            <a:ext cx="8453887" cy="1097279"/>
          </a:xfrm>
        </p:spPr>
        <p:txBody>
          <a:bodyPr/>
          <a:lstStyle/>
          <a:p>
            <a:r>
              <a:rPr lang="en-US" dirty="0"/>
              <a:t>10.2.2 Inequality Within Countries </a:t>
            </a:r>
            <a:r>
              <a:rPr lang="en-US" sz="2000" b="0" dirty="0"/>
              <a:t>(1 of 7)</a:t>
            </a:r>
          </a:p>
        </p:txBody>
      </p:sp>
      <p:sp>
        <p:nvSpPr>
          <p:cNvPr id="3" name="Content Placeholder 2">
            <a:extLst>
              <a:ext uri="{FF2B5EF4-FFF2-40B4-BE49-F238E27FC236}">
                <a16:creationId xmlns:a16="http://schemas.microsoft.com/office/drawing/2014/main" id="{BF570307-7E33-4A24-8CE5-383C695A5FB6}"/>
              </a:ext>
            </a:extLst>
          </p:cNvPr>
          <p:cNvSpPr>
            <a:spLocks noGrp="1"/>
          </p:cNvSpPr>
          <p:nvPr>
            <p:ph sz="quarter" idx="13"/>
          </p:nvPr>
        </p:nvSpPr>
        <p:spPr/>
        <p:txBody>
          <a:bodyPr/>
          <a:lstStyle/>
          <a:p>
            <a:r>
              <a:rPr lang="en-US" dirty="0"/>
              <a:t>Inequality exists within regions of both developed and developing countries</a:t>
            </a:r>
          </a:p>
          <a:p>
            <a:pPr marL="741600" lvl="1" indent="-429768">
              <a:buFont typeface="+mj-lt"/>
              <a:buAutoNum type="arabicPeriod"/>
            </a:pPr>
            <a:r>
              <a:rPr lang="en-US" dirty="0"/>
              <a:t>Brazil—wealthy south and impoverished north</a:t>
            </a:r>
          </a:p>
          <a:p>
            <a:pPr marL="741600" lvl="1" indent="-429768">
              <a:buFont typeface="+mj-lt"/>
              <a:buAutoNum type="arabicPeriod"/>
            </a:pPr>
            <a:r>
              <a:rPr lang="en-US" dirty="0"/>
              <a:t>Turkey—wealthier western urban areas</a:t>
            </a:r>
          </a:p>
          <a:p>
            <a:pPr marL="741600" lvl="1" indent="-429768">
              <a:buFont typeface="+mj-lt"/>
              <a:buAutoNum type="arabicPeriod"/>
            </a:pPr>
            <a:r>
              <a:rPr lang="en-US" dirty="0"/>
              <a:t>United Kingdom—wealth concentrated around London</a:t>
            </a:r>
          </a:p>
          <a:p>
            <a:pPr marL="741600" lvl="1" indent="-429768">
              <a:buFont typeface="+mj-lt"/>
              <a:buAutoNum type="arabicPeriod"/>
            </a:pPr>
            <a:r>
              <a:rPr lang="en-US" dirty="0"/>
              <a:t>United States—northern/western states wealthier but gap with poorer southern states has closed in the last half-century</a:t>
            </a:r>
          </a:p>
        </p:txBody>
      </p:sp>
    </p:spTree>
    <p:extLst>
      <p:ext uri="{BB962C8B-B14F-4D97-AF65-F5344CB8AC3E}">
        <p14:creationId xmlns:p14="http://schemas.microsoft.com/office/powerpoint/2010/main" val="2206757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195D-98F5-4BDF-B46C-019A8D115845}"/>
              </a:ext>
            </a:extLst>
          </p:cNvPr>
          <p:cNvSpPr>
            <a:spLocks noGrp="1"/>
          </p:cNvSpPr>
          <p:nvPr>
            <p:ph type="title"/>
          </p:nvPr>
        </p:nvSpPr>
        <p:spPr/>
        <p:txBody>
          <a:bodyPr/>
          <a:lstStyle/>
          <a:p>
            <a:r>
              <a:rPr lang="en-US" sz="3400" dirty="0"/>
              <a:t>Key Issue 1: Why Does Development Vary Among Countries?</a:t>
            </a:r>
          </a:p>
        </p:txBody>
      </p:sp>
      <p:sp>
        <p:nvSpPr>
          <p:cNvPr id="3" name="Content Placeholder 2">
            <a:extLst>
              <a:ext uri="{FF2B5EF4-FFF2-40B4-BE49-F238E27FC236}">
                <a16:creationId xmlns:a16="http://schemas.microsoft.com/office/drawing/2014/main" id="{2A570CF2-2317-45B5-B583-98FF6D258E4F}"/>
              </a:ext>
            </a:extLst>
          </p:cNvPr>
          <p:cNvSpPr>
            <a:spLocks noGrp="1"/>
          </p:cNvSpPr>
          <p:nvPr>
            <p:ph sz="quarter" idx="13"/>
          </p:nvPr>
        </p:nvSpPr>
        <p:spPr/>
        <p:txBody>
          <a:bodyPr/>
          <a:lstStyle/>
          <a:p>
            <a:pPr marL="432" indent="0">
              <a:buNone/>
            </a:pPr>
            <a:r>
              <a:rPr lang="en-US" b="1" dirty="0">
                <a:solidFill>
                  <a:schemeClr val="tx2"/>
                </a:solidFill>
              </a:rPr>
              <a:t>10.1.1</a:t>
            </a:r>
            <a:r>
              <a:rPr lang="en-US" dirty="0"/>
              <a:t> Development </a:t>
            </a:r>
            <a:r>
              <a:rPr lang="en-US" dirty="0" smtClean="0"/>
              <a:t>and </a:t>
            </a:r>
            <a:r>
              <a:rPr lang="en-US" dirty="0"/>
              <a:t>Geography</a:t>
            </a:r>
          </a:p>
          <a:p>
            <a:pPr marL="432" indent="0">
              <a:buNone/>
            </a:pPr>
            <a:r>
              <a:rPr lang="en-US" b="1" dirty="0">
                <a:solidFill>
                  <a:schemeClr val="tx2"/>
                </a:solidFill>
              </a:rPr>
              <a:t>10.1.2</a:t>
            </a:r>
            <a:r>
              <a:rPr lang="en-US" b="1" dirty="0"/>
              <a:t> </a:t>
            </a:r>
            <a:r>
              <a:rPr lang="en-US" dirty="0"/>
              <a:t>A Decent Standard of Living</a:t>
            </a:r>
          </a:p>
          <a:p>
            <a:pPr marL="432" indent="0">
              <a:buNone/>
            </a:pPr>
            <a:r>
              <a:rPr lang="en-US" b="1" dirty="0">
                <a:solidFill>
                  <a:schemeClr val="tx2"/>
                </a:solidFill>
              </a:rPr>
              <a:t>10.1.3</a:t>
            </a:r>
            <a:r>
              <a:rPr lang="en-US" dirty="0"/>
              <a:t> Access to Knowledge</a:t>
            </a:r>
          </a:p>
          <a:p>
            <a:pPr marL="432" indent="0">
              <a:buNone/>
            </a:pPr>
            <a:r>
              <a:rPr lang="en-US" b="1" dirty="0">
                <a:solidFill>
                  <a:schemeClr val="tx2"/>
                </a:solidFill>
              </a:rPr>
              <a:t>10.1.4</a:t>
            </a:r>
            <a:r>
              <a:rPr lang="en-US" dirty="0"/>
              <a:t> Health </a:t>
            </a:r>
            <a:r>
              <a:rPr lang="en-US" dirty="0" smtClean="0"/>
              <a:t>and </a:t>
            </a:r>
            <a:r>
              <a:rPr lang="en-US" dirty="0"/>
              <a:t>Welfare</a:t>
            </a:r>
          </a:p>
        </p:txBody>
      </p:sp>
    </p:spTree>
    <p:extLst>
      <p:ext uri="{BB962C8B-B14F-4D97-AF65-F5344CB8AC3E}">
        <p14:creationId xmlns:p14="http://schemas.microsoft.com/office/powerpoint/2010/main" val="3474195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9F9D-7227-473B-8A60-93F32E64581F}"/>
              </a:ext>
            </a:extLst>
          </p:cNvPr>
          <p:cNvSpPr>
            <a:spLocks noGrp="1"/>
          </p:cNvSpPr>
          <p:nvPr>
            <p:ph type="title"/>
          </p:nvPr>
        </p:nvSpPr>
        <p:spPr>
          <a:xfrm>
            <a:off x="457200" y="215371"/>
            <a:ext cx="8566030" cy="1097279"/>
          </a:xfrm>
        </p:spPr>
        <p:txBody>
          <a:bodyPr/>
          <a:lstStyle/>
          <a:p>
            <a:r>
              <a:rPr lang="en-US" dirty="0"/>
              <a:t>10.2.2 Inequality Within Countries </a:t>
            </a:r>
            <a:r>
              <a:rPr lang="en-US" sz="2000" b="0" dirty="0"/>
              <a:t>(2 of 7)</a:t>
            </a:r>
          </a:p>
        </p:txBody>
      </p:sp>
      <p:sp>
        <p:nvSpPr>
          <p:cNvPr id="3" name="Content Placeholder 2">
            <a:extLst>
              <a:ext uri="{FF2B5EF4-FFF2-40B4-BE49-F238E27FC236}">
                <a16:creationId xmlns:a16="http://schemas.microsoft.com/office/drawing/2014/main" id="{BF570307-7E33-4A24-8CE5-383C695A5FB6}"/>
              </a:ext>
            </a:extLst>
          </p:cNvPr>
          <p:cNvSpPr>
            <a:spLocks noGrp="1"/>
          </p:cNvSpPr>
          <p:nvPr>
            <p:ph sz="quarter" idx="13"/>
          </p:nvPr>
        </p:nvSpPr>
        <p:spPr>
          <a:xfrm>
            <a:off x="457200" y="1556327"/>
            <a:ext cx="8229600" cy="393243"/>
          </a:xfrm>
        </p:spPr>
        <p:txBody>
          <a:bodyPr/>
          <a:lstStyle/>
          <a:p>
            <a:pPr marL="432" indent="0">
              <a:buNone/>
            </a:pPr>
            <a:r>
              <a:rPr lang="en-US" sz="2200" b="1" dirty="0"/>
              <a:t>Figure 10-21:</a:t>
            </a:r>
            <a:r>
              <a:rPr lang="en-US" sz="2200" dirty="0"/>
              <a:t> Turkey’s wealthiest regions are around Istanbul.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167" y="2273300"/>
            <a:ext cx="6815666" cy="3937000"/>
          </a:xfrm>
          <a:prstGeom prst="rect">
            <a:avLst/>
          </a:prstGeom>
        </p:spPr>
      </p:pic>
      <p:sp>
        <p:nvSpPr>
          <p:cNvPr id="10" name="Rectangle 5"/>
          <p:cNvSpPr>
            <a:spLocks noChangeArrowheads="1"/>
          </p:cNvSpPr>
          <p:nvPr/>
        </p:nvSpPr>
        <p:spPr bwMode="auto">
          <a:xfrm>
            <a:off x="4649787" y="2360611"/>
            <a:ext cx="9682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rgbClr val="00AEEF"/>
                </a:solidFill>
                <a:effectLst/>
                <a:latin typeface="+mj-lt"/>
              </a:rPr>
              <a:t>Black Sea</a:t>
            </a:r>
            <a:endParaRPr kumimoji="0" lang="en-US" altLang="en-US" sz="1800" b="1" i="0" u="none" strike="noStrike" cap="none" normalizeH="0" baseline="0" dirty="0" smtClean="0">
              <a:ln>
                <a:noFill/>
              </a:ln>
              <a:solidFill>
                <a:schemeClr val="tx1"/>
              </a:solidFill>
              <a:effectLst/>
              <a:latin typeface="+mj-lt"/>
            </a:endParaRPr>
          </a:p>
        </p:txBody>
      </p:sp>
      <p:sp>
        <p:nvSpPr>
          <p:cNvPr id="11" name="Rectangle 6"/>
          <p:cNvSpPr>
            <a:spLocks noChangeArrowheads="1"/>
          </p:cNvSpPr>
          <p:nvPr/>
        </p:nvSpPr>
        <p:spPr bwMode="auto">
          <a:xfrm>
            <a:off x="1664334" y="5326061"/>
            <a:ext cx="18242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rgbClr val="00AEEF"/>
                </a:solidFill>
                <a:effectLst/>
                <a:latin typeface="+mj-lt"/>
              </a:rPr>
              <a:t>Mediterranean Sea</a:t>
            </a:r>
            <a:endParaRPr kumimoji="0" lang="en-US" altLang="en-US" sz="1800"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2633662" y="2752724"/>
            <a:ext cx="6844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50800">
                    <a:schemeClr val="bg1">
                      <a:alpha val="50000"/>
                    </a:schemeClr>
                  </a:glow>
                </a:effectLst>
                <a:latin typeface="+mj-lt"/>
              </a:rPr>
              <a:t>Istanbul</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3" name="Rectangle 8"/>
          <p:cNvSpPr>
            <a:spLocks noChangeArrowheads="1"/>
          </p:cNvSpPr>
          <p:nvPr/>
        </p:nvSpPr>
        <p:spPr bwMode="auto">
          <a:xfrm>
            <a:off x="3851274" y="3332161"/>
            <a:ext cx="6075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50800">
                    <a:schemeClr val="bg1">
                      <a:alpha val="50000"/>
                    </a:schemeClr>
                  </a:glow>
                </a:effectLst>
                <a:latin typeface="+mj-lt"/>
              </a:rPr>
              <a:t>Ankara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4" name="Rectangle 9"/>
          <p:cNvSpPr>
            <a:spLocks noChangeArrowheads="1"/>
          </p:cNvSpPr>
          <p:nvPr/>
        </p:nvSpPr>
        <p:spPr bwMode="auto">
          <a:xfrm>
            <a:off x="1998662" y="3816349"/>
            <a:ext cx="4199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glow rad="50800">
                    <a:schemeClr val="bg1">
                      <a:alpha val="50000"/>
                    </a:schemeClr>
                  </a:glow>
                </a:effectLst>
                <a:latin typeface="+mj-lt"/>
              </a:rPr>
              <a:t>Izmir</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 name="Rectangle 10"/>
          <p:cNvSpPr>
            <a:spLocks noChangeArrowheads="1"/>
          </p:cNvSpPr>
          <p:nvPr/>
        </p:nvSpPr>
        <p:spPr bwMode="auto">
          <a:xfrm>
            <a:off x="1398587" y="5040946"/>
            <a:ext cx="11060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0000"/>
                </a:solidFill>
                <a:effectLst/>
                <a:latin typeface="+mj-lt"/>
              </a:rPr>
              <a:t>N</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5246687" y="5292724"/>
            <a:ext cx="3911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58595B"/>
                </a:solidFill>
                <a:effectLst>
                  <a:glow rad="50800">
                    <a:schemeClr val="bg1">
                      <a:alpha val="50000"/>
                    </a:schemeClr>
                  </a:glow>
                </a:effectLst>
                <a:latin typeface="+mj-lt"/>
              </a:rPr>
              <a:t>SYRIA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 name="Rectangle 12"/>
          <p:cNvSpPr>
            <a:spLocks noChangeArrowheads="1"/>
          </p:cNvSpPr>
          <p:nvPr/>
        </p:nvSpPr>
        <p:spPr bwMode="auto">
          <a:xfrm>
            <a:off x="7064374" y="4603749"/>
            <a:ext cx="32060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58595B"/>
                </a:solidFill>
                <a:effectLst>
                  <a:glow rad="50800">
                    <a:schemeClr val="bg1">
                      <a:alpha val="50000"/>
                    </a:schemeClr>
                  </a:glow>
                </a:effectLst>
                <a:latin typeface="+mj-lt"/>
              </a:rPr>
              <a:t>IRAQ</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 name="Rectangle 13"/>
          <p:cNvSpPr>
            <a:spLocks noChangeArrowheads="1"/>
          </p:cNvSpPr>
          <p:nvPr/>
        </p:nvSpPr>
        <p:spPr bwMode="auto">
          <a:xfrm>
            <a:off x="6850062" y="2449511"/>
            <a:ext cx="6043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58595B"/>
                </a:solidFill>
                <a:effectLst>
                  <a:glow rad="50800">
                    <a:schemeClr val="bg1">
                      <a:alpha val="50000"/>
                    </a:schemeClr>
                  </a:glow>
                </a:effectLst>
                <a:latin typeface="+mj-lt"/>
              </a:rPr>
              <a:t>GEORGIA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 name="Rectangle 14"/>
          <p:cNvSpPr>
            <a:spLocks noChangeArrowheads="1"/>
          </p:cNvSpPr>
          <p:nvPr/>
        </p:nvSpPr>
        <p:spPr bwMode="auto">
          <a:xfrm>
            <a:off x="1293812" y="2344737"/>
            <a:ext cx="6780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58595B"/>
                </a:solidFill>
                <a:effectLst>
                  <a:glow rad="50800">
                    <a:schemeClr val="bg1">
                      <a:alpha val="50000"/>
                    </a:schemeClr>
                  </a:glow>
                </a:effectLst>
                <a:latin typeface="+mj-lt"/>
              </a:rPr>
              <a:t>BULGARIA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0" name="Rectangle 15"/>
          <p:cNvSpPr>
            <a:spLocks noChangeArrowheads="1"/>
          </p:cNvSpPr>
          <p:nvPr/>
        </p:nvSpPr>
        <p:spPr bwMode="auto">
          <a:xfrm>
            <a:off x="1238249" y="2757486"/>
            <a:ext cx="5402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58595B"/>
                </a:solidFill>
                <a:effectLst>
                  <a:glow rad="50800">
                    <a:schemeClr val="bg1">
                      <a:alpha val="50000"/>
                    </a:schemeClr>
                  </a:glow>
                </a:effectLst>
                <a:latin typeface="+mj-lt"/>
              </a:rPr>
              <a:t>GREECE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 name="Rectangle 16"/>
          <p:cNvSpPr>
            <a:spLocks noChangeArrowheads="1"/>
          </p:cNvSpPr>
          <p:nvPr/>
        </p:nvSpPr>
        <p:spPr bwMode="auto">
          <a:xfrm>
            <a:off x="7235824" y="3067049"/>
            <a:ext cx="5995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58595B"/>
                </a:solidFill>
                <a:effectLst>
                  <a:glow rad="50800">
                    <a:schemeClr val="bg1">
                      <a:alpha val="50000"/>
                    </a:schemeClr>
                  </a:glow>
                </a:effectLst>
                <a:latin typeface="+mj-lt"/>
              </a:rPr>
              <a:t>ARMENIA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2" name="Rectangle 17"/>
          <p:cNvSpPr>
            <a:spLocks noChangeArrowheads="1"/>
          </p:cNvSpPr>
          <p:nvPr/>
        </p:nvSpPr>
        <p:spPr bwMode="auto">
          <a:xfrm>
            <a:off x="7494587" y="3673474"/>
            <a:ext cx="314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58595B"/>
                </a:solidFill>
                <a:effectLst>
                  <a:glow rad="50800">
                    <a:schemeClr val="bg1">
                      <a:alpha val="50000"/>
                    </a:schemeClr>
                  </a:glow>
                </a:effectLst>
                <a:latin typeface="+mj-lt"/>
              </a:rPr>
              <a:t>IRAN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3" name="Rectangle 18"/>
          <p:cNvSpPr>
            <a:spLocks noChangeArrowheads="1"/>
          </p:cNvSpPr>
          <p:nvPr/>
        </p:nvSpPr>
        <p:spPr bwMode="auto">
          <a:xfrm>
            <a:off x="4314824" y="5772149"/>
            <a:ext cx="6347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58595B"/>
                </a:solidFill>
                <a:effectLst>
                  <a:glow rad="50800">
                    <a:schemeClr val="bg1">
                      <a:alpha val="50000"/>
                    </a:schemeClr>
                  </a:glow>
                </a:effectLst>
                <a:latin typeface="+mj-lt"/>
              </a:rPr>
              <a:t>LEBANON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4" name="Rectangle 19"/>
          <p:cNvSpPr>
            <a:spLocks noChangeArrowheads="1"/>
          </p:cNvSpPr>
          <p:nvPr/>
        </p:nvSpPr>
        <p:spPr bwMode="auto">
          <a:xfrm>
            <a:off x="3686174" y="5426074"/>
            <a:ext cx="5338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58595B"/>
                </a:solidFill>
                <a:effectLst>
                  <a:glow rad="50800">
                    <a:schemeClr val="bg1">
                      <a:alpha val="50000"/>
                    </a:schemeClr>
                  </a:glow>
                </a:effectLst>
                <a:latin typeface="+mj-lt"/>
              </a:rPr>
              <a:t>CYPRUS</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5" name="Rectangle 20"/>
          <p:cNvSpPr>
            <a:spLocks noChangeArrowheads="1"/>
          </p:cNvSpPr>
          <p:nvPr/>
        </p:nvSpPr>
        <p:spPr bwMode="auto">
          <a:xfrm>
            <a:off x="5659437" y="3827461"/>
            <a:ext cx="18979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dirty="0" smtClean="0">
                <a:ln>
                  <a:noFill/>
                </a:ln>
                <a:solidFill>
                  <a:srgbClr val="92278D"/>
                </a:solidFill>
                <a:effectLst>
                  <a:glow rad="50800">
                    <a:schemeClr val="bg1">
                      <a:alpha val="50000"/>
                    </a:schemeClr>
                  </a:glow>
                </a:effectLst>
                <a:latin typeface="Arial Black" panose="020B0A04020102020204" pitchFamily="34" charset="0"/>
              </a:rPr>
              <a:t>Kurdish dominance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6" name="Rectangle 21"/>
          <p:cNvSpPr>
            <a:spLocks noChangeArrowheads="1"/>
          </p:cNvSpPr>
          <p:nvPr/>
        </p:nvSpPr>
        <p:spPr bwMode="auto">
          <a:xfrm>
            <a:off x="1334293" y="5735636"/>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1882774" y="5735636"/>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100</a:t>
            </a:r>
            <a:endParaRPr kumimoji="0" lang="en-US" altLang="en-US" sz="1800"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a:off x="1334293" y="5961061"/>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29" name="Rectangle 24"/>
          <p:cNvSpPr>
            <a:spLocks noChangeArrowheads="1"/>
          </p:cNvSpPr>
          <p:nvPr/>
        </p:nvSpPr>
        <p:spPr bwMode="auto">
          <a:xfrm>
            <a:off x="1657349" y="5961061"/>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100</a:t>
            </a:r>
            <a:endParaRPr kumimoji="0" lang="en-US" altLang="en-US" sz="1800" b="1" i="0" u="none" strike="noStrike" cap="none" normalizeH="0" baseline="0" smtClean="0">
              <a:ln>
                <a:noFill/>
              </a:ln>
              <a:solidFill>
                <a:schemeClr val="tx1"/>
              </a:solidFill>
              <a:effectLst/>
              <a:latin typeface="+mj-lt"/>
            </a:endParaRPr>
          </a:p>
        </p:txBody>
      </p:sp>
      <p:sp>
        <p:nvSpPr>
          <p:cNvPr id="30" name="Rectangle 25"/>
          <p:cNvSpPr>
            <a:spLocks noChangeArrowheads="1"/>
          </p:cNvSpPr>
          <p:nvPr/>
        </p:nvSpPr>
        <p:spPr bwMode="auto">
          <a:xfrm>
            <a:off x="2478087" y="5735636"/>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200 Miles</a:t>
            </a:r>
            <a:endParaRPr kumimoji="0" lang="en-US" altLang="en-US" sz="1800" b="1" i="0" u="none" strike="noStrike" cap="none" normalizeH="0" baseline="0" smtClean="0">
              <a:ln>
                <a:noFill/>
              </a:ln>
              <a:solidFill>
                <a:schemeClr val="tx1"/>
              </a:solidFill>
              <a:effectLst/>
              <a:latin typeface="+mj-lt"/>
            </a:endParaRPr>
          </a:p>
        </p:txBody>
      </p:sp>
      <p:sp>
        <p:nvSpPr>
          <p:cNvPr id="31" name="Rectangle 26"/>
          <p:cNvSpPr>
            <a:spLocks noChangeArrowheads="1"/>
          </p:cNvSpPr>
          <p:nvPr/>
        </p:nvSpPr>
        <p:spPr bwMode="auto">
          <a:xfrm>
            <a:off x="2047874" y="5961061"/>
            <a:ext cx="82073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200 Kilometers</a:t>
            </a:r>
            <a:endParaRPr kumimoji="0" lang="en-US" altLang="en-US" sz="1800" b="1" i="0" u="none" strike="noStrike" cap="none" normalizeH="0" baseline="0" smtClean="0">
              <a:ln>
                <a:noFill/>
              </a:ln>
              <a:solidFill>
                <a:schemeClr val="tx1"/>
              </a:solidFill>
              <a:effectLst/>
              <a:latin typeface="+mj-lt"/>
            </a:endParaRPr>
          </a:p>
        </p:txBody>
      </p:sp>
      <p:sp>
        <p:nvSpPr>
          <p:cNvPr id="32" name="Rectangle 27"/>
          <p:cNvSpPr>
            <a:spLocks noChangeArrowheads="1"/>
          </p:cNvSpPr>
          <p:nvPr/>
        </p:nvSpPr>
        <p:spPr bwMode="auto">
          <a:xfrm>
            <a:off x="6082664" y="5039676"/>
            <a:ext cx="16280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spc="-30" normalizeH="0" dirty="0" smtClean="0">
                <a:ln>
                  <a:noFill/>
                </a:ln>
                <a:solidFill>
                  <a:srgbClr val="000000"/>
                </a:solidFill>
                <a:effectLst/>
                <a:latin typeface="Arial Black" panose="020B0A04020102020204" pitchFamily="34" charset="0"/>
              </a:rPr>
              <a:t>GDP per capita in US$</a:t>
            </a:r>
            <a:endParaRPr kumimoji="0" lang="en-US" altLang="en-US" b="1" i="0" u="none" strike="noStrike" cap="none" spc="-30" normalizeH="0" dirty="0" smtClean="0">
              <a:ln>
                <a:noFill/>
              </a:ln>
              <a:solidFill>
                <a:schemeClr val="tx1"/>
              </a:solidFill>
              <a:effectLst/>
              <a:latin typeface="Arial Black" panose="020B0A04020102020204" pitchFamily="34" charset="0"/>
            </a:endParaRPr>
          </a:p>
        </p:txBody>
      </p:sp>
      <p:sp>
        <p:nvSpPr>
          <p:cNvPr id="33" name="Rectangle 28"/>
          <p:cNvSpPr>
            <a:spLocks noChangeArrowheads="1"/>
          </p:cNvSpPr>
          <p:nvPr/>
        </p:nvSpPr>
        <p:spPr bwMode="auto">
          <a:xfrm>
            <a:off x="6448424" y="5260974"/>
            <a:ext cx="9569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above $10,000</a:t>
            </a:r>
            <a:endParaRPr kumimoji="0" lang="en-US" altLang="en-US" b="1" i="0" u="none" strike="noStrike" cap="none" normalizeH="0" baseline="0" dirty="0" smtClean="0">
              <a:ln>
                <a:noFill/>
              </a:ln>
              <a:solidFill>
                <a:schemeClr val="tx1"/>
              </a:solidFill>
              <a:effectLst/>
              <a:latin typeface="+mj-lt"/>
            </a:endParaRPr>
          </a:p>
        </p:txBody>
      </p:sp>
      <p:sp>
        <p:nvSpPr>
          <p:cNvPr id="34" name="Rectangle 29"/>
          <p:cNvSpPr>
            <a:spLocks noChangeArrowheads="1"/>
          </p:cNvSpPr>
          <p:nvPr/>
        </p:nvSpPr>
        <p:spPr bwMode="auto">
          <a:xfrm>
            <a:off x="6448424" y="5503861"/>
            <a:ext cx="94096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$7,000–$9,999</a:t>
            </a:r>
            <a:endParaRPr kumimoji="0" lang="en-US" altLang="en-US" b="1" i="0" u="none" strike="noStrike" cap="none" normalizeH="0" baseline="0" smtClean="0">
              <a:ln>
                <a:noFill/>
              </a:ln>
              <a:solidFill>
                <a:schemeClr val="tx1"/>
              </a:solidFill>
              <a:effectLst/>
              <a:latin typeface="+mj-lt"/>
            </a:endParaRPr>
          </a:p>
        </p:txBody>
      </p:sp>
      <p:sp>
        <p:nvSpPr>
          <p:cNvPr id="35" name="Rectangle 30"/>
          <p:cNvSpPr>
            <a:spLocks noChangeArrowheads="1"/>
          </p:cNvSpPr>
          <p:nvPr/>
        </p:nvSpPr>
        <p:spPr bwMode="auto">
          <a:xfrm>
            <a:off x="6448424" y="5745161"/>
            <a:ext cx="8688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below $7,000</a:t>
            </a:r>
            <a:endParaRPr kumimoji="0" lang="en-US" altLang="en-US"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4442728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9F9D-7227-473B-8A60-93F32E64581F}"/>
              </a:ext>
            </a:extLst>
          </p:cNvPr>
          <p:cNvSpPr>
            <a:spLocks noGrp="1"/>
          </p:cNvSpPr>
          <p:nvPr>
            <p:ph type="title"/>
          </p:nvPr>
        </p:nvSpPr>
        <p:spPr>
          <a:xfrm>
            <a:off x="457200" y="215371"/>
            <a:ext cx="8522898" cy="1097279"/>
          </a:xfrm>
        </p:spPr>
        <p:txBody>
          <a:bodyPr/>
          <a:lstStyle/>
          <a:p>
            <a:r>
              <a:rPr lang="en-US" dirty="0"/>
              <a:t>10.2.2 Inequality Within Countries </a:t>
            </a:r>
            <a:r>
              <a:rPr lang="en-US" sz="2000" b="0" dirty="0"/>
              <a:t>(3 of 7)</a:t>
            </a:r>
          </a:p>
        </p:txBody>
      </p:sp>
      <p:sp>
        <p:nvSpPr>
          <p:cNvPr id="3" name="Content Placeholder 2">
            <a:extLst>
              <a:ext uri="{FF2B5EF4-FFF2-40B4-BE49-F238E27FC236}">
                <a16:creationId xmlns:a16="http://schemas.microsoft.com/office/drawing/2014/main" id="{BF570307-7E33-4A24-8CE5-383C695A5FB6}"/>
              </a:ext>
            </a:extLst>
          </p:cNvPr>
          <p:cNvSpPr>
            <a:spLocks noGrp="1"/>
          </p:cNvSpPr>
          <p:nvPr>
            <p:ph sz="quarter" idx="13"/>
          </p:nvPr>
        </p:nvSpPr>
        <p:spPr>
          <a:xfrm>
            <a:off x="457200" y="1556326"/>
            <a:ext cx="8229600" cy="738639"/>
          </a:xfrm>
        </p:spPr>
        <p:txBody>
          <a:bodyPr/>
          <a:lstStyle/>
          <a:p>
            <a:pPr marL="432" indent="0">
              <a:buNone/>
            </a:pPr>
            <a:r>
              <a:rPr lang="en-US" sz="2200" b="1" dirty="0"/>
              <a:t>Figure 10-22:</a:t>
            </a:r>
            <a:r>
              <a:rPr lang="en-US" sz="2200" dirty="0"/>
              <a:t> Brazil’s wealth is concentrated in the south and east, especially along the coast.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153" y="2311618"/>
            <a:ext cx="4141694" cy="4106594"/>
          </a:xfrm>
          <a:prstGeom prst="rect">
            <a:avLst/>
          </a:prstGeom>
        </p:spPr>
      </p:pic>
      <p:sp>
        <p:nvSpPr>
          <p:cNvPr id="9" name="AutoShape 3"/>
          <p:cNvSpPr>
            <a:spLocks noChangeAspect="1" noChangeArrowheads="1" noTextEdit="1"/>
          </p:cNvSpPr>
          <p:nvPr/>
        </p:nvSpPr>
        <p:spPr bwMode="auto">
          <a:xfrm>
            <a:off x="2568575" y="2351088"/>
            <a:ext cx="401320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10" name="Rectangle 5"/>
          <p:cNvSpPr>
            <a:spLocks noChangeArrowheads="1"/>
          </p:cNvSpPr>
          <p:nvPr/>
        </p:nvSpPr>
        <p:spPr bwMode="auto">
          <a:xfrm>
            <a:off x="4908550" y="2346326"/>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50°</a:t>
            </a:r>
            <a:endParaRPr kumimoji="0" lang="en-US" altLang="en-US" b="1" i="0" u="none" strike="noStrike" cap="none" normalizeH="0" baseline="0" dirty="0" smtClean="0">
              <a:ln>
                <a:noFill/>
              </a:ln>
              <a:solidFill>
                <a:schemeClr val="tx1"/>
              </a:solidFill>
              <a:effectLst/>
              <a:latin typeface="+mj-lt"/>
            </a:endParaRPr>
          </a:p>
        </p:txBody>
      </p:sp>
      <p:sp>
        <p:nvSpPr>
          <p:cNvPr id="11" name="Rectangle 6"/>
          <p:cNvSpPr>
            <a:spLocks noChangeArrowheads="1"/>
          </p:cNvSpPr>
          <p:nvPr/>
        </p:nvSpPr>
        <p:spPr bwMode="auto">
          <a:xfrm>
            <a:off x="4891088" y="624998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50°</a:t>
            </a:r>
            <a:endParaRPr kumimoji="0" lang="en-US" altLang="en-US"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5927725" y="2346326"/>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latin typeface="+mj-lt"/>
              </a:rPr>
              <a:t>40°</a:t>
            </a:r>
            <a:endParaRPr kumimoji="0" lang="en-US" altLang="en-US"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6462713" y="2844801"/>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6445250" y="491331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20°</a:t>
            </a:r>
            <a:endParaRPr kumimoji="0" lang="en-US" altLang="en-US" b="1" i="0"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6445250" y="592613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30°</a:t>
            </a:r>
            <a:endParaRPr kumimoji="0" lang="en-US" altLang="en-US"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6029325" y="2755901"/>
            <a:ext cx="44723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EQUATOR</a:t>
            </a:r>
            <a:endParaRPr kumimoji="0" lang="en-US" altLang="en-US"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5314950" y="2570163"/>
            <a:ext cx="9105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latin typeface="+mj-lt"/>
              </a:rPr>
              <a:t>ATLANTIC OCEAN</a:t>
            </a:r>
            <a:endParaRPr kumimoji="0" lang="en-US" altLang="en-US"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5718175" y="5521326"/>
            <a:ext cx="51135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latin typeface="+mj-lt"/>
              </a:rPr>
              <a:t>ATLANTIC</a:t>
            </a:r>
            <a:endParaRPr kumimoji="0" lang="en-US" altLang="en-US"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5764213" y="5676901"/>
            <a:ext cx="3702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latin typeface="+mj-lt"/>
              </a:rPr>
              <a:t>OCEAN</a:t>
            </a:r>
            <a:endParaRPr kumimoji="0" lang="en-US" altLang="en-US"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2589213" y="490855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20°</a:t>
            </a:r>
            <a:endParaRPr kumimoji="0" lang="en-US" altLang="en-US" b="1" i="0" u="none" strike="noStrike" cap="none" normalizeH="0" baseline="0" dirty="0" smtClean="0">
              <a:ln>
                <a:noFill/>
              </a:ln>
              <a:solidFill>
                <a:schemeClr val="tx1"/>
              </a:solidFill>
              <a:effectLst/>
              <a:latin typeface="+mj-lt"/>
            </a:endParaRPr>
          </a:p>
        </p:txBody>
      </p:sp>
      <p:sp>
        <p:nvSpPr>
          <p:cNvPr id="21" name="Rectangle 16"/>
          <p:cNvSpPr>
            <a:spLocks noChangeArrowheads="1"/>
          </p:cNvSpPr>
          <p:nvPr/>
        </p:nvSpPr>
        <p:spPr bwMode="auto">
          <a:xfrm>
            <a:off x="3600449" y="2565400"/>
            <a:ext cx="42800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50000"/>
                    </a:schemeClr>
                  </a:glow>
                </a:effectLst>
                <a:latin typeface="+mj-lt"/>
              </a:rPr>
              <a:t>RORAIMA</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2" name="Rectangle 17"/>
          <p:cNvSpPr>
            <a:spLocks noChangeArrowheads="1"/>
          </p:cNvSpPr>
          <p:nvPr/>
        </p:nvSpPr>
        <p:spPr bwMode="auto">
          <a:xfrm>
            <a:off x="3322638" y="3275013"/>
            <a:ext cx="51616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AMAZONAS</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3" name="Rectangle 18"/>
          <p:cNvSpPr>
            <a:spLocks noChangeArrowheads="1"/>
          </p:cNvSpPr>
          <p:nvPr/>
        </p:nvSpPr>
        <p:spPr bwMode="auto">
          <a:xfrm>
            <a:off x="4529138" y="3292476"/>
            <a:ext cx="2516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PARÁ</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4" name="Rectangle 19"/>
          <p:cNvSpPr>
            <a:spLocks noChangeArrowheads="1"/>
          </p:cNvSpPr>
          <p:nvPr/>
        </p:nvSpPr>
        <p:spPr bwMode="auto">
          <a:xfrm>
            <a:off x="5219700" y="3343276"/>
            <a:ext cx="5305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MARANHÃO</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5" name="Rectangle 20"/>
          <p:cNvSpPr>
            <a:spLocks noChangeArrowheads="1"/>
          </p:cNvSpPr>
          <p:nvPr/>
        </p:nvSpPr>
        <p:spPr bwMode="auto">
          <a:xfrm>
            <a:off x="4932363" y="3910013"/>
            <a:ext cx="5209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TOCANTINS</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6" name="Rectangle 21"/>
          <p:cNvSpPr>
            <a:spLocks noChangeArrowheads="1"/>
          </p:cNvSpPr>
          <p:nvPr/>
        </p:nvSpPr>
        <p:spPr bwMode="auto">
          <a:xfrm>
            <a:off x="5584825" y="3657601"/>
            <a:ext cx="2388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PIAUÍ</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7" name="Rectangle 22"/>
          <p:cNvSpPr>
            <a:spLocks noChangeArrowheads="1"/>
          </p:cNvSpPr>
          <p:nvPr/>
        </p:nvSpPr>
        <p:spPr bwMode="auto">
          <a:xfrm>
            <a:off x="5900738" y="3375026"/>
            <a:ext cx="3157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50000"/>
                    </a:schemeClr>
                  </a:glow>
                </a:effectLst>
                <a:latin typeface="+mj-lt"/>
              </a:rPr>
              <a:t>CEARÁ</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8" name="Rectangle 23"/>
          <p:cNvSpPr>
            <a:spLocks noChangeArrowheads="1"/>
          </p:cNvSpPr>
          <p:nvPr/>
        </p:nvSpPr>
        <p:spPr bwMode="auto">
          <a:xfrm>
            <a:off x="5937250" y="3703638"/>
            <a:ext cx="6492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PERNAMBUCO</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9" name="Rectangle 24"/>
          <p:cNvSpPr>
            <a:spLocks noChangeArrowheads="1"/>
          </p:cNvSpPr>
          <p:nvPr/>
        </p:nvSpPr>
        <p:spPr bwMode="auto">
          <a:xfrm>
            <a:off x="6143625" y="3584576"/>
            <a:ext cx="4055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PARAÍBA</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0" name="Rectangle 25"/>
          <p:cNvSpPr>
            <a:spLocks noChangeArrowheads="1"/>
          </p:cNvSpPr>
          <p:nvPr/>
        </p:nvSpPr>
        <p:spPr bwMode="auto">
          <a:xfrm>
            <a:off x="6165850" y="3832226"/>
            <a:ext cx="44723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ALAGOAS</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1" name="Rectangle 26"/>
          <p:cNvSpPr>
            <a:spLocks noChangeArrowheads="1"/>
          </p:cNvSpPr>
          <p:nvPr/>
        </p:nvSpPr>
        <p:spPr bwMode="auto">
          <a:xfrm>
            <a:off x="6161088" y="3973513"/>
            <a:ext cx="3975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SERGIPE</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2" name="Rectangle 27"/>
          <p:cNvSpPr>
            <a:spLocks noChangeArrowheads="1"/>
          </p:cNvSpPr>
          <p:nvPr/>
        </p:nvSpPr>
        <p:spPr bwMode="auto">
          <a:xfrm>
            <a:off x="5649913" y="4068763"/>
            <a:ext cx="2821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BAHIA</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3" name="Rectangle 28"/>
          <p:cNvSpPr>
            <a:spLocks noChangeArrowheads="1"/>
          </p:cNvSpPr>
          <p:nvPr/>
        </p:nvSpPr>
        <p:spPr bwMode="auto">
          <a:xfrm>
            <a:off x="5173663" y="4778376"/>
            <a:ext cx="65723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MINAS GERAIS</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4" name="Rectangle 29"/>
          <p:cNvSpPr>
            <a:spLocks noChangeArrowheads="1"/>
          </p:cNvSpPr>
          <p:nvPr/>
        </p:nvSpPr>
        <p:spPr bwMode="auto">
          <a:xfrm>
            <a:off x="4830763" y="4540251"/>
            <a:ext cx="2901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GOIÁS</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5" name="Rectangle 30"/>
          <p:cNvSpPr>
            <a:spLocks noChangeArrowheads="1"/>
          </p:cNvSpPr>
          <p:nvPr/>
        </p:nvSpPr>
        <p:spPr bwMode="auto">
          <a:xfrm>
            <a:off x="5338763" y="4471988"/>
            <a:ext cx="4183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DISTRITO</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6" name="Rectangle 31"/>
          <p:cNvSpPr>
            <a:spLocks noChangeArrowheads="1"/>
          </p:cNvSpPr>
          <p:nvPr/>
        </p:nvSpPr>
        <p:spPr bwMode="auto">
          <a:xfrm>
            <a:off x="5338763" y="4581526"/>
            <a:ext cx="41998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FEDERAL</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7" name="Rectangle 32"/>
          <p:cNvSpPr>
            <a:spLocks noChangeArrowheads="1"/>
          </p:cNvSpPr>
          <p:nvPr/>
        </p:nvSpPr>
        <p:spPr bwMode="auto">
          <a:xfrm>
            <a:off x="4808538" y="5056188"/>
            <a:ext cx="53219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SÃO PAULO</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8" name="Rectangle 33"/>
          <p:cNvSpPr>
            <a:spLocks noChangeArrowheads="1"/>
          </p:cNvSpPr>
          <p:nvPr/>
        </p:nvSpPr>
        <p:spPr bwMode="auto">
          <a:xfrm>
            <a:off x="4679950" y="5340351"/>
            <a:ext cx="3799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PARANÁ</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9" name="Rectangle 34"/>
          <p:cNvSpPr>
            <a:spLocks noChangeArrowheads="1"/>
          </p:cNvSpPr>
          <p:nvPr/>
        </p:nvSpPr>
        <p:spPr bwMode="auto">
          <a:xfrm>
            <a:off x="4652963" y="5549901"/>
            <a:ext cx="79669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SANTA CATARINA</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0" name="Rectangle 35"/>
          <p:cNvSpPr>
            <a:spLocks noChangeArrowheads="1"/>
          </p:cNvSpPr>
          <p:nvPr/>
        </p:nvSpPr>
        <p:spPr bwMode="auto">
          <a:xfrm>
            <a:off x="4402138" y="5800726"/>
            <a:ext cx="57227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RIO GRANDE</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1" name="Rectangle 36"/>
          <p:cNvSpPr>
            <a:spLocks noChangeArrowheads="1"/>
          </p:cNvSpPr>
          <p:nvPr/>
        </p:nvSpPr>
        <p:spPr bwMode="auto">
          <a:xfrm>
            <a:off x="4511675" y="5905501"/>
            <a:ext cx="3382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50000"/>
                    </a:schemeClr>
                  </a:glow>
                </a:effectLst>
                <a:latin typeface="+mj-lt"/>
              </a:rPr>
              <a:t>DO SUL</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2" name="Rectangle 37"/>
          <p:cNvSpPr>
            <a:spLocks noChangeArrowheads="1"/>
          </p:cNvSpPr>
          <p:nvPr/>
        </p:nvSpPr>
        <p:spPr bwMode="auto">
          <a:xfrm>
            <a:off x="5868988" y="4800601"/>
            <a:ext cx="7566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ESPÍRITO SANTO</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3" name="Rectangle 38"/>
          <p:cNvSpPr>
            <a:spLocks noChangeArrowheads="1"/>
          </p:cNvSpPr>
          <p:nvPr/>
        </p:nvSpPr>
        <p:spPr bwMode="auto">
          <a:xfrm>
            <a:off x="5626100" y="5119688"/>
            <a:ext cx="3093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RIO DE</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4" name="Rectangle 39"/>
          <p:cNvSpPr>
            <a:spLocks noChangeArrowheads="1"/>
          </p:cNvSpPr>
          <p:nvPr/>
        </p:nvSpPr>
        <p:spPr bwMode="auto">
          <a:xfrm>
            <a:off x="5626100" y="5211763"/>
            <a:ext cx="3975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JANEIRO</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5" name="Rectangle 40"/>
          <p:cNvSpPr>
            <a:spLocks noChangeArrowheads="1"/>
          </p:cNvSpPr>
          <p:nvPr/>
        </p:nvSpPr>
        <p:spPr bwMode="auto">
          <a:xfrm>
            <a:off x="4222750" y="4160838"/>
            <a:ext cx="6844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MATO GROSSO</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6" name="Rectangle 41"/>
          <p:cNvSpPr>
            <a:spLocks noChangeArrowheads="1"/>
          </p:cNvSpPr>
          <p:nvPr/>
        </p:nvSpPr>
        <p:spPr bwMode="auto">
          <a:xfrm>
            <a:off x="4200525" y="4851401"/>
            <a:ext cx="6844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MATO GROSSO</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7" name="Rectangle 42"/>
          <p:cNvSpPr>
            <a:spLocks noChangeArrowheads="1"/>
          </p:cNvSpPr>
          <p:nvPr/>
        </p:nvSpPr>
        <p:spPr bwMode="auto">
          <a:xfrm>
            <a:off x="4356100" y="4956176"/>
            <a:ext cx="3382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DO SUL</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8" name="Rectangle 43"/>
          <p:cNvSpPr>
            <a:spLocks noChangeArrowheads="1"/>
          </p:cNvSpPr>
          <p:nvPr/>
        </p:nvSpPr>
        <p:spPr bwMode="auto">
          <a:xfrm>
            <a:off x="6024563" y="3041651"/>
            <a:ext cx="57227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RIO GRANDE</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9" name="Rectangle 44"/>
          <p:cNvSpPr>
            <a:spLocks noChangeArrowheads="1"/>
          </p:cNvSpPr>
          <p:nvPr/>
        </p:nvSpPr>
        <p:spPr bwMode="auto">
          <a:xfrm>
            <a:off x="6110288" y="3146426"/>
            <a:ext cx="4728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DO NORTE</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0" name="Rectangle 45"/>
          <p:cNvSpPr>
            <a:spLocks noChangeArrowheads="1"/>
          </p:cNvSpPr>
          <p:nvPr/>
        </p:nvSpPr>
        <p:spPr bwMode="auto">
          <a:xfrm>
            <a:off x="4638672" y="2717801"/>
            <a:ext cx="32701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50000"/>
                    </a:schemeClr>
                  </a:glow>
                </a:effectLst>
                <a:latin typeface="+mj-lt"/>
              </a:rPr>
              <a:t>AMAPÁ</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1" name="Rectangle 46"/>
          <p:cNvSpPr>
            <a:spLocks noChangeArrowheads="1"/>
          </p:cNvSpPr>
          <p:nvPr/>
        </p:nvSpPr>
        <p:spPr bwMode="auto">
          <a:xfrm>
            <a:off x="2728913" y="3767138"/>
            <a:ext cx="2516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ACRE</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2" name="Rectangle 47"/>
          <p:cNvSpPr>
            <a:spLocks noChangeArrowheads="1"/>
          </p:cNvSpPr>
          <p:nvPr/>
        </p:nvSpPr>
        <p:spPr bwMode="auto">
          <a:xfrm>
            <a:off x="3500438" y="4019551"/>
            <a:ext cx="48731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RONDÔNIA</a:t>
            </a:r>
            <a:endParaRPr kumimoji="0" lang="en-US" altLang="en-US"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3" name="Line 48"/>
          <p:cNvSpPr>
            <a:spLocks noChangeShapeType="1"/>
          </p:cNvSpPr>
          <p:nvPr/>
        </p:nvSpPr>
        <p:spPr bwMode="auto">
          <a:xfrm flipV="1">
            <a:off x="6294438" y="3268663"/>
            <a:ext cx="7938" cy="2238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effectLst>
                <a:glow rad="50800">
                  <a:schemeClr val="bg1">
                    <a:alpha val="50000"/>
                  </a:schemeClr>
                </a:glow>
              </a:effectLst>
              <a:latin typeface="+mj-lt"/>
            </a:endParaRPr>
          </a:p>
        </p:txBody>
      </p:sp>
      <p:sp>
        <p:nvSpPr>
          <p:cNvPr id="54" name="Line 49"/>
          <p:cNvSpPr>
            <a:spLocks noChangeShapeType="1"/>
          </p:cNvSpPr>
          <p:nvPr/>
        </p:nvSpPr>
        <p:spPr bwMode="auto">
          <a:xfrm flipH="1" flipV="1">
            <a:off x="5224463" y="4498976"/>
            <a:ext cx="100013" cy="4127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effectLst>
                <a:glow rad="50800">
                  <a:schemeClr val="bg1">
                    <a:alpha val="50000"/>
                  </a:schemeClr>
                </a:glow>
              </a:effectLst>
              <a:latin typeface="+mj-lt"/>
            </a:endParaRPr>
          </a:p>
        </p:txBody>
      </p:sp>
      <p:sp>
        <p:nvSpPr>
          <p:cNvPr id="55" name="Rectangle 50"/>
          <p:cNvSpPr>
            <a:spLocks noChangeArrowheads="1"/>
          </p:cNvSpPr>
          <p:nvPr/>
        </p:nvSpPr>
        <p:spPr bwMode="auto">
          <a:xfrm>
            <a:off x="5307013" y="6010276"/>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6" name="Rectangle 51"/>
          <p:cNvSpPr>
            <a:spLocks noChangeArrowheads="1"/>
          </p:cNvSpPr>
          <p:nvPr/>
        </p:nvSpPr>
        <p:spPr bwMode="auto">
          <a:xfrm>
            <a:off x="5626100" y="6010276"/>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57" name="Rectangle 52"/>
          <p:cNvSpPr>
            <a:spLocks noChangeArrowheads="1"/>
          </p:cNvSpPr>
          <p:nvPr/>
        </p:nvSpPr>
        <p:spPr bwMode="auto">
          <a:xfrm>
            <a:off x="5307013" y="6183313"/>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8" name="Rectangle 53"/>
          <p:cNvSpPr>
            <a:spLocks noChangeArrowheads="1"/>
          </p:cNvSpPr>
          <p:nvPr/>
        </p:nvSpPr>
        <p:spPr bwMode="auto">
          <a:xfrm>
            <a:off x="5494338" y="6183313"/>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59" name="Rectangle 54"/>
          <p:cNvSpPr>
            <a:spLocks noChangeArrowheads="1"/>
          </p:cNvSpPr>
          <p:nvPr/>
        </p:nvSpPr>
        <p:spPr bwMode="auto">
          <a:xfrm>
            <a:off x="5988050" y="6010276"/>
            <a:ext cx="28212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500 Miles</a:t>
            </a:r>
            <a:endParaRPr kumimoji="0" lang="en-US" altLang="en-US" b="1" i="0" u="none" strike="noStrike" cap="none" normalizeH="0" baseline="0" smtClean="0">
              <a:ln>
                <a:noFill/>
              </a:ln>
              <a:solidFill>
                <a:schemeClr val="tx1"/>
              </a:solidFill>
              <a:effectLst/>
              <a:latin typeface="+mj-lt"/>
            </a:endParaRPr>
          </a:p>
        </p:txBody>
      </p:sp>
      <p:sp>
        <p:nvSpPr>
          <p:cNvPr id="60" name="Rectangle 55"/>
          <p:cNvSpPr>
            <a:spLocks noChangeArrowheads="1"/>
          </p:cNvSpPr>
          <p:nvPr/>
        </p:nvSpPr>
        <p:spPr bwMode="auto">
          <a:xfrm>
            <a:off x="5708650" y="6183313"/>
            <a:ext cx="54983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500 Kilometers</a:t>
            </a:r>
            <a:endParaRPr kumimoji="0" lang="en-US" altLang="en-US" sz="1600" b="1" i="0" u="none" strike="noStrike" cap="none" normalizeH="0" baseline="0" smtClean="0">
              <a:ln>
                <a:noFill/>
              </a:ln>
              <a:solidFill>
                <a:schemeClr val="tx1"/>
              </a:solidFill>
              <a:effectLst/>
              <a:latin typeface="+mj-lt"/>
            </a:endParaRPr>
          </a:p>
        </p:txBody>
      </p:sp>
      <p:sp>
        <p:nvSpPr>
          <p:cNvPr id="61" name="Rectangle 56"/>
          <p:cNvSpPr>
            <a:spLocks noChangeArrowheads="1"/>
          </p:cNvSpPr>
          <p:nvPr/>
        </p:nvSpPr>
        <p:spPr bwMode="auto">
          <a:xfrm>
            <a:off x="2962275" y="5659438"/>
            <a:ext cx="101951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$10,000 and above</a:t>
            </a:r>
            <a:endParaRPr kumimoji="0" lang="en-US" altLang="en-US" sz="1100" b="1" i="0" u="none" strike="noStrike" cap="none" normalizeH="0" baseline="0" smtClean="0">
              <a:ln>
                <a:noFill/>
              </a:ln>
              <a:solidFill>
                <a:schemeClr val="tx1"/>
              </a:solidFill>
              <a:effectLst/>
              <a:latin typeface="+mj-lt"/>
            </a:endParaRPr>
          </a:p>
        </p:txBody>
      </p:sp>
      <p:sp>
        <p:nvSpPr>
          <p:cNvPr id="62" name="Rectangle 57"/>
          <p:cNvSpPr>
            <a:spLocks noChangeArrowheads="1"/>
          </p:cNvSpPr>
          <p:nvPr/>
        </p:nvSpPr>
        <p:spPr bwMode="auto">
          <a:xfrm>
            <a:off x="2962275" y="5861051"/>
            <a:ext cx="7694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$5,000–$9,999</a:t>
            </a:r>
            <a:endParaRPr kumimoji="0" lang="en-US" altLang="en-US" sz="1100" b="1" i="0" u="none" strike="noStrike" cap="none" normalizeH="0" baseline="0" smtClean="0">
              <a:ln>
                <a:noFill/>
              </a:ln>
              <a:solidFill>
                <a:schemeClr val="tx1"/>
              </a:solidFill>
              <a:effectLst/>
              <a:latin typeface="+mj-lt"/>
            </a:endParaRPr>
          </a:p>
        </p:txBody>
      </p:sp>
      <p:sp>
        <p:nvSpPr>
          <p:cNvPr id="63" name="Rectangle 58"/>
          <p:cNvSpPr>
            <a:spLocks noChangeArrowheads="1"/>
          </p:cNvSpPr>
          <p:nvPr/>
        </p:nvSpPr>
        <p:spPr bwMode="auto">
          <a:xfrm>
            <a:off x="2962275" y="6061076"/>
            <a:ext cx="7117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below $5,000</a:t>
            </a:r>
            <a:endParaRPr kumimoji="0" lang="en-US" altLang="en-US" sz="1100" b="1" i="0" u="none" strike="noStrike" cap="none" normalizeH="0" baseline="0" smtClean="0">
              <a:ln>
                <a:noFill/>
              </a:ln>
              <a:solidFill>
                <a:schemeClr val="tx1"/>
              </a:solidFill>
              <a:effectLst/>
              <a:latin typeface="+mj-lt"/>
            </a:endParaRPr>
          </a:p>
        </p:txBody>
      </p:sp>
      <p:sp>
        <p:nvSpPr>
          <p:cNvPr id="64" name="Rectangle 59"/>
          <p:cNvSpPr>
            <a:spLocks noChangeArrowheads="1"/>
          </p:cNvSpPr>
          <p:nvPr/>
        </p:nvSpPr>
        <p:spPr bwMode="auto">
          <a:xfrm>
            <a:off x="2653665" y="5472748"/>
            <a:ext cx="139781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GDP per capita in US$</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24184107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9F9D-7227-473B-8A60-93F32E64581F}"/>
              </a:ext>
            </a:extLst>
          </p:cNvPr>
          <p:cNvSpPr>
            <a:spLocks noGrp="1"/>
          </p:cNvSpPr>
          <p:nvPr>
            <p:ph type="title"/>
          </p:nvPr>
        </p:nvSpPr>
        <p:spPr>
          <a:xfrm>
            <a:off x="457199" y="215371"/>
            <a:ext cx="8462513" cy="1097279"/>
          </a:xfrm>
        </p:spPr>
        <p:txBody>
          <a:bodyPr/>
          <a:lstStyle/>
          <a:p>
            <a:r>
              <a:rPr lang="en-US" dirty="0"/>
              <a:t>10.2.2 Inequality Within Countries </a:t>
            </a:r>
            <a:r>
              <a:rPr lang="en-US" sz="2000" b="0" dirty="0"/>
              <a:t>(4 of 7)</a:t>
            </a:r>
          </a:p>
        </p:txBody>
      </p:sp>
      <p:sp>
        <p:nvSpPr>
          <p:cNvPr id="3" name="Content Placeholder 2">
            <a:extLst>
              <a:ext uri="{FF2B5EF4-FFF2-40B4-BE49-F238E27FC236}">
                <a16:creationId xmlns:a16="http://schemas.microsoft.com/office/drawing/2014/main" id="{BF570307-7E33-4A24-8CE5-383C695A5FB6}"/>
              </a:ext>
            </a:extLst>
          </p:cNvPr>
          <p:cNvSpPr>
            <a:spLocks noGrp="1"/>
          </p:cNvSpPr>
          <p:nvPr>
            <p:ph sz="quarter" idx="13"/>
          </p:nvPr>
        </p:nvSpPr>
        <p:spPr>
          <a:xfrm>
            <a:off x="457200" y="1556326"/>
            <a:ext cx="8229600" cy="1066103"/>
          </a:xfrm>
        </p:spPr>
        <p:txBody>
          <a:bodyPr/>
          <a:lstStyle/>
          <a:p>
            <a:pPr marL="432" indent="0">
              <a:buNone/>
            </a:pPr>
            <a:r>
              <a:rPr lang="en-US" sz="2200" b="1" dirty="0"/>
              <a:t>Figure 10-23:</a:t>
            </a:r>
            <a:r>
              <a:rPr lang="en-US" sz="2200" dirty="0"/>
              <a:t> The division of wealth is striking in Brazil. </a:t>
            </a:r>
            <a:r>
              <a:rPr lang="pt-BR" sz="2200" dirty="0"/>
              <a:t>Tourists in Rio de Janeiro </a:t>
            </a:r>
            <a:r>
              <a:rPr lang="en-US" sz="2200" dirty="0"/>
              <a:t>take photos with a background of slum housing (known in Brazil as favelas).</a:t>
            </a:r>
          </a:p>
        </p:txBody>
      </p:sp>
      <p:pic>
        <p:nvPicPr>
          <p:cNvPr id="6" name="Picture 5" descr="A group of tourists in Rio de Janeiro taking photos with a background of slum housing (favelas in Brazil).">
            <a:extLst>
              <a:ext uri="{FF2B5EF4-FFF2-40B4-BE49-F238E27FC236}">
                <a16:creationId xmlns:a16="http://schemas.microsoft.com/office/drawing/2014/main" id="{B5F6A52C-C0F6-40E1-8117-A29A4D45A841}"/>
              </a:ext>
            </a:extLst>
          </p:cNvPr>
          <p:cNvPicPr>
            <a:picLocks noChangeAspect="1"/>
          </p:cNvPicPr>
          <p:nvPr/>
        </p:nvPicPr>
        <p:blipFill rotWithShape="1">
          <a:blip r:embed="rId2"/>
          <a:srcRect t="4086"/>
          <a:stretch/>
        </p:blipFill>
        <p:spPr>
          <a:xfrm>
            <a:off x="976196" y="2717321"/>
            <a:ext cx="7019080" cy="3523583"/>
          </a:xfrm>
          <a:prstGeom prst="rect">
            <a:avLst/>
          </a:prstGeom>
        </p:spPr>
      </p:pic>
    </p:spTree>
    <p:extLst>
      <p:ext uri="{BB962C8B-B14F-4D97-AF65-F5344CB8AC3E}">
        <p14:creationId xmlns:p14="http://schemas.microsoft.com/office/powerpoint/2010/main" val="20741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9F9D-7227-473B-8A60-93F32E64581F}"/>
              </a:ext>
            </a:extLst>
          </p:cNvPr>
          <p:cNvSpPr>
            <a:spLocks noGrp="1"/>
          </p:cNvSpPr>
          <p:nvPr>
            <p:ph type="title"/>
          </p:nvPr>
        </p:nvSpPr>
        <p:spPr>
          <a:xfrm>
            <a:off x="457199" y="215371"/>
            <a:ext cx="8540151" cy="1097279"/>
          </a:xfrm>
        </p:spPr>
        <p:txBody>
          <a:bodyPr/>
          <a:lstStyle/>
          <a:p>
            <a:r>
              <a:rPr lang="en-US" dirty="0"/>
              <a:t>10.2.2 Inequality Within Countries </a:t>
            </a:r>
            <a:r>
              <a:rPr lang="en-US" sz="2000" b="0" dirty="0"/>
              <a:t>(5 of 7)</a:t>
            </a:r>
          </a:p>
        </p:txBody>
      </p:sp>
      <p:sp>
        <p:nvSpPr>
          <p:cNvPr id="3" name="Content Placeholder 2">
            <a:extLst>
              <a:ext uri="{FF2B5EF4-FFF2-40B4-BE49-F238E27FC236}">
                <a16:creationId xmlns:a16="http://schemas.microsoft.com/office/drawing/2014/main" id="{BF570307-7E33-4A24-8CE5-383C695A5FB6}"/>
              </a:ext>
            </a:extLst>
          </p:cNvPr>
          <p:cNvSpPr>
            <a:spLocks noGrp="1"/>
          </p:cNvSpPr>
          <p:nvPr>
            <p:ph sz="quarter" idx="13"/>
          </p:nvPr>
        </p:nvSpPr>
        <p:spPr>
          <a:xfrm>
            <a:off x="457200" y="1556326"/>
            <a:ext cx="8229600" cy="764179"/>
          </a:xfrm>
        </p:spPr>
        <p:txBody>
          <a:bodyPr/>
          <a:lstStyle/>
          <a:p>
            <a:pPr marL="432" indent="0">
              <a:buNone/>
            </a:pPr>
            <a:r>
              <a:rPr lang="en-US" sz="2200" b="1" dirty="0"/>
              <a:t>Figure 10-24:</a:t>
            </a:r>
            <a:r>
              <a:rPr lang="en-US" sz="2200" dirty="0"/>
              <a:t> Median household income is higher in the south, in particular around London, than in the north of the United Kingdom.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977" y="2383153"/>
            <a:ext cx="2385143" cy="4028808"/>
          </a:xfrm>
          <a:prstGeom prst="rect">
            <a:avLst/>
          </a:prstGeom>
        </p:spPr>
      </p:pic>
      <p:sp>
        <p:nvSpPr>
          <p:cNvPr id="10" name="Rectangle 5"/>
          <p:cNvSpPr>
            <a:spLocks noChangeArrowheads="1"/>
          </p:cNvSpPr>
          <p:nvPr/>
        </p:nvSpPr>
        <p:spPr bwMode="auto">
          <a:xfrm>
            <a:off x="5162550" y="5602288"/>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mj-lt"/>
              </a:rPr>
              <a:t>London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1" name="Rectangle 6"/>
          <p:cNvSpPr>
            <a:spLocks noChangeArrowheads="1"/>
          </p:cNvSpPr>
          <p:nvPr/>
        </p:nvSpPr>
        <p:spPr bwMode="auto">
          <a:xfrm>
            <a:off x="3881438" y="5232400"/>
            <a:ext cx="46326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50800">
                    <a:schemeClr val="bg1">
                      <a:alpha val="50000"/>
                    </a:schemeClr>
                  </a:glow>
                </a:effectLst>
                <a:latin typeface="+mj-lt"/>
              </a:rPr>
              <a:t>WALES</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2" name="Rectangle 7"/>
          <p:cNvSpPr>
            <a:spLocks noChangeArrowheads="1"/>
          </p:cNvSpPr>
          <p:nvPr/>
        </p:nvSpPr>
        <p:spPr bwMode="auto">
          <a:xfrm>
            <a:off x="4641850" y="5286375"/>
            <a:ext cx="6347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50800">
                    <a:schemeClr val="bg1">
                      <a:alpha val="50000"/>
                    </a:schemeClr>
                  </a:glow>
                </a:effectLst>
                <a:latin typeface="+mj-lt"/>
              </a:rPr>
              <a:t>ENGLAND</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3" name="Rectangle 8"/>
          <p:cNvSpPr>
            <a:spLocks noChangeArrowheads="1"/>
          </p:cNvSpPr>
          <p:nvPr/>
        </p:nvSpPr>
        <p:spPr bwMode="auto">
          <a:xfrm>
            <a:off x="3911600" y="3311525"/>
            <a:ext cx="7133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50800">
                    <a:schemeClr val="bg1">
                      <a:alpha val="50000"/>
                    </a:schemeClr>
                  </a:glow>
                </a:effectLst>
                <a:latin typeface="+mj-lt"/>
              </a:rPr>
              <a:t>SCOTLAND</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4" name="Rectangle 9"/>
          <p:cNvSpPr>
            <a:spLocks noChangeArrowheads="1"/>
          </p:cNvSpPr>
          <p:nvPr/>
        </p:nvSpPr>
        <p:spPr bwMode="auto">
          <a:xfrm>
            <a:off x="4781550" y="3003551"/>
            <a:ext cx="1327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Arial Black" panose="020B0A04020102020204" pitchFamily="34" charset="0"/>
              </a:rPr>
              <a:t>Gross annual </a:t>
            </a:r>
            <a:r>
              <a:rPr lang="en-US" altLang="en-US" sz="900" b="1" dirty="0" smtClean="0">
                <a:solidFill>
                  <a:srgbClr val="000000"/>
                </a:solidFill>
                <a:latin typeface="Arial Black" panose="020B0A04020102020204" pitchFamily="34" charset="0"/>
              </a:rPr>
              <a:t>income</a:t>
            </a:r>
            <a:br>
              <a:rPr lang="en-US" altLang="en-US" sz="900" b="1" dirty="0" smtClean="0">
                <a:solidFill>
                  <a:srgbClr val="000000"/>
                </a:solidFill>
                <a:latin typeface="Arial Black" panose="020B0A04020102020204" pitchFamily="34" charset="0"/>
              </a:rPr>
            </a:br>
            <a:r>
              <a:rPr lang="en-US" altLang="en-US" sz="900" b="1" dirty="0" smtClean="0">
                <a:solidFill>
                  <a:srgbClr val="000000"/>
                </a:solidFill>
                <a:latin typeface="Arial Black" panose="020B0A04020102020204" pitchFamily="34" charset="0"/>
              </a:rPr>
              <a:t>(</a:t>
            </a:r>
            <a:r>
              <a:rPr lang="en-US" altLang="en-US" sz="900" b="1" dirty="0">
                <a:solidFill>
                  <a:srgbClr val="000000"/>
                </a:solidFill>
                <a:latin typeface="Arial Black" panose="020B0A04020102020204" pitchFamily="34" charset="0"/>
              </a:rPr>
              <a:t>British pounds</a:t>
            </a:r>
            <a:r>
              <a:rPr lang="en-US" altLang="en-US" sz="900" b="1" dirty="0" smtClean="0">
                <a:solidFill>
                  <a:srgbClr val="000000"/>
                </a:solidFill>
                <a:latin typeface="Arial Black" panose="020B0A04020102020204" pitchFamily="34" charset="0"/>
              </a:rPr>
              <a:t>)</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6" name="Rectangle 11"/>
          <p:cNvSpPr>
            <a:spLocks noChangeArrowheads="1"/>
          </p:cNvSpPr>
          <p:nvPr/>
        </p:nvSpPr>
        <p:spPr bwMode="auto">
          <a:xfrm>
            <a:off x="5018088" y="3306763"/>
            <a:ext cx="95539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28,600 and above</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5018088" y="3467100"/>
            <a:ext cx="7694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26,000–28,599</a:t>
            </a:r>
            <a:endParaRPr kumimoji="0" lang="en-US" altLang="en-US" sz="1600"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5018088" y="3627438"/>
            <a:ext cx="7694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23,400–25,999</a:t>
            </a:r>
            <a:endParaRPr kumimoji="0" lang="en-US" altLang="en-US" sz="1600" b="1" i="0" u="none" strike="noStrike" cap="none" normalizeH="0" baseline="0" dirty="0" smtClean="0">
              <a:ln>
                <a:noFill/>
              </a:ln>
              <a:solidFill>
                <a:schemeClr val="tx1"/>
              </a:solidFill>
              <a:effectLst/>
              <a:latin typeface="+mj-lt"/>
            </a:endParaRPr>
          </a:p>
        </p:txBody>
      </p:sp>
      <p:sp>
        <p:nvSpPr>
          <p:cNvPr id="19" name="Rectangle 14"/>
          <p:cNvSpPr>
            <a:spLocks noChangeArrowheads="1"/>
          </p:cNvSpPr>
          <p:nvPr/>
        </p:nvSpPr>
        <p:spPr bwMode="auto">
          <a:xfrm>
            <a:off x="5018088" y="3786188"/>
            <a:ext cx="7117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below 23,400</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5018088" y="3943350"/>
            <a:ext cx="4103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no data</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5441010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9F9D-7227-473B-8A60-93F32E64581F}"/>
              </a:ext>
            </a:extLst>
          </p:cNvPr>
          <p:cNvSpPr>
            <a:spLocks noGrp="1"/>
          </p:cNvSpPr>
          <p:nvPr>
            <p:ph type="title"/>
          </p:nvPr>
        </p:nvSpPr>
        <p:spPr>
          <a:xfrm>
            <a:off x="457199" y="215371"/>
            <a:ext cx="8497019" cy="1097279"/>
          </a:xfrm>
        </p:spPr>
        <p:txBody>
          <a:bodyPr/>
          <a:lstStyle/>
          <a:p>
            <a:r>
              <a:rPr lang="en-US" dirty="0"/>
              <a:t>10.2.2 Inequality Within Countries </a:t>
            </a:r>
            <a:r>
              <a:rPr lang="en-US" sz="2000" b="0" dirty="0"/>
              <a:t>(6 of 7)</a:t>
            </a:r>
          </a:p>
        </p:txBody>
      </p:sp>
      <p:sp>
        <p:nvSpPr>
          <p:cNvPr id="3" name="Content Placeholder 2">
            <a:extLst>
              <a:ext uri="{FF2B5EF4-FFF2-40B4-BE49-F238E27FC236}">
                <a16:creationId xmlns:a16="http://schemas.microsoft.com/office/drawing/2014/main" id="{BF570307-7E33-4A24-8CE5-383C695A5FB6}"/>
              </a:ext>
            </a:extLst>
          </p:cNvPr>
          <p:cNvSpPr>
            <a:spLocks noGrp="1"/>
          </p:cNvSpPr>
          <p:nvPr>
            <p:ph sz="quarter" idx="13"/>
          </p:nvPr>
        </p:nvSpPr>
        <p:spPr>
          <a:xfrm>
            <a:off x="457200" y="1556326"/>
            <a:ext cx="8229600" cy="1022971"/>
          </a:xfrm>
        </p:spPr>
        <p:txBody>
          <a:bodyPr/>
          <a:lstStyle/>
          <a:p>
            <a:pPr marL="432" indent="0">
              <a:buNone/>
            </a:pPr>
            <a:r>
              <a:rPr lang="en-US" sz="2200" b="1" dirty="0"/>
              <a:t>Figure 10-25:</a:t>
            </a:r>
            <a:r>
              <a:rPr lang="en-US" sz="2200" dirty="0"/>
              <a:t> In 1950, (a) southern states had much lower average incomes than the north and west. In 2015, (b) regional differences in income are lower.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582" y="3096502"/>
            <a:ext cx="8114836" cy="2509672"/>
          </a:xfrm>
          <a:prstGeom prst="rect">
            <a:avLst/>
          </a:prstGeom>
        </p:spPr>
      </p:pic>
      <p:sp>
        <p:nvSpPr>
          <p:cNvPr id="21" name="Rectangle 17"/>
          <p:cNvSpPr>
            <a:spLocks noChangeArrowheads="1"/>
          </p:cNvSpPr>
          <p:nvPr/>
        </p:nvSpPr>
        <p:spPr bwMode="auto">
          <a:xfrm>
            <a:off x="2511425" y="5249863"/>
            <a:ext cx="5674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(a) 1950</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22" name="Rectangle 18"/>
          <p:cNvSpPr>
            <a:spLocks noChangeArrowheads="1"/>
          </p:cNvSpPr>
          <p:nvPr/>
        </p:nvSpPr>
        <p:spPr bwMode="auto">
          <a:xfrm>
            <a:off x="6932613" y="5249863"/>
            <a:ext cx="5674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(b) 2015</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23" name="Rectangle 19"/>
          <p:cNvSpPr>
            <a:spLocks noChangeArrowheads="1"/>
          </p:cNvSpPr>
          <p:nvPr/>
        </p:nvSpPr>
        <p:spPr bwMode="auto">
          <a:xfrm>
            <a:off x="4281488" y="4686300"/>
            <a:ext cx="71173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100 and above</a:t>
            </a:r>
            <a:endParaRPr kumimoji="0" lang="en-US" altLang="en-US" sz="1600" b="1" i="0" u="none" strike="noStrike" cap="none" normalizeH="0" baseline="0" smtClean="0">
              <a:ln>
                <a:noFill/>
              </a:ln>
              <a:solidFill>
                <a:schemeClr val="tx1"/>
              </a:solidFill>
              <a:effectLst/>
              <a:latin typeface="+mj-lt"/>
            </a:endParaRPr>
          </a:p>
        </p:txBody>
      </p:sp>
      <p:sp>
        <p:nvSpPr>
          <p:cNvPr id="24" name="Rectangle 20"/>
          <p:cNvSpPr>
            <a:spLocks noChangeArrowheads="1"/>
          </p:cNvSpPr>
          <p:nvPr/>
        </p:nvSpPr>
        <p:spPr bwMode="auto">
          <a:xfrm>
            <a:off x="4281488" y="4845050"/>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80–99.9</a:t>
            </a:r>
            <a:endParaRPr kumimoji="0" lang="en-US" altLang="en-US" sz="1600" b="1" i="0" u="none" strike="noStrike" cap="none" normalizeH="0" baseline="0" smtClean="0">
              <a:ln>
                <a:noFill/>
              </a:ln>
              <a:solidFill>
                <a:schemeClr val="tx1"/>
              </a:solidFill>
              <a:effectLst/>
              <a:latin typeface="+mj-lt"/>
            </a:endParaRPr>
          </a:p>
        </p:txBody>
      </p:sp>
      <p:sp>
        <p:nvSpPr>
          <p:cNvPr id="25" name="Rectangle 21"/>
          <p:cNvSpPr>
            <a:spLocks noChangeArrowheads="1"/>
          </p:cNvSpPr>
          <p:nvPr/>
        </p:nvSpPr>
        <p:spPr bwMode="auto">
          <a:xfrm>
            <a:off x="4281488" y="5003800"/>
            <a:ext cx="4360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below 80</a:t>
            </a:r>
            <a:endParaRPr kumimoji="0" lang="en-US" altLang="en-US" sz="1600" b="1" i="0" u="none" strike="noStrike" cap="none" normalizeH="0" baseline="0" smtClean="0">
              <a:ln>
                <a:noFill/>
              </a:ln>
              <a:solidFill>
                <a:schemeClr val="tx1"/>
              </a:solidFill>
              <a:effectLst/>
              <a:latin typeface="+mj-lt"/>
            </a:endParaRPr>
          </a:p>
        </p:txBody>
      </p:sp>
      <p:sp>
        <p:nvSpPr>
          <p:cNvPr id="26" name="Rectangle 22"/>
          <p:cNvSpPr>
            <a:spLocks noChangeArrowheads="1"/>
          </p:cNvSpPr>
          <p:nvPr/>
        </p:nvSpPr>
        <p:spPr bwMode="auto">
          <a:xfrm>
            <a:off x="4281488" y="5162550"/>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no data</a:t>
            </a:r>
            <a:endParaRPr kumimoji="0" lang="en-US" altLang="en-US" sz="1600" b="1" i="0" u="none" strike="noStrike" cap="none" normalizeH="0" baseline="0" smtClean="0">
              <a:ln>
                <a:noFill/>
              </a:ln>
              <a:solidFill>
                <a:schemeClr val="tx1"/>
              </a:solidFill>
              <a:effectLst/>
              <a:latin typeface="+mj-lt"/>
            </a:endParaRPr>
          </a:p>
        </p:txBody>
      </p:sp>
      <p:sp>
        <p:nvSpPr>
          <p:cNvPr id="27" name="Rectangle 23"/>
          <p:cNvSpPr>
            <a:spLocks noChangeArrowheads="1"/>
          </p:cNvSpPr>
          <p:nvPr/>
        </p:nvSpPr>
        <p:spPr bwMode="auto">
          <a:xfrm>
            <a:off x="4064000" y="4378248"/>
            <a:ext cx="9024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nSpc>
                <a:spcPts val="800"/>
              </a:lnSpc>
            </a:pPr>
            <a:r>
              <a:rPr lang="en-US" altLang="en-US" sz="800" b="1" dirty="0">
                <a:solidFill>
                  <a:srgbClr val="000000"/>
                </a:solidFill>
                <a:latin typeface="Arial Black" panose="020B0A04020102020204" pitchFamily="34" charset="0"/>
              </a:rPr>
              <a:t>Median income</a:t>
            </a:r>
          </a:p>
          <a:p>
            <a:pPr lvl="0">
              <a:lnSpc>
                <a:spcPts val="800"/>
              </a:lnSpc>
            </a:pPr>
            <a:r>
              <a:rPr lang="en-US" altLang="en-US" sz="800" b="1" dirty="0">
                <a:solidFill>
                  <a:srgbClr val="000000"/>
                </a:solidFill>
                <a:latin typeface="Arial Black" panose="020B0A04020102020204" pitchFamily="34" charset="0"/>
              </a:rPr>
              <a:t>as a percent of</a:t>
            </a:r>
          </a:p>
          <a:p>
            <a:pPr lvl="0">
              <a:lnSpc>
                <a:spcPts val="800"/>
              </a:lnSpc>
            </a:pPr>
            <a:r>
              <a:rPr lang="en-US" altLang="en-US" sz="800" b="1" dirty="0">
                <a:solidFill>
                  <a:srgbClr val="000000"/>
                </a:solidFill>
                <a:latin typeface="Arial Black" panose="020B0A04020102020204" pitchFamily="34" charset="0"/>
              </a:rPr>
              <a:t>national income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2583846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9F9D-7227-473B-8A60-93F32E64581F}"/>
              </a:ext>
            </a:extLst>
          </p:cNvPr>
          <p:cNvSpPr>
            <a:spLocks noGrp="1"/>
          </p:cNvSpPr>
          <p:nvPr>
            <p:ph type="title"/>
          </p:nvPr>
        </p:nvSpPr>
        <p:spPr>
          <a:xfrm>
            <a:off x="457199" y="215371"/>
            <a:ext cx="8462513" cy="1097279"/>
          </a:xfrm>
        </p:spPr>
        <p:txBody>
          <a:bodyPr/>
          <a:lstStyle/>
          <a:p>
            <a:r>
              <a:rPr lang="en-US" dirty="0"/>
              <a:t>10.2.2 Inequality Within Countries </a:t>
            </a:r>
            <a:r>
              <a:rPr lang="en-US" sz="2000" b="0" dirty="0"/>
              <a:t>(7 of 7)</a:t>
            </a:r>
          </a:p>
        </p:txBody>
      </p:sp>
      <p:sp>
        <p:nvSpPr>
          <p:cNvPr id="3" name="Content Placeholder 2">
            <a:extLst>
              <a:ext uri="{FF2B5EF4-FFF2-40B4-BE49-F238E27FC236}">
                <a16:creationId xmlns:a16="http://schemas.microsoft.com/office/drawing/2014/main" id="{BF570307-7E33-4A24-8CE5-383C695A5FB6}"/>
              </a:ext>
            </a:extLst>
          </p:cNvPr>
          <p:cNvSpPr>
            <a:spLocks noGrp="1"/>
          </p:cNvSpPr>
          <p:nvPr>
            <p:ph sz="quarter" idx="13"/>
          </p:nvPr>
        </p:nvSpPr>
        <p:spPr>
          <a:xfrm>
            <a:off x="457200" y="1556326"/>
            <a:ext cx="8229600" cy="971213"/>
          </a:xfrm>
        </p:spPr>
        <p:txBody>
          <a:bodyPr/>
          <a:lstStyle/>
          <a:p>
            <a:pPr marL="432" indent="0">
              <a:buNone/>
            </a:pPr>
            <a:r>
              <a:rPr lang="en-US" sz="2200" b="1" dirty="0"/>
              <a:t>Figure 10-27:</a:t>
            </a:r>
            <a:r>
              <a:rPr lang="en-US" sz="2200" dirty="0"/>
              <a:t> The share of wealth held by the richest 1% has increased in the United States and United Kingdom since about 1980.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414" y="2648774"/>
            <a:ext cx="4887345" cy="3413384"/>
          </a:xfrm>
          <a:prstGeom prst="rect">
            <a:avLst/>
          </a:prstGeom>
        </p:spPr>
      </p:pic>
      <p:sp>
        <p:nvSpPr>
          <p:cNvPr id="10" name="Rectangle 5"/>
          <p:cNvSpPr>
            <a:spLocks noChangeArrowheads="1"/>
          </p:cNvSpPr>
          <p:nvPr/>
        </p:nvSpPr>
        <p:spPr bwMode="auto">
          <a:xfrm>
            <a:off x="2478088"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1920</a:t>
            </a:r>
            <a:endParaRPr kumimoji="0" lang="en-US" altLang="en-US" sz="18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2027238"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1910</a:t>
            </a:r>
            <a:endParaRPr kumimoji="0" lang="en-US" altLang="en-US" sz="18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2921000"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1930</a:t>
            </a:r>
            <a:endParaRPr kumimoji="0" lang="en-US" altLang="en-US" sz="18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3376613"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1940</a:t>
            </a:r>
            <a:endParaRPr kumimoji="0" lang="en-US" altLang="en-US" sz="18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3821113"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1950</a:t>
            </a:r>
            <a:endParaRPr kumimoji="0" lang="en-US" altLang="en-US" sz="18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4235450"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1960</a:t>
            </a:r>
            <a:endParaRPr kumimoji="0" lang="en-US" altLang="en-US" sz="18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5103813"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1980</a:t>
            </a:r>
            <a:endParaRPr kumimoji="0" lang="en-US" altLang="en-US" sz="18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5557838"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1990</a:t>
            </a:r>
            <a:endParaRPr kumimoji="0" lang="en-US" altLang="en-US" sz="18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5986463"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2000</a:t>
            </a:r>
            <a:endParaRPr kumimoji="0" lang="en-US" altLang="en-US" sz="18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6410325"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2010</a:t>
            </a:r>
            <a:endParaRPr kumimoji="0" lang="en-US" altLang="en-US" sz="18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6840538"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2020</a:t>
            </a:r>
            <a:endParaRPr kumimoji="0" lang="en-US" altLang="en-US" sz="1800" b="1" i="0" u="none" strike="noStrike" cap="none" normalizeH="0" baseline="0" dirty="0" smtClean="0">
              <a:ln>
                <a:noFill/>
              </a:ln>
              <a:solidFill>
                <a:schemeClr val="tx1"/>
              </a:solidFill>
              <a:effectLst/>
              <a:latin typeface="+mj-lt"/>
            </a:endParaRPr>
          </a:p>
        </p:txBody>
      </p:sp>
      <p:sp>
        <p:nvSpPr>
          <p:cNvPr id="21" name="Rectangle 16"/>
          <p:cNvSpPr>
            <a:spLocks noChangeArrowheads="1"/>
          </p:cNvSpPr>
          <p:nvPr/>
        </p:nvSpPr>
        <p:spPr bwMode="auto">
          <a:xfrm>
            <a:off x="4684713" y="605313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1970</a:t>
            </a:r>
            <a:endParaRPr kumimoji="0" lang="en-US" altLang="en-US" sz="18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a:off x="1966913" y="2576513"/>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25</a:t>
            </a:r>
            <a:endParaRPr kumimoji="0" lang="en-US" altLang="en-US" sz="1800" b="1"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a:off x="1966913" y="3243263"/>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20</a:t>
            </a:r>
            <a:endParaRPr kumimoji="0" lang="en-US" altLang="en-US" sz="1800"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1966913" y="391477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15</a:t>
            </a:r>
            <a:endParaRPr kumimoji="0" lang="en-US" altLang="en-US" sz="1800" b="1" i="0" u="none" strike="noStrike" cap="none" normalizeH="0" baseline="0" smtClean="0">
              <a:ln>
                <a:noFill/>
              </a:ln>
              <a:solidFill>
                <a:schemeClr val="tx1"/>
              </a:solidFill>
              <a:effectLst/>
              <a:latin typeface="+mj-lt"/>
            </a:endParaRPr>
          </a:p>
        </p:txBody>
      </p:sp>
      <p:sp>
        <p:nvSpPr>
          <p:cNvPr id="25" name="Rectangle 20"/>
          <p:cNvSpPr>
            <a:spLocks noChangeArrowheads="1"/>
          </p:cNvSpPr>
          <p:nvPr/>
        </p:nvSpPr>
        <p:spPr bwMode="auto">
          <a:xfrm>
            <a:off x="1966913" y="458152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15</a:t>
            </a:r>
            <a:endParaRPr kumimoji="0" lang="en-US" altLang="en-US" sz="1800"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a:off x="2047875" y="5248276"/>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5</a:t>
            </a:r>
            <a:endParaRPr kumimoji="0" lang="en-US" altLang="en-US" sz="1800"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2073275" y="5873751"/>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rot="16200000">
            <a:off x="1255344" y="4171936"/>
            <a:ext cx="1061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Arial Black" panose="020B0A04020102020204" pitchFamily="34" charset="0"/>
              </a:rPr>
              <a:t>Percent (%)</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29" name="Rectangle 24"/>
          <p:cNvSpPr>
            <a:spLocks noChangeArrowheads="1"/>
          </p:cNvSpPr>
          <p:nvPr/>
        </p:nvSpPr>
        <p:spPr bwMode="auto">
          <a:xfrm>
            <a:off x="4451350" y="6269038"/>
            <a:ext cx="42479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30" name="Rectangle 25"/>
          <p:cNvSpPr>
            <a:spLocks noChangeArrowheads="1"/>
          </p:cNvSpPr>
          <p:nvPr/>
        </p:nvSpPr>
        <p:spPr bwMode="auto">
          <a:xfrm>
            <a:off x="3133725" y="5122863"/>
            <a:ext cx="90088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United States</a:t>
            </a:r>
            <a:endParaRPr kumimoji="0" lang="en-US" altLang="en-US" b="1" i="0" u="none" strike="noStrike" cap="none" normalizeH="0" baseline="0" smtClean="0">
              <a:ln>
                <a:noFill/>
              </a:ln>
              <a:solidFill>
                <a:schemeClr val="tx1"/>
              </a:solidFill>
              <a:effectLst/>
              <a:latin typeface="+mj-lt"/>
            </a:endParaRPr>
          </a:p>
        </p:txBody>
      </p:sp>
      <p:sp>
        <p:nvSpPr>
          <p:cNvPr id="31" name="Rectangle 26"/>
          <p:cNvSpPr>
            <a:spLocks noChangeArrowheads="1"/>
          </p:cNvSpPr>
          <p:nvPr/>
        </p:nvSpPr>
        <p:spPr bwMode="auto">
          <a:xfrm>
            <a:off x="3133725" y="5334001"/>
            <a:ext cx="10900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United Kingdom</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7465709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79E9-B2F7-4FCE-8FD4-4765D4091231}"/>
              </a:ext>
            </a:extLst>
          </p:cNvPr>
          <p:cNvSpPr>
            <a:spLocks noGrp="1"/>
          </p:cNvSpPr>
          <p:nvPr>
            <p:ph type="title"/>
          </p:nvPr>
        </p:nvSpPr>
        <p:spPr/>
        <p:txBody>
          <a:bodyPr/>
          <a:lstStyle/>
          <a:p>
            <a:r>
              <a:rPr lang="en-US" dirty="0"/>
              <a:t>10.2.3 Gender Inequality </a:t>
            </a:r>
            <a:r>
              <a:rPr lang="en-US" sz="2000" b="0" dirty="0"/>
              <a:t>(1 of 4)</a:t>
            </a:r>
            <a:endParaRPr lang="en-US" sz="2000" dirty="0"/>
          </a:p>
        </p:txBody>
      </p:sp>
      <p:sp>
        <p:nvSpPr>
          <p:cNvPr id="3" name="Content Placeholder 2">
            <a:extLst>
              <a:ext uri="{FF2B5EF4-FFF2-40B4-BE49-F238E27FC236}">
                <a16:creationId xmlns:a16="http://schemas.microsoft.com/office/drawing/2014/main" id="{22952932-2480-4FB5-B29E-D1966C5314F7}"/>
              </a:ext>
            </a:extLst>
          </p:cNvPr>
          <p:cNvSpPr>
            <a:spLocks noGrp="1"/>
          </p:cNvSpPr>
          <p:nvPr>
            <p:ph sz="quarter" idx="13"/>
          </p:nvPr>
        </p:nvSpPr>
        <p:spPr>
          <a:xfrm>
            <a:off x="457200" y="1556326"/>
            <a:ext cx="8229600" cy="2175015"/>
          </a:xfrm>
        </p:spPr>
        <p:txBody>
          <a:bodyPr/>
          <a:lstStyle/>
          <a:p>
            <a:r>
              <a:rPr lang="en-US" dirty="0"/>
              <a:t>The </a:t>
            </a:r>
            <a:r>
              <a:rPr lang="en-US" b="1" dirty="0"/>
              <a:t>Gender Inequality Index (G</a:t>
            </a:r>
            <a:r>
              <a:rPr lang="en-US" sz="100" b="1" dirty="0"/>
              <a:t> </a:t>
            </a:r>
            <a:r>
              <a:rPr lang="en-US" b="1" dirty="0"/>
              <a:t>I</a:t>
            </a:r>
            <a:r>
              <a:rPr lang="en-US" sz="100" b="1" dirty="0"/>
              <a:t> </a:t>
            </a:r>
            <a:r>
              <a:rPr lang="en-US" b="1" dirty="0"/>
              <a:t>I)</a:t>
            </a:r>
            <a:r>
              <a:rPr lang="en-US" dirty="0"/>
              <a:t> measures the gender gap in the level of achievement in three dimensions:</a:t>
            </a:r>
          </a:p>
          <a:p>
            <a:pPr marL="741600" lvl="1" indent="-429768">
              <a:buFont typeface="+mj-lt"/>
              <a:buAutoNum type="arabicPeriod"/>
            </a:pPr>
            <a:r>
              <a:rPr lang="en-US" dirty="0"/>
              <a:t>Reproductive health</a:t>
            </a:r>
          </a:p>
          <a:p>
            <a:pPr marL="741600" lvl="1" indent="-429768">
              <a:buFont typeface="+mj-lt"/>
              <a:buAutoNum type="arabicPeriod"/>
            </a:pPr>
            <a:r>
              <a:rPr lang="en-US" dirty="0"/>
              <a:t>Female empowerment</a:t>
            </a:r>
          </a:p>
          <a:p>
            <a:pPr marL="741600" lvl="1" indent="-429768">
              <a:buFont typeface="+mj-lt"/>
              <a:buAutoNum type="arabicPeriod"/>
            </a:pPr>
            <a:r>
              <a:rPr lang="en-US" dirty="0"/>
              <a:t>Female labor force participation</a:t>
            </a:r>
          </a:p>
        </p:txBody>
      </p:sp>
      <p:sp>
        <p:nvSpPr>
          <p:cNvPr id="4" name="Content Placeholder 3">
            <a:extLst>
              <a:ext uri="{FF2B5EF4-FFF2-40B4-BE49-F238E27FC236}">
                <a16:creationId xmlns:a16="http://schemas.microsoft.com/office/drawing/2014/main" id="{06F52B55-7A58-4D7B-BBBF-04689131E1E5}"/>
              </a:ext>
            </a:extLst>
          </p:cNvPr>
          <p:cNvSpPr>
            <a:spLocks noGrp="1"/>
          </p:cNvSpPr>
          <p:nvPr>
            <p:ph sz="quarter" idx="14"/>
          </p:nvPr>
        </p:nvSpPr>
        <p:spPr>
          <a:xfrm>
            <a:off x="457200" y="3849330"/>
            <a:ext cx="8229600" cy="2432152"/>
          </a:xfrm>
        </p:spPr>
        <p:txBody>
          <a:bodyPr/>
          <a:lstStyle/>
          <a:p>
            <a:r>
              <a:rPr lang="en-US" dirty="0"/>
              <a:t>The </a:t>
            </a:r>
            <a:r>
              <a:rPr lang="en-US" b="1" dirty="0"/>
              <a:t>Gender Development Index (G</a:t>
            </a:r>
            <a:r>
              <a:rPr lang="en-US" sz="100" b="1" dirty="0"/>
              <a:t> </a:t>
            </a:r>
            <a:r>
              <a:rPr lang="en-US" b="1" dirty="0"/>
              <a:t>D</a:t>
            </a:r>
            <a:r>
              <a:rPr lang="en-US" sz="100" b="1" dirty="0"/>
              <a:t> </a:t>
            </a:r>
            <a:r>
              <a:rPr lang="en-US" b="1" dirty="0"/>
              <a:t>I)</a:t>
            </a:r>
            <a:r>
              <a:rPr lang="en-US" dirty="0"/>
              <a:t> measures the gender gap in the level of achievement for the three dimensions of the H</a:t>
            </a:r>
            <a:r>
              <a:rPr lang="en-US" sz="100" dirty="0"/>
              <a:t> </a:t>
            </a:r>
            <a:r>
              <a:rPr lang="en-US" dirty="0"/>
              <a:t>D</a:t>
            </a:r>
            <a:r>
              <a:rPr lang="en-US" sz="100" dirty="0"/>
              <a:t> </a:t>
            </a:r>
            <a:r>
              <a:rPr lang="en-US" dirty="0"/>
              <a:t>I: income, education, and life expectancy</a:t>
            </a:r>
          </a:p>
        </p:txBody>
      </p:sp>
    </p:spTree>
    <p:extLst>
      <p:ext uri="{BB962C8B-B14F-4D97-AF65-F5344CB8AC3E}">
        <p14:creationId xmlns:p14="http://schemas.microsoft.com/office/powerpoint/2010/main" val="21049604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7FAC-A611-4942-B2F2-6809C5FA6D6E}"/>
              </a:ext>
            </a:extLst>
          </p:cNvPr>
          <p:cNvSpPr>
            <a:spLocks noGrp="1"/>
          </p:cNvSpPr>
          <p:nvPr>
            <p:ph type="title"/>
          </p:nvPr>
        </p:nvSpPr>
        <p:spPr/>
        <p:txBody>
          <a:bodyPr/>
          <a:lstStyle/>
          <a:p>
            <a:r>
              <a:rPr lang="en-US" dirty="0"/>
              <a:t>10.2.3 Gender Inequality </a:t>
            </a:r>
            <a:r>
              <a:rPr lang="en-US" sz="2000" b="0" dirty="0"/>
              <a:t>(2 of 4)</a:t>
            </a:r>
            <a:endParaRPr lang="en-US" sz="2000" dirty="0"/>
          </a:p>
        </p:txBody>
      </p:sp>
      <p:sp>
        <p:nvSpPr>
          <p:cNvPr id="3" name="Content Placeholder 2">
            <a:extLst>
              <a:ext uri="{FF2B5EF4-FFF2-40B4-BE49-F238E27FC236}">
                <a16:creationId xmlns:a16="http://schemas.microsoft.com/office/drawing/2014/main" id="{52160889-38A5-4D86-80B3-128BBEE51AD6}"/>
              </a:ext>
            </a:extLst>
          </p:cNvPr>
          <p:cNvSpPr>
            <a:spLocks noGrp="1"/>
          </p:cNvSpPr>
          <p:nvPr>
            <p:ph sz="quarter" idx="13"/>
          </p:nvPr>
        </p:nvSpPr>
        <p:spPr>
          <a:xfrm>
            <a:off x="457200" y="1556327"/>
            <a:ext cx="8229600" cy="1031598"/>
          </a:xfrm>
        </p:spPr>
        <p:txBody>
          <a:bodyPr/>
          <a:lstStyle/>
          <a:p>
            <a:pPr marL="432" indent="0">
              <a:buNone/>
            </a:pPr>
            <a:r>
              <a:rPr lang="en-US" sz="2200" b="1" dirty="0"/>
              <a:t>Figure 10-28:</a:t>
            </a:r>
            <a:r>
              <a:rPr lang="en-US" sz="2200" dirty="0"/>
              <a:t> The </a:t>
            </a:r>
            <a:r>
              <a:rPr lang="en-US" sz="2200" dirty="0" smtClean="0"/>
              <a:t>G</a:t>
            </a:r>
            <a:r>
              <a:rPr lang="en-US" sz="100" dirty="0" smtClean="0"/>
              <a:t> </a:t>
            </a:r>
            <a:r>
              <a:rPr lang="en-US" sz="2200" dirty="0" smtClean="0"/>
              <a:t>I</a:t>
            </a:r>
            <a:r>
              <a:rPr lang="en-US" sz="100" dirty="0" smtClean="0"/>
              <a:t> </a:t>
            </a:r>
            <a:r>
              <a:rPr lang="en-US" sz="2200" dirty="0" err="1" smtClean="0"/>
              <a:t>I</a:t>
            </a:r>
            <a:r>
              <a:rPr lang="en-US" sz="2200" dirty="0" smtClean="0"/>
              <a:t> </a:t>
            </a:r>
            <a:r>
              <a:rPr lang="en-US" sz="2200" dirty="0"/>
              <a:t>is composed of measures of reproductive health, empowerment, and the labor market. Larger numbers indicate greater gender inequality.</a:t>
            </a:r>
          </a:p>
        </p:txBody>
      </p:sp>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503" y="2940470"/>
            <a:ext cx="6242077" cy="3259471"/>
          </a:xfrm>
          <a:prstGeom prst="rect">
            <a:avLst/>
          </a:prstGeom>
        </p:spPr>
      </p:pic>
      <p:sp>
        <p:nvSpPr>
          <p:cNvPr id="7" name="Rectangle 6"/>
          <p:cNvSpPr>
            <a:spLocks noChangeArrowheads="1"/>
          </p:cNvSpPr>
          <p:nvPr/>
        </p:nvSpPr>
        <p:spPr bwMode="auto">
          <a:xfrm>
            <a:off x="2806562" y="6152468"/>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1469120" y="4032238"/>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1394754" y="4465512"/>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3772053" y="6152468"/>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5013540" y="6152468"/>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4074658" y="6152468"/>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4705453" y="6152468"/>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7716745" y="4891259"/>
            <a:ext cx="6877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1366817" y="4893015"/>
            <a:ext cx="6877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1347504" y="5324379"/>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1493115" y="5763065"/>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7358274" y="3590304"/>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1774285" y="3594890"/>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2340072" y="3154861"/>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7630859" y="4024451"/>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7648603" y="5771886"/>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7686836" y="4451319"/>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7687349" y="5344687"/>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463364" y="6152468"/>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3149462" y="6152468"/>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498364" y="6152468"/>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2173909" y="6152468"/>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1876449" y="6152468"/>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4419081" y="6152468"/>
            <a:ext cx="6877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5330808" y="6152468"/>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5904101" y="6152468"/>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6241749" y="6152468"/>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5627304" y="6152468"/>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80°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6873249" y="6152468"/>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6549368" y="6152468"/>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7175788" y="6152468"/>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8" name="Rectangle 37"/>
          <p:cNvSpPr>
            <a:spLocks noChangeArrowheads="1"/>
          </p:cNvSpPr>
          <p:nvPr/>
        </p:nvSpPr>
        <p:spPr bwMode="auto">
          <a:xfrm>
            <a:off x="7326541" y="4857427"/>
            <a:ext cx="282284"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9" name="Rectangle 42"/>
          <p:cNvSpPr>
            <a:spLocks noChangeArrowheads="1"/>
          </p:cNvSpPr>
          <p:nvPr/>
        </p:nvSpPr>
        <p:spPr bwMode="auto">
          <a:xfrm>
            <a:off x="5690204" y="5478179"/>
            <a:ext cx="636037"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40" name="Rectangle 45"/>
          <p:cNvSpPr>
            <a:spLocks noChangeArrowheads="1"/>
          </p:cNvSpPr>
          <p:nvPr/>
        </p:nvSpPr>
        <p:spPr bwMode="auto">
          <a:xfrm>
            <a:off x="6944407" y="4339712"/>
            <a:ext cx="559784"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41" name="Rectangle 40"/>
          <p:cNvSpPr>
            <a:spLocks noChangeArrowheads="1"/>
          </p:cNvSpPr>
          <p:nvPr/>
        </p:nvSpPr>
        <p:spPr bwMode="auto">
          <a:xfrm>
            <a:off x="6775949" y="3151272"/>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2" name="Rectangle 47"/>
          <p:cNvSpPr>
            <a:spLocks noChangeArrowheads="1"/>
          </p:cNvSpPr>
          <p:nvPr/>
        </p:nvSpPr>
        <p:spPr bwMode="auto">
          <a:xfrm>
            <a:off x="4226825" y="3028557"/>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3" name="Rectangle 49"/>
          <p:cNvSpPr>
            <a:spLocks noChangeArrowheads="1"/>
          </p:cNvSpPr>
          <p:nvPr/>
        </p:nvSpPr>
        <p:spPr bwMode="auto">
          <a:xfrm>
            <a:off x="4021965" y="3028557"/>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4" name="Rectangle 51"/>
          <p:cNvSpPr>
            <a:spLocks noChangeArrowheads="1"/>
          </p:cNvSpPr>
          <p:nvPr/>
        </p:nvSpPr>
        <p:spPr bwMode="auto">
          <a:xfrm>
            <a:off x="3806562" y="3028557"/>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5" name="Rectangle 52"/>
          <p:cNvSpPr>
            <a:spLocks noChangeArrowheads="1"/>
          </p:cNvSpPr>
          <p:nvPr/>
        </p:nvSpPr>
        <p:spPr bwMode="auto">
          <a:xfrm>
            <a:off x="3600064" y="3028557"/>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6" name="Rectangle 54"/>
          <p:cNvSpPr>
            <a:spLocks noChangeArrowheads="1"/>
          </p:cNvSpPr>
          <p:nvPr/>
        </p:nvSpPr>
        <p:spPr bwMode="auto">
          <a:xfrm>
            <a:off x="3364019" y="3028557"/>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7" name="Rectangle 56"/>
          <p:cNvSpPr>
            <a:spLocks noChangeArrowheads="1"/>
          </p:cNvSpPr>
          <p:nvPr/>
        </p:nvSpPr>
        <p:spPr bwMode="auto">
          <a:xfrm>
            <a:off x="3159015" y="3028557"/>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8" name="Rectangle 58"/>
          <p:cNvSpPr>
            <a:spLocks noChangeArrowheads="1"/>
          </p:cNvSpPr>
          <p:nvPr/>
        </p:nvSpPr>
        <p:spPr bwMode="auto">
          <a:xfrm>
            <a:off x="2956103" y="3028557"/>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59"/>
          <p:cNvSpPr>
            <a:spLocks noChangeArrowheads="1"/>
          </p:cNvSpPr>
          <p:nvPr/>
        </p:nvSpPr>
        <p:spPr bwMode="auto">
          <a:xfrm>
            <a:off x="2751941" y="3028557"/>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6"/>
          <p:cNvSpPr>
            <a:spLocks noChangeArrowheads="1"/>
          </p:cNvSpPr>
          <p:nvPr/>
        </p:nvSpPr>
        <p:spPr bwMode="auto">
          <a:xfrm>
            <a:off x="4466599" y="3028557"/>
            <a:ext cx="6877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1" name="Rectangle 48"/>
          <p:cNvSpPr>
            <a:spLocks noChangeArrowheads="1"/>
          </p:cNvSpPr>
          <p:nvPr/>
        </p:nvSpPr>
        <p:spPr bwMode="auto">
          <a:xfrm>
            <a:off x="4650648" y="3028557"/>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2" name="Rectangle 50"/>
          <p:cNvSpPr>
            <a:spLocks noChangeArrowheads="1"/>
          </p:cNvSpPr>
          <p:nvPr/>
        </p:nvSpPr>
        <p:spPr bwMode="auto">
          <a:xfrm>
            <a:off x="4854749" y="3028557"/>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3" name="Rectangle 53"/>
          <p:cNvSpPr>
            <a:spLocks noChangeArrowheads="1"/>
          </p:cNvSpPr>
          <p:nvPr/>
        </p:nvSpPr>
        <p:spPr bwMode="auto">
          <a:xfrm>
            <a:off x="5280899" y="3028557"/>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4" name="Rectangle 55"/>
          <p:cNvSpPr>
            <a:spLocks noChangeArrowheads="1"/>
          </p:cNvSpPr>
          <p:nvPr/>
        </p:nvSpPr>
        <p:spPr bwMode="auto">
          <a:xfrm>
            <a:off x="5461426" y="3028557"/>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5" name="Rectangle 57"/>
          <p:cNvSpPr>
            <a:spLocks noChangeArrowheads="1"/>
          </p:cNvSpPr>
          <p:nvPr/>
        </p:nvSpPr>
        <p:spPr bwMode="auto">
          <a:xfrm>
            <a:off x="5689377" y="3028557"/>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0"/>
          <p:cNvSpPr>
            <a:spLocks noChangeArrowheads="1"/>
          </p:cNvSpPr>
          <p:nvPr/>
        </p:nvSpPr>
        <p:spPr bwMode="auto">
          <a:xfrm>
            <a:off x="5892853" y="3028557"/>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7" name="Rectangle 61"/>
          <p:cNvSpPr>
            <a:spLocks noChangeArrowheads="1"/>
          </p:cNvSpPr>
          <p:nvPr/>
        </p:nvSpPr>
        <p:spPr bwMode="auto">
          <a:xfrm>
            <a:off x="6083120" y="3028557"/>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2"/>
          <p:cNvSpPr>
            <a:spLocks noChangeArrowheads="1"/>
          </p:cNvSpPr>
          <p:nvPr/>
        </p:nvSpPr>
        <p:spPr bwMode="auto">
          <a:xfrm>
            <a:off x="5055959" y="3028557"/>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3"/>
          <p:cNvSpPr>
            <a:spLocks noChangeArrowheads="1"/>
          </p:cNvSpPr>
          <p:nvPr/>
        </p:nvSpPr>
        <p:spPr bwMode="auto">
          <a:xfrm>
            <a:off x="6311218" y="3028557"/>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60" name="Rectangle 64"/>
          <p:cNvSpPr>
            <a:spLocks noChangeArrowheads="1"/>
          </p:cNvSpPr>
          <p:nvPr/>
        </p:nvSpPr>
        <p:spPr bwMode="auto">
          <a:xfrm>
            <a:off x="3443732" y="4098304"/>
            <a:ext cx="599555" cy="2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6"/>
          <p:cNvSpPr>
            <a:spLocks noChangeArrowheads="1"/>
          </p:cNvSpPr>
          <p:nvPr/>
        </p:nvSpPr>
        <p:spPr bwMode="auto">
          <a:xfrm>
            <a:off x="4278209" y="3250534"/>
            <a:ext cx="360331" cy="22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68"/>
          <p:cNvSpPr>
            <a:spLocks noChangeArrowheads="1"/>
          </p:cNvSpPr>
          <p:nvPr/>
        </p:nvSpPr>
        <p:spPr bwMode="auto">
          <a:xfrm>
            <a:off x="3782023" y="5487573"/>
            <a:ext cx="599555" cy="2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0"/>
          <p:cNvSpPr>
            <a:spLocks noChangeArrowheads="1"/>
          </p:cNvSpPr>
          <p:nvPr/>
        </p:nvSpPr>
        <p:spPr bwMode="auto">
          <a:xfrm>
            <a:off x="5641578" y="4991384"/>
            <a:ext cx="432098" cy="2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2"/>
          <p:cNvSpPr>
            <a:spLocks noChangeArrowheads="1"/>
          </p:cNvSpPr>
          <p:nvPr/>
        </p:nvSpPr>
        <p:spPr bwMode="auto">
          <a:xfrm>
            <a:off x="1689999" y="5012665"/>
            <a:ext cx="478448" cy="2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5" name="Rectangle 74"/>
          <p:cNvSpPr>
            <a:spLocks noChangeArrowheads="1"/>
          </p:cNvSpPr>
          <p:nvPr/>
        </p:nvSpPr>
        <p:spPr bwMode="auto">
          <a:xfrm>
            <a:off x="7074848" y="4525098"/>
            <a:ext cx="478448" cy="2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6" name="Rectangle 76"/>
          <p:cNvSpPr>
            <a:spLocks noChangeArrowheads="1"/>
          </p:cNvSpPr>
          <p:nvPr/>
        </p:nvSpPr>
        <p:spPr bwMode="auto">
          <a:xfrm>
            <a:off x="5354254" y="5836363"/>
            <a:ext cx="32893"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77"/>
          <p:cNvSpPr>
            <a:spLocks noChangeArrowheads="1"/>
          </p:cNvSpPr>
          <p:nvPr/>
        </p:nvSpPr>
        <p:spPr bwMode="auto">
          <a:xfrm>
            <a:off x="5682425" y="5836363"/>
            <a:ext cx="148020"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80"/>
          <p:cNvSpPr>
            <a:spLocks noChangeArrowheads="1"/>
          </p:cNvSpPr>
          <p:nvPr/>
        </p:nvSpPr>
        <p:spPr bwMode="auto">
          <a:xfrm>
            <a:off x="6070641" y="5836363"/>
            <a:ext cx="465908"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8"/>
          <p:cNvSpPr>
            <a:spLocks noChangeArrowheads="1"/>
          </p:cNvSpPr>
          <p:nvPr/>
        </p:nvSpPr>
        <p:spPr bwMode="auto">
          <a:xfrm>
            <a:off x="5354254" y="5954366"/>
            <a:ext cx="32893"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79"/>
          <p:cNvSpPr>
            <a:spLocks noChangeArrowheads="1"/>
          </p:cNvSpPr>
          <p:nvPr/>
        </p:nvSpPr>
        <p:spPr bwMode="auto">
          <a:xfrm>
            <a:off x="5534659" y="5954366"/>
            <a:ext cx="148020"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81"/>
          <p:cNvSpPr>
            <a:spLocks noChangeArrowheads="1"/>
          </p:cNvSpPr>
          <p:nvPr/>
        </p:nvSpPr>
        <p:spPr bwMode="auto">
          <a:xfrm>
            <a:off x="5778059" y="5952867"/>
            <a:ext cx="670160"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2" name="Rectangle 80"/>
          <p:cNvSpPr>
            <a:spLocks noChangeArrowheads="1"/>
          </p:cNvSpPr>
          <p:nvPr/>
        </p:nvSpPr>
        <p:spPr bwMode="auto">
          <a:xfrm>
            <a:off x="1449327" y="2806081"/>
            <a:ext cx="11733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Arial Black" panose="020B0A04020102020204" pitchFamily="34" charset="0"/>
              </a:rPr>
              <a:t>Gender Inequality Index</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3" name="Rectangle 80"/>
          <p:cNvSpPr>
            <a:spLocks noChangeArrowheads="1"/>
          </p:cNvSpPr>
          <p:nvPr/>
        </p:nvSpPr>
        <p:spPr bwMode="auto">
          <a:xfrm>
            <a:off x="1644052" y="2950478"/>
            <a:ext cx="4552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below 0.20</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1644052" y="3094280"/>
            <a:ext cx="3991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0.20–0.49</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7" name="Rectangle 80"/>
          <p:cNvSpPr>
            <a:spLocks noChangeArrowheads="1"/>
          </p:cNvSpPr>
          <p:nvPr/>
        </p:nvSpPr>
        <p:spPr bwMode="auto">
          <a:xfrm>
            <a:off x="1644052" y="3229760"/>
            <a:ext cx="64280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0.50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8" name="Rectangle 80"/>
          <p:cNvSpPr>
            <a:spLocks noChangeArrowheads="1"/>
          </p:cNvSpPr>
          <p:nvPr/>
        </p:nvSpPr>
        <p:spPr bwMode="auto">
          <a:xfrm>
            <a:off x="1644052" y="3375943"/>
            <a:ext cx="3189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38088841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7FAC-A611-4942-B2F2-6809C5FA6D6E}"/>
              </a:ext>
            </a:extLst>
          </p:cNvPr>
          <p:cNvSpPr>
            <a:spLocks noGrp="1"/>
          </p:cNvSpPr>
          <p:nvPr>
            <p:ph type="title"/>
          </p:nvPr>
        </p:nvSpPr>
        <p:spPr/>
        <p:txBody>
          <a:bodyPr/>
          <a:lstStyle/>
          <a:p>
            <a:r>
              <a:rPr lang="en-US" dirty="0"/>
              <a:t>10.2.3 Gender Inequality </a:t>
            </a:r>
            <a:r>
              <a:rPr lang="en-US" sz="2000" b="0" dirty="0"/>
              <a:t>(3 of 4)</a:t>
            </a:r>
            <a:endParaRPr lang="en-US" sz="2000" dirty="0"/>
          </a:p>
        </p:txBody>
      </p:sp>
      <p:sp>
        <p:nvSpPr>
          <p:cNvPr id="3" name="Content Placeholder 2">
            <a:extLst>
              <a:ext uri="{FF2B5EF4-FFF2-40B4-BE49-F238E27FC236}">
                <a16:creationId xmlns:a16="http://schemas.microsoft.com/office/drawing/2014/main" id="{52160889-38A5-4D86-80B3-128BBEE51AD6}"/>
              </a:ext>
            </a:extLst>
          </p:cNvPr>
          <p:cNvSpPr>
            <a:spLocks noGrp="1"/>
          </p:cNvSpPr>
          <p:nvPr>
            <p:ph sz="quarter" idx="13"/>
          </p:nvPr>
        </p:nvSpPr>
        <p:spPr>
          <a:xfrm>
            <a:off x="457199" y="1556326"/>
            <a:ext cx="8410755" cy="721047"/>
          </a:xfrm>
        </p:spPr>
        <p:txBody>
          <a:bodyPr/>
          <a:lstStyle/>
          <a:p>
            <a:pPr marL="432" indent="0">
              <a:buNone/>
            </a:pPr>
            <a:r>
              <a:rPr lang="en-US" b="1" dirty="0"/>
              <a:t>Figure 10-30:</a:t>
            </a:r>
            <a:r>
              <a:rPr lang="en-US" dirty="0"/>
              <a:t> The </a:t>
            </a:r>
            <a:r>
              <a:rPr lang="en-US" dirty="0" smtClean="0"/>
              <a:t>G</a:t>
            </a:r>
            <a:r>
              <a:rPr lang="en-US" sz="100" dirty="0" smtClean="0"/>
              <a:t> </a:t>
            </a:r>
            <a:r>
              <a:rPr lang="en-US" dirty="0" smtClean="0"/>
              <a:t>D</a:t>
            </a:r>
            <a:r>
              <a:rPr lang="en-US" sz="100" dirty="0" smtClean="0"/>
              <a:t> </a:t>
            </a:r>
            <a:r>
              <a:rPr lang="en-US" dirty="0" smtClean="0"/>
              <a:t>I </a:t>
            </a:r>
            <a:r>
              <a:rPr lang="en-US" dirty="0"/>
              <a:t>is a measure of how unequal women are relative to men on the measures used in the </a:t>
            </a:r>
            <a:r>
              <a:rPr lang="en-US" dirty="0" smtClean="0"/>
              <a:t>H</a:t>
            </a:r>
            <a:r>
              <a:rPr lang="en-US" sz="100" dirty="0" smtClean="0"/>
              <a:t> </a:t>
            </a:r>
            <a:r>
              <a:rPr lang="en-US" dirty="0" smtClean="0"/>
              <a:t>D</a:t>
            </a:r>
            <a:r>
              <a:rPr lang="en-US" sz="100" dirty="0" smtClean="0"/>
              <a:t> </a:t>
            </a:r>
            <a:r>
              <a:rPr lang="en-US" dirty="0" smtClean="0"/>
              <a:t>I</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581" y="2806236"/>
            <a:ext cx="7032255" cy="3251474"/>
          </a:xfrm>
          <a:prstGeom prst="rect">
            <a:avLst/>
          </a:prstGeom>
        </p:spPr>
      </p:pic>
      <p:sp>
        <p:nvSpPr>
          <p:cNvPr id="6" name="Rectangle 5"/>
          <p:cNvSpPr>
            <a:spLocks noChangeArrowheads="1"/>
          </p:cNvSpPr>
          <p:nvPr/>
        </p:nvSpPr>
        <p:spPr bwMode="auto">
          <a:xfrm>
            <a:off x="3166813" y="5991375"/>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1829371" y="3871145"/>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1755005" y="4304419"/>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4132304" y="5991375"/>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5373791" y="5991375"/>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4434909" y="5991375"/>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5065704" y="5991375"/>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8076996" y="4730166"/>
            <a:ext cx="6877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1727068" y="4731922"/>
            <a:ext cx="6877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1707755" y="5163286"/>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1853366" y="5601972"/>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7718525" y="3429211"/>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2134536" y="3433797"/>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2700323" y="2993768"/>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7991110" y="3863358"/>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8008854" y="5610793"/>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8047087" y="4290226"/>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8047600" y="5183594"/>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823615" y="5991375"/>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3509713" y="5991375"/>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858615" y="5991375"/>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2534160" y="5991375"/>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2236700" y="5991375"/>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4779332" y="5991375"/>
            <a:ext cx="6877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5691059" y="5991375"/>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264352" y="5991375"/>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6602000" y="5991375"/>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5987555" y="5991375"/>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80°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7233500" y="5991375"/>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6909619" y="5991375"/>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7536039" y="5991375"/>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8" name="Rectangle 37"/>
          <p:cNvSpPr>
            <a:spLocks noChangeArrowheads="1"/>
          </p:cNvSpPr>
          <p:nvPr/>
        </p:nvSpPr>
        <p:spPr bwMode="auto">
          <a:xfrm>
            <a:off x="7686792" y="4696334"/>
            <a:ext cx="282284"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9" name="Rectangle 42"/>
          <p:cNvSpPr>
            <a:spLocks noChangeArrowheads="1"/>
          </p:cNvSpPr>
          <p:nvPr/>
        </p:nvSpPr>
        <p:spPr bwMode="auto">
          <a:xfrm>
            <a:off x="6050455" y="5317086"/>
            <a:ext cx="636037"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40" name="Rectangle 45"/>
          <p:cNvSpPr>
            <a:spLocks noChangeArrowheads="1"/>
          </p:cNvSpPr>
          <p:nvPr/>
        </p:nvSpPr>
        <p:spPr bwMode="auto">
          <a:xfrm>
            <a:off x="7304658" y="4178619"/>
            <a:ext cx="559784"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41" name="Rectangle 40"/>
          <p:cNvSpPr>
            <a:spLocks noChangeArrowheads="1"/>
          </p:cNvSpPr>
          <p:nvPr/>
        </p:nvSpPr>
        <p:spPr bwMode="auto">
          <a:xfrm>
            <a:off x="7136200" y="2990179"/>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2" name="Rectangle 47"/>
          <p:cNvSpPr>
            <a:spLocks noChangeArrowheads="1"/>
          </p:cNvSpPr>
          <p:nvPr/>
        </p:nvSpPr>
        <p:spPr bwMode="auto">
          <a:xfrm>
            <a:off x="4587076" y="2867464"/>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3" name="Rectangle 49"/>
          <p:cNvSpPr>
            <a:spLocks noChangeArrowheads="1"/>
          </p:cNvSpPr>
          <p:nvPr/>
        </p:nvSpPr>
        <p:spPr bwMode="auto">
          <a:xfrm>
            <a:off x="4382216" y="2867464"/>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4" name="Rectangle 51"/>
          <p:cNvSpPr>
            <a:spLocks noChangeArrowheads="1"/>
          </p:cNvSpPr>
          <p:nvPr/>
        </p:nvSpPr>
        <p:spPr bwMode="auto">
          <a:xfrm>
            <a:off x="4166813" y="2867464"/>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5" name="Rectangle 52"/>
          <p:cNvSpPr>
            <a:spLocks noChangeArrowheads="1"/>
          </p:cNvSpPr>
          <p:nvPr/>
        </p:nvSpPr>
        <p:spPr bwMode="auto">
          <a:xfrm>
            <a:off x="3960315" y="2867464"/>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6" name="Rectangle 54"/>
          <p:cNvSpPr>
            <a:spLocks noChangeArrowheads="1"/>
          </p:cNvSpPr>
          <p:nvPr/>
        </p:nvSpPr>
        <p:spPr bwMode="auto">
          <a:xfrm>
            <a:off x="3724270" y="2867464"/>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7" name="Rectangle 56"/>
          <p:cNvSpPr>
            <a:spLocks noChangeArrowheads="1"/>
          </p:cNvSpPr>
          <p:nvPr/>
        </p:nvSpPr>
        <p:spPr bwMode="auto">
          <a:xfrm>
            <a:off x="3519266" y="2867464"/>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8" name="Rectangle 58"/>
          <p:cNvSpPr>
            <a:spLocks noChangeArrowheads="1"/>
          </p:cNvSpPr>
          <p:nvPr/>
        </p:nvSpPr>
        <p:spPr bwMode="auto">
          <a:xfrm>
            <a:off x="3316354" y="2867464"/>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59"/>
          <p:cNvSpPr>
            <a:spLocks noChangeArrowheads="1"/>
          </p:cNvSpPr>
          <p:nvPr/>
        </p:nvSpPr>
        <p:spPr bwMode="auto">
          <a:xfrm>
            <a:off x="3112192" y="2867464"/>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6"/>
          <p:cNvSpPr>
            <a:spLocks noChangeArrowheads="1"/>
          </p:cNvSpPr>
          <p:nvPr/>
        </p:nvSpPr>
        <p:spPr bwMode="auto">
          <a:xfrm>
            <a:off x="4826850" y="2867464"/>
            <a:ext cx="6877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1" name="Rectangle 48"/>
          <p:cNvSpPr>
            <a:spLocks noChangeArrowheads="1"/>
          </p:cNvSpPr>
          <p:nvPr/>
        </p:nvSpPr>
        <p:spPr bwMode="auto">
          <a:xfrm>
            <a:off x="5010899" y="2867464"/>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2" name="Rectangle 50"/>
          <p:cNvSpPr>
            <a:spLocks noChangeArrowheads="1"/>
          </p:cNvSpPr>
          <p:nvPr/>
        </p:nvSpPr>
        <p:spPr bwMode="auto">
          <a:xfrm>
            <a:off x="5215000" y="2867464"/>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3" name="Rectangle 53"/>
          <p:cNvSpPr>
            <a:spLocks noChangeArrowheads="1"/>
          </p:cNvSpPr>
          <p:nvPr/>
        </p:nvSpPr>
        <p:spPr bwMode="auto">
          <a:xfrm>
            <a:off x="5641150" y="2867464"/>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4" name="Rectangle 55"/>
          <p:cNvSpPr>
            <a:spLocks noChangeArrowheads="1"/>
          </p:cNvSpPr>
          <p:nvPr/>
        </p:nvSpPr>
        <p:spPr bwMode="auto">
          <a:xfrm>
            <a:off x="5821677" y="2867464"/>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5" name="Rectangle 57"/>
          <p:cNvSpPr>
            <a:spLocks noChangeArrowheads="1"/>
          </p:cNvSpPr>
          <p:nvPr/>
        </p:nvSpPr>
        <p:spPr bwMode="auto">
          <a:xfrm>
            <a:off x="6049628" y="2867464"/>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0"/>
          <p:cNvSpPr>
            <a:spLocks noChangeArrowheads="1"/>
          </p:cNvSpPr>
          <p:nvPr/>
        </p:nvSpPr>
        <p:spPr bwMode="auto">
          <a:xfrm>
            <a:off x="6253104" y="2867464"/>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7" name="Rectangle 61"/>
          <p:cNvSpPr>
            <a:spLocks noChangeArrowheads="1"/>
          </p:cNvSpPr>
          <p:nvPr/>
        </p:nvSpPr>
        <p:spPr bwMode="auto">
          <a:xfrm>
            <a:off x="6443371" y="2867464"/>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2"/>
          <p:cNvSpPr>
            <a:spLocks noChangeArrowheads="1"/>
          </p:cNvSpPr>
          <p:nvPr/>
        </p:nvSpPr>
        <p:spPr bwMode="auto">
          <a:xfrm>
            <a:off x="5416210" y="2867464"/>
            <a:ext cx="109147"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3"/>
          <p:cNvSpPr>
            <a:spLocks noChangeArrowheads="1"/>
          </p:cNvSpPr>
          <p:nvPr/>
        </p:nvSpPr>
        <p:spPr bwMode="auto">
          <a:xfrm>
            <a:off x="6671469" y="2867464"/>
            <a:ext cx="149515" cy="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60" name="Rectangle 64"/>
          <p:cNvSpPr>
            <a:spLocks noChangeArrowheads="1"/>
          </p:cNvSpPr>
          <p:nvPr/>
        </p:nvSpPr>
        <p:spPr bwMode="auto">
          <a:xfrm>
            <a:off x="3803983" y="3937211"/>
            <a:ext cx="599555" cy="2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6"/>
          <p:cNvSpPr>
            <a:spLocks noChangeArrowheads="1"/>
          </p:cNvSpPr>
          <p:nvPr/>
        </p:nvSpPr>
        <p:spPr bwMode="auto">
          <a:xfrm>
            <a:off x="4638460" y="3089441"/>
            <a:ext cx="360331" cy="22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68"/>
          <p:cNvSpPr>
            <a:spLocks noChangeArrowheads="1"/>
          </p:cNvSpPr>
          <p:nvPr/>
        </p:nvSpPr>
        <p:spPr bwMode="auto">
          <a:xfrm>
            <a:off x="4142274" y="5326480"/>
            <a:ext cx="599555" cy="2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0"/>
          <p:cNvSpPr>
            <a:spLocks noChangeArrowheads="1"/>
          </p:cNvSpPr>
          <p:nvPr/>
        </p:nvSpPr>
        <p:spPr bwMode="auto">
          <a:xfrm>
            <a:off x="6001829" y="4862041"/>
            <a:ext cx="432098" cy="2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2"/>
          <p:cNvSpPr>
            <a:spLocks noChangeArrowheads="1"/>
          </p:cNvSpPr>
          <p:nvPr/>
        </p:nvSpPr>
        <p:spPr bwMode="auto">
          <a:xfrm>
            <a:off x="2050250" y="4864272"/>
            <a:ext cx="478448" cy="2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5" name="Rectangle 74"/>
          <p:cNvSpPr>
            <a:spLocks noChangeArrowheads="1"/>
          </p:cNvSpPr>
          <p:nvPr/>
        </p:nvSpPr>
        <p:spPr bwMode="auto">
          <a:xfrm>
            <a:off x="7435099" y="4389405"/>
            <a:ext cx="478448" cy="2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6" name="Rectangle 76"/>
          <p:cNvSpPr>
            <a:spLocks noChangeArrowheads="1"/>
          </p:cNvSpPr>
          <p:nvPr/>
        </p:nvSpPr>
        <p:spPr bwMode="auto">
          <a:xfrm>
            <a:off x="5704981" y="5675270"/>
            <a:ext cx="32893"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77"/>
          <p:cNvSpPr>
            <a:spLocks noChangeArrowheads="1"/>
          </p:cNvSpPr>
          <p:nvPr/>
        </p:nvSpPr>
        <p:spPr bwMode="auto">
          <a:xfrm>
            <a:off x="6033152" y="5675270"/>
            <a:ext cx="148020"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80"/>
          <p:cNvSpPr>
            <a:spLocks noChangeArrowheads="1"/>
          </p:cNvSpPr>
          <p:nvPr/>
        </p:nvSpPr>
        <p:spPr bwMode="auto">
          <a:xfrm>
            <a:off x="6421368" y="5675270"/>
            <a:ext cx="465908"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8"/>
          <p:cNvSpPr>
            <a:spLocks noChangeArrowheads="1"/>
          </p:cNvSpPr>
          <p:nvPr/>
        </p:nvSpPr>
        <p:spPr bwMode="auto">
          <a:xfrm>
            <a:off x="5704981" y="5793273"/>
            <a:ext cx="32893"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79"/>
          <p:cNvSpPr>
            <a:spLocks noChangeArrowheads="1"/>
          </p:cNvSpPr>
          <p:nvPr/>
        </p:nvSpPr>
        <p:spPr bwMode="auto">
          <a:xfrm>
            <a:off x="5885386" y="5793273"/>
            <a:ext cx="148020"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81"/>
          <p:cNvSpPr>
            <a:spLocks noChangeArrowheads="1"/>
          </p:cNvSpPr>
          <p:nvPr/>
        </p:nvSpPr>
        <p:spPr bwMode="auto">
          <a:xfrm>
            <a:off x="6128786" y="5791774"/>
            <a:ext cx="670160" cy="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2" name="Rectangle 80"/>
          <p:cNvSpPr>
            <a:spLocks noChangeArrowheads="1"/>
          </p:cNvSpPr>
          <p:nvPr/>
        </p:nvSpPr>
        <p:spPr bwMode="auto">
          <a:xfrm>
            <a:off x="987253" y="3351310"/>
            <a:ext cx="10243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Arial Black" panose="020B0A04020102020204" pitchFamily="34" charset="0"/>
              </a:rPr>
              <a:t>Gender Development</a:t>
            </a:r>
          </a:p>
          <a:p>
            <a:pPr lvl="0"/>
            <a:r>
              <a:rPr lang="it-IT" altLang="en-US" sz="700" b="1" dirty="0">
                <a:solidFill>
                  <a:srgbClr val="000000"/>
                </a:solidFill>
                <a:effectLst>
                  <a:glow>
                    <a:schemeClr val="bg1"/>
                  </a:glow>
                </a:effectLst>
                <a:latin typeface="Arial Black" panose="020B0A04020102020204" pitchFamily="34" charset="0"/>
              </a:rPr>
              <a:t>Index</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3" name="Rectangle 80"/>
          <p:cNvSpPr>
            <a:spLocks noChangeArrowheads="1"/>
          </p:cNvSpPr>
          <p:nvPr/>
        </p:nvSpPr>
        <p:spPr bwMode="auto">
          <a:xfrm>
            <a:off x="1207378" y="3569069"/>
            <a:ext cx="59311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1.0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1207378" y="3716046"/>
            <a:ext cx="3991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0.95–0.99</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1207378" y="3861051"/>
            <a:ext cx="4552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below 0.95</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6" name="Rectangle 80"/>
          <p:cNvSpPr>
            <a:spLocks noChangeArrowheads="1"/>
          </p:cNvSpPr>
          <p:nvPr/>
        </p:nvSpPr>
        <p:spPr bwMode="auto">
          <a:xfrm>
            <a:off x="1207378" y="4007234"/>
            <a:ext cx="3189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23745977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75" y="2533468"/>
            <a:ext cx="7736952" cy="3449507"/>
          </a:xfrm>
          <a:prstGeom prst="rect">
            <a:avLst/>
          </a:prstGeom>
        </p:spPr>
      </p:pic>
      <p:sp>
        <p:nvSpPr>
          <p:cNvPr id="2" name="Title 1">
            <a:extLst>
              <a:ext uri="{FF2B5EF4-FFF2-40B4-BE49-F238E27FC236}">
                <a16:creationId xmlns:a16="http://schemas.microsoft.com/office/drawing/2014/main" id="{AA807FAC-A611-4942-B2F2-6809C5FA6D6E}"/>
              </a:ext>
            </a:extLst>
          </p:cNvPr>
          <p:cNvSpPr>
            <a:spLocks noGrp="1"/>
          </p:cNvSpPr>
          <p:nvPr>
            <p:ph type="title"/>
          </p:nvPr>
        </p:nvSpPr>
        <p:spPr/>
        <p:txBody>
          <a:bodyPr/>
          <a:lstStyle/>
          <a:p>
            <a:r>
              <a:rPr lang="en-US" dirty="0"/>
              <a:t>10.2.3 Gender Inequality </a:t>
            </a:r>
            <a:r>
              <a:rPr lang="en-US" sz="2000" b="0" dirty="0"/>
              <a:t>(4 of 4)</a:t>
            </a:r>
            <a:endParaRPr lang="en-US" sz="2000" dirty="0"/>
          </a:p>
        </p:txBody>
      </p:sp>
      <p:sp>
        <p:nvSpPr>
          <p:cNvPr id="3" name="Content Placeholder 2">
            <a:extLst>
              <a:ext uri="{FF2B5EF4-FFF2-40B4-BE49-F238E27FC236}">
                <a16:creationId xmlns:a16="http://schemas.microsoft.com/office/drawing/2014/main" id="{52160889-38A5-4D86-80B3-128BBEE51AD6}"/>
              </a:ext>
            </a:extLst>
          </p:cNvPr>
          <p:cNvSpPr>
            <a:spLocks noGrp="1"/>
          </p:cNvSpPr>
          <p:nvPr>
            <p:ph sz="quarter" idx="13"/>
          </p:nvPr>
        </p:nvSpPr>
        <p:spPr>
          <a:xfrm>
            <a:off x="457200" y="1556326"/>
            <a:ext cx="8229600" cy="695167"/>
          </a:xfrm>
        </p:spPr>
        <p:txBody>
          <a:bodyPr/>
          <a:lstStyle/>
          <a:p>
            <a:pPr marL="432" indent="0">
              <a:buNone/>
            </a:pPr>
            <a:r>
              <a:rPr lang="en-US" sz="2200" b="1" dirty="0"/>
              <a:t>Figure 10-31:</a:t>
            </a:r>
            <a:r>
              <a:rPr lang="en-US" sz="2200" dirty="0"/>
              <a:t> Increased gender equality is a trend in most countries of the world.</a:t>
            </a:r>
          </a:p>
        </p:txBody>
      </p:sp>
      <p:sp>
        <p:nvSpPr>
          <p:cNvPr id="5" name="Rectangle 4"/>
          <p:cNvSpPr>
            <a:spLocks noChangeArrowheads="1"/>
          </p:cNvSpPr>
          <p:nvPr/>
        </p:nvSpPr>
        <p:spPr bwMode="auto">
          <a:xfrm>
            <a:off x="2782382" y="5926315"/>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 name="Rectangle 6"/>
          <p:cNvSpPr>
            <a:spLocks noChangeArrowheads="1"/>
          </p:cNvSpPr>
          <p:nvPr/>
        </p:nvSpPr>
        <p:spPr bwMode="auto">
          <a:xfrm>
            <a:off x="1357638" y="3656598"/>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1275066" y="4120511"/>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3794137" y="592631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5119610" y="592631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4117213" y="592631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4790681" y="592631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7945359" y="4584342"/>
            <a:ext cx="734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1245240" y="4584342"/>
            <a:ext cx="734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1205570" y="5047282"/>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1376906" y="5519306"/>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7581688" y="3201870"/>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1683447" y="3201870"/>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2265284" y="272778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7872713" y="3656598"/>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7882132" y="5519306"/>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7926127" y="4120511"/>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7926674" y="5047282"/>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3464566" y="592631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129429" y="592631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2475560" y="5926315"/>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148205" y="5926315"/>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1770298" y="5926315"/>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4484936" y="5926315"/>
            <a:ext cx="734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5458341" y="592631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6070416" y="5926315"/>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402331" y="5926315"/>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5774894" y="592631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80°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7076551" y="5926315"/>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6730760" y="5926315"/>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7393207" y="5929490"/>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7563683" y="4545253"/>
            <a:ext cx="301380"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5870625" y="5205781"/>
            <a:ext cx="679064"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7181098" y="4002038"/>
            <a:ext cx="597653"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6975844" y="272778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1" name="Rectangle 47"/>
          <p:cNvSpPr>
            <a:spLocks noChangeArrowheads="1"/>
          </p:cNvSpPr>
          <p:nvPr/>
        </p:nvSpPr>
        <p:spPr bwMode="auto">
          <a:xfrm>
            <a:off x="4282055" y="2614983"/>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2" name="Rectangle 49"/>
          <p:cNvSpPr>
            <a:spLocks noChangeArrowheads="1"/>
          </p:cNvSpPr>
          <p:nvPr/>
        </p:nvSpPr>
        <p:spPr bwMode="auto">
          <a:xfrm>
            <a:off x="4063337" y="2614983"/>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3" name="Rectangle 51"/>
          <p:cNvSpPr>
            <a:spLocks noChangeArrowheads="1"/>
          </p:cNvSpPr>
          <p:nvPr/>
        </p:nvSpPr>
        <p:spPr bwMode="auto">
          <a:xfrm>
            <a:off x="3833362" y="2614983"/>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4" name="Rectangle 52"/>
          <p:cNvSpPr>
            <a:spLocks noChangeArrowheads="1"/>
          </p:cNvSpPr>
          <p:nvPr/>
        </p:nvSpPr>
        <p:spPr bwMode="auto">
          <a:xfrm>
            <a:off x="3612894" y="2614983"/>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5" name="Rectangle 54"/>
          <p:cNvSpPr>
            <a:spLocks noChangeArrowheads="1"/>
          </p:cNvSpPr>
          <p:nvPr/>
        </p:nvSpPr>
        <p:spPr bwMode="auto">
          <a:xfrm>
            <a:off x="3360881" y="2614983"/>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6" name="Rectangle 56"/>
          <p:cNvSpPr>
            <a:spLocks noChangeArrowheads="1"/>
          </p:cNvSpPr>
          <p:nvPr/>
        </p:nvSpPr>
        <p:spPr bwMode="auto">
          <a:xfrm>
            <a:off x="3142009" y="2614983"/>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7" name="Rectangle 58"/>
          <p:cNvSpPr>
            <a:spLocks noChangeArrowheads="1"/>
          </p:cNvSpPr>
          <p:nvPr/>
        </p:nvSpPr>
        <p:spPr bwMode="auto">
          <a:xfrm>
            <a:off x="2939656" y="2614983"/>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8" name="Rectangle 59"/>
          <p:cNvSpPr>
            <a:spLocks noChangeArrowheads="1"/>
          </p:cNvSpPr>
          <p:nvPr/>
        </p:nvSpPr>
        <p:spPr bwMode="auto">
          <a:xfrm>
            <a:off x="2707397" y="2614983"/>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46"/>
          <p:cNvSpPr>
            <a:spLocks noChangeArrowheads="1"/>
          </p:cNvSpPr>
          <p:nvPr/>
        </p:nvSpPr>
        <p:spPr bwMode="auto">
          <a:xfrm>
            <a:off x="4538050" y="2614983"/>
            <a:ext cx="734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8"/>
          <p:cNvSpPr>
            <a:spLocks noChangeArrowheads="1"/>
          </p:cNvSpPr>
          <p:nvPr/>
        </p:nvSpPr>
        <p:spPr bwMode="auto">
          <a:xfrm>
            <a:off x="4734549" y="2614983"/>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1" name="Rectangle 50"/>
          <p:cNvSpPr>
            <a:spLocks noChangeArrowheads="1"/>
          </p:cNvSpPr>
          <p:nvPr/>
        </p:nvSpPr>
        <p:spPr bwMode="auto">
          <a:xfrm>
            <a:off x="4952458" y="2614983"/>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2" name="Rectangle 53"/>
          <p:cNvSpPr>
            <a:spLocks noChangeArrowheads="1"/>
          </p:cNvSpPr>
          <p:nvPr/>
        </p:nvSpPr>
        <p:spPr bwMode="auto">
          <a:xfrm>
            <a:off x="5407436" y="2614983"/>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3" name="Rectangle 55"/>
          <p:cNvSpPr>
            <a:spLocks noChangeArrowheads="1"/>
          </p:cNvSpPr>
          <p:nvPr/>
        </p:nvSpPr>
        <p:spPr bwMode="auto">
          <a:xfrm>
            <a:off x="5600176" y="2614983"/>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4" name="Rectangle 57"/>
          <p:cNvSpPr>
            <a:spLocks noChangeArrowheads="1"/>
          </p:cNvSpPr>
          <p:nvPr/>
        </p:nvSpPr>
        <p:spPr bwMode="auto">
          <a:xfrm>
            <a:off x="5831642" y="2614983"/>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5" name="Rectangle 60"/>
          <p:cNvSpPr>
            <a:spLocks noChangeArrowheads="1"/>
          </p:cNvSpPr>
          <p:nvPr/>
        </p:nvSpPr>
        <p:spPr bwMode="auto">
          <a:xfrm>
            <a:off x="6060788" y="2614983"/>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1"/>
          <p:cNvSpPr>
            <a:spLocks noChangeArrowheads="1"/>
          </p:cNvSpPr>
          <p:nvPr/>
        </p:nvSpPr>
        <p:spPr bwMode="auto">
          <a:xfrm>
            <a:off x="6263927" y="2614983"/>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2"/>
          <p:cNvSpPr>
            <a:spLocks noChangeArrowheads="1"/>
          </p:cNvSpPr>
          <p:nvPr/>
        </p:nvSpPr>
        <p:spPr bwMode="auto">
          <a:xfrm>
            <a:off x="5167279" y="2614983"/>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3"/>
          <p:cNvSpPr>
            <a:spLocks noChangeArrowheads="1"/>
          </p:cNvSpPr>
          <p:nvPr/>
        </p:nvSpPr>
        <p:spPr bwMode="auto">
          <a:xfrm>
            <a:off x="6495550" y="2614983"/>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4"/>
          <p:cNvSpPr>
            <a:spLocks noChangeArrowheads="1"/>
          </p:cNvSpPr>
          <p:nvPr/>
        </p:nvSpPr>
        <p:spPr bwMode="auto">
          <a:xfrm>
            <a:off x="3443606" y="3755305"/>
            <a:ext cx="640114"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0" name="Rectangle 66"/>
          <p:cNvSpPr>
            <a:spLocks noChangeArrowheads="1"/>
          </p:cNvSpPr>
          <p:nvPr/>
        </p:nvSpPr>
        <p:spPr bwMode="auto">
          <a:xfrm>
            <a:off x="4334534" y="2822039"/>
            <a:ext cx="384707" cy="23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8"/>
          <p:cNvSpPr>
            <a:spLocks noChangeArrowheads="1"/>
          </p:cNvSpPr>
          <p:nvPr/>
        </p:nvSpPr>
        <p:spPr bwMode="auto">
          <a:xfrm>
            <a:off x="3804782" y="5230042"/>
            <a:ext cx="640114"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70"/>
          <p:cNvSpPr>
            <a:spLocks noChangeArrowheads="1"/>
          </p:cNvSpPr>
          <p:nvPr/>
        </p:nvSpPr>
        <p:spPr bwMode="auto">
          <a:xfrm>
            <a:off x="5766319" y="4736668"/>
            <a:ext cx="461329"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2"/>
          <p:cNvSpPr>
            <a:spLocks noChangeArrowheads="1"/>
          </p:cNvSpPr>
          <p:nvPr/>
        </p:nvSpPr>
        <p:spPr bwMode="auto">
          <a:xfrm>
            <a:off x="1571234" y="4730681"/>
            <a:ext cx="510815"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4"/>
          <p:cNvSpPr>
            <a:spLocks noChangeArrowheads="1"/>
          </p:cNvSpPr>
          <p:nvPr/>
        </p:nvSpPr>
        <p:spPr bwMode="auto">
          <a:xfrm>
            <a:off x="7190186" y="4238520"/>
            <a:ext cx="510815"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5" name="Rectangle 76"/>
          <p:cNvSpPr>
            <a:spLocks noChangeArrowheads="1"/>
          </p:cNvSpPr>
          <p:nvPr/>
        </p:nvSpPr>
        <p:spPr bwMode="auto">
          <a:xfrm>
            <a:off x="5457179" y="5588383"/>
            <a:ext cx="35118"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6" name="Rectangle 77"/>
          <p:cNvSpPr>
            <a:spLocks noChangeArrowheads="1"/>
          </p:cNvSpPr>
          <p:nvPr/>
        </p:nvSpPr>
        <p:spPr bwMode="auto">
          <a:xfrm>
            <a:off x="5807550" y="5588383"/>
            <a:ext cx="158033"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80"/>
          <p:cNvSpPr>
            <a:spLocks noChangeArrowheads="1"/>
          </p:cNvSpPr>
          <p:nvPr/>
        </p:nvSpPr>
        <p:spPr bwMode="auto">
          <a:xfrm>
            <a:off x="6222029" y="5588383"/>
            <a:ext cx="497426"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5457179" y="5713645"/>
            <a:ext cx="35118"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5649788" y="5713645"/>
            <a:ext cx="158033"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81"/>
          <p:cNvSpPr>
            <a:spLocks noChangeArrowheads="1"/>
          </p:cNvSpPr>
          <p:nvPr/>
        </p:nvSpPr>
        <p:spPr bwMode="auto">
          <a:xfrm>
            <a:off x="5909654" y="5712054"/>
            <a:ext cx="715496"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209207" y="5052943"/>
            <a:ext cx="8704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Arial Black" panose="020B0A04020102020204" pitchFamily="34" charset="0"/>
              </a:rPr>
              <a:t>Change in Gender</a:t>
            </a:r>
          </a:p>
          <a:p>
            <a:pPr lvl="0"/>
            <a:r>
              <a:rPr lang="en-US" altLang="en-US" sz="700" b="1" dirty="0">
                <a:solidFill>
                  <a:srgbClr val="000000"/>
                </a:solidFill>
                <a:effectLst>
                  <a:glow>
                    <a:schemeClr val="bg1"/>
                  </a:glow>
                </a:effectLst>
                <a:latin typeface="Arial Black" panose="020B0A04020102020204" pitchFamily="34" charset="0"/>
              </a:rPr>
              <a:t>Inequality Index,</a:t>
            </a:r>
          </a:p>
          <a:p>
            <a:pPr lvl="0"/>
            <a:r>
              <a:rPr lang="en-US" altLang="en-US" sz="700" b="1" dirty="0">
                <a:solidFill>
                  <a:srgbClr val="000000"/>
                </a:solidFill>
                <a:effectLst>
                  <a:glow>
                    <a:schemeClr val="bg1"/>
                  </a:glow>
                </a:effectLst>
                <a:latin typeface="Arial Black" panose="020B0A04020102020204" pitchFamily="34" charset="0"/>
              </a:rPr>
              <a:t>1990s–2015</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2" name="Rectangle 80"/>
          <p:cNvSpPr>
            <a:spLocks noChangeArrowheads="1"/>
          </p:cNvSpPr>
          <p:nvPr/>
        </p:nvSpPr>
        <p:spPr bwMode="auto">
          <a:xfrm>
            <a:off x="379001" y="5394673"/>
            <a:ext cx="10563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decrease 0.15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3" name="Rectangle 80"/>
          <p:cNvSpPr>
            <a:spLocks noChangeArrowheads="1"/>
          </p:cNvSpPr>
          <p:nvPr/>
        </p:nvSpPr>
        <p:spPr bwMode="auto">
          <a:xfrm>
            <a:off x="379001" y="5547322"/>
            <a:ext cx="8127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decrease 0.10–0.14</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379001" y="5846313"/>
            <a:ext cx="340578" cy="1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9" name="Rectangle 78"/>
          <p:cNvSpPr/>
          <p:nvPr/>
        </p:nvSpPr>
        <p:spPr>
          <a:xfrm>
            <a:off x="1571234" y="5712054"/>
            <a:ext cx="358694" cy="307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a:solidFill>
                  <a:schemeClr val="bg1"/>
                </a:solidFill>
              </a:ln>
              <a:solidFill>
                <a:schemeClr val="bg1"/>
              </a:solidFill>
            </a:endParaRPr>
          </a:p>
        </p:txBody>
      </p:sp>
      <p:sp>
        <p:nvSpPr>
          <p:cNvPr id="74" name="Rectangle 80"/>
          <p:cNvSpPr>
            <a:spLocks noChangeArrowheads="1"/>
          </p:cNvSpPr>
          <p:nvPr/>
        </p:nvSpPr>
        <p:spPr bwMode="auto">
          <a:xfrm>
            <a:off x="379001" y="5691137"/>
            <a:ext cx="137377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decrease below 0.10 or increase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3416746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6DF4-BCE1-4D87-A428-C3AB094A98B9}"/>
              </a:ext>
            </a:extLst>
          </p:cNvPr>
          <p:cNvSpPr>
            <a:spLocks noGrp="1"/>
          </p:cNvSpPr>
          <p:nvPr>
            <p:ph type="title"/>
          </p:nvPr>
        </p:nvSpPr>
        <p:spPr>
          <a:xfrm>
            <a:off x="457200" y="215371"/>
            <a:ext cx="8367622" cy="1097279"/>
          </a:xfrm>
        </p:spPr>
        <p:txBody>
          <a:bodyPr/>
          <a:lstStyle/>
          <a:p>
            <a:r>
              <a:rPr lang="en-US" sz="3400" dirty="0"/>
              <a:t>10.1.1 Development </a:t>
            </a:r>
            <a:r>
              <a:rPr lang="en-US" sz="3400" dirty="0" smtClean="0"/>
              <a:t>and </a:t>
            </a:r>
            <a:r>
              <a:rPr lang="en-US" sz="3400" dirty="0"/>
              <a:t>Geography </a:t>
            </a:r>
            <a:r>
              <a:rPr lang="en-US" sz="2000" b="0" dirty="0"/>
              <a:t>(1 of 3)</a:t>
            </a:r>
          </a:p>
        </p:txBody>
      </p:sp>
      <p:sp>
        <p:nvSpPr>
          <p:cNvPr id="3" name="Content Placeholder 2">
            <a:extLst>
              <a:ext uri="{FF2B5EF4-FFF2-40B4-BE49-F238E27FC236}">
                <a16:creationId xmlns:a16="http://schemas.microsoft.com/office/drawing/2014/main" id="{8A929668-2CA9-4352-B584-934B4B72FDE2}"/>
              </a:ext>
            </a:extLst>
          </p:cNvPr>
          <p:cNvSpPr>
            <a:spLocks noGrp="1"/>
          </p:cNvSpPr>
          <p:nvPr>
            <p:ph sz="quarter" idx="13"/>
          </p:nvPr>
        </p:nvSpPr>
        <p:spPr>
          <a:xfrm>
            <a:off x="457199" y="1556326"/>
            <a:ext cx="8367623" cy="4434275"/>
          </a:xfrm>
        </p:spPr>
        <p:txBody>
          <a:bodyPr/>
          <a:lstStyle/>
          <a:p>
            <a:r>
              <a:rPr lang="en-US" b="1" dirty="0"/>
              <a:t>Development</a:t>
            </a:r>
            <a:r>
              <a:rPr lang="en-US" dirty="0"/>
              <a:t> is the process of improving the conditions of people through diffusion of knowledge and technology. Countries and regions ranked by development</a:t>
            </a:r>
          </a:p>
          <a:p>
            <a:r>
              <a:rPr lang="en-US" dirty="0"/>
              <a:t>The </a:t>
            </a:r>
            <a:r>
              <a:rPr lang="en-US" b="1" dirty="0"/>
              <a:t>Human Development Index (H</a:t>
            </a:r>
            <a:r>
              <a:rPr lang="en-US" sz="100" b="1" dirty="0"/>
              <a:t> </a:t>
            </a:r>
            <a:r>
              <a:rPr lang="en-US" b="1" dirty="0"/>
              <a:t>D</a:t>
            </a:r>
            <a:r>
              <a:rPr lang="en-US" sz="100" b="1" dirty="0"/>
              <a:t> </a:t>
            </a:r>
            <a:r>
              <a:rPr lang="en-US" b="1" dirty="0"/>
              <a:t>I)</a:t>
            </a:r>
            <a:r>
              <a:rPr lang="en-US" dirty="0"/>
              <a:t> measures development:</a:t>
            </a:r>
          </a:p>
          <a:p>
            <a:pPr marL="741600" lvl="1" indent="-429768">
              <a:buFont typeface="+mj-lt"/>
              <a:buAutoNum type="arabicPeriod"/>
            </a:pPr>
            <a:r>
              <a:rPr lang="en-US" dirty="0"/>
              <a:t>decent standard of living</a:t>
            </a:r>
          </a:p>
          <a:p>
            <a:pPr marL="741600" lvl="1" indent="-429768">
              <a:buFont typeface="+mj-lt"/>
              <a:buAutoNum type="arabicPeriod"/>
            </a:pPr>
            <a:r>
              <a:rPr lang="en-US" dirty="0"/>
              <a:t>long and healthy life</a:t>
            </a:r>
          </a:p>
          <a:p>
            <a:pPr marL="741600" lvl="1" indent="-429768">
              <a:buFont typeface="+mj-lt"/>
              <a:buAutoNum type="arabicPeriod"/>
            </a:pPr>
            <a:r>
              <a:rPr lang="en-US" dirty="0"/>
              <a:t>access to knowledge</a:t>
            </a:r>
          </a:p>
        </p:txBody>
      </p:sp>
    </p:spTree>
    <p:extLst>
      <p:ext uri="{BB962C8B-B14F-4D97-AF65-F5344CB8AC3E}">
        <p14:creationId xmlns:p14="http://schemas.microsoft.com/office/powerpoint/2010/main" val="15617898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C734-D4EB-45A9-8196-BF9CE998B70C}"/>
              </a:ext>
            </a:extLst>
          </p:cNvPr>
          <p:cNvSpPr>
            <a:spLocks noGrp="1"/>
          </p:cNvSpPr>
          <p:nvPr>
            <p:ph type="title"/>
          </p:nvPr>
        </p:nvSpPr>
        <p:spPr/>
        <p:txBody>
          <a:bodyPr/>
          <a:lstStyle/>
          <a:p>
            <a:r>
              <a:rPr lang="en-US" sz="3400" dirty="0"/>
              <a:t>10.2.4 Gender Empowerment </a:t>
            </a:r>
            <a:r>
              <a:rPr lang="en-US" sz="3400" dirty="0" smtClean="0"/>
              <a:t>and </a:t>
            </a:r>
            <a:r>
              <a:rPr lang="en-US" sz="3400" dirty="0"/>
              <a:t>Employment </a:t>
            </a:r>
            <a:r>
              <a:rPr lang="en-US" sz="2000" b="0" dirty="0"/>
              <a:t>(1 of 5)</a:t>
            </a:r>
          </a:p>
        </p:txBody>
      </p:sp>
      <p:sp>
        <p:nvSpPr>
          <p:cNvPr id="3" name="Content Placeholder 2">
            <a:extLst>
              <a:ext uri="{FF2B5EF4-FFF2-40B4-BE49-F238E27FC236}">
                <a16:creationId xmlns:a16="http://schemas.microsoft.com/office/drawing/2014/main" id="{C656541A-993C-4838-A1F3-1CF670550ACE}"/>
              </a:ext>
            </a:extLst>
          </p:cNvPr>
          <p:cNvSpPr>
            <a:spLocks noGrp="1"/>
          </p:cNvSpPr>
          <p:nvPr>
            <p:ph sz="quarter" idx="13"/>
          </p:nvPr>
        </p:nvSpPr>
        <p:spPr>
          <a:xfrm>
            <a:off x="457200" y="1556326"/>
            <a:ext cx="8465574" cy="4434275"/>
          </a:xfrm>
        </p:spPr>
        <p:txBody>
          <a:bodyPr/>
          <a:lstStyle/>
          <a:p>
            <a:r>
              <a:rPr lang="en-US" dirty="0"/>
              <a:t>The empowerment dimension of G</a:t>
            </a:r>
            <a:r>
              <a:rPr lang="en-US" sz="100" dirty="0"/>
              <a:t> </a:t>
            </a:r>
            <a:r>
              <a:rPr lang="en-US" dirty="0"/>
              <a:t>I</a:t>
            </a:r>
            <a:r>
              <a:rPr lang="en-US" sz="100" dirty="0"/>
              <a:t> </a:t>
            </a:r>
            <a:r>
              <a:rPr lang="en-US" dirty="0" err="1"/>
              <a:t>I</a:t>
            </a:r>
            <a:r>
              <a:rPr lang="en-US" dirty="0"/>
              <a:t> is measured by two indicators—the percentage of seats held by women in the national legislature and the percentage of women who have completed some secondary school</a:t>
            </a:r>
          </a:p>
          <a:p>
            <a:r>
              <a:rPr lang="en-US" dirty="0"/>
              <a:t>The </a:t>
            </a:r>
            <a:r>
              <a:rPr lang="en-US" b="1" dirty="0"/>
              <a:t>female labor force participation rate</a:t>
            </a:r>
            <a:r>
              <a:rPr lang="en-US" dirty="0"/>
              <a:t> is the percentage of women holding full-time jobs outside the home. Women in developed countries are more likely than women in developing countries to hold full-time jobs outside the home</a:t>
            </a:r>
          </a:p>
        </p:txBody>
      </p:sp>
    </p:spTree>
    <p:extLst>
      <p:ext uri="{BB962C8B-B14F-4D97-AF65-F5344CB8AC3E}">
        <p14:creationId xmlns:p14="http://schemas.microsoft.com/office/powerpoint/2010/main" val="27715297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C734-D4EB-45A9-8196-BF9CE998B70C}"/>
              </a:ext>
            </a:extLst>
          </p:cNvPr>
          <p:cNvSpPr>
            <a:spLocks noGrp="1"/>
          </p:cNvSpPr>
          <p:nvPr>
            <p:ph type="title"/>
          </p:nvPr>
        </p:nvSpPr>
        <p:spPr/>
        <p:txBody>
          <a:bodyPr/>
          <a:lstStyle/>
          <a:p>
            <a:r>
              <a:rPr lang="en-US" sz="3400" dirty="0"/>
              <a:t>10.2.4 Gender Empowerment </a:t>
            </a:r>
            <a:r>
              <a:rPr lang="en-US" sz="3400" dirty="0" smtClean="0"/>
              <a:t>and </a:t>
            </a:r>
            <a:r>
              <a:rPr lang="en-US" sz="3400" dirty="0"/>
              <a:t>Employment </a:t>
            </a:r>
            <a:r>
              <a:rPr lang="en-US" sz="2000" b="0" dirty="0"/>
              <a:t>(2 of 5)</a:t>
            </a:r>
          </a:p>
        </p:txBody>
      </p:sp>
      <p:sp>
        <p:nvSpPr>
          <p:cNvPr id="3" name="Content Placeholder 2">
            <a:extLst>
              <a:ext uri="{FF2B5EF4-FFF2-40B4-BE49-F238E27FC236}">
                <a16:creationId xmlns:a16="http://schemas.microsoft.com/office/drawing/2014/main" id="{C656541A-993C-4838-A1F3-1CF670550ACE}"/>
              </a:ext>
            </a:extLst>
          </p:cNvPr>
          <p:cNvSpPr>
            <a:spLocks noGrp="1"/>
          </p:cNvSpPr>
          <p:nvPr>
            <p:ph sz="quarter" idx="13"/>
          </p:nvPr>
        </p:nvSpPr>
        <p:spPr>
          <a:xfrm>
            <a:off x="457200" y="1556326"/>
            <a:ext cx="8229600" cy="729673"/>
          </a:xfrm>
        </p:spPr>
        <p:txBody>
          <a:bodyPr/>
          <a:lstStyle/>
          <a:p>
            <a:pPr marL="432" indent="0">
              <a:buNone/>
            </a:pPr>
            <a:r>
              <a:rPr lang="en-US" sz="2200" b="1" dirty="0"/>
              <a:t>Figure 10-32:</a:t>
            </a:r>
            <a:r>
              <a:rPr lang="en-US" sz="2200" dirty="0"/>
              <a:t> Rwanda has the highest percentage of women in the world serving in a national legislature.</a:t>
            </a:r>
          </a:p>
        </p:txBody>
      </p:sp>
      <p:pic>
        <p:nvPicPr>
          <p:cNvPr id="9" name="Picture 8" descr="A woman standing and discussing policies toward the youth at Rwanda’s National Dialogue Council.">
            <a:extLst>
              <a:ext uri="{FF2B5EF4-FFF2-40B4-BE49-F238E27FC236}">
                <a16:creationId xmlns:a16="http://schemas.microsoft.com/office/drawing/2014/main" id="{121F4BC4-22E2-4460-9444-7786CE48254F}"/>
              </a:ext>
            </a:extLst>
          </p:cNvPr>
          <p:cNvPicPr>
            <a:picLocks noChangeAspect="1"/>
          </p:cNvPicPr>
          <p:nvPr/>
        </p:nvPicPr>
        <p:blipFill>
          <a:blip r:embed="rId2"/>
          <a:stretch>
            <a:fillRect/>
          </a:stretch>
        </p:blipFill>
        <p:spPr>
          <a:xfrm>
            <a:off x="1942154" y="2469292"/>
            <a:ext cx="5259692" cy="3769344"/>
          </a:xfrm>
          <a:prstGeom prst="rect">
            <a:avLst/>
          </a:prstGeom>
        </p:spPr>
      </p:pic>
    </p:spTree>
    <p:extLst>
      <p:ext uri="{BB962C8B-B14F-4D97-AF65-F5344CB8AC3E}">
        <p14:creationId xmlns:p14="http://schemas.microsoft.com/office/powerpoint/2010/main" val="16708990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282" y="2859093"/>
            <a:ext cx="6724218" cy="3483634"/>
          </a:xfrm>
          <a:prstGeom prst="rect">
            <a:avLst/>
          </a:prstGeom>
        </p:spPr>
      </p:pic>
      <p:sp>
        <p:nvSpPr>
          <p:cNvPr id="2" name="Title 1">
            <a:extLst>
              <a:ext uri="{FF2B5EF4-FFF2-40B4-BE49-F238E27FC236}">
                <a16:creationId xmlns:a16="http://schemas.microsoft.com/office/drawing/2014/main" id="{3F82C734-D4EB-45A9-8196-BF9CE998B70C}"/>
              </a:ext>
            </a:extLst>
          </p:cNvPr>
          <p:cNvSpPr>
            <a:spLocks noGrp="1"/>
          </p:cNvSpPr>
          <p:nvPr>
            <p:ph type="title"/>
          </p:nvPr>
        </p:nvSpPr>
        <p:spPr/>
        <p:txBody>
          <a:bodyPr/>
          <a:lstStyle/>
          <a:p>
            <a:r>
              <a:rPr lang="en-US" sz="3400" dirty="0"/>
              <a:t>10.2.4 Gender Empowerment </a:t>
            </a:r>
            <a:r>
              <a:rPr lang="en-US" sz="3400" dirty="0" smtClean="0"/>
              <a:t>and </a:t>
            </a:r>
            <a:r>
              <a:rPr lang="en-US" sz="3400" dirty="0"/>
              <a:t>Employment </a:t>
            </a:r>
            <a:r>
              <a:rPr lang="en-US" sz="2000" b="0" dirty="0"/>
              <a:t>(3 of 5)</a:t>
            </a:r>
          </a:p>
        </p:txBody>
      </p:sp>
      <p:sp>
        <p:nvSpPr>
          <p:cNvPr id="3" name="Content Placeholder 2">
            <a:extLst>
              <a:ext uri="{FF2B5EF4-FFF2-40B4-BE49-F238E27FC236}">
                <a16:creationId xmlns:a16="http://schemas.microsoft.com/office/drawing/2014/main" id="{C656541A-993C-4838-A1F3-1CF670550ACE}"/>
              </a:ext>
            </a:extLst>
          </p:cNvPr>
          <p:cNvSpPr>
            <a:spLocks noGrp="1"/>
          </p:cNvSpPr>
          <p:nvPr>
            <p:ph sz="quarter" idx="13"/>
          </p:nvPr>
        </p:nvSpPr>
        <p:spPr>
          <a:xfrm>
            <a:off x="457200" y="1556326"/>
            <a:ext cx="8229600" cy="1048851"/>
          </a:xfrm>
        </p:spPr>
        <p:txBody>
          <a:bodyPr/>
          <a:lstStyle/>
          <a:p>
            <a:pPr marL="432" indent="0">
              <a:buNone/>
            </a:pPr>
            <a:r>
              <a:rPr lang="en-US" sz="2200" b="1" dirty="0" smtClean="0"/>
              <a:t>Figure 10-33:</a:t>
            </a:r>
            <a:r>
              <a:rPr lang="en-US" sz="2200" dirty="0" smtClean="0"/>
              <a:t> </a:t>
            </a:r>
            <a:r>
              <a:rPr lang="en-US" sz="2200" dirty="0"/>
              <a:t>One measure of female empowerment is the percentage of seats held by women in a country’s national legislative body.</a:t>
            </a:r>
          </a:p>
        </p:txBody>
      </p:sp>
      <p:sp>
        <p:nvSpPr>
          <p:cNvPr id="6" name="Rectangle 5"/>
          <p:cNvSpPr>
            <a:spLocks noChangeArrowheads="1"/>
          </p:cNvSpPr>
          <p:nvPr/>
        </p:nvSpPr>
        <p:spPr bwMode="auto">
          <a:xfrm>
            <a:off x="1373935" y="3977519"/>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1268368" y="4448575"/>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7920246" y="4898122"/>
            <a:ext cx="72703"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1253127" y="4898122"/>
            <a:ext cx="72703"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2243979" y="5361062"/>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2349326" y="5823562"/>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7560175" y="3515650"/>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1679852" y="3510886"/>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2277357" y="3051089"/>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7855462" y="3975140"/>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7864788" y="5833086"/>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7910728" y="4439053"/>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7911270" y="5361062"/>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2157409" y="5167672"/>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1773762" y="5167672"/>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1409124" y="5167672"/>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5" name="Rectangle 4"/>
          <p:cNvSpPr>
            <a:spLocks noChangeArrowheads="1"/>
          </p:cNvSpPr>
          <p:nvPr/>
        </p:nvSpPr>
        <p:spPr bwMode="auto">
          <a:xfrm>
            <a:off x="2801244" y="6218666"/>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3810125" y="6221047"/>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5122474" y="6221047"/>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4130002" y="6221047"/>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4796802" y="6221047"/>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3464769" y="6221047"/>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142474" y="6221047"/>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4472652" y="6221047"/>
            <a:ext cx="72703"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5441185" y="6221047"/>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6063866" y="6221047"/>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392495" y="6221047"/>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5764127" y="6221047"/>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7060040" y="6221047"/>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6717672" y="6221047"/>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7373561" y="6224222"/>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7542349" y="4859033"/>
            <a:ext cx="298396"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5875578" y="5508447"/>
            <a:ext cx="672341"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7165933" y="4325342"/>
            <a:ext cx="591736"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6960330" y="3060615"/>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1" name="Rectangle 47"/>
          <p:cNvSpPr>
            <a:spLocks noChangeArrowheads="1"/>
          </p:cNvSpPr>
          <p:nvPr/>
        </p:nvSpPr>
        <p:spPr bwMode="auto">
          <a:xfrm>
            <a:off x="4293212" y="2928763"/>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2" name="Rectangle 49"/>
          <p:cNvSpPr>
            <a:spLocks noChangeArrowheads="1"/>
          </p:cNvSpPr>
          <p:nvPr/>
        </p:nvSpPr>
        <p:spPr bwMode="auto">
          <a:xfrm>
            <a:off x="4076659" y="2928763"/>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3" name="Rectangle 51"/>
          <p:cNvSpPr>
            <a:spLocks noChangeArrowheads="1"/>
          </p:cNvSpPr>
          <p:nvPr/>
        </p:nvSpPr>
        <p:spPr bwMode="auto">
          <a:xfrm>
            <a:off x="3848961" y="2928763"/>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4" name="Rectangle 52"/>
          <p:cNvSpPr>
            <a:spLocks noChangeArrowheads="1"/>
          </p:cNvSpPr>
          <p:nvPr/>
        </p:nvSpPr>
        <p:spPr bwMode="auto">
          <a:xfrm>
            <a:off x="3630676" y="2928763"/>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5" name="Rectangle 54"/>
          <p:cNvSpPr>
            <a:spLocks noChangeArrowheads="1"/>
          </p:cNvSpPr>
          <p:nvPr/>
        </p:nvSpPr>
        <p:spPr bwMode="auto">
          <a:xfrm>
            <a:off x="3381158" y="2928763"/>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6" name="Rectangle 56"/>
          <p:cNvSpPr>
            <a:spLocks noChangeArrowheads="1"/>
          </p:cNvSpPr>
          <p:nvPr/>
        </p:nvSpPr>
        <p:spPr bwMode="auto">
          <a:xfrm>
            <a:off x="3164453" y="2928763"/>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7" name="Rectangle 58"/>
          <p:cNvSpPr>
            <a:spLocks noChangeArrowheads="1"/>
          </p:cNvSpPr>
          <p:nvPr/>
        </p:nvSpPr>
        <p:spPr bwMode="auto">
          <a:xfrm>
            <a:off x="2964104" y="2928763"/>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8" name="Rectangle 59"/>
          <p:cNvSpPr>
            <a:spLocks noChangeArrowheads="1"/>
          </p:cNvSpPr>
          <p:nvPr/>
        </p:nvSpPr>
        <p:spPr bwMode="auto">
          <a:xfrm>
            <a:off x="2734145" y="2928763"/>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46"/>
          <p:cNvSpPr>
            <a:spLocks noChangeArrowheads="1"/>
          </p:cNvSpPr>
          <p:nvPr/>
        </p:nvSpPr>
        <p:spPr bwMode="auto">
          <a:xfrm>
            <a:off x="4532383" y="2928763"/>
            <a:ext cx="72703"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8"/>
          <p:cNvSpPr>
            <a:spLocks noChangeArrowheads="1"/>
          </p:cNvSpPr>
          <p:nvPr/>
        </p:nvSpPr>
        <p:spPr bwMode="auto">
          <a:xfrm>
            <a:off x="4741226" y="2928763"/>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1" name="Rectangle 50"/>
          <p:cNvSpPr>
            <a:spLocks noChangeArrowheads="1"/>
          </p:cNvSpPr>
          <p:nvPr/>
        </p:nvSpPr>
        <p:spPr bwMode="auto">
          <a:xfrm>
            <a:off x="4956977" y="2928763"/>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2" name="Rectangle 53"/>
          <p:cNvSpPr>
            <a:spLocks noChangeArrowheads="1"/>
          </p:cNvSpPr>
          <p:nvPr/>
        </p:nvSpPr>
        <p:spPr bwMode="auto">
          <a:xfrm>
            <a:off x="5407451" y="2928763"/>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3" name="Rectangle 55"/>
          <p:cNvSpPr>
            <a:spLocks noChangeArrowheads="1"/>
          </p:cNvSpPr>
          <p:nvPr/>
        </p:nvSpPr>
        <p:spPr bwMode="auto">
          <a:xfrm>
            <a:off x="5598282" y="2928763"/>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4" name="Rectangle 57"/>
          <p:cNvSpPr>
            <a:spLocks noChangeArrowheads="1"/>
          </p:cNvSpPr>
          <p:nvPr/>
        </p:nvSpPr>
        <p:spPr bwMode="auto">
          <a:xfrm>
            <a:off x="5827457" y="2928763"/>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5" name="Rectangle 60"/>
          <p:cNvSpPr>
            <a:spLocks noChangeArrowheads="1"/>
          </p:cNvSpPr>
          <p:nvPr/>
        </p:nvSpPr>
        <p:spPr bwMode="auto">
          <a:xfrm>
            <a:off x="6054334" y="2928763"/>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1"/>
          <p:cNvSpPr>
            <a:spLocks noChangeArrowheads="1"/>
          </p:cNvSpPr>
          <p:nvPr/>
        </p:nvSpPr>
        <p:spPr bwMode="auto">
          <a:xfrm>
            <a:off x="6255462" y="2928763"/>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2"/>
          <p:cNvSpPr>
            <a:spLocks noChangeArrowheads="1"/>
          </p:cNvSpPr>
          <p:nvPr/>
        </p:nvSpPr>
        <p:spPr bwMode="auto">
          <a:xfrm>
            <a:off x="5169671" y="2928763"/>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3"/>
          <p:cNvSpPr>
            <a:spLocks noChangeArrowheads="1"/>
          </p:cNvSpPr>
          <p:nvPr/>
        </p:nvSpPr>
        <p:spPr bwMode="auto">
          <a:xfrm>
            <a:off x="6484791" y="2928763"/>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4"/>
          <p:cNvSpPr>
            <a:spLocks noChangeArrowheads="1"/>
          </p:cNvSpPr>
          <p:nvPr/>
        </p:nvSpPr>
        <p:spPr bwMode="auto">
          <a:xfrm>
            <a:off x="3463064" y="4078611"/>
            <a:ext cx="633776"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0" name="Rectangle 66"/>
          <p:cNvSpPr>
            <a:spLocks noChangeArrowheads="1"/>
          </p:cNvSpPr>
          <p:nvPr/>
        </p:nvSpPr>
        <p:spPr bwMode="auto">
          <a:xfrm>
            <a:off x="4326121" y="3129469"/>
            <a:ext cx="380898" cy="23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8"/>
          <p:cNvSpPr>
            <a:spLocks noChangeArrowheads="1"/>
          </p:cNvSpPr>
          <p:nvPr/>
        </p:nvSpPr>
        <p:spPr bwMode="auto">
          <a:xfrm>
            <a:off x="3820664" y="5543822"/>
            <a:ext cx="633776"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70"/>
          <p:cNvSpPr>
            <a:spLocks noChangeArrowheads="1"/>
          </p:cNvSpPr>
          <p:nvPr/>
        </p:nvSpPr>
        <p:spPr bwMode="auto">
          <a:xfrm>
            <a:off x="5762780" y="5050448"/>
            <a:ext cx="456761"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2"/>
          <p:cNvSpPr>
            <a:spLocks noChangeArrowheads="1"/>
          </p:cNvSpPr>
          <p:nvPr/>
        </p:nvSpPr>
        <p:spPr bwMode="auto">
          <a:xfrm>
            <a:off x="1659441" y="4078611"/>
            <a:ext cx="505757"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4"/>
          <p:cNvSpPr>
            <a:spLocks noChangeArrowheads="1"/>
          </p:cNvSpPr>
          <p:nvPr/>
        </p:nvSpPr>
        <p:spPr bwMode="auto">
          <a:xfrm>
            <a:off x="7172550" y="4495149"/>
            <a:ext cx="505757"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5" name="Rectangle 76"/>
          <p:cNvSpPr>
            <a:spLocks noChangeArrowheads="1"/>
          </p:cNvSpPr>
          <p:nvPr/>
        </p:nvSpPr>
        <p:spPr bwMode="auto">
          <a:xfrm>
            <a:off x="5254295" y="5909306"/>
            <a:ext cx="34770"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6" name="Rectangle 77"/>
          <p:cNvSpPr>
            <a:spLocks noChangeArrowheads="1"/>
          </p:cNvSpPr>
          <p:nvPr/>
        </p:nvSpPr>
        <p:spPr bwMode="auto">
          <a:xfrm>
            <a:off x="5601197" y="5909306"/>
            <a:ext cx="156468"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80"/>
          <p:cNvSpPr>
            <a:spLocks noChangeArrowheads="1"/>
          </p:cNvSpPr>
          <p:nvPr/>
        </p:nvSpPr>
        <p:spPr bwMode="auto">
          <a:xfrm>
            <a:off x="6011572" y="5909306"/>
            <a:ext cx="492501"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5254295" y="6034568"/>
            <a:ext cx="34770"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5444997" y="6034568"/>
            <a:ext cx="156468"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81"/>
          <p:cNvSpPr>
            <a:spLocks noChangeArrowheads="1"/>
          </p:cNvSpPr>
          <p:nvPr/>
        </p:nvSpPr>
        <p:spPr bwMode="auto">
          <a:xfrm>
            <a:off x="5702290" y="6032977"/>
            <a:ext cx="708412"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1242380" y="5408628"/>
            <a:ext cx="7998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Arial Black" panose="020B0A04020102020204" pitchFamily="34" charset="0"/>
              </a:rPr>
              <a:t>Percent seats in</a:t>
            </a:r>
          </a:p>
          <a:p>
            <a:pPr lvl="0"/>
            <a:r>
              <a:rPr lang="en-US" altLang="en-US" sz="700" b="1" dirty="0">
                <a:solidFill>
                  <a:srgbClr val="000000"/>
                </a:solidFill>
                <a:effectLst>
                  <a:glow>
                    <a:schemeClr val="bg1"/>
                  </a:glow>
                </a:effectLst>
                <a:latin typeface="Arial Black" panose="020B0A04020102020204" pitchFamily="34" charset="0"/>
              </a:rPr>
              <a:t>legislature held</a:t>
            </a:r>
          </a:p>
          <a:p>
            <a:pPr lvl="0"/>
            <a:r>
              <a:rPr lang="en-US" altLang="en-US" sz="700" b="1" dirty="0">
                <a:solidFill>
                  <a:srgbClr val="000000"/>
                </a:solidFill>
                <a:effectLst>
                  <a:glow>
                    <a:schemeClr val="bg1"/>
                  </a:glow>
                </a:effectLst>
                <a:latin typeface="Arial Black" panose="020B0A04020102020204" pitchFamily="34" charset="0"/>
              </a:rPr>
              <a:t>by women</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2" name="Rectangle 80"/>
          <p:cNvSpPr>
            <a:spLocks noChangeArrowheads="1"/>
          </p:cNvSpPr>
          <p:nvPr/>
        </p:nvSpPr>
        <p:spPr bwMode="auto">
          <a:xfrm>
            <a:off x="1450976" y="5767026"/>
            <a:ext cx="5674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25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3" name="Rectangle 80"/>
          <p:cNvSpPr>
            <a:spLocks noChangeArrowheads="1"/>
          </p:cNvSpPr>
          <p:nvPr/>
        </p:nvSpPr>
        <p:spPr bwMode="auto">
          <a:xfrm>
            <a:off x="1450976" y="5919675"/>
            <a:ext cx="2484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15–24</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1450976" y="6218666"/>
            <a:ext cx="337206" cy="1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6" name="Rectangle 80"/>
          <p:cNvSpPr>
            <a:spLocks noChangeArrowheads="1"/>
          </p:cNvSpPr>
          <p:nvPr/>
        </p:nvSpPr>
        <p:spPr bwMode="auto">
          <a:xfrm>
            <a:off x="1450976" y="6063490"/>
            <a:ext cx="3799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below 15</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15728013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C734-D4EB-45A9-8196-BF9CE998B70C}"/>
              </a:ext>
            </a:extLst>
          </p:cNvPr>
          <p:cNvSpPr>
            <a:spLocks noGrp="1"/>
          </p:cNvSpPr>
          <p:nvPr>
            <p:ph type="title"/>
          </p:nvPr>
        </p:nvSpPr>
        <p:spPr/>
        <p:txBody>
          <a:bodyPr/>
          <a:lstStyle/>
          <a:p>
            <a:r>
              <a:rPr lang="en-US" sz="3400" dirty="0"/>
              <a:t>10.2.4 Gender Empowerment </a:t>
            </a:r>
            <a:r>
              <a:rPr lang="en-US" sz="3400" dirty="0" smtClean="0"/>
              <a:t>and </a:t>
            </a:r>
            <a:r>
              <a:rPr lang="en-US" sz="3400" dirty="0"/>
              <a:t>Employment </a:t>
            </a:r>
            <a:r>
              <a:rPr lang="en-US" sz="2000" b="0" dirty="0"/>
              <a:t>(4 of 5)</a:t>
            </a:r>
          </a:p>
        </p:txBody>
      </p:sp>
      <p:sp>
        <p:nvSpPr>
          <p:cNvPr id="3" name="Content Placeholder 2">
            <a:extLst>
              <a:ext uri="{FF2B5EF4-FFF2-40B4-BE49-F238E27FC236}">
                <a16:creationId xmlns:a16="http://schemas.microsoft.com/office/drawing/2014/main" id="{C656541A-993C-4838-A1F3-1CF670550ACE}"/>
              </a:ext>
            </a:extLst>
          </p:cNvPr>
          <p:cNvSpPr>
            <a:spLocks noGrp="1"/>
          </p:cNvSpPr>
          <p:nvPr>
            <p:ph sz="quarter" idx="13"/>
          </p:nvPr>
        </p:nvSpPr>
        <p:spPr>
          <a:xfrm>
            <a:off x="457199" y="1556326"/>
            <a:ext cx="8453887" cy="695167"/>
          </a:xfrm>
        </p:spPr>
        <p:txBody>
          <a:bodyPr/>
          <a:lstStyle/>
          <a:p>
            <a:pPr marL="432" indent="0">
              <a:buNone/>
            </a:pPr>
            <a:r>
              <a:rPr lang="en-US" sz="2200" b="1" dirty="0"/>
              <a:t>Figure 10-34:</a:t>
            </a:r>
            <a:r>
              <a:rPr lang="en-US" sz="2200" dirty="0"/>
              <a:t> Female labor force participation as a percentage of male participation is a measure of gender inequality.</a:t>
            </a:r>
          </a:p>
        </p:txBody>
      </p:sp>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74" y="2653808"/>
            <a:ext cx="7895196" cy="3457700"/>
          </a:xfrm>
          <a:prstGeom prst="rect">
            <a:avLst/>
          </a:prstGeom>
        </p:spPr>
      </p:pic>
      <p:sp>
        <p:nvSpPr>
          <p:cNvPr id="5" name="Rectangle 4"/>
          <p:cNvSpPr>
            <a:spLocks noChangeArrowheads="1"/>
          </p:cNvSpPr>
          <p:nvPr/>
        </p:nvSpPr>
        <p:spPr bwMode="auto">
          <a:xfrm>
            <a:off x="3291405" y="6036781"/>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 name="Rectangle 5"/>
          <p:cNvSpPr>
            <a:spLocks noChangeArrowheads="1"/>
          </p:cNvSpPr>
          <p:nvPr/>
        </p:nvSpPr>
        <p:spPr bwMode="auto">
          <a:xfrm>
            <a:off x="1885524" y="3767064"/>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 name="Rectangle 6"/>
          <p:cNvSpPr>
            <a:spLocks noChangeArrowheads="1"/>
          </p:cNvSpPr>
          <p:nvPr/>
        </p:nvSpPr>
        <p:spPr bwMode="auto">
          <a:xfrm>
            <a:off x="1803770" y="4230977"/>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4297900" y="6036781"/>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5610249" y="6036781"/>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4617777" y="6036781"/>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5284577" y="6036781"/>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8427069" y="4701951"/>
            <a:ext cx="72703"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1709944" y="4697189"/>
            <a:ext cx="72703"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1719455" y="5161397"/>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1885552" y="5617867"/>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8047950" y="3312336"/>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2208108" y="3312336"/>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2796089" y="2845394"/>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8312279" y="3776588"/>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8359706" y="5634534"/>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8403265" y="4242882"/>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8408569" y="5164891"/>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3957306" y="6036781"/>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3639773" y="6036781"/>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2961425" y="6036781"/>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2637311" y="6036781"/>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294099" y="6036781"/>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4981859" y="6036781"/>
            <a:ext cx="72703"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5933722" y="6036781"/>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6551641" y="6036781"/>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6880270" y="6036781"/>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259045" y="6036781"/>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80°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7547815" y="6036781"/>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7205447" y="6036781"/>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7861336" y="6039956"/>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8030124" y="4655719"/>
            <a:ext cx="298396"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7" name="Rectangle 42"/>
          <p:cNvSpPr>
            <a:spLocks noChangeArrowheads="1"/>
          </p:cNvSpPr>
          <p:nvPr/>
        </p:nvSpPr>
        <p:spPr bwMode="auto">
          <a:xfrm>
            <a:off x="6353829" y="5316247"/>
            <a:ext cx="672341"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38" name="Rectangle 45"/>
          <p:cNvSpPr>
            <a:spLocks noChangeArrowheads="1"/>
          </p:cNvSpPr>
          <p:nvPr/>
        </p:nvSpPr>
        <p:spPr bwMode="auto">
          <a:xfrm>
            <a:off x="7651327" y="4112504"/>
            <a:ext cx="591736"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9" name="Rectangle 38"/>
          <p:cNvSpPr>
            <a:spLocks noChangeArrowheads="1"/>
          </p:cNvSpPr>
          <p:nvPr/>
        </p:nvSpPr>
        <p:spPr bwMode="auto">
          <a:xfrm>
            <a:off x="7455248" y="2850159"/>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0" name="Rectangle 47"/>
          <p:cNvSpPr>
            <a:spLocks noChangeArrowheads="1"/>
          </p:cNvSpPr>
          <p:nvPr/>
        </p:nvSpPr>
        <p:spPr bwMode="auto">
          <a:xfrm>
            <a:off x="4780987" y="2725449"/>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1" name="Rectangle 49"/>
          <p:cNvSpPr>
            <a:spLocks noChangeArrowheads="1"/>
          </p:cNvSpPr>
          <p:nvPr/>
        </p:nvSpPr>
        <p:spPr bwMode="auto">
          <a:xfrm>
            <a:off x="4564434" y="2725449"/>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2" name="Rectangle 51"/>
          <p:cNvSpPr>
            <a:spLocks noChangeArrowheads="1"/>
          </p:cNvSpPr>
          <p:nvPr/>
        </p:nvSpPr>
        <p:spPr bwMode="auto">
          <a:xfrm>
            <a:off x="4336736" y="2725449"/>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3" name="Rectangle 52"/>
          <p:cNvSpPr>
            <a:spLocks noChangeArrowheads="1"/>
          </p:cNvSpPr>
          <p:nvPr/>
        </p:nvSpPr>
        <p:spPr bwMode="auto">
          <a:xfrm>
            <a:off x="4118451" y="2725449"/>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4" name="Rectangle 54"/>
          <p:cNvSpPr>
            <a:spLocks noChangeArrowheads="1"/>
          </p:cNvSpPr>
          <p:nvPr/>
        </p:nvSpPr>
        <p:spPr bwMode="auto">
          <a:xfrm>
            <a:off x="3868933" y="2725449"/>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5" name="Rectangle 56"/>
          <p:cNvSpPr>
            <a:spLocks noChangeArrowheads="1"/>
          </p:cNvSpPr>
          <p:nvPr/>
        </p:nvSpPr>
        <p:spPr bwMode="auto">
          <a:xfrm>
            <a:off x="3652228" y="2725449"/>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6" name="Rectangle 58"/>
          <p:cNvSpPr>
            <a:spLocks noChangeArrowheads="1"/>
          </p:cNvSpPr>
          <p:nvPr/>
        </p:nvSpPr>
        <p:spPr bwMode="auto">
          <a:xfrm>
            <a:off x="3451879" y="2725449"/>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7" name="Rectangle 59"/>
          <p:cNvSpPr>
            <a:spLocks noChangeArrowheads="1"/>
          </p:cNvSpPr>
          <p:nvPr/>
        </p:nvSpPr>
        <p:spPr bwMode="auto">
          <a:xfrm>
            <a:off x="3221920" y="2725449"/>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8" name="Rectangle 46"/>
          <p:cNvSpPr>
            <a:spLocks noChangeArrowheads="1"/>
          </p:cNvSpPr>
          <p:nvPr/>
        </p:nvSpPr>
        <p:spPr bwMode="auto">
          <a:xfrm>
            <a:off x="5034447" y="2725449"/>
            <a:ext cx="72703"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48"/>
          <p:cNvSpPr>
            <a:spLocks noChangeArrowheads="1"/>
          </p:cNvSpPr>
          <p:nvPr/>
        </p:nvSpPr>
        <p:spPr bwMode="auto">
          <a:xfrm>
            <a:off x="5229001" y="2725449"/>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9"/>
          <p:cNvSpPr>
            <a:spLocks noChangeArrowheads="1"/>
          </p:cNvSpPr>
          <p:nvPr/>
        </p:nvSpPr>
        <p:spPr bwMode="auto">
          <a:xfrm>
            <a:off x="5444752" y="2725449"/>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1" name="Rectangle 53"/>
          <p:cNvSpPr>
            <a:spLocks noChangeArrowheads="1"/>
          </p:cNvSpPr>
          <p:nvPr/>
        </p:nvSpPr>
        <p:spPr bwMode="auto">
          <a:xfrm>
            <a:off x="5895226" y="2725449"/>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2" name="Rectangle 55"/>
          <p:cNvSpPr>
            <a:spLocks noChangeArrowheads="1"/>
          </p:cNvSpPr>
          <p:nvPr/>
        </p:nvSpPr>
        <p:spPr bwMode="auto">
          <a:xfrm>
            <a:off x="6086057" y="2725449"/>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3" name="Rectangle 57"/>
          <p:cNvSpPr>
            <a:spLocks noChangeArrowheads="1"/>
          </p:cNvSpPr>
          <p:nvPr/>
        </p:nvSpPr>
        <p:spPr bwMode="auto">
          <a:xfrm>
            <a:off x="6315232" y="2725449"/>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4" name="Rectangle 60"/>
          <p:cNvSpPr>
            <a:spLocks noChangeArrowheads="1"/>
          </p:cNvSpPr>
          <p:nvPr/>
        </p:nvSpPr>
        <p:spPr bwMode="auto">
          <a:xfrm>
            <a:off x="6542109" y="2725449"/>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5" name="Rectangle 61"/>
          <p:cNvSpPr>
            <a:spLocks noChangeArrowheads="1"/>
          </p:cNvSpPr>
          <p:nvPr/>
        </p:nvSpPr>
        <p:spPr bwMode="auto">
          <a:xfrm>
            <a:off x="6743237" y="2725449"/>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2"/>
          <p:cNvSpPr>
            <a:spLocks noChangeArrowheads="1"/>
          </p:cNvSpPr>
          <p:nvPr/>
        </p:nvSpPr>
        <p:spPr bwMode="auto">
          <a:xfrm>
            <a:off x="5657446" y="2725449"/>
            <a:ext cx="115377"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3"/>
          <p:cNvSpPr>
            <a:spLocks noChangeArrowheads="1"/>
          </p:cNvSpPr>
          <p:nvPr/>
        </p:nvSpPr>
        <p:spPr bwMode="auto">
          <a:xfrm>
            <a:off x="6972566" y="2725449"/>
            <a:ext cx="15805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4"/>
          <p:cNvSpPr>
            <a:spLocks noChangeArrowheads="1"/>
          </p:cNvSpPr>
          <p:nvPr/>
        </p:nvSpPr>
        <p:spPr bwMode="auto">
          <a:xfrm>
            <a:off x="3950839" y="3865771"/>
            <a:ext cx="633776"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59" name="Rectangle 66"/>
          <p:cNvSpPr>
            <a:spLocks noChangeArrowheads="1"/>
          </p:cNvSpPr>
          <p:nvPr/>
        </p:nvSpPr>
        <p:spPr bwMode="auto">
          <a:xfrm>
            <a:off x="4787226" y="2932505"/>
            <a:ext cx="380898" cy="23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0" name="Rectangle 68"/>
          <p:cNvSpPr>
            <a:spLocks noChangeArrowheads="1"/>
          </p:cNvSpPr>
          <p:nvPr/>
        </p:nvSpPr>
        <p:spPr bwMode="auto">
          <a:xfrm>
            <a:off x="4308439" y="5340508"/>
            <a:ext cx="633776"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70"/>
          <p:cNvSpPr>
            <a:spLocks noChangeArrowheads="1"/>
          </p:cNvSpPr>
          <p:nvPr/>
        </p:nvSpPr>
        <p:spPr bwMode="auto">
          <a:xfrm>
            <a:off x="6250555" y="4847134"/>
            <a:ext cx="456761"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72"/>
          <p:cNvSpPr>
            <a:spLocks noChangeArrowheads="1"/>
          </p:cNvSpPr>
          <p:nvPr/>
        </p:nvSpPr>
        <p:spPr bwMode="auto">
          <a:xfrm>
            <a:off x="2097006" y="4841147"/>
            <a:ext cx="505757"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4"/>
          <p:cNvSpPr>
            <a:spLocks noChangeArrowheads="1"/>
          </p:cNvSpPr>
          <p:nvPr/>
        </p:nvSpPr>
        <p:spPr bwMode="auto">
          <a:xfrm>
            <a:off x="7660325" y="4348986"/>
            <a:ext cx="505757"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6"/>
          <p:cNvSpPr>
            <a:spLocks noChangeArrowheads="1"/>
          </p:cNvSpPr>
          <p:nvPr/>
        </p:nvSpPr>
        <p:spPr bwMode="auto">
          <a:xfrm>
            <a:off x="5856772" y="5694087"/>
            <a:ext cx="34770"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5" name="Rectangle 77"/>
          <p:cNvSpPr>
            <a:spLocks noChangeArrowheads="1"/>
          </p:cNvSpPr>
          <p:nvPr/>
        </p:nvSpPr>
        <p:spPr bwMode="auto">
          <a:xfrm>
            <a:off x="6203674" y="5694087"/>
            <a:ext cx="156468"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6" name="Rectangle 80"/>
          <p:cNvSpPr>
            <a:spLocks noChangeArrowheads="1"/>
          </p:cNvSpPr>
          <p:nvPr/>
        </p:nvSpPr>
        <p:spPr bwMode="auto">
          <a:xfrm>
            <a:off x="6614049" y="5694087"/>
            <a:ext cx="492501"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78"/>
          <p:cNvSpPr>
            <a:spLocks noChangeArrowheads="1"/>
          </p:cNvSpPr>
          <p:nvPr/>
        </p:nvSpPr>
        <p:spPr bwMode="auto">
          <a:xfrm>
            <a:off x="5856772" y="5819349"/>
            <a:ext cx="34770"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79"/>
          <p:cNvSpPr>
            <a:spLocks noChangeArrowheads="1"/>
          </p:cNvSpPr>
          <p:nvPr/>
        </p:nvSpPr>
        <p:spPr bwMode="auto">
          <a:xfrm>
            <a:off x="6047474" y="5819349"/>
            <a:ext cx="156468"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81"/>
          <p:cNvSpPr>
            <a:spLocks noChangeArrowheads="1"/>
          </p:cNvSpPr>
          <p:nvPr/>
        </p:nvSpPr>
        <p:spPr bwMode="auto">
          <a:xfrm>
            <a:off x="6304767" y="5817758"/>
            <a:ext cx="708412"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80"/>
          <p:cNvSpPr>
            <a:spLocks noChangeArrowheads="1"/>
          </p:cNvSpPr>
          <p:nvPr/>
        </p:nvSpPr>
        <p:spPr bwMode="auto">
          <a:xfrm>
            <a:off x="520273" y="3514243"/>
            <a:ext cx="8896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Arial Black" panose="020B0A04020102020204" pitchFamily="34" charset="0"/>
              </a:rPr>
              <a:t>Percent of women</a:t>
            </a:r>
          </a:p>
          <a:p>
            <a:pPr lvl="0"/>
            <a:r>
              <a:rPr lang="en-US" altLang="en-US" sz="700" b="1" dirty="0">
                <a:solidFill>
                  <a:srgbClr val="000000"/>
                </a:solidFill>
                <a:effectLst>
                  <a:glow>
                    <a:schemeClr val="bg1"/>
                  </a:glow>
                </a:effectLst>
                <a:latin typeface="Arial Black" panose="020B0A04020102020204" pitchFamily="34" charset="0"/>
              </a:rPr>
              <a:t>in the labor force</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1" name="Rectangle 80"/>
          <p:cNvSpPr>
            <a:spLocks noChangeArrowheads="1"/>
          </p:cNvSpPr>
          <p:nvPr/>
        </p:nvSpPr>
        <p:spPr bwMode="auto">
          <a:xfrm>
            <a:off x="733630" y="3760727"/>
            <a:ext cx="5674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60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2" name="Rectangle 80"/>
          <p:cNvSpPr>
            <a:spLocks noChangeArrowheads="1"/>
          </p:cNvSpPr>
          <p:nvPr/>
        </p:nvSpPr>
        <p:spPr bwMode="auto">
          <a:xfrm>
            <a:off x="733630" y="3915757"/>
            <a:ext cx="2484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50–59</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3" name="Rectangle 80"/>
          <p:cNvSpPr>
            <a:spLocks noChangeArrowheads="1"/>
          </p:cNvSpPr>
          <p:nvPr/>
        </p:nvSpPr>
        <p:spPr bwMode="auto">
          <a:xfrm>
            <a:off x="733630" y="4226653"/>
            <a:ext cx="337206" cy="1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733630" y="4071477"/>
            <a:ext cx="3799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below 50</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21346731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C734-D4EB-45A9-8196-BF9CE998B70C}"/>
              </a:ext>
            </a:extLst>
          </p:cNvPr>
          <p:cNvSpPr>
            <a:spLocks noGrp="1"/>
          </p:cNvSpPr>
          <p:nvPr>
            <p:ph type="title"/>
          </p:nvPr>
        </p:nvSpPr>
        <p:spPr/>
        <p:txBody>
          <a:bodyPr/>
          <a:lstStyle/>
          <a:p>
            <a:r>
              <a:rPr lang="en-US" sz="3400" dirty="0"/>
              <a:t>10.2.4 Gender Empowerment </a:t>
            </a:r>
            <a:r>
              <a:rPr lang="en-US" sz="3400" dirty="0" smtClean="0"/>
              <a:t>and </a:t>
            </a:r>
            <a:r>
              <a:rPr lang="en-US" sz="3400" dirty="0"/>
              <a:t>Employment </a:t>
            </a:r>
            <a:r>
              <a:rPr lang="en-US" sz="2000" b="0" dirty="0"/>
              <a:t>(5 of 5)</a:t>
            </a:r>
          </a:p>
        </p:txBody>
      </p:sp>
      <p:sp>
        <p:nvSpPr>
          <p:cNvPr id="3" name="Content Placeholder 2">
            <a:extLst>
              <a:ext uri="{FF2B5EF4-FFF2-40B4-BE49-F238E27FC236}">
                <a16:creationId xmlns:a16="http://schemas.microsoft.com/office/drawing/2014/main" id="{C656541A-993C-4838-A1F3-1CF670550ACE}"/>
              </a:ext>
            </a:extLst>
          </p:cNvPr>
          <p:cNvSpPr>
            <a:spLocks noGrp="1"/>
          </p:cNvSpPr>
          <p:nvPr>
            <p:ph sz="quarter" idx="13"/>
          </p:nvPr>
        </p:nvSpPr>
        <p:spPr>
          <a:xfrm>
            <a:off x="457200" y="1556326"/>
            <a:ext cx="8229600" cy="1022971"/>
          </a:xfrm>
        </p:spPr>
        <p:txBody>
          <a:bodyPr/>
          <a:lstStyle/>
          <a:p>
            <a:pPr marL="432" indent="0">
              <a:buNone/>
            </a:pPr>
            <a:r>
              <a:rPr lang="en-US" sz="2200" b="1" dirty="0"/>
              <a:t>Figure 10-35:</a:t>
            </a:r>
            <a:r>
              <a:rPr lang="en-US" sz="2200" dirty="0"/>
              <a:t> Another measure of female empowerment is the ratio of girls to boys in secondary school. Countries in lavender have more girls than boys enrolled.</a:t>
            </a:r>
          </a:p>
        </p:txBody>
      </p:sp>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13" y="2710140"/>
            <a:ext cx="7903997" cy="3461554"/>
          </a:xfrm>
          <a:prstGeom prst="rect">
            <a:avLst/>
          </a:prstGeom>
        </p:spPr>
      </p:pic>
      <p:sp>
        <p:nvSpPr>
          <p:cNvPr id="5" name="Rectangle 4"/>
          <p:cNvSpPr>
            <a:spLocks noChangeArrowheads="1"/>
          </p:cNvSpPr>
          <p:nvPr/>
        </p:nvSpPr>
        <p:spPr bwMode="auto">
          <a:xfrm>
            <a:off x="3320336" y="6097065"/>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 name="Rectangle 5"/>
          <p:cNvSpPr>
            <a:spLocks noChangeArrowheads="1"/>
          </p:cNvSpPr>
          <p:nvPr/>
        </p:nvSpPr>
        <p:spPr bwMode="auto">
          <a:xfrm>
            <a:off x="1913240" y="3815838"/>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1815617" y="4282104"/>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4327702" y="6097065"/>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5641186" y="6097065"/>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4647857" y="6097065"/>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5315233" y="6097065"/>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8460444" y="4755466"/>
            <a:ext cx="7276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1737508" y="4750680"/>
            <a:ext cx="7276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1747027" y="5217241"/>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1913267" y="5676026"/>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8080996" y="3358805"/>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2236103" y="3358805"/>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2824592" y="2889495"/>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8345554" y="3825411"/>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8393022" y="5692778"/>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8436620" y="4294069"/>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8441928" y="5220754"/>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3986814" y="6097065"/>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669006" y="6097065"/>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2990071" y="6097065"/>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665677" y="6097065"/>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2322168" y="6097065"/>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5012253" y="6097065"/>
            <a:ext cx="7276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5964939" y="6097065"/>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6583393" y="6097065"/>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912306" y="6097065"/>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6290544" y="6097065"/>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80°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7580428" y="6097065"/>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7237764" y="6097065"/>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7894221" y="6100255"/>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8063154" y="4708999"/>
            <a:ext cx="298654" cy="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6320171" y="5372877"/>
            <a:ext cx="740214" cy="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7668458" y="4184091"/>
            <a:ext cx="651473" cy="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7487782" y="2894284"/>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1" name="Rectangle 47"/>
          <p:cNvSpPr>
            <a:spLocks noChangeArrowheads="1"/>
          </p:cNvSpPr>
          <p:nvPr/>
        </p:nvSpPr>
        <p:spPr bwMode="auto">
          <a:xfrm>
            <a:off x="4811207" y="2768941"/>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2" name="Rectangle 49"/>
          <p:cNvSpPr>
            <a:spLocks noChangeArrowheads="1"/>
          </p:cNvSpPr>
          <p:nvPr/>
        </p:nvSpPr>
        <p:spPr bwMode="auto">
          <a:xfrm>
            <a:off x="4594467" y="2768941"/>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3" name="Rectangle 51"/>
          <p:cNvSpPr>
            <a:spLocks noChangeArrowheads="1"/>
          </p:cNvSpPr>
          <p:nvPr/>
        </p:nvSpPr>
        <p:spPr bwMode="auto">
          <a:xfrm>
            <a:off x="4366572" y="2768941"/>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4" name="Rectangle 52"/>
          <p:cNvSpPr>
            <a:spLocks noChangeArrowheads="1"/>
          </p:cNvSpPr>
          <p:nvPr/>
        </p:nvSpPr>
        <p:spPr bwMode="auto">
          <a:xfrm>
            <a:off x="4148098" y="2768941"/>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5" name="Rectangle 54"/>
          <p:cNvSpPr>
            <a:spLocks noChangeArrowheads="1"/>
          </p:cNvSpPr>
          <p:nvPr/>
        </p:nvSpPr>
        <p:spPr bwMode="auto">
          <a:xfrm>
            <a:off x="3898364" y="2768941"/>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6" name="Rectangle 56"/>
          <p:cNvSpPr>
            <a:spLocks noChangeArrowheads="1"/>
          </p:cNvSpPr>
          <p:nvPr/>
        </p:nvSpPr>
        <p:spPr bwMode="auto">
          <a:xfrm>
            <a:off x="3681472" y="2768941"/>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7" name="Rectangle 58"/>
          <p:cNvSpPr>
            <a:spLocks noChangeArrowheads="1"/>
          </p:cNvSpPr>
          <p:nvPr/>
        </p:nvSpPr>
        <p:spPr bwMode="auto">
          <a:xfrm>
            <a:off x="3480949" y="2768941"/>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8" name="Rectangle 59"/>
          <p:cNvSpPr>
            <a:spLocks noChangeArrowheads="1"/>
          </p:cNvSpPr>
          <p:nvPr/>
        </p:nvSpPr>
        <p:spPr bwMode="auto">
          <a:xfrm>
            <a:off x="3250792" y="2768941"/>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46"/>
          <p:cNvSpPr>
            <a:spLocks noChangeArrowheads="1"/>
          </p:cNvSpPr>
          <p:nvPr/>
        </p:nvSpPr>
        <p:spPr bwMode="auto">
          <a:xfrm>
            <a:off x="5064886" y="2768941"/>
            <a:ext cx="7276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9"/>
          <p:cNvSpPr>
            <a:spLocks noChangeArrowheads="1"/>
          </p:cNvSpPr>
          <p:nvPr/>
        </p:nvSpPr>
        <p:spPr bwMode="auto">
          <a:xfrm>
            <a:off x="5259609" y="2768941"/>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1" name="Rectangle 50"/>
          <p:cNvSpPr>
            <a:spLocks noChangeArrowheads="1"/>
          </p:cNvSpPr>
          <p:nvPr/>
        </p:nvSpPr>
        <p:spPr bwMode="auto">
          <a:xfrm>
            <a:off x="5475546" y="2768941"/>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2" name="Rectangle 53"/>
          <p:cNvSpPr>
            <a:spLocks noChangeArrowheads="1"/>
          </p:cNvSpPr>
          <p:nvPr/>
        </p:nvSpPr>
        <p:spPr bwMode="auto">
          <a:xfrm>
            <a:off x="5926410" y="2768941"/>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3" name="Rectangle 55"/>
          <p:cNvSpPr>
            <a:spLocks noChangeArrowheads="1"/>
          </p:cNvSpPr>
          <p:nvPr/>
        </p:nvSpPr>
        <p:spPr bwMode="auto">
          <a:xfrm>
            <a:off x="6117406" y="2768941"/>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4" name="Rectangle 57"/>
          <p:cNvSpPr>
            <a:spLocks noChangeArrowheads="1"/>
          </p:cNvSpPr>
          <p:nvPr/>
        </p:nvSpPr>
        <p:spPr bwMode="auto">
          <a:xfrm>
            <a:off x="6346779" y="2768941"/>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5" name="Rectangle 60"/>
          <p:cNvSpPr>
            <a:spLocks noChangeArrowheads="1"/>
          </p:cNvSpPr>
          <p:nvPr/>
        </p:nvSpPr>
        <p:spPr bwMode="auto">
          <a:xfrm>
            <a:off x="6573853" y="2768941"/>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1"/>
          <p:cNvSpPr>
            <a:spLocks noChangeArrowheads="1"/>
          </p:cNvSpPr>
          <p:nvPr/>
        </p:nvSpPr>
        <p:spPr bwMode="auto">
          <a:xfrm>
            <a:off x="6775155" y="2768941"/>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2"/>
          <p:cNvSpPr>
            <a:spLocks noChangeArrowheads="1"/>
          </p:cNvSpPr>
          <p:nvPr/>
        </p:nvSpPr>
        <p:spPr bwMode="auto">
          <a:xfrm>
            <a:off x="5688424" y="2768941"/>
            <a:ext cx="115476"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3"/>
          <p:cNvSpPr>
            <a:spLocks noChangeArrowheads="1"/>
          </p:cNvSpPr>
          <p:nvPr/>
        </p:nvSpPr>
        <p:spPr bwMode="auto">
          <a:xfrm>
            <a:off x="7004682" y="2768941"/>
            <a:ext cx="158187" cy="9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4"/>
          <p:cNvSpPr>
            <a:spLocks noChangeArrowheads="1"/>
          </p:cNvSpPr>
          <p:nvPr/>
        </p:nvSpPr>
        <p:spPr bwMode="auto">
          <a:xfrm>
            <a:off x="3980341" y="3915045"/>
            <a:ext cx="634324" cy="30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0" name="Rectangle 66"/>
          <p:cNvSpPr>
            <a:spLocks noChangeArrowheads="1"/>
          </p:cNvSpPr>
          <p:nvPr/>
        </p:nvSpPr>
        <p:spPr bwMode="auto">
          <a:xfrm>
            <a:off x="4831616" y="2977048"/>
            <a:ext cx="381228" cy="2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8"/>
          <p:cNvSpPr>
            <a:spLocks noChangeArrowheads="1"/>
          </p:cNvSpPr>
          <p:nvPr/>
        </p:nvSpPr>
        <p:spPr bwMode="auto">
          <a:xfrm>
            <a:off x="4338251" y="5376197"/>
            <a:ext cx="634324" cy="30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70"/>
          <p:cNvSpPr>
            <a:spLocks noChangeArrowheads="1"/>
          </p:cNvSpPr>
          <p:nvPr/>
        </p:nvSpPr>
        <p:spPr bwMode="auto">
          <a:xfrm>
            <a:off x="6282046" y="4869790"/>
            <a:ext cx="457156" cy="30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2"/>
          <p:cNvSpPr>
            <a:spLocks noChangeArrowheads="1"/>
          </p:cNvSpPr>
          <p:nvPr/>
        </p:nvSpPr>
        <p:spPr bwMode="auto">
          <a:xfrm>
            <a:off x="2124905" y="4895368"/>
            <a:ext cx="506194" cy="30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4"/>
          <p:cNvSpPr>
            <a:spLocks noChangeArrowheads="1"/>
          </p:cNvSpPr>
          <p:nvPr/>
        </p:nvSpPr>
        <p:spPr bwMode="auto">
          <a:xfrm>
            <a:off x="7740428" y="4337526"/>
            <a:ext cx="506194" cy="30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5" name="Rectangle 76"/>
          <p:cNvSpPr>
            <a:spLocks noChangeArrowheads="1"/>
          </p:cNvSpPr>
          <p:nvPr/>
        </p:nvSpPr>
        <p:spPr bwMode="auto">
          <a:xfrm>
            <a:off x="5887922" y="5752633"/>
            <a:ext cx="34800" cy="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6" name="Rectangle 77"/>
          <p:cNvSpPr>
            <a:spLocks noChangeArrowheads="1"/>
          </p:cNvSpPr>
          <p:nvPr/>
        </p:nvSpPr>
        <p:spPr bwMode="auto">
          <a:xfrm>
            <a:off x="6235125" y="5752633"/>
            <a:ext cx="156603" cy="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80"/>
          <p:cNvSpPr>
            <a:spLocks noChangeArrowheads="1"/>
          </p:cNvSpPr>
          <p:nvPr/>
        </p:nvSpPr>
        <p:spPr bwMode="auto">
          <a:xfrm>
            <a:off x="6645854" y="5752633"/>
            <a:ext cx="492927" cy="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5887922" y="5878529"/>
            <a:ext cx="34800" cy="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6078789" y="5878529"/>
            <a:ext cx="156603" cy="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81"/>
          <p:cNvSpPr>
            <a:spLocks noChangeArrowheads="1"/>
          </p:cNvSpPr>
          <p:nvPr/>
        </p:nvSpPr>
        <p:spPr bwMode="auto">
          <a:xfrm>
            <a:off x="6336305" y="5876931"/>
            <a:ext cx="709025" cy="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536278" y="3314648"/>
            <a:ext cx="15837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effectLst>
                  <a:glow>
                    <a:schemeClr val="bg1"/>
                  </a:glow>
                </a:effectLst>
                <a:latin typeface="Arial Black" panose="020B0A04020102020204" pitchFamily="34" charset="0"/>
              </a:rPr>
              <a:t>Percent with some</a:t>
            </a:r>
          </a:p>
          <a:p>
            <a:pPr lvl="0"/>
            <a:r>
              <a:rPr lang="en-US" altLang="en-US" sz="800" b="1" dirty="0">
                <a:solidFill>
                  <a:srgbClr val="000000"/>
                </a:solidFill>
                <a:effectLst>
                  <a:glow>
                    <a:schemeClr val="bg1"/>
                  </a:glow>
                </a:effectLst>
                <a:latin typeface="Arial Black" panose="020B0A04020102020204" pitchFamily="34" charset="0"/>
              </a:rPr>
              <a:t>secondary school education</a:t>
            </a:r>
            <a:endParaRPr kumimoji="0" lang="en-US" altLang="en-US" sz="24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2" name="Rectangle 80"/>
          <p:cNvSpPr>
            <a:spLocks noChangeArrowheads="1"/>
          </p:cNvSpPr>
          <p:nvPr/>
        </p:nvSpPr>
        <p:spPr bwMode="auto">
          <a:xfrm>
            <a:off x="760349" y="3583446"/>
            <a:ext cx="122629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More females than males</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3" name="Rectangle 80"/>
          <p:cNvSpPr>
            <a:spLocks noChangeArrowheads="1"/>
          </p:cNvSpPr>
          <p:nvPr/>
        </p:nvSpPr>
        <p:spPr bwMode="auto">
          <a:xfrm>
            <a:off x="760349" y="3898392"/>
            <a:ext cx="9537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0–4.9% more males</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760349" y="4250355"/>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no data</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6" name="Rectangle 80"/>
          <p:cNvSpPr>
            <a:spLocks noChangeArrowheads="1"/>
          </p:cNvSpPr>
          <p:nvPr/>
        </p:nvSpPr>
        <p:spPr bwMode="auto">
          <a:xfrm>
            <a:off x="760349" y="4057534"/>
            <a:ext cx="11365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effectLst>
                  <a:glow>
                    <a:schemeClr val="bg1"/>
                  </a:glow>
                </a:effectLst>
                <a:latin typeface="+mj-lt"/>
              </a:rPr>
              <a:t>at least 5% more males</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7" name="Rectangle 80"/>
          <p:cNvSpPr>
            <a:spLocks noChangeArrowheads="1"/>
          </p:cNvSpPr>
          <p:nvPr/>
        </p:nvSpPr>
        <p:spPr bwMode="auto">
          <a:xfrm>
            <a:off x="536278" y="3765863"/>
            <a:ext cx="122629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More males than females</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316334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9C9C-92DA-40C1-B171-23C93478B442}"/>
              </a:ext>
            </a:extLst>
          </p:cNvPr>
          <p:cNvSpPr>
            <a:spLocks noGrp="1"/>
          </p:cNvSpPr>
          <p:nvPr>
            <p:ph type="title"/>
          </p:nvPr>
        </p:nvSpPr>
        <p:spPr/>
        <p:txBody>
          <a:bodyPr/>
          <a:lstStyle/>
          <a:p>
            <a:r>
              <a:rPr lang="en-US" dirty="0"/>
              <a:t>10.2.5 Reproductive Health </a:t>
            </a:r>
            <a:r>
              <a:rPr lang="en-US" sz="2000" b="0" dirty="0"/>
              <a:t>(1 of 6)</a:t>
            </a:r>
          </a:p>
        </p:txBody>
      </p:sp>
      <p:sp>
        <p:nvSpPr>
          <p:cNvPr id="3" name="Content Placeholder 2">
            <a:extLst>
              <a:ext uri="{FF2B5EF4-FFF2-40B4-BE49-F238E27FC236}">
                <a16:creationId xmlns:a16="http://schemas.microsoft.com/office/drawing/2014/main" id="{55B5CB06-4284-4944-A662-B21A7884D515}"/>
              </a:ext>
            </a:extLst>
          </p:cNvPr>
          <p:cNvSpPr>
            <a:spLocks noGrp="1"/>
          </p:cNvSpPr>
          <p:nvPr>
            <p:ph sz="quarter" idx="13"/>
          </p:nvPr>
        </p:nvSpPr>
        <p:spPr/>
        <p:txBody>
          <a:bodyPr/>
          <a:lstStyle/>
          <a:p>
            <a:r>
              <a:rPr lang="en-US" dirty="0"/>
              <a:t>The reproductive health dimension of the G</a:t>
            </a:r>
            <a:r>
              <a:rPr lang="en-US" sz="100" dirty="0"/>
              <a:t> </a:t>
            </a:r>
            <a:r>
              <a:rPr lang="en-US" dirty="0"/>
              <a:t>I</a:t>
            </a:r>
            <a:r>
              <a:rPr lang="en-US" sz="100" dirty="0"/>
              <a:t> </a:t>
            </a:r>
            <a:r>
              <a:rPr lang="en-US" dirty="0" err="1"/>
              <a:t>I</a:t>
            </a:r>
            <a:r>
              <a:rPr lang="en-US" dirty="0"/>
              <a:t> is based on two indicators: </a:t>
            </a:r>
            <a:r>
              <a:rPr lang="en-US" b="1" dirty="0"/>
              <a:t>adolescent fertility rate</a:t>
            </a:r>
            <a:r>
              <a:rPr lang="en-US" dirty="0"/>
              <a:t> and </a:t>
            </a:r>
            <a:r>
              <a:rPr lang="en-US" b="1" dirty="0"/>
              <a:t>maternal mortality rate</a:t>
            </a:r>
          </a:p>
          <a:p>
            <a:r>
              <a:rPr lang="en-US" dirty="0"/>
              <a:t>The </a:t>
            </a:r>
            <a:r>
              <a:rPr lang="en-US" b="1" dirty="0"/>
              <a:t>adolescent fertility rate</a:t>
            </a:r>
            <a:r>
              <a:rPr lang="en-US" dirty="0"/>
              <a:t> is the number of births per 1,000 women ages 15 to 19</a:t>
            </a:r>
          </a:p>
          <a:p>
            <a:r>
              <a:rPr lang="en-US" dirty="0"/>
              <a:t>The maternal mortality rate is the number of women who die giving birth per 100,000 live births</a:t>
            </a:r>
          </a:p>
        </p:txBody>
      </p:sp>
    </p:spTree>
    <p:extLst>
      <p:ext uri="{BB962C8B-B14F-4D97-AF65-F5344CB8AC3E}">
        <p14:creationId xmlns:p14="http://schemas.microsoft.com/office/powerpoint/2010/main" val="29709088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47" y="2580177"/>
            <a:ext cx="7904906" cy="3374047"/>
          </a:xfrm>
          <a:prstGeom prst="rect">
            <a:avLst/>
          </a:prstGeom>
        </p:spPr>
      </p:pic>
      <p:sp>
        <p:nvSpPr>
          <p:cNvPr id="2" name="Title 1">
            <a:extLst>
              <a:ext uri="{FF2B5EF4-FFF2-40B4-BE49-F238E27FC236}">
                <a16:creationId xmlns:a16="http://schemas.microsoft.com/office/drawing/2014/main" id="{CA2E9C9C-92DA-40C1-B171-23C93478B442}"/>
              </a:ext>
            </a:extLst>
          </p:cNvPr>
          <p:cNvSpPr>
            <a:spLocks noGrp="1"/>
          </p:cNvSpPr>
          <p:nvPr>
            <p:ph type="title"/>
          </p:nvPr>
        </p:nvSpPr>
        <p:spPr/>
        <p:txBody>
          <a:bodyPr/>
          <a:lstStyle/>
          <a:p>
            <a:r>
              <a:rPr lang="en-US" dirty="0"/>
              <a:t>10.2.5 Reproductive Health </a:t>
            </a:r>
            <a:r>
              <a:rPr lang="en-US" sz="2000" b="0" dirty="0"/>
              <a:t>(2 of 6)</a:t>
            </a:r>
          </a:p>
        </p:txBody>
      </p:sp>
      <p:sp>
        <p:nvSpPr>
          <p:cNvPr id="3" name="Content Placeholder 2">
            <a:extLst>
              <a:ext uri="{FF2B5EF4-FFF2-40B4-BE49-F238E27FC236}">
                <a16:creationId xmlns:a16="http://schemas.microsoft.com/office/drawing/2014/main" id="{55B5CB06-4284-4944-A662-B21A7884D515}"/>
              </a:ext>
            </a:extLst>
          </p:cNvPr>
          <p:cNvSpPr>
            <a:spLocks noGrp="1"/>
          </p:cNvSpPr>
          <p:nvPr>
            <p:ph sz="quarter" idx="13"/>
          </p:nvPr>
        </p:nvSpPr>
        <p:spPr>
          <a:xfrm>
            <a:off x="457200" y="1556326"/>
            <a:ext cx="8229600" cy="722999"/>
          </a:xfrm>
        </p:spPr>
        <p:txBody>
          <a:bodyPr/>
          <a:lstStyle/>
          <a:p>
            <a:pPr marL="432" indent="0">
              <a:buNone/>
            </a:pPr>
            <a:r>
              <a:rPr lang="en-US" sz="2200" b="1" dirty="0"/>
              <a:t>Figure 10-36:</a:t>
            </a:r>
            <a:r>
              <a:rPr lang="en-US" sz="2200" dirty="0"/>
              <a:t> The adolescent fertility (births per 1,000 women aged 15 to 19) rate is included in the </a:t>
            </a:r>
            <a:r>
              <a:rPr lang="en-US" sz="2200" dirty="0" smtClean="0"/>
              <a:t>G</a:t>
            </a:r>
            <a:r>
              <a:rPr lang="en-US" sz="100" dirty="0" smtClean="0"/>
              <a:t> </a:t>
            </a:r>
            <a:r>
              <a:rPr lang="en-US" sz="2200" dirty="0" smtClean="0"/>
              <a:t>I</a:t>
            </a:r>
            <a:r>
              <a:rPr lang="en-US" sz="100" dirty="0" smtClean="0"/>
              <a:t> </a:t>
            </a:r>
            <a:r>
              <a:rPr lang="en-US" sz="2200" dirty="0" err="1" smtClean="0"/>
              <a:t>I</a:t>
            </a:r>
            <a:r>
              <a:rPr lang="en-US" sz="2200" dirty="0"/>
              <a:t>.</a:t>
            </a:r>
          </a:p>
        </p:txBody>
      </p:sp>
      <p:sp>
        <p:nvSpPr>
          <p:cNvPr id="7" name="Rectangle 6"/>
          <p:cNvSpPr>
            <a:spLocks noChangeArrowheads="1"/>
          </p:cNvSpPr>
          <p:nvPr/>
        </p:nvSpPr>
        <p:spPr bwMode="auto">
          <a:xfrm>
            <a:off x="2070729" y="366084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1971534" y="4119997"/>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8459565" y="4552873"/>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1965285" y="4567160"/>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1974608" y="5017079"/>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2094570" y="5468786"/>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8097442" y="3225177"/>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2382194" y="322517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2963352" y="277251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8375615" y="3665614"/>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8393529" y="547593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8436230" y="4112856"/>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8441429" y="501581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5" name="Rectangle 4"/>
          <p:cNvSpPr>
            <a:spLocks noChangeArrowheads="1"/>
          </p:cNvSpPr>
          <p:nvPr/>
        </p:nvSpPr>
        <p:spPr bwMode="auto">
          <a:xfrm>
            <a:off x="3462251" y="58496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4434382" y="58496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5708135" y="58496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4754378" y="58496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5392041" y="58496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4103805" y="58496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786085" y="58496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3151502" y="58496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836920" y="58496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2503802" y="58496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5098226" y="5849601"/>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6036384" y="58496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6636130" y="58496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955094" y="58496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6352140" y="584960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80°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7603007" y="58496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7270708" y="584960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7907307" y="5852776"/>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8046627" y="4520929"/>
            <a:ext cx="36676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a:schemeClr val="bg1"/>
                  </a:glow>
                </a:effectLst>
                <a:latin typeface="+mj-lt"/>
              </a:rPr>
              <a:t>EQUATOR</a:t>
            </a:r>
            <a:endParaRPr kumimoji="0" lang="en-US" altLang="en-US" sz="600" b="1" i="0" u="none" strike="noStrike" cap="none" spc="-3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6292234" y="5171931"/>
            <a:ext cx="8326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a:schemeClr val="bg1"/>
                  </a:glow>
                </a:effectLst>
                <a:latin typeface="+mj-lt"/>
              </a:rPr>
              <a:t>TROPIC OF CAPRICORN</a:t>
            </a:r>
            <a:endParaRPr kumimoji="0" lang="en-US" altLang="en-US" sz="60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7611362" y="3979301"/>
            <a:ext cx="72840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a:schemeClr val="bg1"/>
                  </a:glow>
                </a:effectLst>
                <a:latin typeface="+mj-lt"/>
              </a:rPr>
              <a:t>TROPIC OF CANCER</a:t>
            </a:r>
            <a:endParaRPr kumimoji="0" lang="en-US" altLang="en-US" sz="600" b="1" i="0" u="none" strike="noStrike" cap="none" spc="-3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7511656" y="2782052"/>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41" name="Rectangle 47"/>
          <p:cNvSpPr>
            <a:spLocks noChangeArrowheads="1"/>
          </p:cNvSpPr>
          <p:nvPr/>
        </p:nvSpPr>
        <p:spPr bwMode="auto">
          <a:xfrm>
            <a:off x="4885325" y="264781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2" name="Rectangle 49"/>
          <p:cNvSpPr>
            <a:spLocks noChangeArrowheads="1"/>
          </p:cNvSpPr>
          <p:nvPr/>
        </p:nvSpPr>
        <p:spPr bwMode="auto">
          <a:xfrm>
            <a:off x="4673039" y="264781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3" name="Rectangle 51"/>
          <p:cNvSpPr>
            <a:spLocks noChangeArrowheads="1"/>
          </p:cNvSpPr>
          <p:nvPr/>
        </p:nvSpPr>
        <p:spPr bwMode="auto">
          <a:xfrm>
            <a:off x="4449828" y="264781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4" name="Rectangle 52"/>
          <p:cNvSpPr>
            <a:spLocks noChangeArrowheads="1"/>
          </p:cNvSpPr>
          <p:nvPr/>
        </p:nvSpPr>
        <p:spPr bwMode="auto">
          <a:xfrm>
            <a:off x="4235844" y="264781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5" name="Rectangle 54"/>
          <p:cNvSpPr>
            <a:spLocks noChangeArrowheads="1"/>
          </p:cNvSpPr>
          <p:nvPr/>
        </p:nvSpPr>
        <p:spPr bwMode="auto">
          <a:xfrm>
            <a:off x="3991242" y="26478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6" name="Rectangle 56"/>
          <p:cNvSpPr>
            <a:spLocks noChangeArrowheads="1"/>
          </p:cNvSpPr>
          <p:nvPr/>
        </p:nvSpPr>
        <p:spPr bwMode="auto">
          <a:xfrm>
            <a:off x="3778807" y="26478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7" name="Rectangle 58"/>
          <p:cNvSpPr>
            <a:spLocks noChangeArrowheads="1"/>
          </p:cNvSpPr>
          <p:nvPr/>
        </p:nvSpPr>
        <p:spPr bwMode="auto">
          <a:xfrm>
            <a:off x="3582406" y="26478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8" name="Rectangle 59"/>
          <p:cNvSpPr>
            <a:spLocks noChangeArrowheads="1"/>
          </p:cNvSpPr>
          <p:nvPr/>
        </p:nvSpPr>
        <p:spPr bwMode="auto">
          <a:xfrm>
            <a:off x="3356978" y="26478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9" name="Rectangle 46"/>
          <p:cNvSpPr>
            <a:spLocks noChangeArrowheads="1"/>
          </p:cNvSpPr>
          <p:nvPr/>
        </p:nvSpPr>
        <p:spPr bwMode="auto">
          <a:xfrm>
            <a:off x="5133791" y="2647810"/>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9"/>
          <p:cNvSpPr>
            <a:spLocks noChangeArrowheads="1"/>
          </p:cNvSpPr>
          <p:nvPr/>
        </p:nvSpPr>
        <p:spPr bwMode="auto">
          <a:xfrm>
            <a:off x="5324511" y="264781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1" name="Rectangle 50"/>
          <p:cNvSpPr>
            <a:spLocks noChangeArrowheads="1"/>
          </p:cNvSpPr>
          <p:nvPr/>
        </p:nvSpPr>
        <p:spPr bwMode="auto">
          <a:xfrm>
            <a:off x="5536011" y="264781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2" name="Rectangle 53"/>
          <p:cNvSpPr>
            <a:spLocks noChangeArrowheads="1"/>
          </p:cNvSpPr>
          <p:nvPr/>
        </p:nvSpPr>
        <p:spPr bwMode="auto">
          <a:xfrm>
            <a:off x="5977609" y="264781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3" name="Rectangle 55"/>
          <p:cNvSpPr>
            <a:spLocks noChangeArrowheads="1"/>
          </p:cNvSpPr>
          <p:nvPr/>
        </p:nvSpPr>
        <p:spPr bwMode="auto">
          <a:xfrm>
            <a:off x="6164680" y="26478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4" name="Rectangle 57"/>
          <p:cNvSpPr>
            <a:spLocks noChangeArrowheads="1"/>
          </p:cNvSpPr>
          <p:nvPr/>
        </p:nvSpPr>
        <p:spPr bwMode="auto">
          <a:xfrm>
            <a:off x="6389339" y="26478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5" name="Rectangle 60"/>
          <p:cNvSpPr>
            <a:spLocks noChangeArrowheads="1"/>
          </p:cNvSpPr>
          <p:nvPr/>
        </p:nvSpPr>
        <p:spPr bwMode="auto">
          <a:xfrm>
            <a:off x="6611746" y="26478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1"/>
          <p:cNvSpPr>
            <a:spLocks noChangeArrowheads="1"/>
          </p:cNvSpPr>
          <p:nvPr/>
        </p:nvSpPr>
        <p:spPr bwMode="auto">
          <a:xfrm>
            <a:off x="6808911" y="26478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2"/>
          <p:cNvSpPr>
            <a:spLocks noChangeArrowheads="1"/>
          </p:cNvSpPr>
          <p:nvPr/>
        </p:nvSpPr>
        <p:spPr bwMode="auto">
          <a:xfrm>
            <a:off x="5744514" y="264781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3"/>
          <p:cNvSpPr>
            <a:spLocks noChangeArrowheads="1"/>
          </p:cNvSpPr>
          <p:nvPr/>
        </p:nvSpPr>
        <p:spPr bwMode="auto">
          <a:xfrm>
            <a:off x="7033721" y="26478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4"/>
          <p:cNvSpPr>
            <a:spLocks noChangeArrowheads="1"/>
          </p:cNvSpPr>
          <p:nvPr/>
        </p:nvSpPr>
        <p:spPr bwMode="auto">
          <a:xfrm>
            <a:off x="4055074" y="3735741"/>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0" name="Rectangle 66"/>
          <p:cNvSpPr>
            <a:spLocks noChangeArrowheads="1"/>
          </p:cNvSpPr>
          <p:nvPr/>
        </p:nvSpPr>
        <p:spPr bwMode="auto">
          <a:xfrm>
            <a:off x="4918869" y="2835816"/>
            <a:ext cx="4360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1" name="Rectangle 68"/>
          <p:cNvSpPr>
            <a:spLocks noChangeArrowheads="1"/>
          </p:cNvSpPr>
          <p:nvPr/>
        </p:nvSpPr>
        <p:spPr bwMode="auto">
          <a:xfrm>
            <a:off x="4408802" y="5173969"/>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2" name="Rectangle 70"/>
          <p:cNvSpPr>
            <a:spLocks noChangeArrowheads="1"/>
          </p:cNvSpPr>
          <p:nvPr/>
        </p:nvSpPr>
        <p:spPr bwMode="auto">
          <a:xfrm>
            <a:off x="6306161" y="4697786"/>
            <a:ext cx="487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3" name="Rectangle 72"/>
          <p:cNvSpPr>
            <a:spLocks noChangeArrowheads="1"/>
          </p:cNvSpPr>
          <p:nvPr/>
        </p:nvSpPr>
        <p:spPr bwMode="auto">
          <a:xfrm>
            <a:off x="2275686" y="4682541"/>
            <a:ext cx="5386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4" name="Rectangle 74"/>
          <p:cNvSpPr>
            <a:spLocks noChangeArrowheads="1"/>
          </p:cNvSpPr>
          <p:nvPr/>
        </p:nvSpPr>
        <p:spPr bwMode="auto">
          <a:xfrm>
            <a:off x="7745120" y="4188602"/>
            <a:ext cx="5386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5" name="Rectangle 76"/>
          <p:cNvSpPr>
            <a:spLocks noChangeArrowheads="1"/>
          </p:cNvSpPr>
          <p:nvPr/>
        </p:nvSpPr>
        <p:spPr bwMode="auto">
          <a:xfrm>
            <a:off x="5987538" y="5538662"/>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6" name="Rectangle 77"/>
          <p:cNvSpPr>
            <a:spLocks noChangeArrowheads="1"/>
          </p:cNvSpPr>
          <p:nvPr/>
        </p:nvSpPr>
        <p:spPr bwMode="auto">
          <a:xfrm>
            <a:off x="6314905" y="5538662"/>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7" name="Rectangle 80"/>
          <p:cNvSpPr>
            <a:spLocks noChangeArrowheads="1"/>
          </p:cNvSpPr>
          <p:nvPr/>
        </p:nvSpPr>
        <p:spPr bwMode="auto">
          <a:xfrm>
            <a:off x="6682269" y="5538662"/>
            <a:ext cx="48279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Miles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5987538" y="5663924"/>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6164957" y="5663924"/>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0" name="Rectangle 81"/>
          <p:cNvSpPr>
            <a:spLocks noChangeArrowheads="1"/>
          </p:cNvSpPr>
          <p:nvPr/>
        </p:nvSpPr>
        <p:spPr bwMode="auto">
          <a:xfrm>
            <a:off x="6433056" y="5662333"/>
            <a:ext cx="69445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559108" y="4895025"/>
            <a:ext cx="10756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effectLst>
                  <a:glow>
                    <a:schemeClr val="bg1"/>
                  </a:glow>
                </a:effectLst>
                <a:latin typeface="Arial Black" panose="020B0A04020102020204" pitchFamily="34" charset="0"/>
              </a:rPr>
              <a:t>Adolescent fertility</a:t>
            </a:r>
          </a:p>
          <a:p>
            <a:pPr lvl="0"/>
            <a:r>
              <a:rPr lang="en-US" altLang="en-US" sz="800" b="1" dirty="0">
                <a:solidFill>
                  <a:srgbClr val="000000"/>
                </a:solidFill>
                <a:effectLst>
                  <a:glow>
                    <a:schemeClr val="bg1"/>
                  </a:glow>
                </a:effectLst>
                <a:latin typeface="Arial Black" panose="020B0A04020102020204" pitchFamily="34" charset="0"/>
              </a:rPr>
              <a:t>rate per 1,000</a:t>
            </a:r>
            <a:endParaRPr kumimoji="0" lang="en-US" altLang="en-US" sz="24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2" name="Rectangle 80"/>
          <p:cNvSpPr>
            <a:spLocks noChangeArrowheads="1"/>
          </p:cNvSpPr>
          <p:nvPr/>
        </p:nvSpPr>
        <p:spPr bwMode="auto">
          <a:xfrm>
            <a:off x="793661" y="5176434"/>
            <a:ext cx="6540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70 and above</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3" name="Rectangle 80"/>
          <p:cNvSpPr>
            <a:spLocks noChangeArrowheads="1"/>
          </p:cNvSpPr>
          <p:nvPr/>
        </p:nvSpPr>
        <p:spPr bwMode="auto">
          <a:xfrm>
            <a:off x="793661" y="5353689"/>
            <a:ext cx="2885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30–69</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793661" y="5715385"/>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no data</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793661" y="5541159"/>
            <a:ext cx="4360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effectLst>
                  <a:glow>
                    <a:schemeClr val="bg1"/>
                  </a:glow>
                </a:effectLst>
                <a:latin typeface="+mj-lt"/>
              </a:rPr>
              <a:t>below 30</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15601002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9C9C-92DA-40C1-B171-23C93478B442}"/>
              </a:ext>
            </a:extLst>
          </p:cNvPr>
          <p:cNvSpPr>
            <a:spLocks noGrp="1"/>
          </p:cNvSpPr>
          <p:nvPr>
            <p:ph type="title"/>
          </p:nvPr>
        </p:nvSpPr>
        <p:spPr/>
        <p:txBody>
          <a:bodyPr/>
          <a:lstStyle/>
          <a:p>
            <a:r>
              <a:rPr lang="en-US" dirty="0"/>
              <a:t>10.2.5 Reproductive Health </a:t>
            </a:r>
            <a:r>
              <a:rPr lang="en-US" sz="2000" b="0" dirty="0"/>
              <a:t>(3 of 6)</a:t>
            </a:r>
          </a:p>
        </p:txBody>
      </p:sp>
      <p:sp>
        <p:nvSpPr>
          <p:cNvPr id="3" name="Content Placeholder 2">
            <a:extLst>
              <a:ext uri="{FF2B5EF4-FFF2-40B4-BE49-F238E27FC236}">
                <a16:creationId xmlns:a16="http://schemas.microsoft.com/office/drawing/2014/main" id="{55B5CB06-4284-4944-A662-B21A7884D515}"/>
              </a:ext>
            </a:extLst>
          </p:cNvPr>
          <p:cNvSpPr>
            <a:spLocks noGrp="1"/>
          </p:cNvSpPr>
          <p:nvPr>
            <p:ph sz="quarter" idx="13"/>
          </p:nvPr>
        </p:nvSpPr>
        <p:spPr>
          <a:xfrm>
            <a:off x="457199" y="1556326"/>
            <a:ext cx="8367623" cy="738299"/>
          </a:xfrm>
        </p:spPr>
        <p:txBody>
          <a:bodyPr/>
          <a:lstStyle/>
          <a:p>
            <a:pPr marL="432" indent="0">
              <a:buNone/>
            </a:pPr>
            <a:r>
              <a:rPr lang="en-US" sz="2200" b="1" dirty="0"/>
              <a:t>Figure 10-37:</a:t>
            </a:r>
            <a:r>
              <a:rPr lang="en-US" sz="2200" dirty="0"/>
              <a:t> The maternal mortality rate is the number of deaths of mothers in childbirth per 100,000 live births.</a:t>
            </a:r>
          </a:p>
        </p:txBody>
      </p:sp>
      <p:pic>
        <p:nvPicPr>
          <p:cNvPr id="7" name="Picture 6">
            <a:extLst>
              <a:ext uri="{FF2B5EF4-FFF2-40B4-BE49-F238E27FC236}">
                <a16:creationId xmlns:a16="http://schemas.microsoft.com/office/drawing/2014/main" id="{5AB63652-4B8A-4B0B-97AB-FE295B126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81" y="2594172"/>
            <a:ext cx="8001448" cy="3360610"/>
          </a:xfrm>
          <a:prstGeom prst="rect">
            <a:avLst/>
          </a:prstGeom>
        </p:spPr>
      </p:pic>
      <p:sp>
        <p:nvSpPr>
          <p:cNvPr id="5" name="Rectangle 4"/>
          <p:cNvSpPr>
            <a:spLocks noChangeArrowheads="1"/>
          </p:cNvSpPr>
          <p:nvPr/>
        </p:nvSpPr>
        <p:spPr bwMode="auto">
          <a:xfrm>
            <a:off x="2070729" y="365449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 name="Rectangle 5"/>
          <p:cNvSpPr>
            <a:spLocks noChangeArrowheads="1"/>
          </p:cNvSpPr>
          <p:nvPr/>
        </p:nvSpPr>
        <p:spPr bwMode="auto">
          <a:xfrm>
            <a:off x="1971534" y="4113647"/>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8459565" y="4546523"/>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1965285" y="4560810"/>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1974608" y="5010729"/>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2094570" y="5462436"/>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8097442" y="3218827"/>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2382194" y="321882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2963352" y="276616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8375615" y="3659264"/>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8393529" y="546958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8436230" y="4106506"/>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8441429" y="500946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3462251" y="584325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4434382" y="584325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5708135" y="584325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4754378" y="584325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5392041" y="584325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4103805" y="584325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786085" y="584325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3151502" y="584325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836920" y="584325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2503802" y="584325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5098226" y="5843251"/>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6036384" y="584325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6636130" y="584325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955094" y="584325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6352140" y="584325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80°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7603007" y="584325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7270708" y="5843251"/>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7907307" y="5846426"/>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8046627" y="4514579"/>
            <a:ext cx="36676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a:schemeClr val="bg1"/>
                  </a:glow>
                </a:effectLst>
                <a:latin typeface="+mj-lt"/>
              </a:rPr>
              <a:t>EQUATOR</a:t>
            </a:r>
            <a:endParaRPr kumimoji="0" lang="en-US" altLang="en-US" sz="600" b="1" i="0" u="none" strike="noStrike" cap="none" spc="-3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6292234" y="5165581"/>
            <a:ext cx="8326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a:schemeClr val="bg1"/>
                  </a:glow>
                </a:effectLst>
                <a:latin typeface="+mj-lt"/>
              </a:rPr>
              <a:t>TROPIC OF CAPRICORN</a:t>
            </a:r>
            <a:endParaRPr kumimoji="0" lang="en-US" altLang="en-US" sz="60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7611362" y="3998351"/>
            <a:ext cx="72840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a:schemeClr val="bg1"/>
                  </a:glow>
                </a:effectLst>
                <a:latin typeface="+mj-lt"/>
              </a:rPr>
              <a:t>TROPIC OF CANCER</a:t>
            </a:r>
            <a:endParaRPr kumimoji="0" lang="en-US" altLang="en-US" sz="600" b="1" i="0" u="none" strike="noStrike" cap="none" spc="-3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7511656" y="2775702"/>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41" name="Rectangle 47"/>
          <p:cNvSpPr>
            <a:spLocks noChangeArrowheads="1"/>
          </p:cNvSpPr>
          <p:nvPr/>
        </p:nvSpPr>
        <p:spPr bwMode="auto">
          <a:xfrm>
            <a:off x="4885325" y="264146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2" name="Rectangle 49"/>
          <p:cNvSpPr>
            <a:spLocks noChangeArrowheads="1"/>
          </p:cNvSpPr>
          <p:nvPr/>
        </p:nvSpPr>
        <p:spPr bwMode="auto">
          <a:xfrm>
            <a:off x="4673039" y="264146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3" name="Rectangle 51"/>
          <p:cNvSpPr>
            <a:spLocks noChangeArrowheads="1"/>
          </p:cNvSpPr>
          <p:nvPr/>
        </p:nvSpPr>
        <p:spPr bwMode="auto">
          <a:xfrm>
            <a:off x="4449828" y="264146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4" name="Rectangle 52"/>
          <p:cNvSpPr>
            <a:spLocks noChangeArrowheads="1"/>
          </p:cNvSpPr>
          <p:nvPr/>
        </p:nvSpPr>
        <p:spPr bwMode="auto">
          <a:xfrm>
            <a:off x="4235844" y="264146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5" name="Rectangle 54"/>
          <p:cNvSpPr>
            <a:spLocks noChangeArrowheads="1"/>
          </p:cNvSpPr>
          <p:nvPr/>
        </p:nvSpPr>
        <p:spPr bwMode="auto">
          <a:xfrm>
            <a:off x="3991242" y="264146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6" name="Rectangle 56"/>
          <p:cNvSpPr>
            <a:spLocks noChangeArrowheads="1"/>
          </p:cNvSpPr>
          <p:nvPr/>
        </p:nvSpPr>
        <p:spPr bwMode="auto">
          <a:xfrm>
            <a:off x="3778807" y="264146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7" name="Rectangle 58"/>
          <p:cNvSpPr>
            <a:spLocks noChangeArrowheads="1"/>
          </p:cNvSpPr>
          <p:nvPr/>
        </p:nvSpPr>
        <p:spPr bwMode="auto">
          <a:xfrm>
            <a:off x="3582406" y="264146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8" name="Rectangle 59"/>
          <p:cNvSpPr>
            <a:spLocks noChangeArrowheads="1"/>
          </p:cNvSpPr>
          <p:nvPr/>
        </p:nvSpPr>
        <p:spPr bwMode="auto">
          <a:xfrm>
            <a:off x="3356978" y="264146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9" name="Rectangle 46"/>
          <p:cNvSpPr>
            <a:spLocks noChangeArrowheads="1"/>
          </p:cNvSpPr>
          <p:nvPr/>
        </p:nvSpPr>
        <p:spPr bwMode="auto">
          <a:xfrm>
            <a:off x="5133791" y="2641460"/>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9"/>
          <p:cNvSpPr>
            <a:spLocks noChangeArrowheads="1"/>
          </p:cNvSpPr>
          <p:nvPr/>
        </p:nvSpPr>
        <p:spPr bwMode="auto">
          <a:xfrm>
            <a:off x="5324511" y="264146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1" name="Rectangle 50"/>
          <p:cNvSpPr>
            <a:spLocks noChangeArrowheads="1"/>
          </p:cNvSpPr>
          <p:nvPr/>
        </p:nvSpPr>
        <p:spPr bwMode="auto">
          <a:xfrm>
            <a:off x="5536011" y="264146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2" name="Rectangle 53"/>
          <p:cNvSpPr>
            <a:spLocks noChangeArrowheads="1"/>
          </p:cNvSpPr>
          <p:nvPr/>
        </p:nvSpPr>
        <p:spPr bwMode="auto">
          <a:xfrm>
            <a:off x="5977609" y="264146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3" name="Rectangle 55"/>
          <p:cNvSpPr>
            <a:spLocks noChangeArrowheads="1"/>
          </p:cNvSpPr>
          <p:nvPr/>
        </p:nvSpPr>
        <p:spPr bwMode="auto">
          <a:xfrm>
            <a:off x="6164680" y="264146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4" name="Rectangle 57"/>
          <p:cNvSpPr>
            <a:spLocks noChangeArrowheads="1"/>
          </p:cNvSpPr>
          <p:nvPr/>
        </p:nvSpPr>
        <p:spPr bwMode="auto">
          <a:xfrm>
            <a:off x="6389339" y="264146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5" name="Rectangle 60"/>
          <p:cNvSpPr>
            <a:spLocks noChangeArrowheads="1"/>
          </p:cNvSpPr>
          <p:nvPr/>
        </p:nvSpPr>
        <p:spPr bwMode="auto">
          <a:xfrm>
            <a:off x="6611746" y="264146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1"/>
          <p:cNvSpPr>
            <a:spLocks noChangeArrowheads="1"/>
          </p:cNvSpPr>
          <p:nvPr/>
        </p:nvSpPr>
        <p:spPr bwMode="auto">
          <a:xfrm>
            <a:off x="6808911" y="264146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2"/>
          <p:cNvSpPr>
            <a:spLocks noChangeArrowheads="1"/>
          </p:cNvSpPr>
          <p:nvPr/>
        </p:nvSpPr>
        <p:spPr bwMode="auto">
          <a:xfrm>
            <a:off x="5744514" y="264146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3"/>
          <p:cNvSpPr>
            <a:spLocks noChangeArrowheads="1"/>
          </p:cNvSpPr>
          <p:nvPr/>
        </p:nvSpPr>
        <p:spPr bwMode="auto">
          <a:xfrm>
            <a:off x="7033721" y="264146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4"/>
          <p:cNvSpPr>
            <a:spLocks noChangeArrowheads="1"/>
          </p:cNvSpPr>
          <p:nvPr/>
        </p:nvSpPr>
        <p:spPr bwMode="auto">
          <a:xfrm>
            <a:off x="4055074" y="3729391"/>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0" name="Rectangle 66"/>
          <p:cNvSpPr>
            <a:spLocks noChangeArrowheads="1"/>
          </p:cNvSpPr>
          <p:nvPr/>
        </p:nvSpPr>
        <p:spPr bwMode="auto">
          <a:xfrm>
            <a:off x="4918869" y="2829466"/>
            <a:ext cx="4360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1" name="Rectangle 68"/>
          <p:cNvSpPr>
            <a:spLocks noChangeArrowheads="1"/>
          </p:cNvSpPr>
          <p:nvPr/>
        </p:nvSpPr>
        <p:spPr bwMode="auto">
          <a:xfrm>
            <a:off x="4408802" y="5167619"/>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2" name="Rectangle 70"/>
          <p:cNvSpPr>
            <a:spLocks noChangeArrowheads="1"/>
          </p:cNvSpPr>
          <p:nvPr/>
        </p:nvSpPr>
        <p:spPr bwMode="auto">
          <a:xfrm>
            <a:off x="6306161" y="4691436"/>
            <a:ext cx="487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3" name="Rectangle 72"/>
          <p:cNvSpPr>
            <a:spLocks noChangeArrowheads="1"/>
          </p:cNvSpPr>
          <p:nvPr/>
        </p:nvSpPr>
        <p:spPr bwMode="auto">
          <a:xfrm>
            <a:off x="2275686" y="4676191"/>
            <a:ext cx="5386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4" name="Rectangle 74"/>
          <p:cNvSpPr>
            <a:spLocks noChangeArrowheads="1"/>
          </p:cNvSpPr>
          <p:nvPr/>
        </p:nvSpPr>
        <p:spPr bwMode="auto">
          <a:xfrm>
            <a:off x="7745120" y="4182252"/>
            <a:ext cx="5386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44C8F5"/>
                </a:solidFill>
                <a:effectLst>
                  <a:glow>
                    <a:schemeClr val="bg1"/>
                  </a:glow>
                </a:effectLst>
                <a:latin typeface="+mj-lt"/>
              </a:rPr>
              <a:t>OCEAN</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5" name="Rectangle 76"/>
          <p:cNvSpPr>
            <a:spLocks noChangeArrowheads="1"/>
          </p:cNvSpPr>
          <p:nvPr/>
        </p:nvSpPr>
        <p:spPr bwMode="auto">
          <a:xfrm>
            <a:off x="5989919" y="5541836"/>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6" name="Rectangle 77"/>
          <p:cNvSpPr>
            <a:spLocks noChangeArrowheads="1"/>
          </p:cNvSpPr>
          <p:nvPr/>
        </p:nvSpPr>
        <p:spPr bwMode="auto">
          <a:xfrm>
            <a:off x="6317286" y="5541836"/>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7" name="Rectangle 80"/>
          <p:cNvSpPr>
            <a:spLocks noChangeArrowheads="1"/>
          </p:cNvSpPr>
          <p:nvPr/>
        </p:nvSpPr>
        <p:spPr bwMode="auto">
          <a:xfrm>
            <a:off x="6684650" y="5541836"/>
            <a:ext cx="48279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Miles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5989919" y="566709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6167338" y="5667098"/>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0" name="Rectangle 81"/>
          <p:cNvSpPr>
            <a:spLocks noChangeArrowheads="1"/>
          </p:cNvSpPr>
          <p:nvPr/>
        </p:nvSpPr>
        <p:spPr bwMode="auto">
          <a:xfrm>
            <a:off x="6435437" y="5665507"/>
            <a:ext cx="69445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445861" y="4115206"/>
            <a:ext cx="13240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effectLst>
                  <a:glow>
                    <a:schemeClr val="bg1"/>
                  </a:glow>
                </a:effectLst>
                <a:latin typeface="Arial Black" panose="020B0A04020102020204" pitchFamily="34" charset="0"/>
              </a:rPr>
              <a:t>Maternal Mortality Rate</a:t>
            </a:r>
          </a:p>
          <a:p>
            <a:pPr lvl="0"/>
            <a:r>
              <a:rPr lang="en-US" altLang="en-US" sz="800" b="1" dirty="0">
                <a:solidFill>
                  <a:srgbClr val="000000"/>
                </a:solidFill>
                <a:effectLst>
                  <a:glow>
                    <a:schemeClr val="bg1"/>
                  </a:glow>
                </a:effectLst>
                <a:latin typeface="Arial Black" panose="020B0A04020102020204" pitchFamily="34" charset="0"/>
              </a:rPr>
              <a:t>(deaths of mothers in</a:t>
            </a:r>
          </a:p>
          <a:p>
            <a:pPr lvl="0"/>
            <a:r>
              <a:rPr lang="en-US" altLang="en-US" sz="800" b="1" dirty="0">
                <a:solidFill>
                  <a:srgbClr val="000000"/>
                </a:solidFill>
                <a:effectLst>
                  <a:glow>
                    <a:schemeClr val="bg1"/>
                  </a:glow>
                </a:effectLst>
                <a:latin typeface="Arial Black" panose="020B0A04020102020204" pitchFamily="34" charset="0"/>
              </a:rPr>
              <a:t>childbirth per 100,000</a:t>
            </a:r>
          </a:p>
          <a:p>
            <a:pPr lvl="0"/>
            <a:r>
              <a:rPr lang="en-US" altLang="en-US" sz="800" b="1" dirty="0">
                <a:solidFill>
                  <a:srgbClr val="000000"/>
                </a:solidFill>
                <a:effectLst>
                  <a:glow>
                    <a:schemeClr val="bg1"/>
                  </a:glow>
                </a:effectLst>
                <a:latin typeface="Arial Black" panose="020B0A04020102020204" pitchFamily="34" charset="0"/>
              </a:rPr>
              <a:t>live births)</a:t>
            </a:r>
            <a:endParaRPr kumimoji="0" lang="en-US" altLang="en-US" sz="24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2" name="Rectangle 80"/>
          <p:cNvSpPr>
            <a:spLocks noChangeArrowheads="1"/>
          </p:cNvSpPr>
          <p:nvPr/>
        </p:nvSpPr>
        <p:spPr bwMode="auto">
          <a:xfrm>
            <a:off x="675651" y="4644268"/>
            <a:ext cx="118942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decrease 100 and above</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3" name="Rectangle 80"/>
          <p:cNvSpPr>
            <a:spLocks noChangeArrowheads="1"/>
          </p:cNvSpPr>
          <p:nvPr/>
        </p:nvSpPr>
        <p:spPr bwMode="auto">
          <a:xfrm>
            <a:off x="675651" y="4811997"/>
            <a:ext cx="76623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decrease 20–99</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675651" y="5297523"/>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no data</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675651" y="4999467"/>
            <a:ext cx="913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effectLst>
                  <a:glow>
                    <a:schemeClr val="bg1"/>
                  </a:glow>
                </a:effectLst>
                <a:latin typeface="+mj-lt"/>
              </a:rPr>
              <a:t>decrease below 20</a:t>
            </a:r>
          </a:p>
          <a:p>
            <a:pPr lvl="0"/>
            <a:r>
              <a:rPr lang="en-US" altLang="en-US" sz="800" b="1" dirty="0">
                <a:solidFill>
                  <a:srgbClr val="000000"/>
                </a:solidFill>
                <a:effectLst>
                  <a:glow>
                    <a:schemeClr val="bg1"/>
                  </a:glow>
                </a:effectLst>
                <a:latin typeface="+mj-lt"/>
              </a:rPr>
              <a:t>or increase</a:t>
            </a:r>
          </a:p>
        </p:txBody>
      </p:sp>
    </p:spTree>
    <p:extLst>
      <p:ext uri="{BB962C8B-B14F-4D97-AF65-F5344CB8AC3E}">
        <p14:creationId xmlns:p14="http://schemas.microsoft.com/office/powerpoint/2010/main" val="26189915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9C9C-92DA-40C1-B171-23C93478B442}"/>
              </a:ext>
            </a:extLst>
          </p:cNvPr>
          <p:cNvSpPr>
            <a:spLocks noGrp="1"/>
          </p:cNvSpPr>
          <p:nvPr>
            <p:ph type="title"/>
          </p:nvPr>
        </p:nvSpPr>
        <p:spPr/>
        <p:txBody>
          <a:bodyPr/>
          <a:lstStyle/>
          <a:p>
            <a:r>
              <a:rPr lang="en-US" dirty="0"/>
              <a:t>10.2.5 Reproductive Health </a:t>
            </a:r>
            <a:r>
              <a:rPr lang="en-US" sz="2000" b="0" dirty="0"/>
              <a:t>(4 of 6)</a:t>
            </a:r>
          </a:p>
        </p:txBody>
      </p:sp>
      <p:sp>
        <p:nvSpPr>
          <p:cNvPr id="3" name="Content Placeholder 2">
            <a:extLst>
              <a:ext uri="{FF2B5EF4-FFF2-40B4-BE49-F238E27FC236}">
                <a16:creationId xmlns:a16="http://schemas.microsoft.com/office/drawing/2014/main" id="{55B5CB06-4284-4944-A662-B21A7884D515}"/>
              </a:ext>
            </a:extLst>
          </p:cNvPr>
          <p:cNvSpPr>
            <a:spLocks noGrp="1"/>
          </p:cNvSpPr>
          <p:nvPr>
            <p:ph sz="quarter" idx="13"/>
          </p:nvPr>
        </p:nvSpPr>
        <p:spPr>
          <a:xfrm>
            <a:off x="457200" y="1556327"/>
            <a:ext cx="8229600" cy="1031598"/>
          </a:xfrm>
        </p:spPr>
        <p:txBody>
          <a:bodyPr/>
          <a:lstStyle/>
          <a:p>
            <a:pPr marL="432" indent="0">
              <a:buNone/>
            </a:pPr>
            <a:r>
              <a:rPr lang="en-US" sz="2200" b="1" dirty="0"/>
              <a:t>Figure 10-38:</a:t>
            </a:r>
            <a:r>
              <a:rPr lang="en-US" sz="2200" dirty="0"/>
              <a:t> There is a higher percentage of women in state legislatures in western and northern states than in southern states.</a:t>
            </a:r>
          </a:p>
        </p:txBody>
      </p:sp>
      <p:pic>
        <p:nvPicPr>
          <p:cNvPr id="6" name="Picture 5">
            <a:extLst>
              <a:ext uri="{FF2B5EF4-FFF2-40B4-BE49-F238E27FC236}">
                <a16:creationId xmlns:a16="http://schemas.microsoft.com/office/drawing/2014/main" id="{B39A99E3-3F14-4F66-B779-4696A34C5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579" y="2533884"/>
            <a:ext cx="5196842" cy="3890374"/>
          </a:xfrm>
          <a:prstGeom prst="rect">
            <a:avLst/>
          </a:prstGeom>
        </p:spPr>
      </p:pic>
      <p:sp>
        <p:nvSpPr>
          <p:cNvPr id="5" name="Rectangle 80"/>
          <p:cNvSpPr>
            <a:spLocks noChangeArrowheads="1"/>
          </p:cNvSpPr>
          <p:nvPr/>
        </p:nvSpPr>
        <p:spPr bwMode="auto">
          <a:xfrm>
            <a:off x="4764151" y="5485027"/>
            <a:ext cx="1327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Arial Black" panose="020B0A04020102020204" pitchFamily="34" charset="0"/>
              </a:rPr>
              <a:t>Percent women</a:t>
            </a:r>
          </a:p>
          <a:p>
            <a:pPr lvl="0"/>
            <a:r>
              <a:rPr lang="en-US" altLang="en-US" sz="1000" b="1" dirty="0">
                <a:solidFill>
                  <a:srgbClr val="000000"/>
                </a:solidFill>
                <a:effectLst>
                  <a:glow>
                    <a:schemeClr val="bg1"/>
                  </a:glow>
                </a:effectLst>
                <a:latin typeface="Arial Black" panose="020B0A04020102020204" pitchFamily="34" charset="0"/>
              </a:rPr>
              <a:t>in state legislature</a:t>
            </a:r>
            <a:endParaRPr kumimoji="0" lang="en-US" altLang="en-US" sz="32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 name="Rectangle 80"/>
          <p:cNvSpPr>
            <a:spLocks noChangeArrowheads="1"/>
          </p:cNvSpPr>
          <p:nvPr/>
        </p:nvSpPr>
        <p:spPr bwMode="auto">
          <a:xfrm>
            <a:off x="5045087" y="5836877"/>
            <a:ext cx="8079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30 and above</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
        <p:nvSpPr>
          <p:cNvPr id="8" name="Rectangle 80"/>
          <p:cNvSpPr>
            <a:spLocks noChangeArrowheads="1"/>
          </p:cNvSpPr>
          <p:nvPr/>
        </p:nvSpPr>
        <p:spPr bwMode="auto">
          <a:xfrm>
            <a:off x="5045087" y="6059507"/>
            <a:ext cx="3526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20–29</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
        <p:nvSpPr>
          <p:cNvPr id="9" name="Rectangle 80"/>
          <p:cNvSpPr>
            <a:spLocks noChangeArrowheads="1"/>
          </p:cNvSpPr>
          <p:nvPr/>
        </p:nvSpPr>
        <p:spPr bwMode="auto">
          <a:xfrm>
            <a:off x="5045087" y="6279388"/>
            <a:ext cx="5386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below 20</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2629274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9C9C-92DA-40C1-B171-23C93478B442}"/>
              </a:ext>
            </a:extLst>
          </p:cNvPr>
          <p:cNvSpPr>
            <a:spLocks noGrp="1"/>
          </p:cNvSpPr>
          <p:nvPr>
            <p:ph type="title"/>
          </p:nvPr>
        </p:nvSpPr>
        <p:spPr/>
        <p:txBody>
          <a:bodyPr/>
          <a:lstStyle/>
          <a:p>
            <a:r>
              <a:rPr lang="en-US" dirty="0"/>
              <a:t>10.2.5 Reproductive Health </a:t>
            </a:r>
            <a:r>
              <a:rPr lang="en-US" sz="2000" b="0" dirty="0"/>
              <a:t>(5 of 6)</a:t>
            </a:r>
          </a:p>
        </p:txBody>
      </p:sp>
      <p:sp>
        <p:nvSpPr>
          <p:cNvPr id="3" name="Content Placeholder 2">
            <a:extLst>
              <a:ext uri="{FF2B5EF4-FFF2-40B4-BE49-F238E27FC236}">
                <a16:creationId xmlns:a16="http://schemas.microsoft.com/office/drawing/2014/main" id="{55B5CB06-4284-4944-A662-B21A7884D515}"/>
              </a:ext>
            </a:extLst>
          </p:cNvPr>
          <p:cNvSpPr>
            <a:spLocks noGrp="1"/>
          </p:cNvSpPr>
          <p:nvPr>
            <p:ph sz="quarter" idx="13"/>
          </p:nvPr>
        </p:nvSpPr>
        <p:spPr>
          <a:xfrm>
            <a:off x="457200" y="1556326"/>
            <a:ext cx="8229600" cy="788667"/>
          </a:xfrm>
        </p:spPr>
        <p:txBody>
          <a:bodyPr/>
          <a:lstStyle/>
          <a:p>
            <a:pPr marL="432" indent="0">
              <a:buNone/>
            </a:pPr>
            <a:r>
              <a:rPr lang="en-US" sz="2200" b="1" dirty="0"/>
              <a:t>Figure 10-39:</a:t>
            </a:r>
            <a:r>
              <a:rPr lang="en-US" sz="2200" dirty="0"/>
              <a:t> The highest percentage of women in working full-time outside of the home is found in northern states.</a:t>
            </a:r>
          </a:p>
        </p:txBody>
      </p:sp>
      <p:pic>
        <p:nvPicPr>
          <p:cNvPr id="7" name="Picture 6">
            <a:extLst>
              <a:ext uri="{FF2B5EF4-FFF2-40B4-BE49-F238E27FC236}">
                <a16:creationId xmlns:a16="http://schemas.microsoft.com/office/drawing/2014/main" id="{576C65E6-885F-45C8-A83A-AC9057D9D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560" y="2293918"/>
            <a:ext cx="5516880" cy="4129956"/>
          </a:xfrm>
          <a:prstGeom prst="rect">
            <a:avLst/>
          </a:prstGeom>
        </p:spPr>
      </p:pic>
      <p:sp>
        <p:nvSpPr>
          <p:cNvPr id="5" name="Rectangle 80"/>
          <p:cNvSpPr>
            <a:spLocks noChangeArrowheads="1"/>
          </p:cNvSpPr>
          <p:nvPr/>
        </p:nvSpPr>
        <p:spPr bwMode="auto">
          <a:xfrm>
            <a:off x="4637241" y="5416450"/>
            <a:ext cx="14667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Arial Black" panose="020B0A04020102020204" pitchFamily="34" charset="0"/>
              </a:rPr>
              <a:t>Percent female labor</a:t>
            </a:r>
          </a:p>
          <a:p>
            <a:pPr lvl="0"/>
            <a:r>
              <a:rPr lang="en-US" altLang="en-US" sz="1000" b="1" dirty="0">
                <a:solidFill>
                  <a:srgbClr val="000000"/>
                </a:solidFill>
                <a:effectLst>
                  <a:glow>
                    <a:schemeClr val="bg1"/>
                  </a:glow>
                </a:effectLst>
                <a:latin typeface="Arial Black" panose="020B0A04020102020204" pitchFamily="34" charset="0"/>
              </a:rPr>
              <a:t>force participation</a:t>
            </a:r>
            <a:endParaRPr kumimoji="0" lang="en-US" altLang="en-US" sz="32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6" name="Rectangle 80"/>
          <p:cNvSpPr>
            <a:spLocks noChangeArrowheads="1"/>
          </p:cNvSpPr>
          <p:nvPr/>
        </p:nvSpPr>
        <p:spPr bwMode="auto">
          <a:xfrm>
            <a:off x="4955228" y="5778631"/>
            <a:ext cx="8079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62 and above</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
        <p:nvSpPr>
          <p:cNvPr id="8" name="Rectangle 80"/>
          <p:cNvSpPr>
            <a:spLocks noChangeArrowheads="1"/>
          </p:cNvSpPr>
          <p:nvPr/>
        </p:nvSpPr>
        <p:spPr bwMode="auto">
          <a:xfrm>
            <a:off x="4955228" y="6034739"/>
            <a:ext cx="4584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58–61.9</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
        <p:nvSpPr>
          <p:cNvPr id="9" name="Rectangle 80"/>
          <p:cNvSpPr>
            <a:spLocks noChangeArrowheads="1"/>
          </p:cNvSpPr>
          <p:nvPr/>
        </p:nvSpPr>
        <p:spPr bwMode="auto">
          <a:xfrm>
            <a:off x="4955228" y="6275275"/>
            <a:ext cx="5386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below 58</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3290774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a:xfrm>
            <a:off x="457199" y="215371"/>
            <a:ext cx="8453887" cy="1097279"/>
          </a:xfrm>
        </p:spPr>
        <p:txBody>
          <a:bodyPr/>
          <a:lstStyle/>
          <a:p>
            <a:r>
              <a:rPr lang="en-US" sz="3400" dirty="0"/>
              <a:t>10.1.1 Development </a:t>
            </a:r>
            <a:r>
              <a:rPr lang="en-US" sz="3400" dirty="0" smtClean="0"/>
              <a:t>and </a:t>
            </a:r>
            <a:r>
              <a:rPr lang="en-US" sz="3400" dirty="0"/>
              <a:t>Geography </a:t>
            </a:r>
            <a:r>
              <a:rPr lang="en-US" sz="2000" b="0" dirty="0"/>
              <a:t>(2 of 3)</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7"/>
            <a:ext cx="8229600" cy="695167"/>
          </a:xfrm>
        </p:spPr>
        <p:txBody>
          <a:bodyPr/>
          <a:lstStyle/>
          <a:p>
            <a:pPr marL="432" indent="0">
              <a:buNone/>
            </a:pPr>
            <a:r>
              <a:rPr lang="en-US" altLang="en-US" sz="2200" b="1" dirty="0"/>
              <a:t>Figure 10-2:</a:t>
            </a:r>
            <a:r>
              <a:rPr lang="en-US" altLang="en-US" sz="2200" dirty="0"/>
              <a:t> The Human Development Index measures development by country around the world.</a:t>
            </a:r>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19" y="2632898"/>
            <a:ext cx="7046962" cy="3027305"/>
          </a:xfrm>
          <a:prstGeom prst="rect">
            <a:avLst/>
          </a:prstGeom>
        </p:spPr>
      </p:pic>
      <p:sp>
        <p:nvSpPr>
          <p:cNvPr id="8" name="Rectangle 5"/>
          <p:cNvSpPr>
            <a:spLocks noChangeArrowheads="1"/>
          </p:cNvSpPr>
          <p:nvPr/>
        </p:nvSpPr>
        <p:spPr bwMode="auto">
          <a:xfrm>
            <a:off x="3355529" y="5599980"/>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9" name="Rectangle 6"/>
          <p:cNvSpPr>
            <a:spLocks noChangeArrowheads="1"/>
          </p:cNvSpPr>
          <p:nvPr/>
        </p:nvSpPr>
        <p:spPr bwMode="auto">
          <a:xfrm>
            <a:off x="2126814" y="3614060"/>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0" name="Rectangle 7"/>
          <p:cNvSpPr>
            <a:spLocks noChangeArrowheads="1"/>
          </p:cNvSpPr>
          <p:nvPr/>
        </p:nvSpPr>
        <p:spPr bwMode="auto">
          <a:xfrm>
            <a:off x="2080804" y="4024695"/>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1" name="Rectangle 8"/>
          <p:cNvSpPr>
            <a:spLocks noChangeArrowheads="1"/>
          </p:cNvSpPr>
          <p:nvPr/>
        </p:nvSpPr>
        <p:spPr bwMode="auto">
          <a:xfrm>
            <a:off x="4253373" y="5599980"/>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2" name="Rectangle 9"/>
          <p:cNvSpPr>
            <a:spLocks noChangeArrowheads="1"/>
          </p:cNvSpPr>
          <p:nvPr/>
        </p:nvSpPr>
        <p:spPr bwMode="auto">
          <a:xfrm>
            <a:off x="5380977" y="5599980"/>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3" name="Rectangle 10"/>
          <p:cNvSpPr>
            <a:spLocks noChangeArrowheads="1"/>
          </p:cNvSpPr>
          <p:nvPr/>
        </p:nvSpPr>
        <p:spPr bwMode="auto">
          <a:xfrm>
            <a:off x="4534940" y="5599980"/>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4" name="Rectangle 11"/>
          <p:cNvSpPr>
            <a:spLocks noChangeArrowheads="1"/>
          </p:cNvSpPr>
          <p:nvPr/>
        </p:nvSpPr>
        <p:spPr bwMode="auto">
          <a:xfrm>
            <a:off x="5097088" y="5599980"/>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5" name="Rectangle 12"/>
          <p:cNvSpPr>
            <a:spLocks noChangeArrowheads="1"/>
          </p:cNvSpPr>
          <p:nvPr/>
        </p:nvSpPr>
        <p:spPr bwMode="auto">
          <a:xfrm>
            <a:off x="7849349" y="4430645"/>
            <a:ext cx="85481"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6" name="Rectangle 13"/>
          <p:cNvSpPr>
            <a:spLocks noChangeArrowheads="1"/>
          </p:cNvSpPr>
          <p:nvPr/>
        </p:nvSpPr>
        <p:spPr bwMode="auto">
          <a:xfrm>
            <a:off x="2094492" y="4425230"/>
            <a:ext cx="85481"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7" name="Rectangle 14"/>
          <p:cNvSpPr>
            <a:spLocks noChangeArrowheads="1"/>
          </p:cNvSpPr>
          <p:nvPr/>
        </p:nvSpPr>
        <p:spPr bwMode="auto">
          <a:xfrm>
            <a:off x="2093635" y="4819704"/>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8" name="Rectangle 15"/>
          <p:cNvSpPr>
            <a:spLocks noChangeArrowheads="1"/>
          </p:cNvSpPr>
          <p:nvPr/>
        </p:nvSpPr>
        <p:spPr bwMode="auto">
          <a:xfrm>
            <a:off x="2136533" y="5214321"/>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9" name="Rectangle 16"/>
          <p:cNvSpPr>
            <a:spLocks noChangeArrowheads="1"/>
          </p:cNvSpPr>
          <p:nvPr/>
        </p:nvSpPr>
        <p:spPr bwMode="auto">
          <a:xfrm>
            <a:off x="7530836" y="3216579"/>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0" name="Rectangle 17"/>
          <p:cNvSpPr>
            <a:spLocks noChangeArrowheads="1"/>
          </p:cNvSpPr>
          <p:nvPr/>
        </p:nvSpPr>
        <p:spPr bwMode="auto">
          <a:xfrm>
            <a:off x="2403646" y="3214669"/>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1" name="Rectangle 18"/>
          <p:cNvSpPr>
            <a:spLocks noChangeArrowheads="1"/>
          </p:cNvSpPr>
          <p:nvPr/>
        </p:nvSpPr>
        <p:spPr bwMode="auto">
          <a:xfrm>
            <a:off x="7011983" y="2828594"/>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2" name="Rectangle 19"/>
          <p:cNvSpPr>
            <a:spLocks noChangeArrowheads="1"/>
          </p:cNvSpPr>
          <p:nvPr/>
        </p:nvSpPr>
        <p:spPr bwMode="auto">
          <a:xfrm>
            <a:off x="2975479" y="2816525"/>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3" name="Rectangle 20"/>
          <p:cNvSpPr>
            <a:spLocks noChangeArrowheads="1"/>
          </p:cNvSpPr>
          <p:nvPr/>
        </p:nvSpPr>
        <p:spPr bwMode="auto">
          <a:xfrm>
            <a:off x="7761250" y="3618781"/>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4" name="Rectangle 21"/>
          <p:cNvSpPr>
            <a:spLocks noChangeArrowheads="1"/>
          </p:cNvSpPr>
          <p:nvPr/>
        </p:nvSpPr>
        <p:spPr bwMode="auto">
          <a:xfrm>
            <a:off x="7758407" y="5228505"/>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5" name="Rectangle 22"/>
          <p:cNvSpPr>
            <a:spLocks noChangeArrowheads="1"/>
          </p:cNvSpPr>
          <p:nvPr/>
        </p:nvSpPr>
        <p:spPr bwMode="auto">
          <a:xfrm>
            <a:off x="7826475" y="4028842"/>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6" name="Rectangle 23"/>
          <p:cNvSpPr>
            <a:spLocks noChangeArrowheads="1"/>
          </p:cNvSpPr>
          <p:nvPr/>
        </p:nvSpPr>
        <p:spPr bwMode="auto">
          <a:xfrm>
            <a:off x="7828994" y="4835494"/>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7" name="Rectangle 24"/>
          <p:cNvSpPr>
            <a:spLocks noChangeArrowheads="1"/>
          </p:cNvSpPr>
          <p:nvPr/>
        </p:nvSpPr>
        <p:spPr bwMode="auto">
          <a:xfrm>
            <a:off x="3958016" y="5599980"/>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8" name="Rectangle 25"/>
          <p:cNvSpPr>
            <a:spLocks noChangeArrowheads="1"/>
          </p:cNvSpPr>
          <p:nvPr/>
        </p:nvSpPr>
        <p:spPr bwMode="auto">
          <a:xfrm>
            <a:off x="3676953" y="5599980"/>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9" name="Rectangle 26"/>
          <p:cNvSpPr>
            <a:spLocks noChangeArrowheads="1"/>
          </p:cNvSpPr>
          <p:nvPr/>
        </p:nvSpPr>
        <p:spPr bwMode="auto">
          <a:xfrm>
            <a:off x="3073585" y="5599980"/>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0" name="Rectangle 27"/>
          <p:cNvSpPr>
            <a:spLocks noChangeArrowheads="1"/>
          </p:cNvSpPr>
          <p:nvPr/>
        </p:nvSpPr>
        <p:spPr bwMode="auto">
          <a:xfrm>
            <a:off x="2812135" y="5599980"/>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1" name="Rectangle 28"/>
          <p:cNvSpPr>
            <a:spLocks noChangeArrowheads="1"/>
          </p:cNvSpPr>
          <p:nvPr/>
        </p:nvSpPr>
        <p:spPr bwMode="auto">
          <a:xfrm>
            <a:off x="2524393" y="5599980"/>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 name="Rectangle 29"/>
          <p:cNvSpPr>
            <a:spLocks noChangeArrowheads="1"/>
          </p:cNvSpPr>
          <p:nvPr/>
        </p:nvSpPr>
        <p:spPr bwMode="auto">
          <a:xfrm>
            <a:off x="4833209" y="5599980"/>
            <a:ext cx="85481"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3" name="Rectangle 30"/>
          <p:cNvSpPr>
            <a:spLocks noChangeArrowheads="1"/>
          </p:cNvSpPr>
          <p:nvPr/>
        </p:nvSpPr>
        <p:spPr bwMode="auto">
          <a:xfrm>
            <a:off x="5670598" y="5599980"/>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4" name="Rectangle 31"/>
          <p:cNvSpPr>
            <a:spLocks noChangeArrowheads="1"/>
          </p:cNvSpPr>
          <p:nvPr/>
        </p:nvSpPr>
        <p:spPr bwMode="auto">
          <a:xfrm>
            <a:off x="6198863" y="5599980"/>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5" name="Rectangle 32"/>
          <p:cNvSpPr>
            <a:spLocks noChangeArrowheads="1"/>
          </p:cNvSpPr>
          <p:nvPr/>
        </p:nvSpPr>
        <p:spPr bwMode="auto">
          <a:xfrm>
            <a:off x="6488162" y="5599980"/>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6" name="Rectangle 33"/>
          <p:cNvSpPr>
            <a:spLocks noChangeArrowheads="1"/>
          </p:cNvSpPr>
          <p:nvPr/>
        </p:nvSpPr>
        <p:spPr bwMode="auto">
          <a:xfrm>
            <a:off x="5943805" y="5599980"/>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7" name="Rectangle 34"/>
          <p:cNvSpPr>
            <a:spLocks noChangeArrowheads="1"/>
          </p:cNvSpPr>
          <p:nvPr/>
        </p:nvSpPr>
        <p:spPr bwMode="auto">
          <a:xfrm>
            <a:off x="7061873" y="5599980"/>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8" name="Rectangle 35"/>
          <p:cNvSpPr>
            <a:spLocks noChangeArrowheads="1"/>
          </p:cNvSpPr>
          <p:nvPr/>
        </p:nvSpPr>
        <p:spPr bwMode="auto">
          <a:xfrm>
            <a:off x="6777075" y="5599980"/>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9" name="Rectangle 36"/>
          <p:cNvSpPr>
            <a:spLocks noChangeArrowheads="1"/>
          </p:cNvSpPr>
          <p:nvPr/>
        </p:nvSpPr>
        <p:spPr bwMode="auto">
          <a:xfrm>
            <a:off x="7329735" y="5599980"/>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0" name="Rectangle 37"/>
          <p:cNvSpPr>
            <a:spLocks noChangeArrowheads="1"/>
          </p:cNvSpPr>
          <p:nvPr/>
        </p:nvSpPr>
        <p:spPr bwMode="auto">
          <a:xfrm>
            <a:off x="7481249" y="4390389"/>
            <a:ext cx="32060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10" normalizeH="0" dirty="0" smtClean="0">
                <a:ln>
                  <a:noFill/>
                </a:ln>
                <a:solidFill>
                  <a:srgbClr val="00AEEF"/>
                </a:solidFill>
                <a:effectLst>
                  <a:glow rad="50800">
                    <a:schemeClr val="bg1"/>
                  </a:glow>
                </a:effectLst>
                <a:latin typeface="+mj-lt"/>
              </a:rPr>
              <a:t>EQUATOR</a:t>
            </a:r>
            <a:endParaRPr kumimoji="0" lang="en-US" altLang="en-US" b="1" i="0" u="none" strike="noStrike" cap="none" spc="-10" normalizeH="0" dirty="0" smtClean="0">
              <a:ln>
                <a:noFill/>
              </a:ln>
              <a:solidFill>
                <a:schemeClr val="tx1"/>
              </a:solidFill>
              <a:effectLst>
                <a:glow rad="50800">
                  <a:schemeClr val="bg1"/>
                </a:glow>
              </a:effectLst>
              <a:latin typeface="+mj-lt"/>
            </a:endParaRPr>
          </a:p>
        </p:txBody>
      </p:sp>
      <p:sp>
        <p:nvSpPr>
          <p:cNvPr id="41" name="Rectangle 42"/>
          <p:cNvSpPr>
            <a:spLocks noChangeArrowheads="1"/>
          </p:cNvSpPr>
          <p:nvPr/>
        </p:nvSpPr>
        <p:spPr bwMode="auto">
          <a:xfrm>
            <a:off x="5819825" y="4953335"/>
            <a:ext cx="855343" cy="9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rad="50800">
                    <a:schemeClr val="bg1"/>
                  </a:glow>
                </a:effectLst>
                <a:latin typeface="+mj-lt"/>
              </a:rPr>
              <a:t>TROPIC OF CAPRICORN</a:t>
            </a:r>
            <a:endParaRPr kumimoji="0" lang="en-US" altLang="en-US" sz="1600" b="1" i="0" u="none" strike="noStrike" cap="none" spc="-30" normalizeH="0" dirty="0" smtClean="0">
              <a:ln>
                <a:noFill/>
              </a:ln>
              <a:solidFill>
                <a:schemeClr val="tx1"/>
              </a:solidFill>
              <a:effectLst>
                <a:glow rad="50800">
                  <a:schemeClr val="bg1"/>
                </a:glow>
              </a:effectLst>
              <a:latin typeface="+mj-lt"/>
            </a:endParaRPr>
          </a:p>
        </p:txBody>
      </p:sp>
      <p:sp>
        <p:nvSpPr>
          <p:cNvPr id="42" name="Rectangle 45"/>
          <p:cNvSpPr>
            <a:spLocks noChangeArrowheads="1"/>
          </p:cNvSpPr>
          <p:nvPr/>
        </p:nvSpPr>
        <p:spPr bwMode="auto">
          <a:xfrm>
            <a:off x="7091628" y="3926775"/>
            <a:ext cx="64120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dirty="0" smtClean="0">
                <a:ln>
                  <a:noFill/>
                </a:ln>
                <a:solidFill>
                  <a:srgbClr val="00AEEF"/>
                </a:solidFill>
                <a:effectLst>
                  <a:glow rad="50800">
                    <a:schemeClr val="bg1"/>
                  </a:glow>
                </a:effectLst>
                <a:latin typeface="+mj-lt"/>
              </a:rPr>
              <a:t>TROPIC OF CANCER</a:t>
            </a:r>
            <a:endParaRPr kumimoji="0" lang="en-US" altLang="en-US" b="1" i="0" u="none" strike="noStrike" cap="none" normalizeH="0" dirty="0" smtClean="0">
              <a:ln>
                <a:noFill/>
              </a:ln>
              <a:solidFill>
                <a:schemeClr val="tx1"/>
              </a:solidFill>
              <a:effectLst>
                <a:glow rad="50800">
                  <a:schemeClr val="bg1"/>
                </a:glow>
              </a:effectLst>
              <a:latin typeface="+mj-lt"/>
            </a:endParaRPr>
          </a:p>
        </p:txBody>
      </p:sp>
      <p:sp>
        <p:nvSpPr>
          <p:cNvPr id="43" name="Rectangle 46"/>
          <p:cNvSpPr>
            <a:spLocks noChangeArrowheads="1"/>
          </p:cNvSpPr>
          <p:nvPr/>
        </p:nvSpPr>
        <p:spPr bwMode="auto">
          <a:xfrm>
            <a:off x="4884497" y="2710722"/>
            <a:ext cx="85481"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4" name="Rectangle 47"/>
          <p:cNvSpPr>
            <a:spLocks noChangeArrowheads="1"/>
          </p:cNvSpPr>
          <p:nvPr/>
        </p:nvSpPr>
        <p:spPr bwMode="auto">
          <a:xfrm>
            <a:off x="4659460" y="2710722"/>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5" name="Rectangle 48"/>
          <p:cNvSpPr>
            <a:spLocks noChangeArrowheads="1"/>
          </p:cNvSpPr>
          <p:nvPr/>
        </p:nvSpPr>
        <p:spPr bwMode="auto">
          <a:xfrm>
            <a:off x="5042386" y="2710722"/>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6" name="Rectangle 49"/>
          <p:cNvSpPr>
            <a:spLocks noChangeArrowheads="1"/>
          </p:cNvSpPr>
          <p:nvPr/>
        </p:nvSpPr>
        <p:spPr bwMode="auto">
          <a:xfrm>
            <a:off x="4474785" y="2710722"/>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7" name="Rectangle 50"/>
          <p:cNvSpPr>
            <a:spLocks noChangeArrowheads="1"/>
          </p:cNvSpPr>
          <p:nvPr/>
        </p:nvSpPr>
        <p:spPr bwMode="auto">
          <a:xfrm>
            <a:off x="5229879" y="2710722"/>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8" name="Rectangle 51"/>
          <p:cNvSpPr>
            <a:spLocks noChangeArrowheads="1"/>
          </p:cNvSpPr>
          <p:nvPr/>
        </p:nvSpPr>
        <p:spPr bwMode="auto">
          <a:xfrm>
            <a:off x="4292674" y="2710722"/>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9" name="Rectangle 52"/>
          <p:cNvSpPr>
            <a:spLocks noChangeArrowheads="1"/>
          </p:cNvSpPr>
          <p:nvPr/>
        </p:nvSpPr>
        <p:spPr bwMode="auto">
          <a:xfrm>
            <a:off x="4114676" y="2710722"/>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0" name="Rectangle 53"/>
          <p:cNvSpPr>
            <a:spLocks noChangeArrowheads="1"/>
          </p:cNvSpPr>
          <p:nvPr/>
        </p:nvSpPr>
        <p:spPr bwMode="auto">
          <a:xfrm>
            <a:off x="5622557" y="2710722"/>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1" name="Rectangle 54"/>
          <p:cNvSpPr>
            <a:spLocks noChangeArrowheads="1"/>
          </p:cNvSpPr>
          <p:nvPr/>
        </p:nvSpPr>
        <p:spPr bwMode="auto">
          <a:xfrm>
            <a:off x="3884890" y="2710722"/>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2" name="Rectangle 55"/>
          <p:cNvSpPr>
            <a:spLocks noChangeArrowheads="1"/>
          </p:cNvSpPr>
          <p:nvPr/>
        </p:nvSpPr>
        <p:spPr bwMode="auto">
          <a:xfrm>
            <a:off x="5788905" y="2710722"/>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3" name="Rectangle 56"/>
          <p:cNvSpPr>
            <a:spLocks noChangeArrowheads="1"/>
          </p:cNvSpPr>
          <p:nvPr/>
        </p:nvSpPr>
        <p:spPr bwMode="auto">
          <a:xfrm>
            <a:off x="3695988" y="2710722"/>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4" name="Rectangle 57"/>
          <p:cNvSpPr>
            <a:spLocks noChangeArrowheads="1"/>
          </p:cNvSpPr>
          <p:nvPr/>
        </p:nvSpPr>
        <p:spPr bwMode="auto">
          <a:xfrm>
            <a:off x="5998952" y="2710722"/>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5" name="Rectangle 58"/>
          <p:cNvSpPr>
            <a:spLocks noChangeArrowheads="1"/>
          </p:cNvSpPr>
          <p:nvPr/>
        </p:nvSpPr>
        <p:spPr bwMode="auto">
          <a:xfrm>
            <a:off x="3509013" y="2710722"/>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6" name="Rectangle 59"/>
          <p:cNvSpPr>
            <a:spLocks noChangeArrowheads="1"/>
          </p:cNvSpPr>
          <p:nvPr/>
        </p:nvSpPr>
        <p:spPr bwMode="auto">
          <a:xfrm>
            <a:off x="3320887" y="2710722"/>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7" name="Rectangle 60"/>
          <p:cNvSpPr>
            <a:spLocks noChangeArrowheads="1"/>
          </p:cNvSpPr>
          <p:nvPr/>
        </p:nvSpPr>
        <p:spPr bwMode="auto">
          <a:xfrm>
            <a:off x="6186446" y="2710722"/>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8" name="Rectangle 61"/>
          <p:cNvSpPr>
            <a:spLocks noChangeArrowheads="1"/>
          </p:cNvSpPr>
          <p:nvPr/>
        </p:nvSpPr>
        <p:spPr bwMode="auto">
          <a:xfrm>
            <a:off x="6361769" y="2709313"/>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9" name="Rectangle 62"/>
          <p:cNvSpPr>
            <a:spLocks noChangeArrowheads="1"/>
          </p:cNvSpPr>
          <p:nvPr/>
        </p:nvSpPr>
        <p:spPr bwMode="auto">
          <a:xfrm>
            <a:off x="5415285" y="2709313"/>
            <a:ext cx="135656"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0" name="Rectangle 63"/>
          <p:cNvSpPr>
            <a:spLocks noChangeArrowheads="1"/>
          </p:cNvSpPr>
          <p:nvPr/>
        </p:nvSpPr>
        <p:spPr bwMode="auto">
          <a:xfrm>
            <a:off x="6576046" y="2709313"/>
            <a:ext cx="185830" cy="1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1" name="Rectangle 64"/>
          <p:cNvSpPr>
            <a:spLocks noChangeArrowheads="1"/>
          </p:cNvSpPr>
          <p:nvPr/>
        </p:nvSpPr>
        <p:spPr bwMode="auto">
          <a:xfrm>
            <a:off x="3970866" y="3696551"/>
            <a:ext cx="502815" cy="2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2" name="Rectangle 66"/>
          <p:cNvSpPr>
            <a:spLocks noChangeArrowheads="1"/>
          </p:cNvSpPr>
          <p:nvPr/>
        </p:nvSpPr>
        <p:spPr bwMode="auto">
          <a:xfrm>
            <a:off x="4733883" y="2913226"/>
            <a:ext cx="293310" cy="18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rad="50800">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3" name="Rectangle 68"/>
          <p:cNvSpPr>
            <a:spLocks noChangeArrowheads="1"/>
          </p:cNvSpPr>
          <p:nvPr/>
        </p:nvSpPr>
        <p:spPr bwMode="auto">
          <a:xfrm>
            <a:off x="4331813" y="4568102"/>
            <a:ext cx="502815" cy="2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4" name="Rectangle 70"/>
          <p:cNvSpPr>
            <a:spLocks noChangeArrowheads="1"/>
          </p:cNvSpPr>
          <p:nvPr/>
        </p:nvSpPr>
        <p:spPr bwMode="auto">
          <a:xfrm>
            <a:off x="5969664" y="4544274"/>
            <a:ext cx="363145" cy="2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5" name="Rectangle 72"/>
          <p:cNvSpPr>
            <a:spLocks noChangeArrowheads="1"/>
          </p:cNvSpPr>
          <p:nvPr/>
        </p:nvSpPr>
        <p:spPr bwMode="auto">
          <a:xfrm>
            <a:off x="2354689" y="4542265"/>
            <a:ext cx="402253" cy="2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6" name="Rectangle 74"/>
          <p:cNvSpPr>
            <a:spLocks noChangeArrowheads="1"/>
          </p:cNvSpPr>
          <p:nvPr/>
        </p:nvSpPr>
        <p:spPr bwMode="auto">
          <a:xfrm>
            <a:off x="7222393" y="4084630"/>
            <a:ext cx="402253" cy="2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7" name="Rectangle 76"/>
          <p:cNvSpPr>
            <a:spLocks noChangeArrowheads="1"/>
          </p:cNvSpPr>
          <p:nvPr/>
        </p:nvSpPr>
        <p:spPr bwMode="auto">
          <a:xfrm>
            <a:off x="5604579" y="5296625"/>
            <a:ext cx="37712" cy="8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8" name="Rectangle 77"/>
          <p:cNvSpPr>
            <a:spLocks noChangeArrowheads="1"/>
          </p:cNvSpPr>
          <p:nvPr/>
        </p:nvSpPr>
        <p:spPr bwMode="auto">
          <a:xfrm>
            <a:off x="5893535" y="5296625"/>
            <a:ext cx="169002" cy="8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9" name="Rectangle 78"/>
          <p:cNvSpPr>
            <a:spLocks noChangeArrowheads="1"/>
          </p:cNvSpPr>
          <p:nvPr/>
        </p:nvSpPr>
        <p:spPr bwMode="auto">
          <a:xfrm>
            <a:off x="5604579" y="5426563"/>
            <a:ext cx="37712" cy="8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0" name="Rectangle 79"/>
          <p:cNvSpPr>
            <a:spLocks noChangeArrowheads="1"/>
          </p:cNvSpPr>
          <p:nvPr/>
        </p:nvSpPr>
        <p:spPr bwMode="auto">
          <a:xfrm>
            <a:off x="5746405" y="5426563"/>
            <a:ext cx="169002" cy="8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6244678" y="5296625"/>
            <a:ext cx="42931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Miles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2" name="Rectangle 81"/>
          <p:cNvSpPr>
            <a:spLocks noChangeArrowheads="1"/>
          </p:cNvSpPr>
          <p:nvPr/>
        </p:nvSpPr>
        <p:spPr bwMode="auto">
          <a:xfrm>
            <a:off x="5997589" y="5425152"/>
            <a:ext cx="6175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8" name="Rectangle 80"/>
          <p:cNvSpPr>
            <a:spLocks noChangeArrowheads="1"/>
          </p:cNvSpPr>
          <p:nvPr/>
        </p:nvSpPr>
        <p:spPr bwMode="auto">
          <a:xfrm>
            <a:off x="1182583" y="3779892"/>
            <a:ext cx="8768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Very high developed</a:t>
            </a:r>
          </a:p>
          <a:p>
            <a:pPr lvl="0"/>
            <a:r>
              <a:rPr lang="en-US" altLang="en-US" sz="700" b="1" dirty="0">
                <a:solidFill>
                  <a:srgbClr val="000000"/>
                </a:solidFill>
                <a:effectLst>
                  <a:glow>
                    <a:schemeClr val="bg1"/>
                  </a:glow>
                </a:effectLst>
                <a:latin typeface="+mj-lt"/>
              </a:rPr>
              <a:t>(above 0.80)</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9" name="Rectangle 80"/>
          <p:cNvSpPr>
            <a:spLocks noChangeArrowheads="1"/>
          </p:cNvSpPr>
          <p:nvPr/>
        </p:nvSpPr>
        <p:spPr bwMode="auto">
          <a:xfrm>
            <a:off x="1182583" y="4024364"/>
            <a:ext cx="6973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High developing</a:t>
            </a:r>
          </a:p>
          <a:p>
            <a:pPr lvl="0"/>
            <a:r>
              <a:rPr lang="en-US" altLang="en-US" sz="700" b="1" dirty="0">
                <a:solidFill>
                  <a:srgbClr val="000000"/>
                </a:solidFill>
                <a:effectLst>
                  <a:glow>
                    <a:schemeClr val="bg1"/>
                  </a:glow>
                </a:effectLst>
                <a:latin typeface="+mj-lt"/>
              </a:rPr>
              <a:t>(0.70–0.80)</a:t>
            </a:r>
          </a:p>
        </p:txBody>
      </p:sp>
      <p:sp>
        <p:nvSpPr>
          <p:cNvPr id="80" name="Rectangle 80"/>
          <p:cNvSpPr>
            <a:spLocks noChangeArrowheads="1"/>
          </p:cNvSpPr>
          <p:nvPr/>
        </p:nvSpPr>
        <p:spPr bwMode="auto">
          <a:xfrm>
            <a:off x="1182583" y="4281231"/>
            <a:ext cx="8383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Medium developing</a:t>
            </a:r>
          </a:p>
          <a:p>
            <a:pPr lvl="0"/>
            <a:r>
              <a:rPr lang="en-US" altLang="en-US" sz="700" b="1" dirty="0">
                <a:solidFill>
                  <a:srgbClr val="000000"/>
                </a:solidFill>
                <a:effectLst>
                  <a:glow>
                    <a:schemeClr val="bg1"/>
                  </a:glow>
                </a:effectLst>
                <a:latin typeface="+mj-lt"/>
              </a:rPr>
              <a:t>(0.55–0.69)</a:t>
            </a:r>
          </a:p>
        </p:txBody>
      </p:sp>
      <p:sp>
        <p:nvSpPr>
          <p:cNvPr id="81" name="Rectangle 80"/>
          <p:cNvSpPr>
            <a:spLocks noChangeArrowheads="1"/>
          </p:cNvSpPr>
          <p:nvPr/>
        </p:nvSpPr>
        <p:spPr bwMode="auto">
          <a:xfrm>
            <a:off x="1182583" y="4523420"/>
            <a:ext cx="6780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Low developing</a:t>
            </a:r>
          </a:p>
          <a:p>
            <a:pPr lvl="0"/>
            <a:r>
              <a:rPr lang="en-US" altLang="en-US" sz="700" b="1" dirty="0">
                <a:solidFill>
                  <a:srgbClr val="000000"/>
                </a:solidFill>
                <a:effectLst>
                  <a:glow>
                    <a:schemeClr val="bg1"/>
                  </a:glow>
                </a:effectLst>
                <a:latin typeface="+mj-lt"/>
              </a:rPr>
              <a:t>(below 0.55)</a:t>
            </a:r>
          </a:p>
        </p:txBody>
      </p:sp>
      <p:sp>
        <p:nvSpPr>
          <p:cNvPr id="82" name="Rectangle 81"/>
          <p:cNvSpPr>
            <a:spLocks noChangeArrowheads="1"/>
          </p:cNvSpPr>
          <p:nvPr/>
        </p:nvSpPr>
        <p:spPr bwMode="auto">
          <a:xfrm>
            <a:off x="1182583" y="4782472"/>
            <a:ext cx="3189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no data</a:t>
            </a:r>
          </a:p>
        </p:txBody>
      </p:sp>
    </p:spTree>
    <p:extLst>
      <p:ext uri="{BB962C8B-B14F-4D97-AF65-F5344CB8AC3E}">
        <p14:creationId xmlns:p14="http://schemas.microsoft.com/office/powerpoint/2010/main" val="30323566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9C9C-92DA-40C1-B171-23C93478B442}"/>
              </a:ext>
            </a:extLst>
          </p:cNvPr>
          <p:cNvSpPr>
            <a:spLocks noGrp="1"/>
          </p:cNvSpPr>
          <p:nvPr>
            <p:ph type="title"/>
          </p:nvPr>
        </p:nvSpPr>
        <p:spPr/>
        <p:txBody>
          <a:bodyPr/>
          <a:lstStyle/>
          <a:p>
            <a:r>
              <a:rPr lang="en-US" dirty="0"/>
              <a:t>10.2.5 Reproductive Health </a:t>
            </a:r>
            <a:r>
              <a:rPr lang="en-US" sz="2000" b="0" dirty="0"/>
              <a:t>(6 of 6)</a:t>
            </a:r>
          </a:p>
        </p:txBody>
      </p:sp>
      <p:sp>
        <p:nvSpPr>
          <p:cNvPr id="3" name="Content Placeholder 2">
            <a:extLst>
              <a:ext uri="{FF2B5EF4-FFF2-40B4-BE49-F238E27FC236}">
                <a16:creationId xmlns:a16="http://schemas.microsoft.com/office/drawing/2014/main" id="{55B5CB06-4284-4944-A662-B21A7884D515}"/>
              </a:ext>
            </a:extLst>
          </p:cNvPr>
          <p:cNvSpPr>
            <a:spLocks noGrp="1"/>
          </p:cNvSpPr>
          <p:nvPr>
            <p:ph sz="quarter" idx="13"/>
          </p:nvPr>
        </p:nvSpPr>
        <p:spPr>
          <a:xfrm>
            <a:off x="457200" y="1556327"/>
            <a:ext cx="8229600" cy="703794"/>
          </a:xfrm>
        </p:spPr>
        <p:txBody>
          <a:bodyPr/>
          <a:lstStyle/>
          <a:p>
            <a:pPr marL="432" indent="0">
              <a:buNone/>
            </a:pPr>
            <a:r>
              <a:rPr lang="en-US" sz="2200" b="1" dirty="0"/>
              <a:t>Figure 10-40:</a:t>
            </a:r>
            <a:r>
              <a:rPr lang="en-US" sz="2200" dirty="0"/>
              <a:t> The highest teenage birth rates are found in southern states.</a:t>
            </a:r>
          </a:p>
        </p:txBody>
      </p:sp>
      <p:pic>
        <p:nvPicPr>
          <p:cNvPr id="6" name="Picture 5">
            <a:extLst>
              <a:ext uri="{FF2B5EF4-FFF2-40B4-BE49-F238E27FC236}">
                <a16:creationId xmlns:a16="http://schemas.microsoft.com/office/drawing/2014/main" id="{B4075948-F7EA-4373-91F2-1AEEC904C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761" y="2202010"/>
            <a:ext cx="5628740" cy="4213694"/>
          </a:xfrm>
          <a:prstGeom prst="rect">
            <a:avLst/>
          </a:prstGeom>
        </p:spPr>
      </p:pic>
      <p:sp>
        <p:nvSpPr>
          <p:cNvPr id="7" name="Rectangle 80"/>
          <p:cNvSpPr>
            <a:spLocks noChangeArrowheads="1"/>
          </p:cNvSpPr>
          <p:nvPr/>
        </p:nvSpPr>
        <p:spPr bwMode="auto">
          <a:xfrm>
            <a:off x="4804147" y="5397715"/>
            <a:ext cx="1431214" cy="30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Arial Black" panose="020B0A04020102020204" pitchFamily="34" charset="0"/>
              </a:rPr>
              <a:t>Births per 1,000</a:t>
            </a:r>
          </a:p>
          <a:p>
            <a:pPr lvl="0"/>
            <a:r>
              <a:rPr lang="en-US" altLang="en-US" sz="1000" b="1" dirty="0">
                <a:solidFill>
                  <a:srgbClr val="000000"/>
                </a:solidFill>
                <a:effectLst>
                  <a:glow>
                    <a:schemeClr val="bg1"/>
                  </a:glow>
                </a:effectLst>
                <a:latin typeface="Arial Black" panose="020B0A04020102020204" pitchFamily="34" charset="0"/>
              </a:rPr>
              <a:t>females, ages 15–19</a:t>
            </a:r>
            <a:endParaRPr kumimoji="0" lang="en-US" altLang="en-US" sz="32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8" name="Rectangle 80"/>
          <p:cNvSpPr>
            <a:spLocks noChangeArrowheads="1"/>
          </p:cNvSpPr>
          <p:nvPr/>
        </p:nvSpPr>
        <p:spPr bwMode="auto">
          <a:xfrm>
            <a:off x="5166463" y="5748947"/>
            <a:ext cx="815792" cy="15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22 and above</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
        <p:nvSpPr>
          <p:cNvPr id="9" name="Rectangle 80"/>
          <p:cNvSpPr>
            <a:spLocks noChangeArrowheads="1"/>
          </p:cNvSpPr>
          <p:nvPr/>
        </p:nvSpPr>
        <p:spPr bwMode="auto">
          <a:xfrm>
            <a:off x="5166463" y="6024901"/>
            <a:ext cx="465145" cy="15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17–21.9</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
        <p:nvSpPr>
          <p:cNvPr id="10" name="Rectangle 80"/>
          <p:cNvSpPr>
            <a:spLocks noChangeArrowheads="1"/>
          </p:cNvSpPr>
          <p:nvPr/>
        </p:nvSpPr>
        <p:spPr bwMode="auto">
          <a:xfrm>
            <a:off x="5170006" y="6262557"/>
            <a:ext cx="543861" cy="15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below 17</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36955652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556A-D97D-4463-B217-1AEC7883D7D6}"/>
              </a:ext>
            </a:extLst>
          </p:cNvPr>
          <p:cNvSpPr>
            <a:spLocks noGrp="1"/>
          </p:cNvSpPr>
          <p:nvPr>
            <p:ph type="title"/>
          </p:nvPr>
        </p:nvSpPr>
        <p:spPr/>
        <p:txBody>
          <a:bodyPr/>
          <a:lstStyle/>
          <a:p>
            <a:r>
              <a:rPr lang="en-US" sz="3400" dirty="0"/>
              <a:t>Key Issue 3: Why Do Countries Face Challenges to Development?</a:t>
            </a:r>
          </a:p>
        </p:txBody>
      </p:sp>
      <p:sp>
        <p:nvSpPr>
          <p:cNvPr id="3" name="Content Placeholder 2">
            <a:extLst>
              <a:ext uri="{FF2B5EF4-FFF2-40B4-BE49-F238E27FC236}">
                <a16:creationId xmlns:a16="http://schemas.microsoft.com/office/drawing/2014/main" id="{D294FA16-D0A9-46CA-8296-FD49D2BC990A}"/>
              </a:ext>
            </a:extLst>
          </p:cNvPr>
          <p:cNvSpPr>
            <a:spLocks noGrp="1"/>
          </p:cNvSpPr>
          <p:nvPr>
            <p:ph sz="quarter" idx="13"/>
          </p:nvPr>
        </p:nvSpPr>
        <p:spPr/>
        <p:txBody>
          <a:bodyPr/>
          <a:lstStyle/>
          <a:p>
            <a:pPr marL="432" indent="0">
              <a:buNone/>
            </a:pPr>
            <a:r>
              <a:rPr lang="en-US" b="1" dirty="0">
                <a:solidFill>
                  <a:schemeClr val="tx2"/>
                </a:solidFill>
              </a:rPr>
              <a:t>10.3.1</a:t>
            </a:r>
            <a:r>
              <a:rPr lang="en-US" dirty="0"/>
              <a:t> Two Paths to Development</a:t>
            </a:r>
          </a:p>
          <a:p>
            <a:pPr marL="432" indent="0">
              <a:buNone/>
            </a:pPr>
            <a:r>
              <a:rPr lang="en-US" b="1" dirty="0">
                <a:solidFill>
                  <a:schemeClr val="tx2"/>
                </a:solidFill>
              </a:rPr>
              <a:t>10.3.2</a:t>
            </a:r>
            <a:r>
              <a:rPr lang="en-US" dirty="0"/>
              <a:t> World Trade</a:t>
            </a:r>
          </a:p>
          <a:p>
            <a:pPr marL="432" indent="0">
              <a:buNone/>
            </a:pPr>
            <a:r>
              <a:rPr lang="en-US" b="1" dirty="0">
                <a:solidFill>
                  <a:schemeClr val="tx2"/>
                </a:solidFill>
              </a:rPr>
              <a:t>10.3.3</a:t>
            </a:r>
            <a:r>
              <a:rPr lang="en-US" dirty="0"/>
              <a:t> Financing Development</a:t>
            </a:r>
          </a:p>
          <a:p>
            <a:pPr marL="432" indent="0">
              <a:buNone/>
            </a:pPr>
            <a:r>
              <a:rPr lang="en-US" b="1" dirty="0">
                <a:solidFill>
                  <a:schemeClr val="tx2"/>
                </a:solidFill>
              </a:rPr>
              <a:t>10.3.4</a:t>
            </a:r>
            <a:r>
              <a:rPr lang="en-US" dirty="0"/>
              <a:t> Structural Adjustment</a:t>
            </a:r>
          </a:p>
        </p:txBody>
      </p:sp>
    </p:spTree>
    <p:extLst>
      <p:ext uri="{BB962C8B-B14F-4D97-AF65-F5344CB8AC3E}">
        <p14:creationId xmlns:p14="http://schemas.microsoft.com/office/powerpoint/2010/main" val="16157301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DF44-98AA-4713-8517-E0975186D0FF}"/>
              </a:ext>
            </a:extLst>
          </p:cNvPr>
          <p:cNvSpPr>
            <a:spLocks noGrp="1"/>
          </p:cNvSpPr>
          <p:nvPr>
            <p:ph type="title"/>
          </p:nvPr>
        </p:nvSpPr>
        <p:spPr/>
        <p:txBody>
          <a:bodyPr/>
          <a:lstStyle/>
          <a:p>
            <a:r>
              <a:rPr lang="en-US" sz="3400" dirty="0"/>
              <a:t>10.3.1 Two Paths to Development </a:t>
            </a:r>
            <a:r>
              <a:rPr lang="en-US" sz="2000" b="0" dirty="0"/>
              <a:t>(1 of 5)</a:t>
            </a:r>
          </a:p>
        </p:txBody>
      </p:sp>
      <p:sp>
        <p:nvSpPr>
          <p:cNvPr id="3" name="Content Placeholder 2">
            <a:extLst>
              <a:ext uri="{FF2B5EF4-FFF2-40B4-BE49-F238E27FC236}">
                <a16:creationId xmlns:a16="http://schemas.microsoft.com/office/drawing/2014/main" id="{BA36F932-0B55-4F43-8A3D-20E4DDDF7C0E}"/>
              </a:ext>
            </a:extLst>
          </p:cNvPr>
          <p:cNvSpPr>
            <a:spLocks noGrp="1"/>
          </p:cNvSpPr>
          <p:nvPr>
            <p:ph sz="quarter" idx="13"/>
          </p:nvPr>
        </p:nvSpPr>
        <p:spPr/>
        <p:txBody>
          <a:bodyPr/>
          <a:lstStyle/>
          <a:p>
            <a:r>
              <a:rPr lang="en-US" dirty="0"/>
              <a:t>There are two paths to development: the </a:t>
            </a:r>
            <a:r>
              <a:rPr lang="en-US" b="1" dirty="0"/>
              <a:t>self-sufficiency</a:t>
            </a:r>
            <a:r>
              <a:rPr lang="en-US" dirty="0"/>
              <a:t> path and the </a:t>
            </a:r>
            <a:r>
              <a:rPr lang="en-US" b="1" dirty="0"/>
              <a:t>international trade</a:t>
            </a:r>
            <a:r>
              <a:rPr lang="en-US" dirty="0"/>
              <a:t> path</a:t>
            </a:r>
          </a:p>
          <a:p>
            <a:r>
              <a:rPr lang="en-US" dirty="0"/>
              <a:t>The self-sufficiency model encourages domestic production, discourages foreign ownership of businesses and resources, and protects their businesses from international competition</a:t>
            </a:r>
          </a:p>
          <a:p>
            <a:r>
              <a:rPr lang="en-US" dirty="0"/>
              <a:t>The international trade model encourages countries to open themselves to foreign investment and international markets</a:t>
            </a:r>
          </a:p>
        </p:txBody>
      </p:sp>
    </p:spTree>
    <p:extLst>
      <p:ext uri="{BB962C8B-B14F-4D97-AF65-F5344CB8AC3E}">
        <p14:creationId xmlns:p14="http://schemas.microsoft.com/office/powerpoint/2010/main" val="14567770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68FB-3F91-4779-8670-069410E0D310}"/>
              </a:ext>
            </a:extLst>
          </p:cNvPr>
          <p:cNvSpPr>
            <a:spLocks noGrp="1"/>
          </p:cNvSpPr>
          <p:nvPr>
            <p:ph type="title"/>
          </p:nvPr>
        </p:nvSpPr>
        <p:spPr/>
        <p:txBody>
          <a:bodyPr/>
          <a:lstStyle/>
          <a:p>
            <a:r>
              <a:rPr lang="en-US" sz="3400" dirty="0"/>
              <a:t>10.3.1 Two Paths to Development </a:t>
            </a:r>
            <a:r>
              <a:rPr lang="en-US" sz="2000" b="0" dirty="0"/>
              <a:t>(2 of 5)</a:t>
            </a:r>
            <a:endParaRPr lang="en-US" sz="2000" dirty="0"/>
          </a:p>
        </p:txBody>
      </p:sp>
      <p:sp>
        <p:nvSpPr>
          <p:cNvPr id="3" name="Content Placeholder 2">
            <a:extLst>
              <a:ext uri="{FF2B5EF4-FFF2-40B4-BE49-F238E27FC236}">
                <a16:creationId xmlns:a16="http://schemas.microsoft.com/office/drawing/2014/main" id="{4F4D9F13-478D-4A64-B583-ADDCB52DC9F0}"/>
              </a:ext>
            </a:extLst>
          </p:cNvPr>
          <p:cNvSpPr>
            <a:spLocks noGrp="1"/>
          </p:cNvSpPr>
          <p:nvPr>
            <p:ph sz="quarter" idx="13"/>
          </p:nvPr>
        </p:nvSpPr>
        <p:spPr>
          <a:xfrm>
            <a:off x="457200" y="1556326"/>
            <a:ext cx="8229600" cy="2499479"/>
          </a:xfrm>
        </p:spPr>
        <p:txBody>
          <a:bodyPr/>
          <a:lstStyle/>
          <a:p>
            <a:r>
              <a:rPr lang="en-US" dirty="0"/>
              <a:t>The self-sufficiency model requires:</a:t>
            </a:r>
          </a:p>
          <a:p>
            <a:pPr marL="741600" lvl="1" indent="-429768">
              <a:buFont typeface="+mj-lt"/>
              <a:buAutoNum type="arabicPeriod"/>
            </a:pPr>
            <a:r>
              <a:rPr lang="en-US" dirty="0"/>
              <a:t>import limits (tariffs)</a:t>
            </a:r>
          </a:p>
          <a:p>
            <a:pPr marL="741600" lvl="1" indent="-429768">
              <a:buFont typeface="+mj-lt"/>
              <a:buAutoNum type="arabicPeriod"/>
            </a:pPr>
            <a:r>
              <a:rPr lang="en-US" dirty="0"/>
              <a:t>isolating domestic businesses from international competition</a:t>
            </a:r>
          </a:p>
          <a:p>
            <a:pPr marL="741600" lvl="1" indent="-429768">
              <a:buFont typeface="+mj-lt"/>
              <a:buAutoNum type="arabicPeriod"/>
            </a:pPr>
            <a:r>
              <a:rPr lang="en-US" dirty="0"/>
              <a:t>equal investment across all sectors and regions of the domestic economy</a:t>
            </a:r>
          </a:p>
        </p:txBody>
      </p:sp>
      <p:sp>
        <p:nvSpPr>
          <p:cNvPr id="4" name="Content Placeholder 3">
            <a:extLst>
              <a:ext uri="{FF2B5EF4-FFF2-40B4-BE49-F238E27FC236}">
                <a16:creationId xmlns:a16="http://schemas.microsoft.com/office/drawing/2014/main" id="{E702E77D-96A5-4436-8E18-8C5449A7CD41}"/>
              </a:ext>
            </a:extLst>
          </p:cNvPr>
          <p:cNvSpPr>
            <a:spLocks noGrp="1"/>
          </p:cNvSpPr>
          <p:nvPr>
            <p:ph sz="quarter" idx="14"/>
          </p:nvPr>
        </p:nvSpPr>
        <p:spPr>
          <a:xfrm>
            <a:off x="457200" y="4188543"/>
            <a:ext cx="8229600" cy="1113131"/>
          </a:xfrm>
        </p:spPr>
        <p:txBody>
          <a:bodyPr/>
          <a:lstStyle/>
          <a:p>
            <a:r>
              <a:rPr lang="en-US" dirty="0"/>
              <a:t>India is an example of a country which formerly embraced the self-sufficiency model</a:t>
            </a:r>
          </a:p>
        </p:txBody>
      </p:sp>
    </p:spTree>
    <p:extLst>
      <p:ext uri="{BB962C8B-B14F-4D97-AF65-F5344CB8AC3E}">
        <p14:creationId xmlns:p14="http://schemas.microsoft.com/office/powerpoint/2010/main" val="28830651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DF44-98AA-4713-8517-E0975186D0FF}"/>
              </a:ext>
            </a:extLst>
          </p:cNvPr>
          <p:cNvSpPr>
            <a:spLocks noGrp="1"/>
          </p:cNvSpPr>
          <p:nvPr>
            <p:ph type="title"/>
          </p:nvPr>
        </p:nvSpPr>
        <p:spPr/>
        <p:txBody>
          <a:bodyPr/>
          <a:lstStyle/>
          <a:p>
            <a:r>
              <a:rPr lang="en-US" sz="3400" dirty="0"/>
              <a:t>10.3.1 Two Paths to Development </a:t>
            </a:r>
            <a:r>
              <a:rPr lang="en-US" sz="2000" b="0" dirty="0"/>
              <a:t>(3 of 5)</a:t>
            </a:r>
          </a:p>
        </p:txBody>
      </p:sp>
      <p:sp>
        <p:nvSpPr>
          <p:cNvPr id="3" name="Content Placeholder 2">
            <a:extLst>
              <a:ext uri="{FF2B5EF4-FFF2-40B4-BE49-F238E27FC236}">
                <a16:creationId xmlns:a16="http://schemas.microsoft.com/office/drawing/2014/main" id="{BA36F932-0B55-4F43-8A3D-20E4DDDF7C0E}"/>
              </a:ext>
            </a:extLst>
          </p:cNvPr>
          <p:cNvSpPr>
            <a:spLocks noGrp="1"/>
          </p:cNvSpPr>
          <p:nvPr>
            <p:ph sz="quarter" idx="13"/>
          </p:nvPr>
        </p:nvSpPr>
        <p:spPr>
          <a:xfrm>
            <a:off x="457199" y="1556326"/>
            <a:ext cx="8332839" cy="4768274"/>
          </a:xfrm>
        </p:spPr>
        <p:txBody>
          <a:bodyPr/>
          <a:lstStyle/>
          <a:p>
            <a:r>
              <a:rPr lang="en-US" dirty="0"/>
              <a:t>The international trade model requires a country to identify assets and concentrate resources on specializations. Examples include the Four Asian Dragons (Taiwan, Singapore, South Korea, and Hong Kong)</a:t>
            </a:r>
          </a:p>
          <a:p>
            <a:r>
              <a:rPr lang="en-US" dirty="0"/>
              <a:t>Rostow’s model of international trade:</a:t>
            </a:r>
          </a:p>
          <a:p>
            <a:pPr marL="741600" lvl="1" indent="-429768">
              <a:buFont typeface="+mj-lt"/>
              <a:buAutoNum type="arabicPeriod"/>
            </a:pPr>
            <a:r>
              <a:rPr lang="en-US" dirty="0"/>
              <a:t>Traditional society</a:t>
            </a:r>
          </a:p>
          <a:p>
            <a:pPr marL="741600" lvl="1" indent="-429768">
              <a:buFont typeface="+mj-lt"/>
              <a:buAutoNum type="arabicPeriod"/>
            </a:pPr>
            <a:r>
              <a:rPr lang="en-US" dirty="0"/>
              <a:t>Preconditions for takeoff</a:t>
            </a:r>
          </a:p>
          <a:p>
            <a:pPr marL="741600" lvl="1" indent="-429768">
              <a:buFont typeface="+mj-lt"/>
              <a:buAutoNum type="arabicPeriod"/>
            </a:pPr>
            <a:r>
              <a:rPr lang="en-US" dirty="0"/>
              <a:t>Takeoff</a:t>
            </a:r>
          </a:p>
          <a:p>
            <a:pPr marL="741600" lvl="1" indent="-429768">
              <a:buFont typeface="+mj-lt"/>
              <a:buAutoNum type="arabicPeriod"/>
            </a:pPr>
            <a:r>
              <a:rPr lang="en-US" dirty="0"/>
              <a:t>Drive to maturity</a:t>
            </a:r>
          </a:p>
          <a:p>
            <a:pPr marL="741600" lvl="1" indent="-429768">
              <a:buFont typeface="+mj-lt"/>
              <a:buAutoNum type="arabicPeriod"/>
            </a:pPr>
            <a:r>
              <a:rPr lang="en-US" dirty="0"/>
              <a:t>Age of mass consumption</a:t>
            </a:r>
          </a:p>
        </p:txBody>
      </p:sp>
    </p:spTree>
    <p:extLst>
      <p:ext uri="{BB962C8B-B14F-4D97-AF65-F5344CB8AC3E}">
        <p14:creationId xmlns:p14="http://schemas.microsoft.com/office/powerpoint/2010/main" val="28936335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DF44-98AA-4713-8517-E0975186D0FF}"/>
              </a:ext>
            </a:extLst>
          </p:cNvPr>
          <p:cNvSpPr>
            <a:spLocks noGrp="1"/>
          </p:cNvSpPr>
          <p:nvPr>
            <p:ph type="title"/>
          </p:nvPr>
        </p:nvSpPr>
        <p:spPr/>
        <p:txBody>
          <a:bodyPr/>
          <a:lstStyle/>
          <a:p>
            <a:r>
              <a:rPr lang="en-US" sz="3400" dirty="0"/>
              <a:t>10.3.1 Two Paths to Development </a:t>
            </a:r>
            <a:r>
              <a:rPr lang="en-US" sz="2000" b="0" dirty="0"/>
              <a:t>(4 of 5)</a:t>
            </a:r>
          </a:p>
        </p:txBody>
      </p:sp>
      <p:sp>
        <p:nvSpPr>
          <p:cNvPr id="3" name="Content Placeholder 2">
            <a:extLst>
              <a:ext uri="{FF2B5EF4-FFF2-40B4-BE49-F238E27FC236}">
                <a16:creationId xmlns:a16="http://schemas.microsoft.com/office/drawing/2014/main" id="{BA36F932-0B55-4F43-8A3D-20E4DDDF7C0E}"/>
              </a:ext>
            </a:extLst>
          </p:cNvPr>
          <p:cNvSpPr>
            <a:spLocks noGrp="1"/>
          </p:cNvSpPr>
          <p:nvPr>
            <p:ph sz="quarter" idx="13"/>
          </p:nvPr>
        </p:nvSpPr>
        <p:spPr>
          <a:xfrm>
            <a:off x="457199" y="1556326"/>
            <a:ext cx="8347588" cy="4768274"/>
          </a:xfrm>
        </p:spPr>
        <p:txBody>
          <a:bodyPr/>
          <a:lstStyle/>
          <a:p>
            <a:r>
              <a:rPr lang="en-US" dirty="0"/>
              <a:t>To promote the international trade model, countries representing 97% of world trade established the </a:t>
            </a:r>
            <a:r>
              <a:rPr lang="en-US" b="1" dirty="0"/>
              <a:t>World Trade Organization</a:t>
            </a:r>
            <a:r>
              <a:rPr lang="en-US" dirty="0"/>
              <a:t> (W</a:t>
            </a:r>
            <a:r>
              <a:rPr lang="en-US" sz="100" dirty="0"/>
              <a:t> </a:t>
            </a:r>
            <a:r>
              <a:rPr lang="en-US" dirty="0"/>
              <a:t>T</a:t>
            </a:r>
            <a:r>
              <a:rPr lang="en-US" sz="100" dirty="0"/>
              <a:t> </a:t>
            </a:r>
            <a:r>
              <a:rPr lang="en-US" dirty="0"/>
              <a:t>O) in 1995. The W</a:t>
            </a:r>
            <a:r>
              <a:rPr lang="en-US" sz="100" dirty="0"/>
              <a:t> </a:t>
            </a:r>
            <a:r>
              <a:rPr lang="en-US" dirty="0"/>
              <a:t>T</a:t>
            </a:r>
            <a:r>
              <a:rPr lang="en-US" sz="100" dirty="0"/>
              <a:t> </a:t>
            </a:r>
            <a:r>
              <a:rPr lang="en-US" dirty="0"/>
              <a:t>O works to reduce barriers to international trade in two principal ways: the reduction of restrictions on trade and enforcing trade agreements. Critics cite the W</a:t>
            </a:r>
            <a:r>
              <a:rPr lang="en-US" sz="100" dirty="0"/>
              <a:t> </a:t>
            </a:r>
            <a:r>
              <a:rPr lang="en-US" dirty="0"/>
              <a:t>T</a:t>
            </a:r>
            <a:r>
              <a:rPr lang="en-US" sz="100" dirty="0"/>
              <a:t> </a:t>
            </a:r>
            <a:r>
              <a:rPr lang="en-US" dirty="0"/>
              <a:t>O compromises the sovereignty of individual countries because it can order changes in taxes and laws that it considers unfair trading practices</a:t>
            </a:r>
          </a:p>
        </p:txBody>
      </p:sp>
    </p:spTree>
    <p:extLst>
      <p:ext uri="{BB962C8B-B14F-4D97-AF65-F5344CB8AC3E}">
        <p14:creationId xmlns:p14="http://schemas.microsoft.com/office/powerpoint/2010/main" val="39499539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DF44-98AA-4713-8517-E0975186D0FF}"/>
              </a:ext>
            </a:extLst>
          </p:cNvPr>
          <p:cNvSpPr>
            <a:spLocks noGrp="1"/>
          </p:cNvSpPr>
          <p:nvPr>
            <p:ph type="title"/>
          </p:nvPr>
        </p:nvSpPr>
        <p:spPr/>
        <p:txBody>
          <a:bodyPr/>
          <a:lstStyle/>
          <a:p>
            <a:r>
              <a:rPr lang="en-US" sz="3400" dirty="0"/>
              <a:t>10.3.1 Two Paths to Development </a:t>
            </a:r>
            <a:r>
              <a:rPr lang="en-US" sz="2000" b="0" dirty="0"/>
              <a:t>(5 of 5)</a:t>
            </a:r>
          </a:p>
        </p:txBody>
      </p:sp>
      <p:sp>
        <p:nvSpPr>
          <p:cNvPr id="3" name="Content Placeholder 2">
            <a:extLst>
              <a:ext uri="{FF2B5EF4-FFF2-40B4-BE49-F238E27FC236}">
                <a16:creationId xmlns:a16="http://schemas.microsoft.com/office/drawing/2014/main" id="{BA36F932-0B55-4F43-8A3D-20E4DDDF7C0E}"/>
              </a:ext>
            </a:extLst>
          </p:cNvPr>
          <p:cNvSpPr>
            <a:spLocks noGrp="1"/>
          </p:cNvSpPr>
          <p:nvPr>
            <p:ph sz="quarter" idx="13"/>
          </p:nvPr>
        </p:nvSpPr>
        <p:spPr>
          <a:xfrm>
            <a:off x="457199" y="1556325"/>
            <a:ext cx="8229601" cy="997093"/>
          </a:xfrm>
        </p:spPr>
        <p:txBody>
          <a:bodyPr/>
          <a:lstStyle/>
          <a:p>
            <a:pPr marL="432" indent="0">
              <a:buNone/>
            </a:pPr>
            <a:r>
              <a:rPr lang="en-US" sz="2200" b="1" dirty="0"/>
              <a:t>Figure 10-42:</a:t>
            </a:r>
            <a:r>
              <a:rPr lang="en-US" sz="2200" dirty="0"/>
              <a:t> Dubai, United Arab Emirates (</a:t>
            </a:r>
            <a:r>
              <a:rPr lang="en-US" sz="2200" dirty="0" smtClean="0"/>
              <a:t>U</a:t>
            </a:r>
            <a:r>
              <a:rPr lang="en-US" sz="100" dirty="0" smtClean="0"/>
              <a:t> </a:t>
            </a:r>
            <a:r>
              <a:rPr lang="en-US" sz="2200" dirty="0" smtClean="0"/>
              <a:t>A</a:t>
            </a:r>
            <a:r>
              <a:rPr lang="en-US" sz="100" dirty="0" smtClean="0"/>
              <a:t> </a:t>
            </a:r>
            <a:r>
              <a:rPr lang="en-US" sz="2200" dirty="0" smtClean="0"/>
              <a:t>E</a:t>
            </a:r>
            <a:r>
              <a:rPr lang="en-US" sz="2200" dirty="0"/>
              <a:t>). The </a:t>
            </a:r>
            <a:r>
              <a:rPr lang="en-US" sz="2200" dirty="0" smtClean="0"/>
              <a:t>U</a:t>
            </a:r>
            <a:r>
              <a:rPr lang="en-US" sz="100" dirty="0" smtClean="0"/>
              <a:t> </a:t>
            </a:r>
            <a:r>
              <a:rPr lang="en-US" sz="2200" dirty="0" smtClean="0"/>
              <a:t>A</a:t>
            </a:r>
            <a:r>
              <a:rPr lang="en-US" sz="100" dirty="0" smtClean="0"/>
              <a:t> </a:t>
            </a:r>
            <a:r>
              <a:rPr lang="en-US" sz="2200" dirty="0" smtClean="0"/>
              <a:t>E </a:t>
            </a:r>
            <a:r>
              <a:rPr lang="en-US" sz="2200" dirty="0"/>
              <a:t>has used revenue from the sale of oil to develop a city of modern high-rises.</a:t>
            </a:r>
          </a:p>
        </p:txBody>
      </p:sp>
      <p:pic>
        <p:nvPicPr>
          <p:cNvPr id="6" name="Picture 5" descr="The United Arab Emirates flag displayed in front of skyscrapers.">
            <a:extLst>
              <a:ext uri="{FF2B5EF4-FFF2-40B4-BE49-F238E27FC236}">
                <a16:creationId xmlns:a16="http://schemas.microsoft.com/office/drawing/2014/main" id="{E0D4EF08-3BC3-425F-AA5D-05EE30C7F512}"/>
              </a:ext>
            </a:extLst>
          </p:cNvPr>
          <p:cNvPicPr>
            <a:picLocks noChangeAspect="1"/>
          </p:cNvPicPr>
          <p:nvPr/>
        </p:nvPicPr>
        <p:blipFill>
          <a:blip r:embed="rId2"/>
          <a:stretch>
            <a:fillRect/>
          </a:stretch>
        </p:blipFill>
        <p:spPr>
          <a:xfrm>
            <a:off x="2131034" y="2707464"/>
            <a:ext cx="5054460" cy="3674246"/>
          </a:xfrm>
          <a:prstGeom prst="rect">
            <a:avLst/>
          </a:prstGeom>
        </p:spPr>
      </p:pic>
    </p:spTree>
    <p:extLst>
      <p:ext uri="{BB962C8B-B14F-4D97-AF65-F5344CB8AC3E}">
        <p14:creationId xmlns:p14="http://schemas.microsoft.com/office/powerpoint/2010/main" val="2649026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B6E7-0C27-4C5B-A17D-3BD7153CFAAF}"/>
              </a:ext>
            </a:extLst>
          </p:cNvPr>
          <p:cNvSpPr>
            <a:spLocks noGrp="1"/>
          </p:cNvSpPr>
          <p:nvPr>
            <p:ph type="title"/>
          </p:nvPr>
        </p:nvSpPr>
        <p:spPr/>
        <p:txBody>
          <a:bodyPr/>
          <a:lstStyle/>
          <a:p>
            <a:r>
              <a:rPr lang="en-US" dirty="0"/>
              <a:t>10.3.2 World Trade </a:t>
            </a:r>
            <a:r>
              <a:rPr lang="en-US" sz="2000" b="0" dirty="0"/>
              <a:t>(1 of 6)</a:t>
            </a:r>
          </a:p>
        </p:txBody>
      </p:sp>
      <p:sp>
        <p:nvSpPr>
          <p:cNvPr id="3" name="Content Placeholder 2">
            <a:extLst>
              <a:ext uri="{FF2B5EF4-FFF2-40B4-BE49-F238E27FC236}">
                <a16:creationId xmlns:a16="http://schemas.microsoft.com/office/drawing/2014/main" id="{F55D9118-6A5B-4765-8DF4-436814C624E3}"/>
              </a:ext>
            </a:extLst>
          </p:cNvPr>
          <p:cNvSpPr>
            <a:spLocks noGrp="1"/>
          </p:cNvSpPr>
          <p:nvPr>
            <p:ph sz="quarter" idx="13"/>
          </p:nvPr>
        </p:nvSpPr>
        <p:spPr>
          <a:xfrm>
            <a:off x="457199" y="1556326"/>
            <a:ext cx="8362335" cy="2366745"/>
          </a:xfrm>
        </p:spPr>
        <p:txBody>
          <a:bodyPr/>
          <a:lstStyle/>
          <a:p>
            <a:r>
              <a:rPr lang="en-US" sz="2200" dirty="0"/>
              <a:t>International Trade Triumphs</a:t>
            </a:r>
          </a:p>
          <a:p>
            <a:pPr marL="741600" lvl="1" indent="-429768">
              <a:buFont typeface="+mj-lt"/>
              <a:buAutoNum type="arabicPeriod"/>
            </a:pPr>
            <a:r>
              <a:rPr lang="en-US" sz="2200" dirty="0"/>
              <a:t>Developing nations joined the success of developed nations</a:t>
            </a:r>
          </a:p>
          <a:p>
            <a:pPr marL="741600" lvl="1" indent="-429768">
              <a:buFont typeface="+mj-lt"/>
              <a:buAutoNum type="arabicPeriod"/>
            </a:pPr>
            <a:r>
              <a:rPr lang="en-US" sz="2200" dirty="0"/>
              <a:t>Developing nations were able to generate funds through the sale of their raw materials</a:t>
            </a:r>
          </a:p>
          <a:p>
            <a:pPr marL="741600" lvl="1" indent="-429768">
              <a:buFont typeface="+mj-lt"/>
              <a:buAutoNum type="arabicPeriod"/>
            </a:pPr>
            <a:r>
              <a:rPr lang="en-US" sz="2200" dirty="0"/>
              <a:t>The international trade model requires industries remain competitive and innovative</a:t>
            </a:r>
          </a:p>
        </p:txBody>
      </p:sp>
      <p:sp>
        <p:nvSpPr>
          <p:cNvPr id="4" name="Content Placeholder 3">
            <a:extLst>
              <a:ext uri="{FF2B5EF4-FFF2-40B4-BE49-F238E27FC236}">
                <a16:creationId xmlns:a16="http://schemas.microsoft.com/office/drawing/2014/main" id="{1F652524-E6F8-4566-BB0B-F72FBC1DB1FF}"/>
              </a:ext>
            </a:extLst>
          </p:cNvPr>
          <p:cNvSpPr>
            <a:spLocks noGrp="1"/>
          </p:cNvSpPr>
          <p:nvPr>
            <p:ph sz="quarter" idx="14"/>
          </p:nvPr>
        </p:nvSpPr>
        <p:spPr>
          <a:xfrm>
            <a:off x="457200" y="4011564"/>
            <a:ext cx="8229600" cy="2313036"/>
          </a:xfrm>
        </p:spPr>
        <p:txBody>
          <a:bodyPr/>
          <a:lstStyle/>
          <a:p>
            <a:r>
              <a:rPr lang="en-US" sz="2200" dirty="0"/>
              <a:t>Shortcomings of Self-Sufficiency</a:t>
            </a:r>
          </a:p>
          <a:p>
            <a:pPr marL="741600" lvl="1" indent="-429768">
              <a:buFont typeface="+mj-lt"/>
              <a:buAutoNum type="arabicPeriod"/>
            </a:pPr>
            <a:r>
              <a:rPr lang="en-US" sz="2200" dirty="0"/>
              <a:t>Inefficient industries</a:t>
            </a:r>
          </a:p>
          <a:p>
            <a:pPr marL="741600" lvl="1" indent="-429768">
              <a:buFont typeface="+mj-lt"/>
              <a:buAutoNum type="arabicPeriod"/>
            </a:pPr>
            <a:r>
              <a:rPr lang="en-US" sz="2200" dirty="0"/>
              <a:t>Lack of competitiveness and innovation</a:t>
            </a:r>
          </a:p>
          <a:p>
            <a:pPr marL="741600" lvl="1" indent="-429768">
              <a:buFont typeface="+mj-lt"/>
              <a:buAutoNum type="arabicPeriod"/>
            </a:pPr>
            <a:r>
              <a:rPr lang="en-US" sz="2200" dirty="0"/>
              <a:t>Corruption and oversized bureaucracies</a:t>
            </a:r>
          </a:p>
          <a:p>
            <a:pPr marL="741600" lvl="1" indent="-429768">
              <a:buFont typeface="+mj-lt"/>
              <a:buAutoNum type="arabicPeriod"/>
            </a:pPr>
            <a:r>
              <a:rPr lang="en-US" sz="2200" dirty="0"/>
              <a:t>The creation of a black market</a:t>
            </a:r>
          </a:p>
        </p:txBody>
      </p:sp>
    </p:spTree>
    <p:extLst>
      <p:ext uri="{BB962C8B-B14F-4D97-AF65-F5344CB8AC3E}">
        <p14:creationId xmlns:p14="http://schemas.microsoft.com/office/powerpoint/2010/main" val="23511735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4075-2363-4061-8AF5-69397BB7ECA2}"/>
              </a:ext>
            </a:extLst>
          </p:cNvPr>
          <p:cNvSpPr>
            <a:spLocks noGrp="1"/>
          </p:cNvSpPr>
          <p:nvPr>
            <p:ph type="title"/>
          </p:nvPr>
        </p:nvSpPr>
        <p:spPr/>
        <p:txBody>
          <a:bodyPr/>
          <a:lstStyle/>
          <a:p>
            <a:r>
              <a:rPr lang="en-US" dirty="0"/>
              <a:t>10.3.2 World Trade </a:t>
            </a:r>
            <a:r>
              <a:rPr lang="en-US" sz="2000" b="0" dirty="0"/>
              <a:t>(2 of 6)</a:t>
            </a:r>
          </a:p>
        </p:txBody>
      </p:sp>
      <p:sp>
        <p:nvSpPr>
          <p:cNvPr id="3" name="Content Placeholder 2">
            <a:extLst>
              <a:ext uri="{FF2B5EF4-FFF2-40B4-BE49-F238E27FC236}">
                <a16:creationId xmlns:a16="http://schemas.microsoft.com/office/drawing/2014/main" id="{AEE6DA6E-C0E3-40F1-9B4C-88D72FC01D07}"/>
              </a:ext>
            </a:extLst>
          </p:cNvPr>
          <p:cNvSpPr>
            <a:spLocks noGrp="1"/>
          </p:cNvSpPr>
          <p:nvPr>
            <p:ph sz="quarter" idx="13"/>
          </p:nvPr>
        </p:nvSpPr>
        <p:spPr>
          <a:xfrm>
            <a:off x="457200" y="1556326"/>
            <a:ext cx="8377084" cy="4434275"/>
          </a:xfrm>
        </p:spPr>
        <p:txBody>
          <a:bodyPr/>
          <a:lstStyle/>
          <a:p>
            <a:r>
              <a:rPr lang="en-US" dirty="0"/>
              <a:t>India is an example of a country which abandoned the self-sufficiency model for the international trade model by</a:t>
            </a:r>
          </a:p>
          <a:p>
            <a:pPr marL="741600" lvl="1" indent="-429768">
              <a:buFont typeface="+mj-lt"/>
              <a:buAutoNum type="arabicPeriod"/>
            </a:pPr>
            <a:r>
              <a:rPr lang="en-US" dirty="0"/>
              <a:t>Allowing foreign companies to operate within India with limited interference</a:t>
            </a:r>
          </a:p>
          <a:p>
            <a:pPr marL="741600" lvl="1" indent="-429768">
              <a:buFont typeface="+mj-lt"/>
              <a:buAutoNum type="arabicPeriod"/>
            </a:pPr>
            <a:r>
              <a:rPr lang="en-US" dirty="0"/>
              <a:t>Import tariffs were reduced or eliminated</a:t>
            </a:r>
          </a:p>
          <a:p>
            <a:pPr marL="741600" lvl="1" indent="-429768">
              <a:buFont typeface="+mj-lt"/>
              <a:buAutoNum type="arabicPeriod"/>
            </a:pPr>
            <a:r>
              <a:rPr lang="en-US" dirty="0"/>
              <a:t>Monopolies in industries such as communications were eliminated</a:t>
            </a:r>
          </a:p>
        </p:txBody>
      </p:sp>
    </p:spTree>
    <p:extLst>
      <p:ext uri="{BB962C8B-B14F-4D97-AF65-F5344CB8AC3E}">
        <p14:creationId xmlns:p14="http://schemas.microsoft.com/office/powerpoint/2010/main" val="3629677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4075-2363-4061-8AF5-69397BB7ECA2}"/>
              </a:ext>
            </a:extLst>
          </p:cNvPr>
          <p:cNvSpPr>
            <a:spLocks noGrp="1"/>
          </p:cNvSpPr>
          <p:nvPr>
            <p:ph type="title"/>
          </p:nvPr>
        </p:nvSpPr>
        <p:spPr/>
        <p:txBody>
          <a:bodyPr/>
          <a:lstStyle/>
          <a:p>
            <a:r>
              <a:rPr lang="en-US" dirty="0"/>
              <a:t>10.3.2 World Trade </a:t>
            </a:r>
            <a:r>
              <a:rPr lang="en-US" sz="2000" b="0" dirty="0"/>
              <a:t>(3 of 6)</a:t>
            </a:r>
          </a:p>
        </p:txBody>
      </p:sp>
      <p:sp>
        <p:nvSpPr>
          <p:cNvPr id="3" name="Content Placeholder 2">
            <a:extLst>
              <a:ext uri="{FF2B5EF4-FFF2-40B4-BE49-F238E27FC236}">
                <a16:creationId xmlns:a16="http://schemas.microsoft.com/office/drawing/2014/main" id="{AEE6DA6E-C0E3-40F1-9B4C-88D72FC01D07}"/>
              </a:ext>
            </a:extLst>
          </p:cNvPr>
          <p:cNvSpPr>
            <a:spLocks noGrp="1"/>
          </p:cNvSpPr>
          <p:nvPr>
            <p:ph sz="quarter" idx="13"/>
          </p:nvPr>
        </p:nvSpPr>
        <p:spPr>
          <a:xfrm>
            <a:off x="457200" y="1556326"/>
            <a:ext cx="8229600" cy="738299"/>
          </a:xfrm>
        </p:spPr>
        <p:txBody>
          <a:bodyPr/>
          <a:lstStyle/>
          <a:p>
            <a:pPr marL="432" indent="0">
              <a:buNone/>
            </a:pPr>
            <a:r>
              <a:rPr lang="en-US" sz="2200" b="1" dirty="0"/>
              <a:t>Figure 10-43:</a:t>
            </a:r>
            <a:r>
              <a:rPr lang="en-US" sz="2200" dirty="0"/>
              <a:t> Both developed and developing countries are increasingly reliant on trade as a contributor to </a:t>
            </a:r>
            <a:r>
              <a:rPr lang="en-US" sz="2200" dirty="0" smtClean="0"/>
              <a:t>G</a:t>
            </a:r>
            <a:r>
              <a:rPr lang="en-US" sz="100" dirty="0" smtClean="0"/>
              <a:t> </a:t>
            </a:r>
            <a:r>
              <a:rPr lang="en-US" sz="2200" dirty="0" smtClean="0"/>
              <a:t>D</a:t>
            </a:r>
            <a:r>
              <a:rPr lang="en-US" sz="100" dirty="0" smtClean="0"/>
              <a:t> </a:t>
            </a:r>
            <a:r>
              <a:rPr lang="en-US" sz="2200" dirty="0" smtClean="0"/>
              <a:t>P</a:t>
            </a:r>
            <a:r>
              <a:rPr lang="en-US" sz="22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111" y="2358640"/>
            <a:ext cx="5952926" cy="3537502"/>
          </a:xfrm>
          <a:prstGeom prst="rect">
            <a:avLst/>
          </a:prstGeom>
        </p:spPr>
      </p:pic>
      <p:sp>
        <p:nvSpPr>
          <p:cNvPr id="10" name="Rectangle 5"/>
          <p:cNvSpPr>
            <a:spLocks noChangeArrowheads="1"/>
          </p:cNvSpPr>
          <p:nvPr/>
        </p:nvSpPr>
        <p:spPr bwMode="auto">
          <a:xfrm rot="16200000">
            <a:off x="282810" y="4134565"/>
            <a:ext cx="20855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Arial Black" panose="020B0A04020102020204" pitchFamily="34" charset="0"/>
              </a:rPr>
              <a:t>Trade as % of GDP</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1" name="Rectangle 6"/>
          <p:cNvSpPr>
            <a:spLocks noChangeArrowheads="1"/>
          </p:cNvSpPr>
          <p:nvPr/>
        </p:nvSpPr>
        <p:spPr bwMode="auto">
          <a:xfrm>
            <a:off x="4440238" y="6171940"/>
            <a:ext cx="5241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3" name="Rectangle 8"/>
          <p:cNvSpPr>
            <a:spLocks noChangeArrowheads="1"/>
          </p:cNvSpPr>
          <p:nvPr/>
        </p:nvSpPr>
        <p:spPr bwMode="auto">
          <a:xfrm>
            <a:off x="1622425" y="588168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1980</a:t>
            </a:r>
            <a:endParaRPr kumimoji="0" lang="en-US" altLang="en-US" sz="18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2471738" y="591978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1985</a:t>
            </a:r>
            <a:endParaRPr kumimoji="0" lang="en-US" altLang="en-US" sz="18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3227388" y="588168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1990</a:t>
            </a:r>
            <a:endParaRPr kumimoji="0" lang="en-US" altLang="en-US" sz="18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4052888" y="588168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1995</a:t>
            </a:r>
            <a:endParaRPr kumimoji="0" lang="en-US" altLang="en-US" sz="18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4840288" y="588168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2000</a:t>
            </a:r>
            <a:endParaRPr kumimoji="0" lang="en-US" altLang="en-US" sz="18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5627688" y="588168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2005</a:t>
            </a:r>
            <a:endParaRPr kumimoji="0" lang="en-US" altLang="en-US" sz="18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6432550" y="588168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2010</a:t>
            </a:r>
            <a:endParaRPr kumimoji="0" lang="en-US" altLang="en-US" sz="18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7453313" y="588168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2017</a:t>
            </a:r>
            <a:endParaRPr kumimoji="0" lang="en-US" altLang="en-US" sz="18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1665699" y="5678488"/>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1551887" y="4730750"/>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10</a:t>
            </a:r>
            <a:endParaRPr kumimoji="0" lang="en-US" altLang="en-US" sz="18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a:off x="1551887" y="4251325"/>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15</a:t>
            </a:r>
            <a:endParaRPr kumimoji="0" lang="en-US" altLang="en-US" sz="1800" b="1"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a:off x="1665699" y="5180013"/>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5</a:t>
            </a:r>
            <a:endParaRPr kumimoji="0" lang="en-US" altLang="en-US" sz="1800"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1551887" y="3771900"/>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20</a:t>
            </a:r>
            <a:endParaRPr kumimoji="0" lang="en-US" altLang="en-US" sz="1800" b="1" i="0" u="none" strike="noStrike" cap="none" normalizeH="0" baseline="0" smtClean="0">
              <a:ln>
                <a:noFill/>
              </a:ln>
              <a:solidFill>
                <a:schemeClr val="tx1"/>
              </a:solidFill>
              <a:effectLst/>
              <a:latin typeface="+mj-lt"/>
            </a:endParaRPr>
          </a:p>
        </p:txBody>
      </p:sp>
      <p:sp>
        <p:nvSpPr>
          <p:cNvPr id="25" name="Rectangle 20"/>
          <p:cNvSpPr>
            <a:spLocks noChangeArrowheads="1"/>
          </p:cNvSpPr>
          <p:nvPr/>
        </p:nvSpPr>
        <p:spPr bwMode="auto">
          <a:xfrm>
            <a:off x="1551887" y="3273425"/>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25</a:t>
            </a:r>
            <a:endParaRPr kumimoji="0" lang="en-US" altLang="en-US" sz="1800"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a:off x="1551887" y="2811463"/>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30</a:t>
            </a:r>
            <a:endParaRPr kumimoji="0" lang="en-US" altLang="en-US" sz="1800"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1551887" y="234473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mj-lt"/>
              </a:rPr>
              <a:t>35</a:t>
            </a:r>
            <a:endParaRPr kumimoji="0" lang="en-US" altLang="en-US" sz="1800"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a:off x="5694363" y="4572000"/>
            <a:ext cx="17584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Developed countries</a:t>
            </a:r>
            <a:endParaRPr kumimoji="0" lang="en-US" altLang="en-US" sz="1600" b="1" i="0" u="none" strike="noStrike" cap="none" normalizeH="0" baseline="0" smtClean="0">
              <a:ln>
                <a:noFill/>
              </a:ln>
              <a:solidFill>
                <a:schemeClr val="tx1"/>
              </a:solidFill>
              <a:effectLst/>
              <a:latin typeface="+mj-lt"/>
            </a:endParaRPr>
          </a:p>
        </p:txBody>
      </p:sp>
      <p:sp>
        <p:nvSpPr>
          <p:cNvPr id="29" name="Rectangle 24"/>
          <p:cNvSpPr>
            <a:spLocks noChangeArrowheads="1"/>
          </p:cNvSpPr>
          <p:nvPr/>
        </p:nvSpPr>
        <p:spPr bwMode="auto">
          <a:xfrm>
            <a:off x="5694363" y="4829175"/>
            <a:ext cx="18178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Developing countries</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527048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2">
            <a:extLst>
              <a:ext uri="{28A0092B-C50C-407E-A947-70E740481C1C}">
                <a14:useLocalDpi xmlns:a14="http://schemas.microsoft.com/office/drawing/2010/main" val="0"/>
              </a:ext>
            </a:extLst>
          </a:blip>
          <a:srcRect l="4449" t="-11223" b="-7236"/>
          <a:stretch/>
        </p:blipFill>
        <p:spPr>
          <a:xfrm>
            <a:off x="2392679" y="2255520"/>
            <a:ext cx="4582027" cy="4297680"/>
          </a:xfrm>
          <a:prstGeom prst="rect">
            <a:avLst/>
          </a:prstGeom>
        </p:spPr>
      </p:pic>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a:xfrm>
            <a:off x="457200" y="215371"/>
            <a:ext cx="8436634" cy="1097279"/>
          </a:xfrm>
        </p:spPr>
        <p:txBody>
          <a:bodyPr/>
          <a:lstStyle/>
          <a:p>
            <a:r>
              <a:rPr lang="en-US" sz="3400" dirty="0"/>
              <a:t>10.1.1 Development </a:t>
            </a:r>
            <a:r>
              <a:rPr lang="en-US" sz="3400" dirty="0" smtClean="0"/>
              <a:t>and </a:t>
            </a:r>
            <a:r>
              <a:rPr lang="en-US" sz="3400" dirty="0"/>
              <a:t>Geography </a:t>
            </a:r>
            <a:r>
              <a:rPr lang="en-US" sz="2000" b="0" dirty="0"/>
              <a:t>(3 of 3)</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62100"/>
            <a:ext cx="8229600" cy="723899"/>
          </a:xfrm>
        </p:spPr>
        <p:txBody>
          <a:bodyPr/>
          <a:lstStyle/>
          <a:p>
            <a:pPr marL="432" indent="0">
              <a:buNone/>
            </a:pPr>
            <a:r>
              <a:rPr lang="en-US" altLang="en-US" sz="2200" b="1" dirty="0"/>
              <a:t>Figure 10-3:</a:t>
            </a:r>
            <a:r>
              <a:rPr lang="en-US" altLang="en-US" sz="2200" dirty="0"/>
              <a:t> World regions vary in development; some have greater intra-regional variation than others.</a:t>
            </a:r>
            <a:endParaRPr lang="en-US" sz="2200" dirty="0"/>
          </a:p>
        </p:txBody>
      </p:sp>
      <p:sp>
        <p:nvSpPr>
          <p:cNvPr id="5" name="TextBox 4"/>
          <p:cNvSpPr txBox="1"/>
          <p:nvPr/>
        </p:nvSpPr>
        <p:spPr>
          <a:xfrm>
            <a:off x="2350295" y="2461630"/>
            <a:ext cx="732893" cy="230832"/>
          </a:xfrm>
          <a:prstGeom prst="rect">
            <a:avLst/>
          </a:prstGeom>
          <a:noFill/>
        </p:spPr>
        <p:txBody>
          <a:bodyPr wrap="none" rtlCol="0">
            <a:spAutoFit/>
          </a:bodyPr>
          <a:lstStyle/>
          <a:p>
            <a:r>
              <a:rPr lang="en-IN" sz="450" b="1" dirty="0">
                <a:latin typeface="Arial Black" panose="020B0A04020102020204" pitchFamily="34" charset="0"/>
              </a:rPr>
              <a:t>NORTH AMERICA</a:t>
            </a:r>
          </a:p>
          <a:p>
            <a:r>
              <a:rPr lang="en-IN" sz="450" b="1" dirty="0">
                <a:latin typeface="Arial Black" panose="020B0A04020102020204" pitchFamily="34" charset="0"/>
              </a:rPr>
              <a:t>HDI = .92</a:t>
            </a:r>
            <a:endParaRPr lang="en-IN" sz="450" dirty="0">
              <a:latin typeface="Arial Black" panose="020B0A04020102020204" pitchFamily="34" charset="0"/>
            </a:endParaRPr>
          </a:p>
        </p:txBody>
      </p:sp>
      <p:sp>
        <p:nvSpPr>
          <p:cNvPr id="8" name="TextBox 7"/>
          <p:cNvSpPr txBox="1"/>
          <p:nvPr/>
        </p:nvSpPr>
        <p:spPr>
          <a:xfrm>
            <a:off x="3664476" y="2374467"/>
            <a:ext cx="473206" cy="230832"/>
          </a:xfrm>
          <a:prstGeom prst="rect">
            <a:avLst/>
          </a:prstGeom>
          <a:noFill/>
        </p:spPr>
        <p:txBody>
          <a:bodyPr wrap="none" rtlCol="0">
            <a:spAutoFit/>
          </a:bodyPr>
          <a:lstStyle/>
          <a:p>
            <a:r>
              <a:rPr lang="en-IN" sz="450" b="1" dirty="0">
                <a:latin typeface="Arial Black" panose="020B0A04020102020204" pitchFamily="34" charset="0"/>
              </a:rPr>
              <a:t>EUROPE</a:t>
            </a:r>
          </a:p>
          <a:p>
            <a:r>
              <a:rPr lang="en-IN" sz="450" b="1" dirty="0">
                <a:latin typeface="Arial Black" panose="020B0A04020102020204" pitchFamily="34" charset="0"/>
              </a:rPr>
              <a:t>HDI = .88</a:t>
            </a:r>
            <a:endParaRPr lang="en-IN" sz="450" dirty="0">
              <a:latin typeface="Arial Black" panose="020B0A04020102020204" pitchFamily="34" charset="0"/>
            </a:endParaRPr>
          </a:p>
        </p:txBody>
      </p:sp>
      <p:sp>
        <p:nvSpPr>
          <p:cNvPr id="9" name="TextBox 8"/>
          <p:cNvSpPr txBox="1"/>
          <p:nvPr/>
        </p:nvSpPr>
        <p:spPr>
          <a:xfrm>
            <a:off x="2350295" y="2630699"/>
            <a:ext cx="957313" cy="323165"/>
          </a:xfrm>
          <a:prstGeom prst="rect">
            <a:avLst/>
          </a:prstGeom>
          <a:noFill/>
        </p:spPr>
        <p:txBody>
          <a:bodyPr wrap="none" rtlCol="0">
            <a:spAutoFit/>
          </a:bodyPr>
          <a:lstStyle/>
          <a:p>
            <a:r>
              <a:rPr lang="en-US" sz="500" b="1" dirty="0">
                <a:latin typeface="+mn-lt"/>
              </a:rPr>
              <a:t>Both the United States</a:t>
            </a:r>
          </a:p>
          <a:p>
            <a:r>
              <a:rPr lang="en-US" sz="500" b="1" dirty="0">
                <a:latin typeface="+mn-lt"/>
              </a:rPr>
              <a:t>and Canada are very high</a:t>
            </a:r>
          </a:p>
          <a:p>
            <a:r>
              <a:rPr lang="en-US" sz="500" b="1" dirty="0">
                <a:latin typeface="+mn-lt"/>
              </a:rPr>
              <a:t>developed.</a:t>
            </a:r>
            <a:endParaRPr lang="en-IN" sz="500" dirty="0">
              <a:latin typeface="+mn-lt"/>
            </a:endParaRPr>
          </a:p>
        </p:txBody>
      </p:sp>
      <p:sp>
        <p:nvSpPr>
          <p:cNvPr id="10" name="TextBox 9"/>
          <p:cNvSpPr txBox="1"/>
          <p:nvPr/>
        </p:nvSpPr>
        <p:spPr>
          <a:xfrm>
            <a:off x="3664476" y="2535449"/>
            <a:ext cx="942887" cy="246221"/>
          </a:xfrm>
          <a:prstGeom prst="rect">
            <a:avLst/>
          </a:prstGeom>
          <a:noFill/>
        </p:spPr>
        <p:txBody>
          <a:bodyPr wrap="none" rtlCol="0">
            <a:spAutoFit/>
          </a:bodyPr>
          <a:lstStyle/>
          <a:p>
            <a:r>
              <a:rPr lang="en-US" sz="500" b="1" dirty="0">
                <a:latin typeface="+mn-lt"/>
              </a:rPr>
              <a:t>All but a handful are very</a:t>
            </a:r>
          </a:p>
          <a:p>
            <a:r>
              <a:rPr lang="en-US" sz="500" b="1" dirty="0">
                <a:latin typeface="+mn-lt"/>
              </a:rPr>
              <a:t>high developed.</a:t>
            </a:r>
            <a:endParaRPr lang="en-IN" sz="500" dirty="0">
              <a:latin typeface="+mn-lt"/>
            </a:endParaRPr>
          </a:p>
        </p:txBody>
      </p:sp>
      <p:sp>
        <p:nvSpPr>
          <p:cNvPr id="11" name="TextBox 10"/>
          <p:cNvSpPr txBox="1"/>
          <p:nvPr/>
        </p:nvSpPr>
        <p:spPr>
          <a:xfrm>
            <a:off x="3812112" y="3403703"/>
            <a:ext cx="825868" cy="300082"/>
          </a:xfrm>
          <a:prstGeom prst="rect">
            <a:avLst/>
          </a:prstGeom>
          <a:noFill/>
        </p:spPr>
        <p:txBody>
          <a:bodyPr wrap="none" rtlCol="0">
            <a:spAutoFit/>
          </a:bodyPr>
          <a:lstStyle/>
          <a:p>
            <a:pPr algn="r"/>
            <a:r>
              <a:rPr lang="en-US" sz="450" b="1" dirty="0">
                <a:latin typeface="Arial Black" panose="020B0A04020102020204" pitchFamily="34" charset="0"/>
              </a:rPr>
              <a:t>MERCEDES-BENZ</a:t>
            </a:r>
          </a:p>
          <a:p>
            <a:pPr algn="r"/>
            <a:r>
              <a:rPr lang="en-US" sz="450" b="1" dirty="0">
                <a:latin typeface="Arial Black" panose="020B0A04020102020204" pitchFamily="34" charset="0"/>
              </a:rPr>
              <a:t>FACTORY, BREMEN,</a:t>
            </a:r>
          </a:p>
          <a:p>
            <a:pPr algn="r"/>
            <a:r>
              <a:rPr lang="en-US" sz="450" b="1" dirty="0">
                <a:latin typeface="Arial Black" panose="020B0A04020102020204" pitchFamily="34" charset="0"/>
              </a:rPr>
              <a:t>GERMANY</a:t>
            </a:r>
            <a:endParaRPr lang="en-IN" sz="450" dirty="0">
              <a:latin typeface="Arial Black" panose="020B0A04020102020204" pitchFamily="34" charset="0"/>
            </a:endParaRPr>
          </a:p>
        </p:txBody>
      </p:sp>
      <p:sp>
        <p:nvSpPr>
          <p:cNvPr id="12" name="TextBox 11"/>
          <p:cNvSpPr txBox="1"/>
          <p:nvPr/>
        </p:nvSpPr>
        <p:spPr>
          <a:xfrm>
            <a:off x="2506364" y="3601376"/>
            <a:ext cx="893193" cy="230832"/>
          </a:xfrm>
          <a:prstGeom prst="rect">
            <a:avLst/>
          </a:prstGeom>
          <a:noFill/>
        </p:spPr>
        <p:txBody>
          <a:bodyPr wrap="none" rtlCol="0">
            <a:spAutoFit/>
          </a:bodyPr>
          <a:lstStyle/>
          <a:p>
            <a:r>
              <a:rPr lang="en-US" sz="450" b="1" dirty="0" smtClean="0">
                <a:latin typeface="Arial Black" panose="020B0A04020102020204" pitchFamily="34" charset="0"/>
              </a:rPr>
              <a:t>      EMPIRE </a:t>
            </a:r>
            <a:r>
              <a:rPr lang="en-US" sz="450" b="1" dirty="0">
                <a:latin typeface="Arial Black" panose="020B0A04020102020204" pitchFamily="34" charset="0"/>
              </a:rPr>
              <a:t>STATE</a:t>
            </a:r>
          </a:p>
          <a:p>
            <a:r>
              <a:rPr lang="en-US" sz="450" b="1" dirty="0">
                <a:latin typeface="Arial Black" panose="020B0A04020102020204" pitchFamily="34" charset="0"/>
              </a:rPr>
              <a:t>BUILDING, NEW YORK</a:t>
            </a:r>
            <a:endParaRPr lang="en-IN" sz="450" dirty="0">
              <a:latin typeface="Arial Black" panose="020B0A04020102020204" pitchFamily="34" charset="0"/>
            </a:endParaRPr>
          </a:p>
        </p:txBody>
      </p:sp>
      <p:sp>
        <p:nvSpPr>
          <p:cNvPr id="6" name="Isosceles Triangle 5"/>
          <p:cNvSpPr/>
          <p:nvPr/>
        </p:nvSpPr>
        <p:spPr>
          <a:xfrm>
            <a:off x="2590798" y="3629024"/>
            <a:ext cx="85725" cy="64294"/>
          </a:xfrm>
          <a:prstGeom prst="triangle">
            <a:avLst/>
          </a:prstGeom>
          <a:solidFill>
            <a:srgbClr val="BF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p:cNvSpPr txBox="1"/>
          <p:nvPr/>
        </p:nvSpPr>
        <p:spPr>
          <a:xfrm>
            <a:off x="4818858" y="2314809"/>
            <a:ext cx="768159" cy="300082"/>
          </a:xfrm>
          <a:prstGeom prst="rect">
            <a:avLst/>
          </a:prstGeom>
          <a:noFill/>
        </p:spPr>
        <p:txBody>
          <a:bodyPr wrap="none" rtlCol="0">
            <a:spAutoFit/>
          </a:bodyPr>
          <a:lstStyle/>
          <a:p>
            <a:r>
              <a:rPr lang="en-US" sz="450" b="1" dirty="0">
                <a:latin typeface="Arial Black" panose="020B0A04020102020204" pitchFamily="34" charset="0"/>
              </a:rPr>
              <a:t>SOUTHWEST ASIA</a:t>
            </a:r>
          </a:p>
          <a:p>
            <a:r>
              <a:rPr lang="en-US" sz="450" b="1" dirty="0">
                <a:latin typeface="Arial Black" panose="020B0A04020102020204" pitchFamily="34" charset="0"/>
              </a:rPr>
              <a:t>&amp; NORTH AFRICA</a:t>
            </a:r>
          </a:p>
          <a:p>
            <a:r>
              <a:rPr lang="en-US" sz="450" b="1" dirty="0">
                <a:latin typeface="Arial Black" panose="020B0A04020102020204" pitchFamily="34" charset="0"/>
              </a:rPr>
              <a:t>HDI = .70</a:t>
            </a:r>
            <a:endParaRPr lang="en-IN" sz="450" dirty="0">
              <a:latin typeface="Arial Black" panose="020B0A04020102020204" pitchFamily="34" charset="0"/>
            </a:endParaRPr>
          </a:p>
        </p:txBody>
      </p:sp>
      <p:sp>
        <p:nvSpPr>
          <p:cNvPr id="14" name="TextBox 13"/>
          <p:cNvSpPr txBox="1"/>
          <p:nvPr/>
        </p:nvSpPr>
        <p:spPr>
          <a:xfrm>
            <a:off x="5898358" y="2304617"/>
            <a:ext cx="662361" cy="230832"/>
          </a:xfrm>
          <a:prstGeom prst="rect">
            <a:avLst/>
          </a:prstGeom>
          <a:noFill/>
        </p:spPr>
        <p:txBody>
          <a:bodyPr wrap="none" rtlCol="0">
            <a:spAutoFit/>
          </a:bodyPr>
          <a:lstStyle/>
          <a:p>
            <a:r>
              <a:rPr lang="en-US" sz="450" b="1" dirty="0">
                <a:latin typeface="Arial Black" panose="020B0A04020102020204" pitchFamily="34" charset="0"/>
              </a:rPr>
              <a:t>CENTRAL ASIA</a:t>
            </a:r>
          </a:p>
          <a:p>
            <a:r>
              <a:rPr lang="en-US" sz="450" b="1" dirty="0">
                <a:latin typeface="Arial Black" panose="020B0A04020102020204" pitchFamily="34" charset="0"/>
              </a:rPr>
              <a:t>HDI = .72</a:t>
            </a:r>
            <a:endParaRPr lang="en-IN" sz="450" dirty="0">
              <a:latin typeface="Arial Black" panose="020B0A04020102020204" pitchFamily="34" charset="0"/>
            </a:endParaRPr>
          </a:p>
        </p:txBody>
      </p:sp>
      <p:sp>
        <p:nvSpPr>
          <p:cNvPr id="15" name="TextBox 14"/>
          <p:cNvSpPr txBox="1"/>
          <p:nvPr/>
        </p:nvSpPr>
        <p:spPr>
          <a:xfrm>
            <a:off x="4818858" y="2553754"/>
            <a:ext cx="1128835" cy="400110"/>
          </a:xfrm>
          <a:prstGeom prst="rect">
            <a:avLst/>
          </a:prstGeom>
          <a:noFill/>
        </p:spPr>
        <p:txBody>
          <a:bodyPr wrap="none" rtlCol="0">
            <a:spAutoFit/>
          </a:bodyPr>
          <a:lstStyle/>
          <a:p>
            <a:r>
              <a:rPr lang="en-US" sz="500" b="1" dirty="0">
                <a:latin typeface="+mn-lt"/>
              </a:rPr>
              <a:t>Medium developing on average</a:t>
            </a:r>
          </a:p>
          <a:p>
            <a:r>
              <a:rPr lang="en-US" sz="500" b="1" dirty="0">
                <a:latin typeface="+mn-lt"/>
              </a:rPr>
              <a:t>but wide variation between</a:t>
            </a:r>
          </a:p>
          <a:p>
            <a:r>
              <a:rPr lang="en-US" sz="500" b="1" dirty="0">
                <a:latin typeface="+mn-lt"/>
              </a:rPr>
              <a:t>high developing (Saudi Arabia)</a:t>
            </a:r>
          </a:p>
          <a:p>
            <a:r>
              <a:rPr lang="en-US" sz="500" b="1" dirty="0">
                <a:latin typeface="+mn-lt"/>
              </a:rPr>
              <a:t>and low developing (Yemen).</a:t>
            </a:r>
            <a:endParaRPr lang="en-IN" sz="500" dirty="0">
              <a:latin typeface="+mn-lt"/>
            </a:endParaRPr>
          </a:p>
        </p:txBody>
      </p:sp>
      <p:sp>
        <p:nvSpPr>
          <p:cNvPr id="16" name="TextBox 15"/>
          <p:cNvSpPr txBox="1"/>
          <p:nvPr/>
        </p:nvSpPr>
        <p:spPr>
          <a:xfrm>
            <a:off x="5898358" y="2461630"/>
            <a:ext cx="981359" cy="477054"/>
          </a:xfrm>
          <a:prstGeom prst="rect">
            <a:avLst/>
          </a:prstGeom>
          <a:noFill/>
        </p:spPr>
        <p:txBody>
          <a:bodyPr wrap="none" rtlCol="0">
            <a:spAutoFit/>
          </a:bodyPr>
          <a:lstStyle/>
          <a:p>
            <a:r>
              <a:rPr lang="en-US" sz="500" b="1" dirty="0">
                <a:latin typeface="+mn-lt"/>
              </a:rPr>
              <a:t>Medium developing on</a:t>
            </a:r>
          </a:p>
          <a:p>
            <a:r>
              <a:rPr lang="en-US" sz="500" b="1" dirty="0">
                <a:latin typeface="+mn-lt"/>
              </a:rPr>
              <a:t>average but wide variation</a:t>
            </a:r>
          </a:p>
          <a:p>
            <a:r>
              <a:rPr lang="en-US" sz="500" b="1" dirty="0">
                <a:latin typeface="+mn-lt"/>
              </a:rPr>
              <a:t>between high developing</a:t>
            </a:r>
          </a:p>
          <a:p>
            <a:r>
              <a:rPr lang="en-US" sz="500" b="1" dirty="0">
                <a:latin typeface="+mn-lt"/>
              </a:rPr>
              <a:t>(Iran) and low developing</a:t>
            </a:r>
          </a:p>
          <a:p>
            <a:r>
              <a:rPr lang="en-US" sz="500" b="1" dirty="0">
                <a:latin typeface="+mn-lt"/>
              </a:rPr>
              <a:t>(Afghanistan).</a:t>
            </a:r>
            <a:endParaRPr lang="en-IN" sz="500" dirty="0">
              <a:latin typeface="+mn-lt"/>
            </a:endParaRPr>
          </a:p>
        </p:txBody>
      </p:sp>
      <p:sp>
        <p:nvSpPr>
          <p:cNvPr id="17" name="TextBox 16"/>
          <p:cNvSpPr txBox="1"/>
          <p:nvPr/>
        </p:nvSpPr>
        <p:spPr>
          <a:xfrm>
            <a:off x="4976357" y="3589232"/>
            <a:ext cx="838691" cy="161583"/>
          </a:xfrm>
          <a:prstGeom prst="rect">
            <a:avLst/>
          </a:prstGeom>
          <a:noFill/>
        </p:spPr>
        <p:txBody>
          <a:bodyPr wrap="none" rtlCol="0">
            <a:spAutoFit/>
          </a:bodyPr>
          <a:lstStyle/>
          <a:p>
            <a:r>
              <a:rPr lang="en-US" sz="450" b="1" dirty="0">
                <a:latin typeface="Arial Black" panose="020B0A04020102020204" pitchFamily="34" charset="0"/>
              </a:rPr>
              <a:t>OIL DRILL, BAHRAIN</a:t>
            </a:r>
            <a:endParaRPr lang="en-IN" sz="450" dirty="0">
              <a:latin typeface="Arial Black" panose="020B0A04020102020204" pitchFamily="34" charset="0"/>
            </a:endParaRPr>
          </a:p>
        </p:txBody>
      </p:sp>
      <p:sp>
        <p:nvSpPr>
          <p:cNvPr id="18" name="TextBox 17"/>
          <p:cNvSpPr txBox="1"/>
          <p:nvPr/>
        </p:nvSpPr>
        <p:spPr>
          <a:xfrm>
            <a:off x="5954836" y="3579674"/>
            <a:ext cx="941283" cy="161583"/>
          </a:xfrm>
          <a:prstGeom prst="rect">
            <a:avLst/>
          </a:prstGeom>
          <a:noFill/>
        </p:spPr>
        <p:txBody>
          <a:bodyPr wrap="none" rtlCol="0">
            <a:spAutoFit/>
          </a:bodyPr>
          <a:lstStyle/>
          <a:p>
            <a:r>
              <a:rPr lang="en-US" sz="450" b="1" dirty="0">
                <a:latin typeface="Arial Black" panose="020B0A04020102020204" pitchFamily="34" charset="0"/>
              </a:rPr>
              <a:t>ASTANA, KAZAKHSTAN</a:t>
            </a:r>
            <a:endParaRPr lang="en-IN" sz="450" dirty="0">
              <a:latin typeface="Arial Black" panose="020B0A04020102020204" pitchFamily="34" charset="0"/>
            </a:endParaRPr>
          </a:p>
        </p:txBody>
      </p:sp>
      <p:sp>
        <p:nvSpPr>
          <p:cNvPr id="19" name="TextBox 18"/>
          <p:cNvSpPr txBox="1"/>
          <p:nvPr/>
        </p:nvSpPr>
        <p:spPr>
          <a:xfrm>
            <a:off x="5983533" y="3781049"/>
            <a:ext cx="777777" cy="161583"/>
          </a:xfrm>
          <a:prstGeom prst="rect">
            <a:avLst/>
          </a:prstGeom>
          <a:noFill/>
        </p:spPr>
        <p:txBody>
          <a:bodyPr wrap="none" rtlCol="0">
            <a:spAutoFit/>
          </a:bodyPr>
          <a:lstStyle/>
          <a:p>
            <a:r>
              <a:rPr lang="en-US" sz="450" b="1" dirty="0">
                <a:latin typeface="Arial Black" panose="020B0A04020102020204" pitchFamily="34" charset="0"/>
              </a:rPr>
              <a:t>SHANGHAI, CHINA</a:t>
            </a:r>
            <a:endParaRPr lang="en-IN" sz="450" dirty="0">
              <a:latin typeface="Arial Black" panose="020B0A04020102020204" pitchFamily="34" charset="0"/>
            </a:endParaRPr>
          </a:p>
        </p:txBody>
      </p:sp>
      <p:sp>
        <p:nvSpPr>
          <p:cNvPr id="20" name="TextBox 19"/>
          <p:cNvSpPr txBox="1"/>
          <p:nvPr/>
        </p:nvSpPr>
        <p:spPr>
          <a:xfrm>
            <a:off x="5891418" y="4709337"/>
            <a:ext cx="950901" cy="169277"/>
          </a:xfrm>
          <a:prstGeom prst="rect">
            <a:avLst/>
          </a:prstGeom>
          <a:noFill/>
        </p:spPr>
        <p:txBody>
          <a:bodyPr wrap="none" rtlCol="0">
            <a:spAutoFit/>
          </a:bodyPr>
          <a:lstStyle/>
          <a:p>
            <a:r>
              <a:rPr lang="en-US" sz="500" b="1" dirty="0">
                <a:latin typeface="+mn-lt"/>
              </a:rPr>
              <a:t>China is high developing.</a:t>
            </a:r>
            <a:endParaRPr lang="en-IN" sz="500" dirty="0">
              <a:latin typeface="+mn-lt"/>
            </a:endParaRPr>
          </a:p>
        </p:txBody>
      </p:sp>
      <p:sp>
        <p:nvSpPr>
          <p:cNvPr id="21" name="TextBox 20"/>
          <p:cNvSpPr txBox="1"/>
          <p:nvPr/>
        </p:nvSpPr>
        <p:spPr>
          <a:xfrm>
            <a:off x="5891418" y="4543314"/>
            <a:ext cx="527709" cy="230832"/>
          </a:xfrm>
          <a:prstGeom prst="rect">
            <a:avLst/>
          </a:prstGeom>
          <a:noFill/>
        </p:spPr>
        <p:txBody>
          <a:bodyPr wrap="none" rtlCol="0">
            <a:spAutoFit/>
          </a:bodyPr>
          <a:lstStyle/>
          <a:p>
            <a:r>
              <a:rPr lang="en-US" sz="450" b="1" dirty="0">
                <a:latin typeface="Arial Black" panose="020B0A04020102020204" pitchFamily="34" charset="0"/>
              </a:rPr>
              <a:t>EAST ASIA</a:t>
            </a:r>
          </a:p>
          <a:p>
            <a:r>
              <a:rPr lang="en-US" sz="450" b="1" dirty="0">
                <a:latin typeface="Arial Black" panose="020B0A04020102020204" pitchFamily="34" charset="0"/>
              </a:rPr>
              <a:t>HDI = .75</a:t>
            </a:r>
            <a:endParaRPr lang="en-IN" sz="450" dirty="0">
              <a:latin typeface="Arial Black" panose="020B0A04020102020204" pitchFamily="34" charset="0"/>
            </a:endParaRPr>
          </a:p>
        </p:txBody>
      </p:sp>
      <p:sp>
        <p:nvSpPr>
          <p:cNvPr id="22" name="TextBox 21"/>
          <p:cNvSpPr txBox="1"/>
          <p:nvPr/>
        </p:nvSpPr>
        <p:spPr>
          <a:xfrm>
            <a:off x="2440208" y="5005547"/>
            <a:ext cx="835485" cy="161583"/>
          </a:xfrm>
          <a:prstGeom prst="rect">
            <a:avLst/>
          </a:prstGeom>
          <a:noFill/>
        </p:spPr>
        <p:txBody>
          <a:bodyPr wrap="none" rtlCol="0">
            <a:spAutoFit/>
          </a:bodyPr>
          <a:lstStyle/>
          <a:p>
            <a:r>
              <a:rPr lang="en-US" sz="450" b="1" dirty="0">
                <a:latin typeface="Arial Black" panose="020B0A04020102020204" pitchFamily="34" charset="0"/>
              </a:rPr>
              <a:t>SÃO PAULO, BRAZIL</a:t>
            </a:r>
            <a:endParaRPr lang="en-IN" sz="450" dirty="0">
              <a:latin typeface="Arial Black" panose="020B0A04020102020204" pitchFamily="34" charset="0"/>
            </a:endParaRPr>
          </a:p>
        </p:txBody>
      </p:sp>
      <p:sp>
        <p:nvSpPr>
          <p:cNvPr id="23" name="TextBox 22"/>
          <p:cNvSpPr txBox="1"/>
          <p:nvPr/>
        </p:nvSpPr>
        <p:spPr>
          <a:xfrm>
            <a:off x="3452810" y="5348759"/>
            <a:ext cx="845103" cy="230832"/>
          </a:xfrm>
          <a:prstGeom prst="rect">
            <a:avLst/>
          </a:prstGeom>
          <a:noFill/>
        </p:spPr>
        <p:txBody>
          <a:bodyPr wrap="none" rtlCol="0">
            <a:spAutoFit/>
          </a:bodyPr>
          <a:lstStyle/>
          <a:p>
            <a:pPr algn="r"/>
            <a:r>
              <a:rPr lang="en-US" sz="450" b="1" dirty="0">
                <a:latin typeface="Arial Black" panose="020B0A04020102020204" pitchFamily="34" charset="0"/>
              </a:rPr>
              <a:t>ADDIS ABABA LIGHT</a:t>
            </a:r>
          </a:p>
          <a:p>
            <a:pPr algn="r"/>
            <a:r>
              <a:rPr lang="en-US" sz="450" b="1" dirty="0">
                <a:latin typeface="Arial Black" panose="020B0A04020102020204" pitchFamily="34" charset="0"/>
              </a:rPr>
              <a:t>RAIL, ETHIOPIA</a:t>
            </a:r>
            <a:endParaRPr lang="en-IN" sz="450" dirty="0">
              <a:latin typeface="Arial Black" panose="020B0A04020102020204" pitchFamily="34" charset="0"/>
            </a:endParaRPr>
          </a:p>
        </p:txBody>
      </p:sp>
      <p:sp>
        <p:nvSpPr>
          <p:cNvPr id="24" name="TextBox 23"/>
          <p:cNvSpPr txBox="1"/>
          <p:nvPr/>
        </p:nvSpPr>
        <p:spPr>
          <a:xfrm>
            <a:off x="4641939" y="5431135"/>
            <a:ext cx="675185" cy="161583"/>
          </a:xfrm>
          <a:prstGeom prst="rect">
            <a:avLst/>
          </a:prstGeom>
          <a:noFill/>
        </p:spPr>
        <p:txBody>
          <a:bodyPr wrap="none" rtlCol="0">
            <a:spAutoFit/>
          </a:bodyPr>
          <a:lstStyle/>
          <a:p>
            <a:pPr algn="r"/>
            <a:r>
              <a:rPr lang="en-US" sz="450" b="1" dirty="0">
                <a:latin typeface="Arial Black" panose="020B0A04020102020204" pitchFamily="34" charset="0"/>
              </a:rPr>
              <a:t>MUMBAI, INDIA</a:t>
            </a:r>
            <a:endParaRPr lang="en-IN" sz="450" dirty="0">
              <a:latin typeface="Arial Black" panose="020B0A04020102020204" pitchFamily="34" charset="0"/>
            </a:endParaRPr>
          </a:p>
        </p:txBody>
      </p:sp>
      <p:sp>
        <p:nvSpPr>
          <p:cNvPr id="25" name="TextBox 24"/>
          <p:cNvSpPr txBox="1"/>
          <p:nvPr/>
        </p:nvSpPr>
        <p:spPr>
          <a:xfrm>
            <a:off x="4561789" y="6204866"/>
            <a:ext cx="585417" cy="230832"/>
          </a:xfrm>
          <a:prstGeom prst="rect">
            <a:avLst/>
          </a:prstGeom>
          <a:noFill/>
        </p:spPr>
        <p:txBody>
          <a:bodyPr wrap="none" rtlCol="0">
            <a:spAutoFit/>
          </a:bodyPr>
          <a:lstStyle/>
          <a:p>
            <a:r>
              <a:rPr lang="en-US" sz="450" b="1" dirty="0">
                <a:latin typeface="Arial Black" panose="020B0A04020102020204" pitchFamily="34" charset="0"/>
              </a:rPr>
              <a:t>SOUTH ASIA</a:t>
            </a:r>
          </a:p>
          <a:p>
            <a:r>
              <a:rPr lang="en-US" sz="450" b="1" dirty="0">
                <a:latin typeface="Arial Black" panose="020B0A04020102020204" pitchFamily="34" charset="0"/>
              </a:rPr>
              <a:t>HDI = .64</a:t>
            </a:r>
            <a:endParaRPr lang="en-IN" sz="450" dirty="0">
              <a:latin typeface="Arial Black" panose="020B0A04020102020204" pitchFamily="34" charset="0"/>
            </a:endParaRPr>
          </a:p>
        </p:txBody>
      </p:sp>
      <p:sp>
        <p:nvSpPr>
          <p:cNvPr id="26" name="TextBox 25"/>
          <p:cNvSpPr txBox="1"/>
          <p:nvPr/>
        </p:nvSpPr>
        <p:spPr>
          <a:xfrm>
            <a:off x="4561789" y="6359928"/>
            <a:ext cx="1077539" cy="169277"/>
          </a:xfrm>
          <a:prstGeom prst="rect">
            <a:avLst/>
          </a:prstGeom>
          <a:noFill/>
        </p:spPr>
        <p:txBody>
          <a:bodyPr wrap="none" rtlCol="0">
            <a:spAutoFit/>
          </a:bodyPr>
          <a:lstStyle/>
          <a:p>
            <a:r>
              <a:rPr lang="en-US" sz="500" b="1" dirty="0">
                <a:latin typeface="+mn-lt"/>
              </a:rPr>
              <a:t>Most are medium developing.</a:t>
            </a:r>
            <a:endParaRPr lang="en-IN" sz="500" dirty="0">
              <a:latin typeface="+mn-lt"/>
            </a:endParaRPr>
          </a:p>
        </p:txBody>
      </p:sp>
      <p:sp>
        <p:nvSpPr>
          <p:cNvPr id="27" name="TextBox 26"/>
          <p:cNvSpPr txBox="1"/>
          <p:nvPr/>
        </p:nvSpPr>
        <p:spPr>
          <a:xfrm>
            <a:off x="5854807" y="6204866"/>
            <a:ext cx="755335" cy="230832"/>
          </a:xfrm>
          <a:prstGeom prst="rect">
            <a:avLst/>
          </a:prstGeom>
          <a:noFill/>
        </p:spPr>
        <p:txBody>
          <a:bodyPr wrap="none" rtlCol="0">
            <a:spAutoFit/>
          </a:bodyPr>
          <a:lstStyle/>
          <a:p>
            <a:r>
              <a:rPr lang="en-US" sz="450" b="1" dirty="0">
                <a:latin typeface="Arial Black" panose="020B0A04020102020204" pitchFamily="34" charset="0"/>
              </a:rPr>
              <a:t>SOUTHEAST ASIA</a:t>
            </a:r>
          </a:p>
          <a:p>
            <a:r>
              <a:rPr lang="en-US" sz="450" b="1" dirty="0">
                <a:latin typeface="Arial Black" panose="020B0A04020102020204" pitchFamily="34" charset="0"/>
              </a:rPr>
              <a:t>HDI = .69</a:t>
            </a:r>
            <a:endParaRPr lang="en-IN" sz="450" dirty="0">
              <a:latin typeface="Arial Black" panose="020B0A04020102020204" pitchFamily="34" charset="0"/>
            </a:endParaRPr>
          </a:p>
        </p:txBody>
      </p:sp>
      <p:sp>
        <p:nvSpPr>
          <p:cNvPr id="28" name="TextBox 27"/>
          <p:cNvSpPr txBox="1"/>
          <p:nvPr/>
        </p:nvSpPr>
        <p:spPr>
          <a:xfrm>
            <a:off x="5854807" y="6359928"/>
            <a:ext cx="1077539" cy="169277"/>
          </a:xfrm>
          <a:prstGeom prst="rect">
            <a:avLst/>
          </a:prstGeom>
          <a:noFill/>
        </p:spPr>
        <p:txBody>
          <a:bodyPr wrap="none" rtlCol="0">
            <a:spAutoFit/>
          </a:bodyPr>
          <a:lstStyle/>
          <a:p>
            <a:r>
              <a:rPr lang="en-US" sz="500" b="1" dirty="0">
                <a:latin typeface="+mn-lt"/>
              </a:rPr>
              <a:t>Most are medium developing.</a:t>
            </a:r>
            <a:endParaRPr lang="en-IN" sz="500" dirty="0">
              <a:latin typeface="+mn-lt"/>
            </a:endParaRPr>
          </a:p>
        </p:txBody>
      </p:sp>
      <p:sp>
        <p:nvSpPr>
          <p:cNvPr id="29" name="TextBox 28"/>
          <p:cNvSpPr txBox="1"/>
          <p:nvPr/>
        </p:nvSpPr>
        <p:spPr>
          <a:xfrm>
            <a:off x="3376510" y="6204866"/>
            <a:ext cx="915635" cy="230832"/>
          </a:xfrm>
          <a:prstGeom prst="rect">
            <a:avLst/>
          </a:prstGeom>
          <a:noFill/>
        </p:spPr>
        <p:txBody>
          <a:bodyPr wrap="none" rtlCol="0">
            <a:spAutoFit/>
          </a:bodyPr>
          <a:lstStyle/>
          <a:p>
            <a:r>
              <a:rPr lang="en-US" sz="450" b="1" dirty="0">
                <a:latin typeface="Arial Black" panose="020B0A04020102020204" pitchFamily="34" charset="0"/>
              </a:rPr>
              <a:t>SUB-SAHARAN AFRICA</a:t>
            </a:r>
          </a:p>
          <a:p>
            <a:r>
              <a:rPr lang="en-US" sz="450" b="1" dirty="0">
                <a:latin typeface="Arial Black" panose="020B0A04020102020204" pitchFamily="34" charset="0"/>
              </a:rPr>
              <a:t>HDI = .54</a:t>
            </a:r>
            <a:endParaRPr lang="en-IN" sz="450" dirty="0">
              <a:latin typeface="Arial Black" panose="020B0A04020102020204" pitchFamily="34" charset="0"/>
            </a:endParaRPr>
          </a:p>
        </p:txBody>
      </p:sp>
      <p:sp>
        <p:nvSpPr>
          <p:cNvPr id="30" name="TextBox 29"/>
          <p:cNvSpPr txBox="1"/>
          <p:nvPr/>
        </p:nvSpPr>
        <p:spPr>
          <a:xfrm>
            <a:off x="3376510" y="6359928"/>
            <a:ext cx="938077" cy="169277"/>
          </a:xfrm>
          <a:prstGeom prst="rect">
            <a:avLst/>
          </a:prstGeom>
          <a:noFill/>
        </p:spPr>
        <p:txBody>
          <a:bodyPr wrap="none" rtlCol="0">
            <a:spAutoFit/>
          </a:bodyPr>
          <a:lstStyle/>
          <a:p>
            <a:r>
              <a:rPr lang="en-US" sz="500" b="1" dirty="0">
                <a:latin typeface="+mn-lt"/>
              </a:rPr>
              <a:t>Most are low developing.</a:t>
            </a:r>
            <a:endParaRPr lang="en-IN" sz="500" dirty="0">
              <a:latin typeface="+mn-lt"/>
            </a:endParaRPr>
          </a:p>
        </p:txBody>
      </p:sp>
      <p:sp>
        <p:nvSpPr>
          <p:cNvPr id="31" name="TextBox 30"/>
          <p:cNvSpPr txBox="1"/>
          <p:nvPr/>
        </p:nvSpPr>
        <p:spPr>
          <a:xfrm>
            <a:off x="5933095" y="5425112"/>
            <a:ext cx="867545" cy="161583"/>
          </a:xfrm>
          <a:prstGeom prst="rect">
            <a:avLst/>
          </a:prstGeom>
          <a:noFill/>
        </p:spPr>
        <p:txBody>
          <a:bodyPr wrap="none" rtlCol="0">
            <a:spAutoFit/>
          </a:bodyPr>
          <a:lstStyle/>
          <a:p>
            <a:pPr lvl="1" algn="r"/>
            <a:r>
              <a:rPr lang="en-US" sz="450" b="1" dirty="0">
                <a:latin typeface="Arial Black" panose="020B0A04020102020204" pitchFamily="34" charset="0"/>
              </a:rPr>
              <a:t>PORT OF SINGAPORE</a:t>
            </a:r>
            <a:endParaRPr lang="en-IN" sz="450" dirty="0">
              <a:latin typeface="Arial Black" panose="020B0A04020102020204" pitchFamily="34" charset="0"/>
            </a:endParaRPr>
          </a:p>
        </p:txBody>
      </p:sp>
      <p:sp>
        <p:nvSpPr>
          <p:cNvPr id="32" name="TextBox 31"/>
          <p:cNvSpPr txBox="1"/>
          <p:nvPr/>
        </p:nvSpPr>
        <p:spPr>
          <a:xfrm>
            <a:off x="2361933" y="5790529"/>
            <a:ext cx="697627" cy="230832"/>
          </a:xfrm>
          <a:prstGeom prst="rect">
            <a:avLst/>
          </a:prstGeom>
          <a:noFill/>
        </p:spPr>
        <p:txBody>
          <a:bodyPr wrap="none" rtlCol="0">
            <a:spAutoFit/>
          </a:bodyPr>
          <a:lstStyle/>
          <a:p>
            <a:r>
              <a:rPr lang="en-US" sz="450" b="1" dirty="0">
                <a:latin typeface="Arial Black" panose="020B0A04020102020204" pitchFamily="34" charset="0"/>
              </a:rPr>
              <a:t>LATIN AMERICA</a:t>
            </a:r>
          </a:p>
          <a:p>
            <a:r>
              <a:rPr lang="en-US" sz="450" b="1" dirty="0">
                <a:latin typeface="Arial Black" panose="020B0A04020102020204" pitchFamily="34" charset="0"/>
              </a:rPr>
              <a:t>HDI = .76</a:t>
            </a:r>
            <a:endParaRPr lang="en-IN" sz="450" dirty="0">
              <a:latin typeface="Arial Black" panose="020B0A04020102020204" pitchFamily="34" charset="0"/>
            </a:endParaRPr>
          </a:p>
        </p:txBody>
      </p:sp>
      <p:sp>
        <p:nvSpPr>
          <p:cNvPr id="33" name="TextBox 32"/>
          <p:cNvSpPr txBox="1"/>
          <p:nvPr/>
        </p:nvSpPr>
        <p:spPr>
          <a:xfrm>
            <a:off x="2352407" y="5949232"/>
            <a:ext cx="965329" cy="169277"/>
          </a:xfrm>
          <a:prstGeom prst="rect">
            <a:avLst/>
          </a:prstGeom>
          <a:noFill/>
        </p:spPr>
        <p:txBody>
          <a:bodyPr wrap="none" rtlCol="0">
            <a:spAutoFit/>
          </a:bodyPr>
          <a:lstStyle/>
          <a:p>
            <a:r>
              <a:rPr lang="en-US" sz="500" b="1" dirty="0">
                <a:latin typeface="+mn-lt"/>
              </a:rPr>
              <a:t>Most are high developing.</a:t>
            </a:r>
            <a:endParaRPr lang="en-IN" sz="500" dirty="0">
              <a:latin typeface="+mn-lt"/>
            </a:endParaRPr>
          </a:p>
        </p:txBody>
      </p:sp>
      <p:sp>
        <p:nvSpPr>
          <p:cNvPr id="36" name="Isosceles Triangle 35"/>
          <p:cNvSpPr/>
          <p:nvPr/>
        </p:nvSpPr>
        <p:spPr>
          <a:xfrm>
            <a:off x="3875361" y="3436827"/>
            <a:ext cx="85725" cy="64294"/>
          </a:xfrm>
          <a:prstGeom prst="triangle">
            <a:avLst/>
          </a:prstGeom>
          <a:solidFill>
            <a:srgbClr val="BF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Isosceles Triangle 36"/>
          <p:cNvSpPr/>
          <p:nvPr/>
        </p:nvSpPr>
        <p:spPr>
          <a:xfrm>
            <a:off x="4987467" y="3631592"/>
            <a:ext cx="75950" cy="56963"/>
          </a:xfrm>
          <a:prstGeom prst="triangle">
            <a:avLst/>
          </a:prstGeom>
          <a:solidFill>
            <a:srgbClr val="BF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Isosceles Triangle 37"/>
          <p:cNvSpPr/>
          <p:nvPr/>
        </p:nvSpPr>
        <p:spPr>
          <a:xfrm rot="10800000">
            <a:off x="6677963" y="3823139"/>
            <a:ext cx="75950" cy="56963"/>
          </a:xfrm>
          <a:prstGeom prst="triangle">
            <a:avLst/>
          </a:prstGeom>
          <a:solidFill>
            <a:srgbClr val="BF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Isosceles Triangle 38"/>
          <p:cNvSpPr/>
          <p:nvPr/>
        </p:nvSpPr>
        <p:spPr>
          <a:xfrm>
            <a:off x="6809379" y="3621541"/>
            <a:ext cx="75950" cy="56963"/>
          </a:xfrm>
          <a:prstGeom prst="triangle">
            <a:avLst/>
          </a:prstGeom>
          <a:solidFill>
            <a:srgbClr val="BF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Isosceles Triangle 39"/>
          <p:cNvSpPr/>
          <p:nvPr/>
        </p:nvSpPr>
        <p:spPr>
          <a:xfrm rot="10800000">
            <a:off x="5944625" y="5484552"/>
            <a:ext cx="75950" cy="56963"/>
          </a:xfrm>
          <a:prstGeom prst="triangle">
            <a:avLst/>
          </a:prstGeom>
          <a:solidFill>
            <a:srgbClr val="BF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Isosceles Triangle 40"/>
          <p:cNvSpPr/>
          <p:nvPr/>
        </p:nvSpPr>
        <p:spPr>
          <a:xfrm rot="10800000">
            <a:off x="4644575" y="5486933"/>
            <a:ext cx="75950" cy="56963"/>
          </a:xfrm>
          <a:prstGeom prst="triangle">
            <a:avLst/>
          </a:prstGeom>
          <a:solidFill>
            <a:srgbClr val="BF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Isosceles Triangle 41"/>
          <p:cNvSpPr/>
          <p:nvPr/>
        </p:nvSpPr>
        <p:spPr>
          <a:xfrm rot="10800000">
            <a:off x="3470619" y="5402653"/>
            <a:ext cx="75950" cy="56963"/>
          </a:xfrm>
          <a:prstGeom prst="triangle">
            <a:avLst/>
          </a:prstGeom>
          <a:solidFill>
            <a:srgbClr val="BF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Isosceles Triangle 42"/>
          <p:cNvSpPr/>
          <p:nvPr/>
        </p:nvSpPr>
        <p:spPr>
          <a:xfrm rot="10800000">
            <a:off x="2440208" y="5064411"/>
            <a:ext cx="75950" cy="56963"/>
          </a:xfrm>
          <a:prstGeom prst="triangle">
            <a:avLst/>
          </a:prstGeom>
          <a:solidFill>
            <a:srgbClr val="BF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830058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4075-2363-4061-8AF5-69397BB7ECA2}"/>
              </a:ext>
            </a:extLst>
          </p:cNvPr>
          <p:cNvSpPr>
            <a:spLocks noGrp="1"/>
          </p:cNvSpPr>
          <p:nvPr>
            <p:ph type="title"/>
          </p:nvPr>
        </p:nvSpPr>
        <p:spPr/>
        <p:txBody>
          <a:bodyPr/>
          <a:lstStyle/>
          <a:p>
            <a:r>
              <a:rPr lang="en-US" dirty="0"/>
              <a:t>10.3.2 World Trade </a:t>
            </a:r>
            <a:r>
              <a:rPr lang="en-US" sz="2000" b="0" dirty="0"/>
              <a:t>(4 of 6)</a:t>
            </a:r>
          </a:p>
        </p:txBody>
      </p:sp>
      <p:sp>
        <p:nvSpPr>
          <p:cNvPr id="3" name="Content Placeholder 2">
            <a:extLst>
              <a:ext uri="{FF2B5EF4-FFF2-40B4-BE49-F238E27FC236}">
                <a16:creationId xmlns:a16="http://schemas.microsoft.com/office/drawing/2014/main" id="{AEE6DA6E-C0E3-40F1-9B4C-88D72FC01D07}"/>
              </a:ext>
            </a:extLst>
          </p:cNvPr>
          <p:cNvSpPr>
            <a:spLocks noGrp="1"/>
          </p:cNvSpPr>
          <p:nvPr>
            <p:ph sz="quarter" idx="13"/>
          </p:nvPr>
        </p:nvSpPr>
        <p:spPr>
          <a:xfrm>
            <a:off x="457200" y="1556326"/>
            <a:ext cx="8229600" cy="768419"/>
          </a:xfrm>
        </p:spPr>
        <p:txBody>
          <a:bodyPr/>
          <a:lstStyle/>
          <a:p>
            <a:pPr marL="432" indent="0">
              <a:buNone/>
            </a:pPr>
            <a:r>
              <a:rPr lang="en-US" sz="2200" b="1" dirty="0"/>
              <a:t>Figure 10-44:</a:t>
            </a:r>
            <a:r>
              <a:rPr lang="en-US" sz="2200" dirty="0"/>
              <a:t> Illegal diamond mining examines the darker aspects of international trade.</a:t>
            </a:r>
          </a:p>
        </p:txBody>
      </p:sp>
      <p:pic>
        <p:nvPicPr>
          <p:cNvPr id="7" name="Picture 6" descr="A group of three people mining for diamonds in Sierra Leone, Africa.">
            <a:extLst>
              <a:ext uri="{FF2B5EF4-FFF2-40B4-BE49-F238E27FC236}">
                <a16:creationId xmlns:a16="http://schemas.microsoft.com/office/drawing/2014/main" id="{EBEB11C2-2827-4E85-80C8-8CE8E1D80C29}"/>
              </a:ext>
            </a:extLst>
          </p:cNvPr>
          <p:cNvPicPr>
            <a:picLocks noChangeAspect="1"/>
          </p:cNvPicPr>
          <p:nvPr/>
        </p:nvPicPr>
        <p:blipFill>
          <a:blip r:embed="rId2"/>
          <a:stretch>
            <a:fillRect/>
          </a:stretch>
        </p:blipFill>
        <p:spPr>
          <a:xfrm>
            <a:off x="2118260" y="2517899"/>
            <a:ext cx="4907480" cy="3774985"/>
          </a:xfrm>
          <a:prstGeom prst="rect">
            <a:avLst/>
          </a:prstGeom>
        </p:spPr>
      </p:pic>
    </p:spTree>
    <p:extLst>
      <p:ext uri="{BB962C8B-B14F-4D97-AF65-F5344CB8AC3E}">
        <p14:creationId xmlns:p14="http://schemas.microsoft.com/office/powerpoint/2010/main" val="14479820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4075-2363-4061-8AF5-69397BB7ECA2}"/>
              </a:ext>
            </a:extLst>
          </p:cNvPr>
          <p:cNvSpPr>
            <a:spLocks noGrp="1"/>
          </p:cNvSpPr>
          <p:nvPr>
            <p:ph type="title"/>
          </p:nvPr>
        </p:nvSpPr>
        <p:spPr/>
        <p:txBody>
          <a:bodyPr/>
          <a:lstStyle/>
          <a:p>
            <a:r>
              <a:rPr lang="en-US" dirty="0"/>
              <a:t>10.3.2 World Trade </a:t>
            </a:r>
            <a:r>
              <a:rPr lang="en-US" sz="2000" b="0" dirty="0"/>
              <a:t>(5 of 6)</a:t>
            </a:r>
          </a:p>
        </p:txBody>
      </p:sp>
      <p:sp>
        <p:nvSpPr>
          <p:cNvPr id="3" name="Content Placeholder 2">
            <a:extLst>
              <a:ext uri="{FF2B5EF4-FFF2-40B4-BE49-F238E27FC236}">
                <a16:creationId xmlns:a16="http://schemas.microsoft.com/office/drawing/2014/main" id="{AEE6DA6E-C0E3-40F1-9B4C-88D72FC01D07}"/>
              </a:ext>
            </a:extLst>
          </p:cNvPr>
          <p:cNvSpPr>
            <a:spLocks noGrp="1"/>
          </p:cNvSpPr>
          <p:nvPr>
            <p:ph sz="quarter" idx="13"/>
          </p:nvPr>
        </p:nvSpPr>
        <p:spPr>
          <a:xfrm>
            <a:off x="457200" y="1556327"/>
            <a:ext cx="8117457" cy="712420"/>
          </a:xfrm>
        </p:spPr>
        <p:txBody>
          <a:bodyPr/>
          <a:lstStyle/>
          <a:p>
            <a:pPr marL="432" indent="0">
              <a:buNone/>
            </a:pPr>
            <a:r>
              <a:rPr lang="en-US" sz="2200" b="1" dirty="0"/>
              <a:t>Figure 10-45:</a:t>
            </a:r>
            <a:r>
              <a:rPr lang="en-US" sz="2200" dirty="0"/>
              <a:t> Under self-sufficiency in India, imports were limited, and the government regulated domestic industries.</a:t>
            </a:r>
          </a:p>
        </p:txBody>
      </p:sp>
      <p:pic>
        <p:nvPicPr>
          <p:cNvPr id="6" name="Picture 5" descr="A group of government official workers working at an outside desk in Kolkata, India.">
            <a:extLst>
              <a:ext uri="{FF2B5EF4-FFF2-40B4-BE49-F238E27FC236}">
                <a16:creationId xmlns:a16="http://schemas.microsoft.com/office/drawing/2014/main" id="{EFA43541-F3DC-4F89-92F3-4EAD1F336C96}"/>
              </a:ext>
            </a:extLst>
          </p:cNvPr>
          <p:cNvPicPr>
            <a:picLocks noChangeAspect="1"/>
          </p:cNvPicPr>
          <p:nvPr/>
        </p:nvPicPr>
        <p:blipFill>
          <a:blip r:embed="rId2"/>
          <a:stretch>
            <a:fillRect/>
          </a:stretch>
        </p:blipFill>
        <p:spPr>
          <a:xfrm>
            <a:off x="1808005" y="2573938"/>
            <a:ext cx="5527990" cy="3801050"/>
          </a:xfrm>
          <a:prstGeom prst="rect">
            <a:avLst/>
          </a:prstGeom>
        </p:spPr>
      </p:pic>
    </p:spTree>
    <p:extLst>
      <p:ext uri="{BB962C8B-B14F-4D97-AF65-F5344CB8AC3E}">
        <p14:creationId xmlns:p14="http://schemas.microsoft.com/office/powerpoint/2010/main" val="30136379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4075-2363-4061-8AF5-69397BB7ECA2}"/>
              </a:ext>
            </a:extLst>
          </p:cNvPr>
          <p:cNvSpPr>
            <a:spLocks noGrp="1"/>
          </p:cNvSpPr>
          <p:nvPr>
            <p:ph type="title"/>
          </p:nvPr>
        </p:nvSpPr>
        <p:spPr/>
        <p:txBody>
          <a:bodyPr/>
          <a:lstStyle/>
          <a:p>
            <a:r>
              <a:rPr lang="en-US" dirty="0"/>
              <a:t>10.3.2 World Trade </a:t>
            </a:r>
            <a:r>
              <a:rPr lang="en-US" sz="2000" b="0" dirty="0"/>
              <a:t>(6 of 6)</a:t>
            </a:r>
          </a:p>
        </p:txBody>
      </p:sp>
      <p:sp>
        <p:nvSpPr>
          <p:cNvPr id="3" name="Content Placeholder 2">
            <a:extLst>
              <a:ext uri="{FF2B5EF4-FFF2-40B4-BE49-F238E27FC236}">
                <a16:creationId xmlns:a16="http://schemas.microsoft.com/office/drawing/2014/main" id="{AEE6DA6E-C0E3-40F1-9B4C-88D72FC01D07}"/>
              </a:ext>
            </a:extLst>
          </p:cNvPr>
          <p:cNvSpPr>
            <a:spLocks noGrp="1"/>
          </p:cNvSpPr>
          <p:nvPr>
            <p:ph sz="quarter" idx="13"/>
          </p:nvPr>
        </p:nvSpPr>
        <p:spPr>
          <a:xfrm>
            <a:off x="457200" y="1556327"/>
            <a:ext cx="8229600" cy="997092"/>
          </a:xfrm>
        </p:spPr>
        <p:txBody>
          <a:bodyPr/>
          <a:lstStyle/>
          <a:p>
            <a:pPr marL="432" indent="0">
              <a:buNone/>
            </a:pPr>
            <a:r>
              <a:rPr lang="en-US" sz="2200" b="1" dirty="0"/>
              <a:t>Figure 10-46:</a:t>
            </a:r>
            <a:r>
              <a:rPr lang="en-US" sz="2200" dirty="0"/>
              <a:t> India’s </a:t>
            </a:r>
            <a:r>
              <a:rPr lang="en-US" sz="2200" dirty="0" smtClean="0"/>
              <a:t>G</a:t>
            </a:r>
            <a:r>
              <a:rPr lang="en-US" sz="100" dirty="0" smtClean="0"/>
              <a:t> </a:t>
            </a:r>
            <a:r>
              <a:rPr lang="en-US" sz="2200" dirty="0" smtClean="0"/>
              <a:t>D</a:t>
            </a:r>
            <a:r>
              <a:rPr lang="en-US" sz="100" dirty="0" smtClean="0"/>
              <a:t> </a:t>
            </a:r>
            <a:r>
              <a:rPr lang="en-US" sz="2200" dirty="0" smtClean="0"/>
              <a:t>P </a:t>
            </a:r>
            <a:r>
              <a:rPr lang="en-US" sz="2200" dirty="0"/>
              <a:t>growth under self-sufficiency was stagnant but grew dramatically once the international trade model was adopted.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215" y="2914177"/>
            <a:ext cx="5122434" cy="3034543"/>
          </a:xfrm>
          <a:prstGeom prst="rect">
            <a:avLst/>
          </a:prstGeom>
        </p:spPr>
      </p:pic>
      <p:sp>
        <p:nvSpPr>
          <p:cNvPr id="10" name="Rectangle 5"/>
          <p:cNvSpPr>
            <a:spLocks noChangeArrowheads="1"/>
          </p:cNvSpPr>
          <p:nvPr/>
        </p:nvSpPr>
        <p:spPr bwMode="auto">
          <a:xfrm>
            <a:off x="2836863"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1970</a:t>
            </a:r>
            <a:endParaRPr kumimoji="0" lang="en-US" altLang="en-US" sz="18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2387601"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1965</a:t>
            </a:r>
            <a:endParaRPr kumimoji="0" lang="en-US" altLang="en-US" sz="18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1938338"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1960</a:t>
            </a:r>
            <a:endParaRPr kumimoji="0" lang="en-US" altLang="en-US" sz="18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3286126"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1975</a:t>
            </a:r>
            <a:endParaRPr kumimoji="0" lang="en-US" altLang="en-US" sz="18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3735388"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1980</a:t>
            </a:r>
            <a:endParaRPr kumimoji="0" lang="en-US" altLang="en-US" sz="18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4184651"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1985</a:t>
            </a:r>
            <a:endParaRPr kumimoji="0" lang="en-US" altLang="en-US" sz="18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4633913"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1990</a:t>
            </a:r>
            <a:endParaRPr kumimoji="0" lang="en-US" altLang="en-US" sz="18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5087938"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1995</a:t>
            </a:r>
            <a:endParaRPr kumimoji="0" lang="en-US" altLang="en-US" sz="18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5537201"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2000</a:t>
            </a:r>
            <a:endParaRPr kumimoji="0" lang="en-US" altLang="en-US" sz="18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5986463"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2005</a:t>
            </a:r>
            <a:endParaRPr kumimoji="0" lang="en-US" altLang="en-US" sz="18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6435726"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2010</a:t>
            </a:r>
            <a:endParaRPr kumimoji="0" lang="en-US" altLang="en-US" sz="18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7000876" y="6002185"/>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2017</a:t>
            </a:r>
            <a:endParaRPr kumimoji="0" lang="en-US" altLang="en-US" sz="18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a:off x="1687246" y="2819247"/>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mj-lt"/>
              </a:rPr>
              <a:t>2000</a:t>
            </a:r>
            <a:endParaRPr kumimoji="0" lang="en-US" altLang="en-US" sz="1800"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1687246" y="3422497"/>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1600</a:t>
            </a:r>
            <a:endParaRPr kumimoji="0" lang="en-US" altLang="en-US" sz="1800"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1687246" y="4024160"/>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1200</a:t>
            </a:r>
            <a:endParaRPr kumimoji="0" lang="en-US" altLang="en-US" sz="1800" b="1" i="0" u="none" strike="noStrike" cap="none" normalizeH="0" baseline="0" smtClean="0">
              <a:ln>
                <a:noFill/>
              </a:ln>
              <a:solidFill>
                <a:schemeClr val="tx1"/>
              </a:solidFill>
              <a:effectLst/>
              <a:latin typeface="+mj-lt"/>
            </a:endParaRPr>
          </a:p>
        </p:txBody>
      </p:sp>
      <p:sp>
        <p:nvSpPr>
          <p:cNvPr id="25" name="Rectangle 20"/>
          <p:cNvSpPr>
            <a:spLocks noChangeArrowheads="1"/>
          </p:cNvSpPr>
          <p:nvPr/>
        </p:nvSpPr>
        <p:spPr bwMode="auto">
          <a:xfrm>
            <a:off x="1786632" y="4621060"/>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800</a:t>
            </a:r>
            <a:endParaRPr kumimoji="0" lang="en-US" altLang="en-US" sz="1800"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a:off x="1786632" y="5224310"/>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400</a:t>
            </a:r>
            <a:endParaRPr kumimoji="0" lang="en-US" altLang="en-US" sz="1800"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1985405" y="5825972"/>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rot="16200000">
            <a:off x="-234211" y="4291566"/>
            <a:ext cx="3512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Black" panose="020B0A04020102020204" pitchFamily="34" charset="0"/>
              </a:rPr>
              <a:t>India’s GDP per capita (U.S. dollars)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29" name="Rectangle 24"/>
          <p:cNvSpPr>
            <a:spLocks noChangeArrowheads="1"/>
          </p:cNvSpPr>
          <p:nvPr/>
        </p:nvSpPr>
        <p:spPr bwMode="auto">
          <a:xfrm>
            <a:off x="4430713" y="6253067"/>
            <a:ext cx="4600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30" name="Rectangle 25"/>
          <p:cNvSpPr>
            <a:spLocks noChangeArrowheads="1"/>
          </p:cNvSpPr>
          <p:nvPr/>
        </p:nvSpPr>
        <p:spPr bwMode="auto">
          <a:xfrm>
            <a:off x="3042339" y="3219297"/>
            <a:ext cx="13208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spc="-10" normalizeH="0" smtClean="0">
                <a:ln>
                  <a:noFill/>
                </a:ln>
                <a:solidFill>
                  <a:srgbClr val="000000"/>
                </a:solidFill>
                <a:effectLst/>
                <a:latin typeface="+mj-lt"/>
              </a:rPr>
              <a:t>Self-sufficiency</a:t>
            </a:r>
            <a:endParaRPr kumimoji="0" lang="en-US" altLang="en-US" sz="1800" b="1" i="0" u="none" strike="noStrike" cap="none" spc="-10" normalizeH="0" smtClean="0">
              <a:ln>
                <a:noFill/>
              </a:ln>
              <a:solidFill>
                <a:schemeClr val="tx1"/>
              </a:solidFill>
              <a:effectLst/>
              <a:latin typeface="+mj-lt"/>
            </a:endParaRPr>
          </a:p>
        </p:txBody>
      </p:sp>
      <p:sp>
        <p:nvSpPr>
          <p:cNvPr id="31" name="Rectangle 26"/>
          <p:cNvSpPr>
            <a:spLocks noChangeArrowheads="1"/>
          </p:cNvSpPr>
          <p:nvPr/>
        </p:nvSpPr>
        <p:spPr bwMode="auto">
          <a:xfrm>
            <a:off x="3042339" y="3433610"/>
            <a:ext cx="15597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spc="-10" normalizeH="0" dirty="0" smtClean="0">
                <a:ln>
                  <a:noFill/>
                </a:ln>
                <a:solidFill>
                  <a:srgbClr val="000000"/>
                </a:solidFill>
                <a:effectLst/>
                <a:latin typeface="+mj-lt"/>
              </a:rPr>
              <a:t>International trade</a:t>
            </a:r>
            <a:endParaRPr kumimoji="0" lang="en-US" altLang="en-US" sz="1800" b="1" i="0" u="none" strike="noStrike" cap="none" spc="-10" normalizeH="0" dirty="0" smtClean="0">
              <a:ln>
                <a:noFill/>
              </a:ln>
              <a:solidFill>
                <a:schemeClr val="tx1"/>
              </a:solidFill>
              <a:effectLst/>
              <a:latin typeface="+mj-lt"/>
            </a:endParaRPr>
          </a:p>
        </p:txBody>
      </p:sp>
    </p:spTree>
    <p:extLst>
      <p:ext uri="{BB962C8B-B14F-4D97-AF65-F5344CB8AC3E}">
        <p14:creationId xmlns:p14="http://schemas.microsoft.com/office/powerpoint/2010/main" val="4360414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BC34-3ED4-4EF5-886B-86C72749F845}"/>
              </a:ext>
            </a:extLst>
          </p:cNvPr>
          <p:cNvSpPr>
            <a:spLocks noGrp="1"/>
          </p:cNvSpPr>
          <p:nvPr>
            <p:ph type="title"/>
          </p:nvPr>
        </p:nvSpPr>
        <p:spPr/>
        <p:txBody>
          <a:bodyPr/>
          <a:lstStyle/>
          <a:p>
            <a:r>
              <a:rPr lang="en-US" dirty="0"/>
              <a:t>10.3.3 Financing Development </a:t>
            </a:r>
            <a:r>
              <a:rPr lang="en-US" sz="2000" b="0" dirty="0"/>
              <a:t>(1 of 7)</a:t>
            </a:r>
          </a:p>
        </p:txBody>
      </p:sp>
      <p:sp>
        <p:nvSpPr>
          <p:cNvPr id="3" name="Content Placeholder 2">
            <a:extLst>
              <a:ext uri="{FF2B5EF4-FFF2-40B4-BE49-F238E27FC236}">
                <a16:creationId xmlns:a16="http://schemas.microsoft.com/office/drawing/2014/main" id="{01D53E5E-2799-4733-A474-7C6CC90EDA78}"/>
              </a:ext>
            </a:extLst>
          </p:cNvPr>
          <p:cNvSpPr>
            <a:spLocks noGrp="1"/>
          </p:cNvSpPr>
          <p:nvPr>
            <p:ph sz="quarter" idx="13"/>
          </p:nvPr>
        </p:nvSpPr>
        <p:spPr>
          <a:xfrm>
            <a:off x="457200" y="1556326"/>
            <a:ext cx="7934632" cy="4434275"/>
          </a:xfrm>
        </p:spPr>
        <p:txBody>
          <a:bodyPr/>
          <a:lstStyle/>
          <a:p>
            <a:r>
              <a:rPr lang="en-US" dirty="0"/>
              <a:t>Developing countries lack money for development, so they obtain finances from developed countries. Finance comes from two primary sources: </a:t>
            </a:r>
            <a:r>
              <a:rPr lang="en-US" b="1" dirty="0"/>
              <a:t>foreign direct investment (F</a:t>
            </a:r>
            <a:r>
              <a:rPr lang="en-US" sz="100" b="1" dirty="0"/>
              <a:t> </a:t>
            </a:r>
            <a:r>
              <a:rPr lang="en-US" b="1" dirty="0"/>
              <a:t>D</a:t>
            </a:r>
            <a:r>
              <a:rPr lang="en-US" sz="100" b="1" dirty="0"/>
              <a:t> </a:t>
            </a:r>
            <a:r>
              <a:rPr lang="en-US" b="1" dirty="0"/>
              <a:t>I)</a:t>
            </a:r>
            <a:r>
              <a:rPr lang="en-US" dirty="0"/>
              <a:t> by transnational corporations and loans from banks and international organizations such as the </a:t>
            </a:r>
            <a:r>
              <a:rPr lang="en-US" b="1" dirty="0"/>
              <a:t>International Monetary Fund (I</a:t>
            </a:r>
            <a:r>
              <a:rPr lang="en-US" sz="100" b="1" dirty="0"/>
              <a:t> </a:t>
            </a:r>
            <a:r>
              <a:rPr lang="en-US" b="1" dirty="0"/>
              <a:t>M</a:t>
            </a:r>
            <a:r>
              <a:rPr lang="en-US" sz="100" b="1" dirty="0"/>
              <a:t> </a:t>
            </a:r>
            <a:r>
              <a:rPr lang="en-US" b="1" dirty="0"/>
              <a:t>F)</a:t>
            </a:r>
            <a:r>
              <a:rPr lang="en-US" dirty="0"/>
              <a:t> and the </a:t>
            </a:r>
            <a:r>
              <a:rPr lang="en-US" b="1" dirty="0"/>
              <a:t>World Bank</a:t>
            </a:r>
          </a:p>
        </p:txBody>
      </p:sp>
    </p:spTree>
    <p:extLst>
      <p:ext uri="{BB962C8B-B14F-4D97-AF65-F5344CB8AC3E}">
        <p14:creationId xmlns:p14="http://schemas.microsoft.com/office/powerpoint/2010/main" val="27292916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BC34-3ED4-4EF5-886B-86C72749F845}"/>
              </a:ext>
            </a:extLst>
          </p:cNvPr>
          <p:cNvSpPr>
            <a:spLocks noGrp="1"/>
          </p:cNvSpPr>
          <p:nvPr>
            <p:ph type="title"/>
          </p:nvPr>
        </p:nvSpPr>
        <p:spPr/>
        <p:txBody>
          <a:bodyPr/>
          <a:lstStyle/>
          <a:p>
            <a:r>
              <a:rPr lang="en-US" dirty="0"/>
              <a:t>10.3.3 Financing Development </a:t>
            </a:r>
            <a:r>
              <a:rPr lang="en-US" sz="2000" b="0" dirty="0"/>
              <a:t>(2 of 7)</a:t>
            </a:r>
          </a:p>
        </p:txBody>
      </p:sp>
      <p:sp>
        <p:nvSpPr>
          <p:cNvPr id="3" name="Content Placeholder 2">
            <a:extLst>
              <a:ext uri="{FF2B5EF4-FFF2-40B4-BE49-F238E27FC236}">
                <a16:creationId xmlns:a16="http://schemas.microsoft.com/office/drawing/2014/main" id="{01D53E5E-2799-4733-A474-7C6CC90EDA78}"/>
              </a:ext>
            </a:extLst>
          </p:cNvPr>
          <p:cNvSpPr>
            <a:spLocks noGrp="1"/>
          </p:cNvSpPr>
          <p:nvPr>
            <p:ph sz="quarter" idx="13"/>
          </p:nvPr>
        </p:nvSpPr>
        <p:spPr>
          <a:xfrm>
            <a:off x="457200" y="1556326"/>
            <a:ext cx="7934632" cy="738300"/>
          </a:xfrm>
        </p:spPr>
        <p:txBody>
          <a:bodyPr/>
          <a:lstStyle/>
          <a:p>
            <a:pPr marL="432" indent="0">
              <a:buNone/>
            </a:pPr>
            <a:r>
              <a:rPr lang="en-US" sz="2200" b="1" dirty="0"/>
              <a:t>Figure 10-47:</a:t>
            </a:r>
            <a:r>
              <a:rPr lang="en-US" sz="2200" dirty="0"/>
              <a:t> Foreign direct investment in East Asia and Latin America has grown faster than other developing regions.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344" y="2478477"/>
            <a:ext cx="5244010" cy="3496009"/>
          </a:xfrm>
          <a:prstGeom prst="rect">
            <a:avLst/>
          </a:prstGeom>
        </p:spPr>
      </p:pic>
      <p:sp>
        <p:nvSpPr>
          <p:cNvPr id="10" name="Rectangle 5"/>
          <p:cNvSpPr>
            <a:spLocks noChangeArrowheads="1"/>
          </p:cNvSpPr>
          <p:nvPr/>
        </p:nvSpPr>
        <p:spPr bwMode="auto">
          <a:xfrm>
            <a:off x="1811759" y="2374900"/>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350</a:t>
            </a:r>
            <a:endParaRPr kumimoji="0" lang="en-US" altLang="en-US" sz="16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1811759" y="2870200"/>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300</a:t>
            </a:r>
            <a:endParaRPr kumimoji="0" lang="en-US" altLang="en-US" sz="16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1811759" y="33607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1811759" y="38560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200</a:t>
            </a:r>
            <a:endParaRPr kumimoji="0" lang="en-US" altLang="en-US" sz="16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1811759" y="434657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150</a:t>
            </a:r>
            <a:endParaRPr kumimoji="0" lang="en-US" altLang="en-US" sz="16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1811759" y="4843463"/>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100</a:t>
            </a:r>
            <a:endParaRPr kumimoji="0" lang="en-US" altLang="en-US" sz="16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1911146" y="5332413"/>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50</a:t>
            </a:r>
            <a:endParaRPr kumimoji="0" lang="en-US" altLang="en-US" sz="16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2010532" y="582930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1811759" y="2374900"/>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350</a:t>
            </a:r>
            <a:endParaRPr kumimoji="0" lang="en-US" altLang="en-US" sz="16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1811759" y="2870200"/>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300</a:t>
            </a:r>
            <a:endParaRPr kumimoji="0" lang="en-US" altLang="en-US" sz="16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1811759" y="33607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1811759" y="38560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200</a:t>
            </a:r>
            <a:endParaRPr kumimoji="0" lang="en-US" altLang="en-US" sz="16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a:off x="1811759" y="434657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150</a:t>
            </a:r>
            <a:endParaRPr kumimoji="0" lang="en-US" altLang="en-US" sz="1600"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1811759" y="4843463"/>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100</a:t>
            </a:r>
            <a:endParaRPr kumimoji="0" lang="en-US" altLang="en-US" sz="1600"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1911146" y="5332413"/>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50</a:t>
            </a:r>
            <a:endParaRPr kumimoji="0" lang="en-US" altLang="en-US" sz="1600" b="1" i="0" u="none" strike="noStrike" cap="none" normalizeH="0" baseline="0" smtClean="0">
              <a:ln>
                <a:noFill/>
              </a:ln>
              <a:solidFill>
                <a:schemeClr val="tx1"/>
              </a:solidFill>
              <a:effectLst/>
              <a:latin typeface="+mj-lt"/>
            </a:endParaRPr>
          </a:p>
        </p:txBody>
      </p:sp>
      <p:sp>
        <p:nvSpPr>
          <p:cNvPr id="25" name="Rectangle 20"/>
          <p:cNvSpPr>
            <a:spLocks noChangeArrowheads="1"/>
          </p:cNvSpPr>
          <p:nvPr/>
        </p:nvSpPr>
        <p:spPr bwMode="auto">
          <a:xfrm>
            <a:off x="2010532" y="582930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a:off x="1998663" y="599281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1990</a:t>
            </a:r>
            <a:endParaRPr kumimoji="0" lang="en-US" altLang="en-US" sz="1600"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2867025" y="599281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1995</a:t>
            </a:r>
            <a:endParaRPr kumimoji="0" lang="en-US" altLang="en-US" sz="1600"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a:off x="3736975" y="599281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2000</a:t>
            </a:r>
            <a:endParaRPr kumimoji="0" lang="en-US" altLang="en-US" sz="1600" b="1" i="0" u="none" strike="noStrike" cap="none" normalizeH="0" baseline="0" smtClean="0">
              <a:ln>
                <a:noFill/>
              </a:ln>
              <a:solidFill>
                <a:schemeClr val="tx1"/>
              </a:solidFill>
              <a:effectLst/>
              <a:latin typeface="+mj-lt"/>
            </a:endParaRPr>
          </a:p>
        </p:txBody>
      </p:sp>
      <p:sp>
        <p:nvSpPr>
          <p:cNvPr id="29" name="Rectangle 24"/>
          <p:cNvSpPr>
            <a:spLocks noChangeArrowheads="1"/>
          </p:cNvSpPr>
          <p:nvPr/>
        </p:nvSpPr>
        <p:spPr bwMode="auto">
          <a:xfrm>
            <a:off x="4595813" y="599281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2005</a:t>
            </a:r>
            <a:endParaRPr kumimoji="0" lang="en-US" altLang="en-US" sz="1600" b="1" i="0" u="none" strike="noStrike" cap="none" normalizeH="0" baseline="0" smtClean="0">
              <a:ln>
                <a:noFill/>
              </a:ln>
              <a:solidFill>
                <a:schemeClr val="tx1"/>
              </a:solidFill>
              <a:effectLst/>
              <a:latin typeface="+mj-lt"/>
            </a:endParaRPr>
          </a:p>
        </p:txBody>
      </p:sp>
      <p:sp>
        <p:nvSpPr>
          <p:cNvPr id="30" name="Rectangle 25"/>
          <p:cNvSpPr>
            <a:spLocks noChangeArrowheads="1"/>
          </p:cNvSpPr>
          <p:nvPr/>
        </p:nvSpPr>
        <p:spPr bwMode="auto">
          <a:xfrm>
            <a:off x="5470525" y="599281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2010</a:t>
            </a:r>
            <a:endParaRPr kumimoji="0" lang="en-US" altLang="en-US" sz="1600" b="1" i="0" u="none" strike="noStrike" cap="none" normalizeH="0" baseline="0" smtClean="0">
              <a:ln>
                <a:noFill/>
              </a:ln>
              <a:solidFill>
                <a:schemeClr val="tx1"/>
              </a:solidFill>
              <a:effectLst/>
              <a:latin typeface="+mj-lt"/>
            </a:endParaRPr>
          </a:p>
        </p:txBody>
      </p:sp>
      <p:sp>
        <p:nvSpPr>
          <p:cNvPr id="31" name="Rectangle 26"/>
          <p:cNvSpPr>
            <a:spLocks noChangeArrowheads="1"/>
          </p:cNvSpPr>
          <p:nvPr/>
        </p:nvSpPr>
        <p:spPr bwMode="auto">
          <a:xfrm>
            <a:off x="6323013" y="599281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2015</a:t>
            </a:r>
            <a:endParaRPr kumimoji="0" lang="en-US" altLang="en-US" sz="1600" b="1" i="0" u="none" strike="noStrike" cap="none" normalizeH="0" baseline="0" smtClean="0">
              <a:ln>
                <a:noFill/>
              </a:ln>
              <a:solidFill>
                <a:schemeClr val="tx1"/>
              </a:solidFill>
              <a:effectLst/>
              <a:latin typeface="+mj-lt"/>
            </a:endParaRPr>
          </a:p>
        </p:txBody>
      </p:sp>
      <p:sp>
        <p:nvSpPr>
          <p:cNvPr id="32" name="Rectangle 27"/>
          <p:cNvSpPr>
            <a:spLocks noChangeArrowheads="1"/>
          </p:cNvSpPr>
          <p:nvPr/>
        </p:nvSpPr>
        <p:spPr bwMode="auto">
          <a:xfrm>
            <a:off x="7186613" y="5992813"/>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2020</a:t>
            </a:r>
            <a:endParaRPr kumimoji="0" lang="en-US" altLang="en-US" sz="1600" b="1" i="0" u="none" strike="noStrike" cap="none" normalizeH="0" baseline="0" smtClean="0">
              <a:ln>
                <a:noFill/>
              </a:ln>
              <a:solidFill>
                <a:schemeClr val="tx1"/>
              </a:solidFill>
              <a:effectLst/>
              <a:latin typeface="+mj-lt"/>
            </a:endParaRPr>
          </a:p>
        </p:txBody>
      </p:sp>
      <p:sp>
        <p:nvSpPr>
          <p:cNvPr id="33" name="Rectangle 28"/>
          <p:cNvSpPr>
            <a:spLocks noChangeArrowheads="1"/>
          </p:cNvSpPr>
          <p:nvPr/>
        </p:nvSpPr>
        <p:spPr bwMode="auto">
          <a:xfrm rot="16200000">
            <a:off x="940763" y="4041209"/>
            <a:ext cx="13753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Black" panose="020B0A04020102020204" pitchFamily="34" charset="0"/>
              </a:rPr>
              <a:t>Million dollars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34" name="Rectangle 29"/>
          <p:cNvSpPr>
            <a:spLocks noChangeArrowheads="1"/>
          </p:cNvSpPr>
          <p:nvPr/>
        </p:nvSpPr>
        <p:spPr bwMode="auto">
          <a:xfrm>
            <a:off x="4262438" y="6245703"/>
            <a:ext cx="4600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35" name="Rectangle 30"/>
          <p:cNvSpPr>
            <a:spLocks noChangeArrowheads="1"/>
          </p:cNvSpPr>
          <p:nvPr/>
        </p:nvSpPr>
        <p:spPr bwMode="auto">
          <a:xfrm>
            <a:off x="2873375" y="2667000"/>
            <a:ext cx="1062791"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50" b="1" i="0" u="none" strike="noStrike" cap="none" normalizeH="0" baseline="0" smtClean="0">
                <a:ln>
                  <a:noFill/>
                </a:ln>
                <a:solidFill>
                  <a:srgbClr val="000000"/>
                </a:solidFill>
                <a:effectLst/>
                <a:latin typeface="+mj-lt"/>
              </a:rPr>
              <a:t>Latin America</a:t>
            </a:r>
            <a:endParaRPr kumimoji="0" lang="en-US" altLang="en-US" sz="1250" b="1" i="0" u="none" strike="noStrike" cap="none" normalizeH="0" baseline="0" smtClean="0">
              <a:ln>
                <a:noFill/>
              </a:ln>
              <a:solidFill>
                <a:schemeClr val="tx1"/>
              </a:solidFill>
              <a:effectLst/>
              <a:latin typeface="+mj-lt"/>
            </a:endParaRPr>
          </a:p>
        </p:txBody>
      </p:sp>
      <p:sp>
        <p:nvSpPr>
          <p:cNvPr id="36" name="Rectangle 31"/>
          <p:cNvSpPr>
            <a:spLocks noChangeArrowheads="1"/>
          </p:cNvSpPr>
          <p:nvPr/>
        </p:nvSpPr>
        <p:spPr bwMode="auto">
          <a:xfrm>
            <a:off x="2873375" y="2887663"/>
            <a:ext cx="724557"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50" b="1" i="0" u="none" strike="noStrike" cap="none" normalizeH="0" baseline="0" smtClean="0">
                <a:ln>
                  <a:noFill/>
                </a:ln>
                <a:solidFill>
                  <a:srgbClr val="000000"/>
                </a:solidFill>
                <a:effectLst/>
                <a:latin typeface="+mj-lt"/>
              </a:rPr>
              <a:t>East Asia</a:t>
            </a:r>
            <a:endParaRPr kumimoji="0" lang="en-US" altLang="en-US" sz="1250" b="1" i="0" u="none" strike="noStrike" cap="none" normalizeH="0" baseline="0" smtClean="0">
              <a:ln>
                <a:noFill/>
              </a:ln>
              <a:solidFill>
                <a:schemeClr val="tx1"/>
              </a:solidFill>
              <a:effectLst/>
              <a:latin typeface="+mj-lt"/>
            </a:endParaRPr>
          </a:p>
        </p:txBody>
      </p:sp>
      <p:sp>
        <p:nvSpPr>
          <p:cNvPr id="37" name="Rectangle 32"/>
          <p:cNvSpPr>
            <a:spLocks noChangeArrowheads="1"/>
          </p:cNvSpPr>
          <p:nvPr/>
        </p:nvSpPr>
        <p:spPr bwMode="auto">
          <a:xfrm>
            <a:off x="2873375" y="3116263"/>
            <a:ext cx="2168863"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50" b="1" i="0" u="none" strike="noStrike" cap="none" normalizeH="0" baseline="0" dirty="0" smtClean="0">
                <a:ln>
                  <a:noFill/>
                </a:ln>
                <a:solidFill>
                  <a:srgbClr val="000000"/>
                </a:solidFill>
                <a:effectLst/>
                <a:latin typeface="+mj-lt"/>
              </a:rPr>
              <a:t>All other developing regions</a:t>
            </a:r>
            <a:endParaRPr kumimoji="0" lang="en-US" altLang="en-US" sz="125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0474489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BC34-3ED4-4EF5-886B-86C72749F845}"/>
              </a:ext>
            </a:extLst>
          </p:cNvPr>
          <p:cNvSpPr>
            <a:spLocks noGrp="1"/>
          </p:cNvSpPr>
          <p:nvPr>
            <p:ph type="title"/>
          </p:nvPr>
        </p:nvSpPr>
        <p:spPr/>
        <p:txBody>
          <a:bodyPr/>
          <a:lstStyle/>
          <a:p>
            <a:r>
              <a:rPr lang="en-US" dirty="0"/>
              <a:t>10.3.3 Financing Development </a:t>
            </a:r>
            <a:r>
              <a:rPr lang="en-US" sz="2000" b="0" dirty="0"/>
              <a:t>(3 of 7)</a:t>
            </a:r>
          </a:p>
        </p:txBody>
      </p:sp>
      <p:sp>
        <p:nvSpPr>
          <p:cNvPr id="3" name="Content Placeholder 2">
            <a:extLst>
              <a:ext uri="{FF2B5EF4-FFF2-40B4-BE49-F238E27FC236}">
                <a16:creationId xmlns:a16="http://schemas.microsoft.com/office/drawing/2014/main" id="{01D53E5E-2799-4733-A474-7C6CC90EDA78}"/>
              </a:ext>
            </a:extLst>
          </p:cNvPr>
          <p:cNvSpPr>
            <a:spLocks noGrp="1"/>
          </p:cNvSpPr>
          <p:nvPr>
            <p:ph sz="quarter" idx="13"/>
          </p:nvPr>
        </p:nvSpPr>
        <p:spPr>
          <a:xfrm>
            <a:off x="457200" y="1556326"/>
            <a:ext cx="7934632" cy="729674"/>
          </a:xfrm>
        </p:spPr>
        <p:txBody>
          <a:bodyPr/>
          <a:lstStyle/>
          <a:p>
            <a:pPr marL="432" indent="0">
              <a:buNone/>
            </a:pPr>
            <a:r>
              <a:rPr lang="en-US" sz="2200" b="1" dirty="0"/>
              <a:t>Figure 10-48:</a:t>
            </a:r>
            <a:r>
              <a:rPr lang="en-US" sz="2200" dirty="0"/>
              <a:t> Most foreign direct investment is out of and into developed countries in North America and Europe.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 y="2462065"/>
            <a:ext cx="7632700" cy="3410531"/>
          </a:xfrm>
          <a:prstGeom prst="rect">
            <a:avLst/>
          </a:prstGeom>
        </p:spPr>
      </p:pic>
      <p:sp>
        <p:nvSpPr>
          <p:cNvPr id="10" name="Rectangle 5"/>
          <p:cNvSpPr>
            <a:spLocks noChangeArrowheads="1"/>
          </p:cNvSpPr>
          <p:nvPr/>
        </p:nvSpPr>
        <p:spPr bwMode="auto">
          <a:xfrm>
            <a:off x="2309332" y="4567238"/>
            <a:ext cx="8560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Arial Black" panose="020B0A04020102020204" pitchFamily="34" charset="0"/>
              </a:rPr>
              <a:t>25.1%</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1" name="Rectangle 6"/>
          <p:cNvSpPr>
            <a:spLocks noChangeArrowheads="1"/>
          </p:cNvSpPr>
          <p:nvPr/>
        </p:nvSpPr>
        <p:spPr bwMode="auto">
          <a:xfrm>
            <a:off x="2166665" y="4892675"/>
            <a:ext cx="101149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America</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a:off x="3024188" y="3363913"/>
            <a:ext cx="8560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0000"/>
                </a:solidFill>
                <a:effectLst/>
                <a:latin typeface="Arial Black" panose="020B0A04020102020204" pitchFamily="34" charset="0"/>
              </a:rPr>
              <a:t>35.5%</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4" name="Rectangle 9"/>
          <p:cNvSpPr>
            <a:spLocks noChangeArrowheads="1"/>
          </p:cNvSpPr>
          <p:nvPr/>
        </p:nvSpPr>
        <p:spPr bwMode="auto">
          <a:xfrm>
            <a:off x="3016250" y="3679825"/>
            <a:ext cx="8848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Europe</a:t>
            </a:r>
            <a:endParaRPr kumimoji="0" lang="en-US" altLang="en-US" sz="1600"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1332684" y="3482975"/>
            <a:ext cx="8560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Arial Black" panose="020B0A04020102020204" pitchFamily="34" charset="0"/>
              </a:rPr>
              <a:t>39.4%</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6" name="Rectangle 11"/>
          <p:cNvSpPr>
            <a:spLocks noChangeArrowheads="1"/>
          </p:cNvSpPr>
          <p:nvPr/>
        </p:nvSpPr>
        <p:spPr bwMode="auto">
          <a:xfrm>
            <a:off x="863004" y="3833813"/>
            <a:ext cx="16655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Rest of World</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6578120" y="4473575"/>
            <a:ext cx="8560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Arial Black" panose="020B0A04020102020204" pitchFamily="34" charset="0"/>
              </a:rPr>
              <a:t>24.3%</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8" name="Rectangle 13"/>
          <p:cNvSpPr>
            <a:spLocks noChangeArrowheads="1"/>
          </p:cNvSpPr>
          <p:nvPr/>
        </p:nvSpPr>
        <p:spPr bwMode="auto">
          <a:xfrm>
            <a:off x="6435453" y="4791075"/>
            <a:ext cx="101149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America</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7031012" y="3252788"/>
            <a:ext cx="8560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Arial Black" panose="020B0A04020102020204" pitchFamily="34" charset="0"/>
              </a:rPr>
              <a:t>30.5%</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1" name="Rectangle 16"/>
          <p:cNvSpPr>
            <a:spLocks noChangeArrowheads="1"/>
          </p:cNvSpPr>
          <p:nvPr/>
        </p:nvSpPr>
        <p:spPr bwMode="auto">
          <a:xfrm>
            <a:off x="6951663" y="3568700"/>
            <a:ext cx="8848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Europe</a:t>
            </a:r>
            <a:endParaRPr kumimoji="0" lang="en-US" altLang="en-US" sz="1600"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5260161" y="3533775"/>
            <a:ext cx="8560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0000"/>
                </a:solidFill>
                <a:effectLst/>
                <a:latin typeface="Arial Black" panose="020B0A04020102020204" pitchFamily="34" charset="0"/>
              </a:rPr>
              <a:t>45.2%</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23" name="Rectangle 18"/>
          <p:cNvSpPr>
            <a:spLocks noChangeArrowheads="1"/>
          </p:cNvSpPr>
          <p:nvPr/>
        </p:nvSpPr>
        <p:spPr bwMode="auto">
          <a:xfrm>
            <a:off x="4790481" y="3876675"/>
            <a:ext cx="16655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Rest of World</a:t>
            </a:r>
            <a:endParaRPr kumimoji="0" lang="en-US" altLang="en-US" sz="1600" b="1" i="0" u="none" strike="noStrike" cap="none" normalizeH="0" baseline="0" dirty="0" smtClean="0">
              <a:ln>
                <a:noFill/>
              </a:ln>
              <a:solidFill>
                <a:schemeClr val="tx1"/>
              </a:solidFill>
              <a:effectLst/>
              <a:latin typeface="+mj-lt"/>
            </a:endParaRPr>
          </a:p>
        </p:txBody>
      </p:sp>
      <p:sp>
        <p:nvSpPr>
          <p:cNvPr id="26" name="Rectangle 21"/>
          <p:cNvSpPr>
            <a:spLocks noChangeArrowheads="1"/>
          </p:cNvSpPr>
          <p:nvPr/>
        </p:nvSpPr>
        <p:spPr bwMode="auto">
          <a:xfrm>
            <a:off x="1120775" y="5978315"/>
            <a:ext cx="2350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Arial Black" panose="020B0A04020102020204" pitchFamily="34" charset="0"/>
              </a:rPr>
              <a:t>(a)  </a:t>
            </a:r>
            <a:r>
              <a:rPr kumimoji="0" lang="en-US" altLang="en-US" sz="2000" b="1" i="0" u="none" strike="noStrike" cap="none" normalizeH="0" baseline="0" dirty="0" smtClean="0">
                <a:ln>
                  <a:noFill/>
                </a:ln>
                <a:solidFill>
                  <a:srgbClr val="000000"/>
                </a:solidFill>
                <a:effectLst/>
                <a:latin typeface="+mj-lt"/>
              </a:rPr>
              <a:t>Sources of FDI</a:t>
            </a:r>
            <a:endParaRPr kumimoji="0" lang="en-US" altLang="en-US" sz="1600" b="1" i="0" u="none" strike="noStrike" cap="none" normalizeH="0" baseline="0" dirty="0" smtClean="0">
              <a:ln>
                <a:noFill/>
              </a:ln>
              <a:solidFill>
                <a:schemeClr val="tx1"/>
              </a:solidFill>
              <a:effectLst/>
              <a:latin typeface="+mj-lt"/>
            </a:endParaRPr>
          </a:p>
        </p:txBody>
      </p:sp>
      <p:sp>
        <p:nvSpPr>
          <p:cNvPr id="27" name="Rectangle 22"/>
          <p:cNvSpPr>
            <a:spLocks noChangeArrowheads="1"/>
          </p:cNvSpPr>
          <p:nvPr/>
        </p:nvSpPr>
        <p:spPr bwMode="auto">
          <a:xfrm>
            <a:off x="5048250" y="5978315"/>
            <a:ext cx="2875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Arial Black" panose="020B0A04020102020204" pitchFamily="34" charset="0"/>
              </a:rPr>
              <a:t>(b)  </a:t>
            </a:r>
            <a:r>
              <a:rPr kumimoji="0" lang="en-US" altLang="en-US" sz="2000" b="1" i="0" u="none" strike="noStrike" cap="none" normalizeH="0" baseline="0" dirty="0" smtClean="0">
                <a:ln>
                  <a:noFill/>
                </a:ln>
                <a:solidFill>
                  <a:srgbClr val="000000"/>
                </a:solidFill>
                <a:effectLst/>
                <a:latin typeface="+mj-lt"/>
              </a:rPr>
              <a:t>Destinations of FDI</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5867856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BC34-3ED4-4EF5-886B-86C72749F845}"/>
              </a:ext>
            </a:extLst>
          </p:cNvPr>
          <p:cNvSpPr>
            <a:spLocks noGrp="1"/>
          </p:cNvSpPr>
          <p:nvPr>
            <p:ph type="title"/>
          </p:nvPr>
        </p:nvSpPr>
        <p:spPr/>
        <p:txBody>
          <a:bodyPr/>
          <a:lstStyle/>
          <a:p>
            <a:r>
              <a:rPr lang="en-US" dirty="0"/>
              <a:t>10.3.3 Financing Development </a:t>
            </a:r>
            <a:r>
              <a:rPr lang="en-US" sz="2000" b="0" dirty="0"/>
              <a:t>(4 of 7)</a:t>
            </a:r>
          </a:p>
        </p:txBody>
      </p:sp>
      <p:sp>
        <p:nvSpPr>
          <p:cNvPr id="3" name="Content Placeholder 2">
            <a:extLst>
              <a:ext uri="{FF2B5EF4-FFF2-40B4-BE49-F238E27FC236}">
                <a16:creationId xmlns:a16="http://schemas.microsoft.com/office/drawing/2014/main" id="{01D53E5E-2799-4733-A474-7C6CC90EDA78}"/>
              </a:ext>
            </a:extLst>
          </p:cNvPr>
          <p:cNvSpPr>
            <a:spLocks noGrp="1"/>
          </p:cNvSpPr>
          <p:nvPr>
            <p:ph sz="quarter" idx="13"/>
          </p:nvPr>
        </p:nvSpPr>
        <p:spPr>
          <a:xfrm>
            <a:off x="457199" y="1556326"/>
            <a:ext cx="8229599" cy="669289"/>
          </a:xfrm>
        </p:spPr>
        <p:txBody>
          <a:bodyPr/>
          <a:lstStyle/>
          <a:p>
            <a:pPr marL="432" indent="0">
              <a:buNone/>
            </a:pPr>
            <a:r>
              <a:rPr lang="en-US" sz="2200" b="1" dirty="0"/>
              <a:t>Figure 10-49:</a:t>
            </a:r>
            <a:r>
              <a:rPr lang="en-US" sz="2200" dirty="0"/>
              <a:t> A World Bank-funded road construction project in the Central African Republic.</a:t>
            </a:r>
          </a:p>
        </p:txBody>
      </p:sp>
      <p:pic>
        <p:nvPicPr>
          <p:cNvPr id="6" name="Picture 5" descr="Two construction crew workers in the Central African Republic repairing a dirt road.">
            <a:extLst>
              <a:ext uri="{FF2B5EF4-FFF2-40B4-BE49-F238E27FC236}">
                <a16:creationId xmlns:a16="http://schemas.microsoft.com/office/drawing/2014/main" id="{348F0C40-A8A3-4F53-A95B-97049F1C02CB}"/>
              </a:ext>
            </a:extLst>
          </p:cNvPr>
          <p:cNvPicPr>
            <a:picLocks noChangeAspect="1"/>
          </p:cNvPicPr>
          <p:nvPr/>
        </p:nvPicPr>
        <p:blipFill>
          <a:blip r:embed="rId2"/>
          <a:stretch>
            <a:fillRect/>
          </a:stretch>
        </p:blipFill>
        <p:spPr>
          <a:xfrm>
            <a:off x="2804624" y="2469291"/>
            <a:ext cx="3534752" cy="3753315"/>
          </a:xfrm>
          <a:prstGeom prst="rect">
            <a:avLst/>
          </a:prstGeom>
        </p:spPr>
      </p:pic>
    </p:spTree>
    <p:extLst>
      <p:ext uri="{BB962C8B-B14F-4D97-AF65-F5344CB8AC3E}">
        <p14:creationId xmlns:p14="http://schemas.microsoft.com/office/powerpoint/2010/main" val="28958551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BC34-3ED4-4EF5-886B-86C72749F845}"/>
              </a:ext>
            </a:extLst>
          </p:cNvPr>
          <p:cNvSpPr>
            <a:spLocks noGrp="1"/>
          </p:cNvSpPr>
          <p:nvPr>
            <p:ph type="title"/>
          </p:nvPr>
        </p:nvSpPr>
        <p:spPr/>
        <p:txBody>
          <a:bodyPr/>
          <a:lstStyle/>
          <a:p>
            <a:r>
              <a:rPr lang="en-US" dirty="0"/>
              <a:t>10.3.3 Financing Development </a:t>
            </a:r>
            <a:r>
              <a:rPr lang="en-US" sz="2000" b="0" dirty="0"/>
              <a:t>(5 of 7)</a:t>
            </a:r>
          </a:p>
        </p:txBody>
      </p:sp>
      <p:sp>
        <p:nvSpPr>
          <p:cNvPr id="3" name="Content Placeholder 2">
            <a:extLst>
              <a:ext uri="{FF2B5EF4-FFF2-40B4-BE49-F238E27FC236}">
                <a16:creationId xmlns:a16="http://schemas.microsoft.com/office/drawing/2014/main" id="{01D53E5E-2799-4733-A474-7C6CC90EDA78}"/>
              </a:ext>
            </a:extLst>
          </p:cNvPr>
          <p:cNvSpPr>
            <a:spLocks noGrp="1"/>
          </p:cNvSpPr>
          <p:nvPr>
            <p:ph sz="quarter" idx="13"/>
          </p:nvPr>
        </p:nvSpPr>
        <p:spPr>
          <a:xfrm>
            <a:off x="457200" y="1556325"/>
            <a:ext cx="8092272" cy="712421"/>
          </a:xfrm>
        </p:spPr>
        <p:txBody>
          <a:bodyPr/>
          <a:lstStyle/>
          <a:p>
            <a:pPr marL="432" indent="0">
              <a:buNone/>
            </a:pPr>
            <a:r>
              <a:rPr lang="en-US" sz="2200" b="1" dirty="0"/>
              <a:t>Figure 10-50:</a:t>
            </a:r>
            <a:r>
              <a:rPr lang="en-US" sz="2200" dirty="0"/>
              <a:t> The World Bank loans the most to countries in Asia and Latin America.</a:t>
            </a:r>
          </a:p>
        </p:txBody>
      </p:sp>
      <p:pic>
        <p:nvPicPr>
          <p:cNvPr id="149" name="Picture 1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252" y="2683922"/>
            <a:ext cx="7068111" cy="3410397"/>
          </a:xfrm>
          <a:prstGeom prst="rect">
            <a:avLst/>
          </a:prstGeom>
        </p:spPr>
      </p:pic>
      <p:sp>
        <p:nvSpPr>
          <p:cNvPr id="77" name="Rectangle 76"/>
          <p:cNvSpPr>
            <a:spLocks noChangeArrowheads="1"/>
          </p:cNvSpPr>
          <p:nvPr/>
        </p:nvSpPr>
        <p:spPr bwMode="auto">
          <a:xfrm>
            <a:off x="2741314" y="6031479"/>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8" name="Rectangle 77"/>
          <p:cNvSpPr>
            <a:spLocks noChangeArrowheads="1"/>
          </p:cNvSpPr>
          <p:nvPr/>
        </p:nvSpPr>
        <p:spPr bwMode="auto">
          <a:xfrm>
            <a:off x="1323713" y="3761762"/>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9" name="Rectangle 78"/>
          <p:cNvSpPr>
            <a:spLocks noChangeArrowheads="1"/>
          </p:cNvSpPr>
          <p:nvPr/>
        </p:nvSpPr>
        <p:spPr bwMode="auto">
          <a:xfrm>
            <a:off x="1186372" y="422567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0" name="Rectangle 79"/>
          <p:cNvSpPr>
            <a:spLocks noChangeArrowheads="1"/>
          </p:cNvSpPr>
          <p:nvPr/>
        </p:nvSpPr>
        <p:spPr bwMode="auto">
          <a:xfrm>
            <a:off x="3753069" y="6031479"/>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81" name="Rectangle 80"/>
          <p:cNvSpPr>
            <a:spLocks noChangeArrowheads="1"/>
          </p:cNvSpPr>
          <p:nvPr/>
        </p:nvSpPr>
        <p:spPr bwMode="auto">
          <a:xfrm>
            <a:off x="5078542" y="6031479"/>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82" name="Rectangle 81"/>
          <p:cNvSpPr>
            <a:spLocks noChangeArrowheads="1"/>
          </p:cNvSpPr>
          <p:nvPr/>
        </p:nvSpPr>
        <p:spPr bwMode="auto">
          <a:xfrm>
            <a:off x="4076145" y="6031479"/>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83" name="Rectangle 82"/>
          <p:cNvSpPr>
            <a:spLocks noChangeArrowheads="1"/>
          </p:cNvSpPr>
          <p:nvPr/>
        </p:nvSpPr>
        <p:spPr bwMode="auto">
          <a:xfrm>
            <a:off x="4749613" y="6031479"/>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4" name="Rectangle 83"/>
          <p:cNvSpPr>
            <a:spLocks noChangeArrowheads="1"/>
          </p:cNvSpPr>
          <p:nvPr/>
        </p:nvSpPr>
        <p:spPr bwMode="auto">
          <a:xfrm>
            <a:off x="8073362" y="4694268"/>
            <a:ext cx="734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5" name="Rectangle 84"/>
          <p:cNvSpPr>
            <a:spLocks noChangeArrowheads="1"/>
          </p:cNvSpPr>
          <p:nvPr/>
        </p:nvSpPr>
        <p:spPr bwMode="auto">
          <a:xfrm>
            <a:off x="1166070" y="4689506"/>
            <a:ext cx="734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6" name="Rectangle 85"/>
          <p:cNvSpPr>
            <a:spLocks noChangeArrowheads="1"/>
          </p:cNvSpPr>
          <p:nvPr/>
        </p:nvSpPr>
        <p:spPr bwMode="auto">
          <a:xfrm>
            <a:off x="1164502" y="5152446"/>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7" name="Rectangle 86"/>
          <p:cNvSpPr>
            <a:spLocks noChangeArrowheads="1"/>
          </p:cNvSpPr>
          <p:nvPr/>
        </p:nvSpPr>
        <p:spPr bwMode="auto">
          <a:xfrm>
            <a:off x="1340600" y="5622089"/>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8" name="Rectangle 87"/>
          <p:cNvSpPr>
            <a:spLocks noChangeArrowheads="1"/>
          </p:cNvSpPr>
          <p:nvPr/>
        </p:nvSpPr>
        <p:spPr bwMode="auto">
          <a:xfrm>
            <a:off x="7538239" y="3309415"/>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9" name="Rectangle 88"/>
          <p:cNvSpPr>
            <a:spLocks noChangeArrowheads="1"/>
          </p:cNvSpPr>
          <p:nvPr/>
        </p:nvSpPr>
        <p:spPr bwMode="auto">
          <a:xfrm>
            <a:off x="1651903" y="3290367"/>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0" name="Rectangle 89"/>
          <p:cNvSpPr>
            <a:spLocks noChangeArrowheads="1"/>
          </p:cNvSpPr>
          <p:nvPr/>
        </p:nvSpPr>
        <p:spPr bwMode="auto">
          <a:xfrm>
            <a:off x="2257554" y="2825806"/>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1" name="Rectangle 90"/>
          <p:cNvSpPr>
            <a:spLocks noChangeArrowheads="1"/>
          </p:cNvSpPr>
          <p:nvPr/>
        </p:nvSpPr>
        <p:spPr bwMode="auto">
          <a:xfrm>
            <a:off x="7853076" y="3761762"/>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2" name="Rectangle 91"/>
          <p:cNvSpPr>
            <a:spLocks noChangeArrowheads="1"/>
          </p:cNvSpPr>
          <p:nvPr/>
        </p:nvSpPr>
        <p:spPr bwMode="auto">
          <a:xfrm>
            <a:off x="7857731" y="5624470"/>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3" name="Rectangle 92"/>
          <p:cNvSpPr>
            <a:spLocks noChangeArrowheads="1"/>
          </p:cNvSpPr>
          <p:nvPr/>
        </p:nvSpPr>
        <p:spPr bwMode="auto">
          <a:xfrm>
            <a:off x="8001738" y="4230437"/>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4" name="Rectangle 93"/>
          <p:cNvSpPr>
            <a:spLocks noChangeArrowheads="1"/>
          </p:cNvSpPr>
          <p:nvPr/>
        </p:nvSpPr>
        <p:spPr bwMode="auto">
          <a:xfrm>
            <a:off x="8009432" y="5161970"/>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5" name="Rectangle 94"/>
          <p:cNvSpPr>
            <a:spLocks noChangeArrowheads="1"/>
          </p:cNvSpPr>
          <p:nvPr/>
        </p:nvSpPr>
        <p:spPr bwMode="auto">
          <a:xfrm>
            <a:off x="3423498" y="6031479"/>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6" name="Rectangle 95"/>
          <p:cNvSpPr>
            <a:spLocks noChangeArrowheads="1"/>
          </p:cNvSpPr>
          <p:nvPr/>
        </p:nvSpPr>
        <p:spPr bwMode="auto">
          <a:xfrm>
            <a:off x="3088361" y="6031479"/>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7" name="Rectangle 96"/>
          <p:cNvSpPr>
            <a:spLocks noChangeArrowheads="1"/>
          </p:cNvSpPr>
          <p:nvPr/>
        </p:nvSpPr>
        <p:spPr bwMode="auto">
          <a:xfrm>
            <a:off x="2434492" y="6031479"/>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8" name="Rectangle 97"/>
          <p:cNvSpPr>
            <a:spLocks noChangeArrowheads="1"/>
          </p:cNvSpPr>
          <p:nvPr/>
        </p:nvSpPr>
        <p:spPr bwMode="auto">
          <a:xfrm>
            <a:off x="2107137" y="6031479"/>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9" name="Rectangle 98"/>
          <p:cNvSpPr>
            <a:spLocks noChangeArrowheads="1"/>
          </p:cNvSpPr>
          <p:nvPr/>
        </p:nvSpPr>
        <p:spPr bwMode="auto">
          <a:xfrm>
            <a:off x="1729230" y="6031479"/>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0" name="Rectangle 99"/>
          <p:cNvSpPr>
            <a:spLocks noChangeArrowheads="1"/>
          </p:cNvSpPr>
          <p:nvPr/>
        </p:nvSpPr>
        <p:spPr bwMode="auto">
          <a:xfrm>
            <a:off x="4443868" y="6031479"/>
            <a:ext cx="734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1" name="Rectangle 100"/>
          <p:cNvSpPr>
            <a:spLocks noChangeArrowheads="1"/>
          </p:cNvSpPr>
          <p:nvPr/>
        </p:nvSpPr>
        <p:spPr bwMode="auto">
          <a:xfrm>
            <a:off x="5417273" y="6031479"/>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2" name="Rectangle 101"/>
          <p:cNvSpPr>
            <a:spLocks noChangeArrowheads="1"/>
          </p:cNvSpPr>
          <p:nvPr/>
        </p:nvSpPr>
        <p:spPr bwMode="auto">
          <a:xfrm>
            <a:off x="6029348" y="6031479"/>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03" name="Rectangle 102"/>
          <p:cNvSpPr>
            <a:spLocks noChangeArrowheads="1"/>
          </p:cNvSpPr>
          <p:nvPr/>
        </p:nvSpPr>
        <p:spPr bwMode="auto">
          <a:xfrm>
            <a:off x="6361263" y="6031479"/>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4" name="Rectangle 103"/>
          <p:cNvSpPr>
            <a:spLocks noChangeArrowheads="1"/>
          </p:cNvSpPr>
          <p:nvPr/>
        </p:nvSpPr>
        <p:spPr bwMode="auto">
          <a:xfrm>
            <a:off x="5733826" y="6031479"/>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80°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5" name="Rectangle 104"/>
          <p:cNvSpPr>
            <a:spLocks noChangeArrowheads="1"/>
          </p:cNvSpPr>
          <p:nvPr/>
        </p:nvSpPr>
        <p:spPr bwMode="auto">
          <a:xfrm>
            <a:off x="7035483" y="6031479"/>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06" name="Rectangle 105"/>
          <p:cNvSpPr>
            <a:spLocks noChangeArrowheads="1"/>
          </p:cNvSpPr>
          <p:nvPr/>
        </p:nvSpPr>
        <p:spPr bwMode="auto">
          <a:xfrm>
            <a:off x="6689692" y="6031479"/>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7" name="Rectangle 106"/>
          <p:cNvSpPr>
            <a:spLocks noChangeArrowheads="1"/>
          </p:cNvSpPr>
          <p:nvPr/>
        </p:nvSpPr>
        <p:spPr bwMode="auto">
          <a:xfrm>
            <a:off x="7352139" y="6034654"/>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08" name="Rectangle 107"/>
          <p:cNvSpPr>
            <a:spLocks noChangeArrowheads="1"/>
          </p:cNvSpPr>
          <p:nvPr/>
        </p:nvSpPr>
        <p:spPr bwMode="auto">
          <a:xfrm>
            <a:off x="7522615" y="4664706"/>
            <a:ext cx="301380"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109" name="Rectangle 42"/>
          <p:cNvSpPr>
            <a:spLocks noChangeArrowheads="1"/>
          </p:cNvSpPr>
          <p:nvPr/>
        </p:nvSpPr>
        <p:spPr bwMode="auto">
          <a:xfrm>
            <a:off x="5839084" y="5310945"/>
            <a:ext cx="679064"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110" name="Rectangle 45"/>
          <p:cNvSpPr>
            <a:spLocks noChangeArrowheads="1"/>
          </p:cNvSpPr>
          <p:nvPr/>
        </p:nvSpPr>
        <p:spPr bwMode="auto">
          <a:xfrm>
            <a:off x="7173369" y="4121491"/>
            <a:ext cx="597653"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111" name="Rectangle 110"/>
          <p:cNvSpPr>
            <a:spLocks noChangeArrowheads="1"/>
          </p:cNvSpPr>
          <p:nvPr/>
        </p:nvSpPr>
        <p:spPr bwMode="auto">
          <a:xfrm>
            <a:off x="6932395" y="2835330"/>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12" name="Rectangle 47"/>
          <p:cNvSpPr>
            <a:spLocks noChangeArrowheads="1"/>
          </p:cNvSpPr>
          <p:nvPr/>
        </p:nvSpPr>
        <p:spPr bwMode="auto">
          <a:xfrm>
            <a:off x="4237812" y="2718877"/>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113" name="Rectangle 49"/>
          <p:cNvSpPr>
            <a:spLocks noChangeArrowheads="1"/>
          </p:cNvSpPr>
          <p:nvPr/>
        </p:nvSpPr>
        <p:spPr bwMode="auto">
          <a:xfrm>
            <a:off x="4019094" y="2718877"/>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14" name="Rectangle 51"/>
          <p:cNvSpPr>
            <a:spLocks noChangeArrowheads="1"/>
          </p:cNvSpPr>
          <p:nvPr/>
        </p:nvSpPr>
        <p:spPr bwMode="auto">
          <a:xfrm>
            <a:off x="3789119" y="2718877"/>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115" name="Rectangle 52"/>
          <p:cNvSpPr>
            <a:spLocks noChangeArrowheads="1"/>
          </p:cNvSpPr>
          <p:nvPr/>
        </p:nvSpPr>
        <p:spPr bwMode="auto">
          <a:xfrm>
            <a:off x="3568651" y="2718877"/>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16" name="Rectangle 54"/>
          <p:cNvSpPr>
            <a:spLocks noChangeArrowheads="1"/>
          </p:cNvSpPr>
          <p:nvPr/>
        </p:nvSpPr>
        <p:spPr bwMode="auto">
          <a:xfrm>
            <a:off x="3316638" y="2718877"/>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117" name="Rectangle 56"/>
          <p:cNvSpPr>
            <a:spLocks noChangeArrowheads="1"/>
          </p:cNvSpPr>
          <p:nvPr/>
        </p:nvSpPr>
        <p:spPr bwMode="auto">
          <a:xfrm>
            <a:off x="3097766" y="2718877"/>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118" name="Rectangle 58"/>
          <p:cNvSpPr>
            <a:spLocks noChangeArrowheads="1"/>
          </p:cNvSpPr>
          <p:nvPr/>
        </p:nvSpPr>
        <p:spPr bwMode="auto">
          <a:xfrm>
            <a:off x="2895413" y="2718877"/>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19" name="Rectangle 59"/>
          <p:cNvSpPr>
            <a:spLocks noChangeArrowheads="1"/>
          </p:cNvSpPr>
          <p:nvPr/>
        </p:nvSpPr>
        <p:spPr bwMode="auto">
          <a:xfrm>
            <a:off x="2663154" y="2718877"/>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20" name="Rectangle 46"/>
          <p:cNvSpPr>
            <a:spLocks noChangeArrowheads="1"/>
          </p:cNvSpPr>
          <p:nvPr/>
        </p:nvSpPr>
        <p:spPr bwMode="auto">
          <a:xfrm>
            <a:off x="4493807" y="2718877"/>
            <a:ext cx="734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21" name="Rectangle 48"/>
          <p:cNvSpPr>
            <a:spLocks noChangeArrowheads="1"/>
          </p:cNvSpPr>
          <p:nvPr/>
        </p:nvSpPr>
        <p:spPr bwMode="auto">
          <a:xfrm>
            <a:off x="4690306" y="2718877"/>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22" name="Rectangle 121"/>
          <p:cNvSpPr>
            <a:spLocks noChangeArrowheads="1"/>
          </p:cNvSpPr>
          <p:nvPr/>
        </p:nvSpPr>
        <p:spPr bwMode="auto">
          <a:xfrm>
            <a:off x="4908215" y="2718877"/>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123" name="Rectangle 53"/>
          <p:cNvSpPr>
            <a:spLocks noChangeArrowheads="1"/>
          </p:cNvSpPr>
          <p:nvPr/>
        </p:nvSpPr>
        <p:spPr bwMode="auto">
          <a:xfrm>
            <a:off x="5363193" y="2718877"/>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24" name="Rectangle 55"/>
          <p:cNvSpPr>
            <a:spLocks noChangeArrowheads="1"/>
          </p:cNvSpPr>
          <p:nvPr/>
        </p:nvSpPr>
        <p:spPr bwMode="auto">
          <a:xfrm>
            <a:off x="5555933" y="2718877"/>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125" name="Rectangle 57"/>
          <p:cNvSpPr>
            <a:spLocks noChangeArrowheads="1"/>
          </p:cNvSpPr>
          <p:nvPr/>
        </p:nvSpPr>
        <p:spPr bwMode="auto">
          <a:xfrm>
            <a:off x="5787399" y="2718877"/>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26" name="Rectangle 60"/>
          <p:cNvSpPr>
            <a:spLocks noChangeArrowheads="1"/>
          </p:cNvSpPr>
          <p:nvPr/>
        </p:nvSpPr>
        <p:spPr bwMode="auto">
          <a:xfrm>
            <a:off x="6016545" y="2718877"/>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27" name="Rectangle 61"/>
          <p:cNvSpPr>
            <a:spLocks noChangeArrowheads="1"/>
          </p:cNvSpPr>
          <p:nvPr/>
        </p:nvSpPr>
        <p:spPr bwMode="auto">
          <a:xfrm>
            <a:off x="6219684" y="2718877"/>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28" name="Rectangle 62"/>
          <p:cNvSpPr>
            <a:spLocks noChangeArrowheads="1"/>
          </p:cNvSpPr>
          <p:nvPr/>
        </p:nvSpPr>
        <p:spPr bwMode="auto">
          <a:xfrm>
            <a:off x="5123036" y="2718877"/>
            <a:ext cx="116531"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29" name="Rectangle 63"/>
          <p:cNvSpPr>
            <a:spLocks noChangeArrowheads="1"/>
          </p:cNvSpPr>
          <p:nvPr/>
        </p:nvSpPr>
        <p:spPr bwMode="auto">
          <a:xfrm>
            <a:off x="6451307" y="2718877"/>
            <a:ext cx="159630" cy="8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130" name="Rectangle 64"/>
          <p:cNvSpPr>
            <a:spLocks noChangeArrowheads="1"/>
          </p:cNvSpPr>
          <p:nvPr/>
        </p:nvSpPr>
        <p:spPr bwMode="auto">
          <a:xfrm>
            <a:off x="3402538" y="3860469"/>
            <a:ext cx="640114"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131" name="Rectangle 66"/>
          <p:cNvSpPr>
            <a:spLocks noChangeArrowheads="1"/>
          </p:cNvSpPr>
          <p:nvPr/>
        </p:nvSpPr>
        <p:spPr bwMode="auto">
          <a:xfrm>
            <a:off x="4293466" y="2927203"/>
            <a:ext cx="384707" cy="23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132" name="Rectangle 68"/>
          <p:cNvSpPr>
            <a:spLocks noChangeArrowheads="1"/>
          </p:cNvSpPr>
          <p:nvPr/>
        </p:nvSpPr>
        <p:spPr bwMode="auto">
          <a:xfrm>
            <a:off x="3770064" y="5347906"/>
            <a:ext cx="640114"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133" name="Rectangle 70"/>
          <p:cNvSpPr>
            <a:spLocks noChangeArrowheads="1"/>
          </p:cNvSpPr>
          <p:nvPr/>
        </p:nvSpPr>
        <p:spPr bwMode="auto">
          <a:xfrm>
            <a:off x="5725251" y="4841832"/>
            <a:ext cx="461329"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134" name="Rectangle 72"/>
          <p:cNvSpPr>
            <a:spLocks noChangeArrowheads="1"/>
          </p:cNvSpPr>
          <p:nvPr/>
        </p:nvSpPr>
        <p:spPr bwMode="auto">
          <a:xfrm>
            <a:off x="1536516" y="4797745"/>
            <a:ext cx="510815"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135" name="Rectangle 74"/>
          <p:cNvSpPr>
            <a:spLocks noChangeArrowheads="1"/>
          </p:cNvSpPr>
          <p:nvPr/>
        </p:nvSpPr>
        <p:spPr bwMode="auto">
          <a:xfrm>
            <a:off x="7277707" y="4286533"/>
            <a:ext cx="510815" cy="2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136" name="Rectangle 76"/>
          <p:cNvSpPr>
            <a:spLocks noChangeArrowheads="1"/>
          </p:cNvSpPr>
          <p:nvPr/>
        </p:nvSpPr>
        <p:spPr bwMode="auto">
          <a:xfrm>
            <a:off x="5332768" y="5703071"/>
            <a:ext cx="35118"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37" name="Rectangle 77"/>
          <p:cNvSpPr>
            <a:spLocks noChangeArrowheads="1"/>
          </p:cNvSpPr>
          <p:nvPr/>
        </p:nvSpPr>
        <p:spPr bwMode="auto">
          <a:xfrm>
            <a:off x="5685520" y="5703071"/>
            <a:ext cx="158033"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38" name="Rectangle 80"/>
          <p:cNvSpPr>
            <a:spLocks noChangeArrowheads="1"/>
          </p:cNvSpPr>
          <p:nvPr/>
        </p:nvSpPr>
        <p:spPr bwMode="auto">
          <a:xfrm>
            <a:off x="6099999" y="5703071"/>
            <a:ext cx="497426"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39" name="Rectangle 78"/>
          <p:cNvSpPr>
            <a:spLocks noChangeArrowheads="1"/>
          </p:cNvSpPr>
          <p:nvPr/>
        </p:nvSpPr>
        <p:spPr bwMode="auto">
          <a:xfrm>
            <a:off x="5332768" y="5828333"/>
            <a:ext cx="35118"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0" name="Rectangle 79"/>
          <p:cNvSpPr>
            <a:spLocks noChangeArrowheads="1"/>
          </p:cNvSpPr>
          <p:nvPr/>
        </p:nvSpPr>
        <p:spPr bwMode="auto">
          <a:xfrm>
            <a:off x="5527758" y="5828333"/>
            <a:ext cx="158033"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1" name="Rectangle 81"/>
          <p:cNvSpPr>
            <a:spLocks noChangeArrowheads="1"/>
          </p:cNvSpPr>
          <p:nvPr/>
        </p:nvSpPr>
        <p:spPr bwMode="auto">
          <a:xfrm>
            <a:off x="5787624" y="5826742"/>
            <a:ext cx="715496" cy="7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2" name="Rectangle 80"/>
          <p:cNvSpPr>
            <a:spLocks noChangeArrowheads="1"/>
          </p:cNvSpPr>
          <p:nvPr/>
        </p:nvSpPr>
        <p:spPr bwMode="auto">
          <a:xfrm>
            <a:off x="997208" y="2549659"/>
            <a:ext cx="12006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Arial Black" panose="020B0A04020102020204" pitchFamily="34" charset="0"/>
              </a:rPr>
              <a:t>World Bank loans in US$</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143" name="Rectangle 80"/>
          <p:cNvSpPr>
            <a:spLocks noChangeArrowheads="1"/>
          </p:cNvSpPr>
          <p:nvPr/>
        </p:nvSpPr>
        <p:spPr bwMode="auto">
          <a:xfrm>
            <a:off x="1214627" y="2687955"/>
            <a:ext cx="90890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$10 billion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144" name="Rectangle 80"/>
          <p:cNvSpPr>
            <a:spLocks noChangeArrowheads="1"/>
          </p:cNvSpPr>
          <p:nvPr/>
        </p:nvSpPr>
        <p:spPr bwMode="auto">
          <a:xfrm>
            <a:off x="1214627" y="2840604"/>
            <a:ext cx="9073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$1 billion–$9.9 billion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145" name="Rectangle 80"/>
          <p:cNvSpPr>
            <a:spLocks noChangeArrowheads="1"/>
          </p:cNvSpPr>
          <p:nvPr/>
        </p:nvSpPr>
        <p:spPr bwMode="auto">
          <a:xfrm>
            <a:off x="1214627" y="3139595"/>
            <a:ext cx="36869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loans</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147" name="Rectangle 80"/>
          <p:cNvSpPr>
            <a:spLocks noChangeArrowheads="1"/>
          </p:cNvSpPr>
          <p:nvPr/>
        </p:nvSpPr>
        <p:spPr bwMode="auto">
          <a:xfrm>
            <a:off x="1214627" y="2984419"/>
            <a:ext cx="6716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below $1 billion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34890911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2BB6D-58CE-4329-AE59-70F637972D6C}"/>
              </a:ext>
            </a:extLst>
          </p:cNvPr>
          <p:cNvSpPr>
            <a:spLocks noGrp="1"/>
          </p:cNvSpPr>
          <p:nvPr>
            <p:ph type="title"/>
          </p:nvPr>
        </p:nvSpPr>
        <p:spPr/>
        <p:txBody>
          <a:bodyPr/>
          <a:lstStyle/>
          <a:p>
            <a:r>
              <a:rPr lang="en-US" dirty="0"/>
              <a:t>10.3.3 Financing Development </a:t>
            </a:r>
            <a:r>
              <a:rPr lang="en-US" sz="2000" b="0" dirty="0"/>
              <a:t>(6 of 7)</a:t>
            </a:r>
          </a:p>
        </p:txBody>
      </p:sp>
      <p:sp>
        <p:nvSpPr>
          <p:cNvPr id="3" name="Content Placeholder 2">
            <a:extLst>
              <a:ext uri="{FF2B5EF4-FFF2-40B4-BE49-F238E27FC236}">
                <a16:creationId xmlns:a16="http://schemas.microsoft.com/office/drawing/2014/main" id="{10921234-1293-4DB5-8E43-08F4CF803D32}"/>
              </a:ext>
            </a:extLst>
          </p:cNvPr>
          <p:cNvSpPr>
            <a:spLocks noGrp="1"/>
          </p:cNvSpPr>
          <p:nvPr>
            <p:ph sz="quarter" idx="13"/>
          </p:nvPr>
        </p:nvSpPr>
        <p:spPr/>
        <p:txBody>
          <a:bodyPr/>
          <a:lstStyle/>
          <a:p>
            <a:r>
              <a:rPr lang="en-US" dirty="0"/>
              <a:t>An alternative source of loans is known as </a:t>
            </a:r>
            <a:r>
              <a:rPr lang="en-US" b="1" dirty="0"/>
              <a:t>microfinance</a:t>
            </a:r>
            <a:r>
              <a:rPr lang="en-US" dirty="0"/>
              <a:t>, which is the provision of small loans and other financial services to individuals and small businesses in developing countries that are unable to obtain loans from commercial banks</a:t>
            </a:r>
          </a:p>
          <a:p>
            <a:r>
              <a:rPr lang="en-US" dirty="0"/>
              <a:t>The Grameen Bank in Bangladesh is a prime example of microfinance. Grameen specializes in making loans to women, who make up three-fourths of the borrowers</a:t>
            </a:r>
          </a:p>
        </p:txBody>
      </p:sp>
    </p:spTree>
    <p:extLst>
      <p:ext uri="{BB962C8B-B14F-4D97-AF65-F5344CB8AC3E}">
        <p14:creationId xmlns:p14="http://schemas.microsoft.com/office/powerpoint/2010/main" val="32142497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BC34-3ED4-4EF5-886B-86C72749F845}"/>
              </a:ext>
            </a:extLst>
          </p:cNvPr>
          <p:cNvSpPr>
            <a:spLocks noGrp="1"/>
          </p:cNvSpPr>
          <p:nvPr>
            <p:ph type="title"/>
          </p:nvPr>
        </p:nvSpPr>
        <p:spPr/>
        <p:txBody>
          <a:bodyPr/>
          <a:lstStyle/>
          <a:p>
            <a:r>
              <a:rPr lang="en-US" dirty="0"/>
              <a:t>10.3.3 Financing Development </a:t>
            </a:r>
            <a:r>
              <a:rPr lang="en-US" sz="2000" b="0" dirty="0"/>
              <a:t>(7 of 7)</a:t>
            </a:r>
          </a:p>
        </p:txBody>
      </p:sp>
      <p:sp>
        <p:nvSpPr>
          <p:cNvPr id="3" name="Content Placeholder 2">
            <a:extLst>
              <a:ext uri="{FF2B5EF4-FFF2-40B4-BE49-F238E27FC236}">
                <a16:creationId xmlns:a16="http://schemas.microsoft.com/office/drawing/2014/main" id="{01D53E5E-2799-4733-A474-7C6CC90EDA78}"/>
              </a:ext>
            </a:extLst>
          </p:cNvPr>
          <p:cNvSpPr>
            <a:spLocks noGrp="1"/>
          </p:cNvSpPr>
          <p:nvPr>
            <p:ph sz="quarter" idx="13"/>
          </p:nvPr>
        </p:nvSpPr>
        <p:spPr>
          <a:xfrm>
            <a:off x="457199" y="1556326"/>
            <a:ext cx="8324492" cy="695168"/>
          </a:xfrm>
        </p:spPr>
        <p:txBody>
          <a:bodyPr/>
          <a:lstStyle/>
          <a:p>
            <a:pPr marL="432" indent="0">
              <a:buNone/>
            </a:pPr>
            <a:r>
              <a:rPr lang="en-US" sz="2200" b="1" dirty="0"/>
              <a:t>Figure 10-51:</a:t>
            </a:r>
            <a:r>
              <a:rPr lang="en-US" sz="2200" dirty="0"/>
              <a:t> The Peermade Development Society, Kerala, India, makes microloans to women trying to start small businesses.</a:t>
            </a:r>
          </a:p>
        </p:txBody>
      </p:sp>
      <p:pic>
        <p:nvPicPr>
          <p:cNvPr id="6" name="Picture 5" descr="Indian women gathered around a table reviewing documents.">
            <a:extLst>
              <a:ext uri="{FF2B5EF4-FFF2-40B4-BE49-F238E27FC236}">
                <a16:creationId xmlns:a16="http://schemas.microsoft.com/office/drawing/2014/main" id="{1E9A064F-BC05-45EB-B496-DE1D1748FFB4}"/>
              </a:ext>
            </a:extLst>
          </p:cNvPr>
          <p:cNvPicPr>
            <a:picLocks noChangeAspect="1"/>
          </p:cNvPicPr>
          <p:nvPr/>
        </p:nvPicPr>
        <p:blipFill>
          <a:blip r:embed="rId2"/>
          <a:stretch>
            <a:fillRect/>
          </a:stretch>
        </p:blipFill>
        <p:spPr>
          <a:xfrm>
            <a:off x="1637964" y="2429623"/>
            <a:ext cx="5868073" cy="3744622"/>
          </a:xfrm>
          <a:prstGeom prst="rect">
            <a:avLst/>
          </a:prstGeom>
        </p:spPr>
      </p:pic>
    </p:spTree>
    <p:extLst>
      <p:ext uri="{BB962C8B-B14F-4D97-AF65-F5344CB8AC3E}">
        <p14:creationId xmlns:p14="http://schemas.microsoft.com/office/powerpoint/2010/main" val="4248085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C6B0-7FC4-49C6-98ED-954A39C58C7E}"/>
              </a:ext>
            </a:extLst>
          </p:cNvPr>
          <p:cNvSpPr>
            <a:spLocks noGrp="1"/>
          </p:cNvSpPr>
          <p:nvPr>
            <p:ph type="title"/>
          </p:nvPr>
        </p:nvSpPr>
        <p:spPr>
          <a:xfrm>
            <a:off x="457199" y="215371"/>
            <a:ext cx="8362335" cy="1097279"/>
          </a:xfrm>
        </p:spPr>
        <p:txBody>
          <a:bodyPr/>
          <a:lstStyle/>
          <a:p>
            <a:r>
              <a:rPr lang="en-US" sz="3400" dirty="0"/>
              <a:t>10.1.2 A Decent Standard of Living </a:t>
            </a:r>
            <a:r>
              <a:rPr lang="en-US" sz="2000" b="0" dirty="0"/>
              <a:t>(1 of 5)</a:t>
            </a:r>
          </a:p>
        </p:txBody>
      </p:sp>
      <p:sp>
        <p:nvSpPr>
          <p:cNvPr id="3" name="Content Placeholder 2">
            <a:extLst>
              <a:ext uri="{FF2B5EF4-FFF2-40B4-BE49-F238E27FC236}">
                <a16:creationId xmlns:a16="http://schemas.microsoft.com/office/drawing/2014/main" id="{D7C35882-137F-4CC7-968C-EA84B99E2252}"/>
              </a:ext>
            </a:extLst>
          </p:cNvPr>
          <p:cNvSpPr>
            <a:spLocks noGrp="1"/>
          </p:cNvSpPr>
          <p:nvPr>
            <p:ph sz="quarter" idx="13"/>
          </p:nvPr>
        </p:nvSpPr>
        <p:spPr>
          <a:xfrm>
            <a:off x="457200" y="1556326"/>
            <a:ext cx="7745506" cy="4434275"/>
          </a:xfrm>
        </p:spPr>
        <p:txBody>
          <a:bodyPr/>
          <a:lstStyle/>
          <a:p>
            <a:r>
              <a:rPr lang="en-US" dirty="0"/>
              <a:t>A key </a:t>
            </a:r>
            <a:r>
              <a:rPr lang="en-US" dirty="0" smtClean="0"/>
              <a:t>measure </a:t>
            </a:r>
            <a:r>
              <a:rPr lang="en-US" dirty="0"/>
              <a:t>of standard of living is </a:t>
            </a:r>
            <a:r>
              <a:rPr lang="en-US" b="1" dirty="0"/>
              <a:t>Gross national income (G</a:t>
            </a:r>
            <a:r>
              <a:rPr lang="en-US" sz="100" b="1" dirty="0"/>
              <a:t> </a:t>
            </a:r>
            <a:r>
              <a:rPr lang="en-US" b="1" dirty="0"/>
              <a:t>N</a:t>
            </a:r>
            <a:r>
              <a:rPr lang="en-US" sz="100" b="1" dirty="0"/>
              <a:t> </a:t>
            </a:r>
            <a:r>
              <a:rPr lang="en-US" b="1" dirty="0"/>
              <a:t>I)</a:t>
            </a:r>
            <a:r>
              <a:rPr lang="en-US" dirty="0"/>
              <a:t> adjusted for </a:t>
            </a:r>
            <a:r>
              <a:rPr lang="en-US" b="1" dirty="0"/>
              <a:t>purchasing power parity </a:t>
            </a:r>
            <a:r>
              <a:rPr lang="en-US" b="1" dirty="0" smtClean="0"/>
              <a:t>(P</a:t>
            </a:r>
            <a:r>
              <a:rPr lang="en-US" sz="100" b="1" dirty="0" smtClean="0"/>
              <a:t> </a:t>
            </a:r>
            <a:r>
              <a:rPr lang="en-US" b="1" dirty="0" err="1" smtClean="0"/>
              <a:t>P</a:t>
            </a:r>
            <a:r>
              <a:rPr lang="en-US" sz="100" b="1" dirty="0" smtClean="0"/>
              <a:t> </a:t>
            </a:r>
            <a:r>
              <a:rPr lang="en-US" b="1" dirty="0" smtClean="0"/>
              <a:t>P) </a:t>
            </a:r>
            <a:r>
              <a:rPr lang="en-US" dirty="0" smtClean="0"/>
              <a:t>per </a:t>
            </a:r>
            <a:r>
              <a:rPr lang="en-US" dirty="0"/>
              <a:t>capita</a:t>
            </a:r>
          </a:p>
          <a:p>
            <a:r>
              <a:rPr lang="en-US" dirty="0"/>
              <a:t>Other measures examine the percent of the population employed in the </a:t>
            </a:r>
            <a:r>
              <a:rPr lang="en-US" b="1" dirty="0"/>
              <a:t>primary, secondary,</a:t>
            </a:r>
            <a:r>
              <a:rPr lang="en-US" dirty="0"/>
              <a:t> and </a:t>
            </a:r>
            <a:r>
              <a:rPr lang="en-US" b="1" dirty="0"/>
              <a:t>tertiary sectors</a:t>
            </a:r>
          </a:p>
          <a:p>
            <a:pPr marL="741600" lvl="1" indent="-429768">
              <a:buFont typeface="+mj-lt"/>
              <a:buAutoNum type="arabicPeriod"/>
            </a:pPr>
            <a:r>
              <a:rPr lang="en-US" dirty="0"/>
              <a:t>primary sector: agriculture, mining</a:t>
            </a:r>
          </a:p>
          <a:p>
            <a:pPr marL="741600" lvl="1" indent="-429768">
              <a:buFont typeface="+mj-lt"/>
              <a:buAutoNum type="arabicPeriod"/>
            </a:pPr>
            <a:r>
              <a:rPr lang="en-US" dirty="0"/>
              <a:t>secondary sector: manufacturing</a:t>
            </a:r>
          </a:p>
          <a:p>
            <a:pPr marL="741600" lvl="1" indent="-429768">
              <a:buFont typeface="+mj-lt"/>
              <a:buAutoNum type="arabicPeriod"/>
            </a:pPr>
            <a:r>
              <a:rPr lang="en-US" dirty="0"/>
              <a:t>tertiary sector: services</a:t>
            </a:r>
          </a:p>
        </p:txBody>
      </p:sp>
    </p:spTree>
    <p:extLst>
      <p:ext uri="{BB962C8B-B14F-4D97-AF65-F5344CB8AC3E}">
        <p14:creationId xmlns:p14="http://schemas.microsoft.com/office/powerpoint/2010/main" val="35688671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26015-9892-4BEA-B5E9-928FE4020990}"/>
              </a:ext>
            </a:extLst>
          </p:cNvPr>
          <p:cNvSpPr>
            <a:spLocks noGrp="1"/>
          </p:cNvSpPr>
          <p:nvPr>
            <p:ph type="title"/>
          </p:nvPr>
        </p:nvSpPr>
        <p:spPr/>
        <p:txBody>
          <a:bodyPr/>
          <a:lstStyle/>
          <a:p>
            <a:r>
              <a:rPr lang="en-US" dirty="0"/>
              <a:t>10.3.4 Structural Adjustment </a:t>
            </a:r>
            <a:r>
              <a:rPr lang="en-US" sz="2000" b="0" dirty="0"/>
              <a:t>(1 of </a:t>
            </a:r>
            <a:r>
              <a:rPr lang="en-US" sz="2000" b="0" dirty="0" smtClean="0"/>
              <a:t>4)</a:t>
            </a:r>
            <a:endParaRPr lang="en-US" sz="2000" b="0" dirty="0"/>
          </a:p>
        </p:txBody>
      </p:sp>
      <p:sp>
        <p:nvSpPr>
          <p:cNvPr id="3" name="Content Placeholder 2">
            <a:extLst>
              <a:ext uri="{FF2B5EF4-FFF2-40B4-BE49-F238E27FC236}">
                <a16:creationId xmlns:a16="http://schemas.microsoft.com/office/drawing/2014/main" id="{FB84F777-93A9-4813-9EA0-AB3A8A25B35C}"/>
              </a:ext>
            </a:extLst>
          </p:cNvPr>
          <p:cNvSpPr>
            <a:spLocks noGrp="1"/>
          </p:cNvSpPr>
          <p:nvPr>
            <p:ph sz="quarter" idx="13"/>
          </p:nvPr>
        </p:nvSpPr>
        <p:spPr/>
        <p:txBody>
          <a:bodyPr/>
          <a:lstStyle/>
          <a:p>
            <a:r>
              <a:rPr lang="en-US" dirty="0"/>
              <a:t>The World Bank itself has judged half the projects it has funded in Africa to be failures. Common reasons include the following:</a:t>
            </a:r>
          </a:p>
          <a:p>
            <a:pPr marL="741600" lvl="1" indent="-429768">
              <a:buFont typeface="+mj-lt"/>
              <a:buAutoNum type="arabicPeriod"/>
            </a:pPr>
            <a:r>
              <a:rPr lang="en-US" dirty="0"/>
              <a:t>Projects don’t function as intended because of faulty engineering</a:t>
            </a:r>
          </a:p>
          <a:p>
            <a:pPr marL="741600" lvl="1" indent="-429768">
              <a:buFont typeface="+mj-lt"/>
              <a:buAutoNum type="arabicPeriod"/>
            </a:pPr>
            <a:r>
              <a:rPr lang="en-US" dirty="0"/>
              <a:t>Recipient nations squander or spend aid on armaments, or the aid is stolen through graft and corruption</a:t>
            </a:r>
          </a:p>
          <a:p>
            <a:pPr marL="741600" lvl="1" indent="-429768">
              <a:buFont typeface="+mj-lt"/>
              <a:buAutoNum type="arabicPeriod"/>
            </a:pPr>
            <a:r>
              <a:rPr lang="en-US" dirty="0"/>
              <a:t>New infrastructure does not attract other investments</a:t>
            </a:r>
          </a:p>
        </p:txBody>
      </p:sp>
    </p:spTree>
    <p:extLst>
      <p:ext uri="{BB962C8B-B14F-4D97-AF65-F5344CB8AC3E}">
        <p14:creationId xmlns:p14="http://schemas.microsoft.com/office/powerpoint/2010/main" val="41634491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26015-9892-4BEA-B5E9-928FE4020990}"/>
              </a:ext>
            </a:extLst>
          </p:cNvPr>
          <p:cNvSpPr>
            <a:spLocks noGrp="1"/>
          </p:cNvSpPr>
          <p:nvPr>
            <p:ph type="title"/>
          </p:nvPr>
        </p:nvSpPr>
        <p:spPr/>
        <p:txBody>
          <a:bodyPr/>
          <a:lstStyle/>
          <a:p>
            <a:r>
              <a:rPr lang="en-US" dirty="0"/>
              <a:t>10.3.4 Structural Adjustment </a:t>
            </a:r>
            <a:r>
              <a:rPr lang="en-US" sz="2000" b="0" dirty="0"/>
              <a:t>(2 of </a:t>
            </a:r>
            <a:r>
              <a:rPr lang="en-US" sz="2000" b="0" dirty="0" smtClean="0"/>
              <a:t>4)</a:t>
            </a:r>
            <a:endParaRPr lang="en-US" sz="2000" b="0" dirty="0"/>
          </a:p>
        </p:txBody>
      </p:sp>
      <p:sp>
        <p:nvSpPr>
          <p:cNvPr id="3" name="Content Placeholder 2">
            <a:extLst>
              <a:ext uri="{FF2B5EF4-FFF2-40B4-BE49-F238E27FC236}">
                <a16:creationId xmlns:a16="http://schemas.microsoft.com/office/drawing/2014/main" id="{FB84F777-93A9-4813-9EA0-AB3A8A25B35C}"/>
              </a:ext>
            </a:extLst>
          </p:cNvPr>
          <p:cNvSpPr>
            <a:spLocks noGrp="1"/>
          </p:cNvSpPr>
          <p:nvPr>
            <p:ph sz="quarter" idx="13"/>
          </p:nvPr>
        </p:nvSpPr>
        <p:spPr>
          <a:xfrm>
            <a:off x="457199" y="1556326"/>
            <a:ext cx="8332839" cy="4434275"/>
          </a:xfrm>
        </p:spPr>
        <p:txBody>
          <a:bodyPr/>
          <a:lstStyle/>
          <a:p>
            <a:r>
              <a:rPr lang="en-US" dirty="0"/>
              <a:t>Loan debt and repayment can entail a </a:t>
            </a:r>
            <a:r>
              <a:rPr lang="en-US" b="1" dirty="0"/>
              <a:t>stimulus strategy</a:t>
            </a:r>
            <a:r>
              <a:rPr lang="en-US" dirty="0"/>
              <a:t> or </a:t>
            </a:r>
            <a:r>
              <a:rPr lang="en-US" b="1" dirty="0"/>
              <a:t>an austerity strategy</a:t>
            </a:r>
            <a:r>
              <a:rPr lang="en-US" dirty="0"/>
              <a:t>. The stimulus strategy entails government spending to stimulate economy, whereas the austerity strategy requires spending be cut dramatically</a:t>
            </a:r>
          </a:p>
          <a:p>
            <a:r>
              <a:rPr lang="en-US" dirty="0"/>
              <a:t>The I</a:t>
            </a:r>
            <a:r>
              <a:rPr lang="en-US" sz="100" dirty="0"/>
              <a:t> </a:t>
            </a:r>
            <a:r>
              <a:rPr lang="en-US" dirty="0"/>
              <a:t>M</a:t>
            </a:r>
            <a:r>
              <a:rPr lang="en-US" sz="100" dirty="0"/>
              <a:t> </a:t>
            </a:r>
            <a:r>
              <a:rPr lang="en-US" dirty="0"/>
              <a:t>F or World Bank may impose a </a:t>
            </a:r>
            <a:r>
              <a:rPr lang="en-US" b="1" dirty="0"/>
              <a:t>structural adjustment program</a:t>
            </a:r>
            <a:r>
              <a:rPr lang="en-US" dirty="0"/>
              <a:t> on a developing nation, leading to cuts in key government spending on education and health, and producing higher unemployment</a:t>
            </a:r>
          </a:p>
        </p:txBody>
      </p:sp>
    </p:spTree>
    <p:extLst>
      <p:ext uri="{BB962C8B-B14F-4D97-AF65-F5344CB8AC3E}">
        <p14:creationId xmlns:p14="http://schemas.microsoft.com/office/powerpoint/2010/main" val="29484097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26015-9892-4BEA-B5E9-928FE4020990}"/>
              </a:ext>
            </a:extLst>
          </p:cNvPr>
          <p:cNvSpPr>
            <a:spLocks noGrp="1"/>
          </p:cNvSpPr>
          <p:nvPr>
            <p:ph type="title"/>
          </p:nvPr>
        </p:nvSpPr>
        <p:spPr/>
        <p:txBody>
          <a:bodyPr/>
          <a:lstStyle/>
          <a:p>
            <a:r>
              <a:rPr lang="en-US" dirty="0"/>
              <a:t>10.3.4 Structural Adjustment </a:t>
            </a:r>
            <a:r>
              <a:rPr lang="en-US" sz="2000" b="0" dirty="0"/>
              <a:t>(3 of </a:t>
            </a:r>
            <a:r>
              <a:rPr lang="en-US" sz="2000" b="0" dirty="0" smtClean="0"/>
              <a:t>4)</a:t>
            </a:r>
            <a:endParaRPr lang="en-US" sz="2000" b="0" dirty="0"/>
          </a:p>
        </p:txBody>
      </p:sp>
      <p:sp>
        <p:nvSpPr>
          <p:cNvPr id="3" name="Content Placeholder 2">
            <a:extLst>
              <a:ext uri="{FF2B5EF4-FFF2-40B4-BE49-F238E27FC236}">
                <a16:creationId xmlns:a16="http://schemas.microsoft.com/office/drawing/2014/main" id="{FB84F777-93A9-4813-9EA0-AB3A8A25B35C}"/>
              </a:ext>
            </a:extLst>
          </p:cNvPr>
          <p:cNvSpPr>
            <a:spLocks noGrp="1"/>
          </p:cNvSpPr>
          <p:nvPr>
            <p:ph sz="quarter" idx="13"/>
          </p:nvPr>
        </p:nvSpPr>
        <p:spPr>
          <a:xfrm>
            <a:off x="457199" y="1556327"/>
            <a:ext cx="8332839" cy="788668"/>
          </a:xfrm>
        </p:spPr>
        <p:txBody>
          <a:bodyPr/>
          <a:lstStyle/>
          <a:p>
            <a:pPr marL="432" indent="0">
              <a:buNone/>
            </a:pPr>
            <a:r>
              <a:rPr lang="en-US" sz="2200" b="1" dirty="0"/>
              <a:t>Figure 10-52:</a:t>
            </a:r>
            <a:r>
              <a:rPr lang="en-US" sz="2200" dirty="0"/>
              <a:t> International borrowing leads to more debt than countries can repay.</a:t>
            </a:r>
          </a:p>
        </p:txBody>
      </p:sp>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30" y="2754189"/>
            <a:ext cx="7937156" cy="3135230"/>
          </a:xfrm>
          <a:prstGeom prst="rect">
            <a:avLst/>
          </a:prstGeom>
        </p:spPr>
      </p:pic>
      <p:sp>
        <p:nvSpPr>
          <p:cNvPr id="7" name="Rectangle 6"/>
          <p:cNvSpPr>
            <a:spLocks noChangeArrowheads="1"/>
          </p:cNvSpPr>
          <p:nvPr/>
        </p:nvSpPr>
        <p:spPr bwMode="auto">
          <a:xfrm>
            <a:off x="2507793" y="3639465"/>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2388226" y="4056442"/>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8509422" y="4489368"/>
            <a:ext cx="66094"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2364845" y="4473128"/>
            <a:ext cx="66094"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2354440" y="4883230"/>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2503057" y="5302965"/>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8048086" y="3235604"/>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2801051" y="3228457"/>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3333199" y="2811113"/>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8319341" y="3645748"/>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8324357" y="5308593"/>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8452063" y="4072033"/>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8459266" y="4900699"/>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5" name="Rectangle 4"/>
          <p:cNvSpPr>
            <a:spLocks noChangeArrowheads="1"/>
          </p:cNvSpPr>
          <p:nvPr/>
        </p:nvSpPr>
        <p:spPr bwMode="auto">
          <a:xfrm>
            <a:off x="3800948" y="5727455"/>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4706418" y="5727455"/>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5848663" y="5727455"/>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40°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4968640" y="5727455"/>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20°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5552597" y="5727455"/>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4399962" y="5727455"/>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4117646" y="5727455"/>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3520016" y="5727455"/>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3241242" y="5727455"/>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2941931" y="5727455"/>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160°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5290099" y="5727455"/>
            <a:ext cx="66094"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a:schemeClr val="bg1"/>
                  </a:glow>
                </a:effectLst>
                <a:latin typeface="+mj-lt"/>
              </a:rPr>
              <a:t>0°</a:t>
            </a:r>
            <a:endParaRPr kumimoji="0" lang="en-US" altLang="en-US" sz="1600" b="1" i="0" u="none" strike="noStrike" cap="none" normalizeH="0" baseline="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6114154" y="5727455"/>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6672724" y="5727455"/>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955602" y="5727455"/>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120°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6406727" y="5727455"/>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7527536" y="5727455"/>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160°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7241693" y="5727455"/>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140°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7812555" y="5730341"/>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180°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8019971" y="4440194"/>
            <a:ext cx="271269" cy="6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EQUATOR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38" name="Rectangle 42"/>
          <p:cNvSpPr>
            <a:spLocks noChangeArrowheads="1"/>
          </p:cNvSpPr>
          <p:nvPr/>
        </p:nvSpPr>
        <p:spPr bwMode="auto">
          <a:xfrm>
            <a:off x="6453204" y="5026385"/>
            <a:ext cx="611219" cy="6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a:schemeClr val="bg1"/>
                </a:glow>
              </a:effectLst>
              <a:latin typeface="+mj-lt"/>
            </a:endParaRPr>
          </a:p>
        </p:txBody>
      </p:sp>
      <p:sp>
        <p:nvSpPr>
          <p:cNvPr id="39" name="Rectangle 45"/>
          <p:cNvSpPr>
            <a:spLocks noChangeArrowheads="1"/>
          </p:cNvSpPr>
          <p:nvPr/>
        </p:nvSpPr>
        <p:spPr bwMode="auto">
          <a:xfrm>
            <a:off x="7651802" y="3958269"/>
            <a:ext cx="537942" cy="6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20" normalizeH="0" dirty="0" smtClean="0">
                <a:ln>
                  <a:noFill/>
                </a:ln>
                <a:solidFill>
                  <a:srgbClr val="00AEEF"/>
                </a:solidFill>
                <a:effectLst>
                  <a:glow>
                    <a:schemeClr val="bg1"/>
                  </a:glow>
                </a:effectLst>
                <a:latin typeface="+mj-lt"/>
              </a:rPr>
              <a:t>TROPIC OF CANCER</a:t>
            </a:r>
            <a:endParaRPr kumimoji="0" lang="en-US" altLang="en-US" sz="500" b="1" i="0" u="none" strike="noStrike" cap="none" spc="-20" normalizeH="0" dirty="0" smtClean="0">
              <a:ln>
                <a:noFill/>
              </a:ln>
              <a:solidFill>
                <a:schemeClr val="tx1"/>
              </a:solidFill>
              <a:effectLst>
                <a:glow>
                  <a:schemeClr val="bg1"/>
                </a:glow>
              </a:effectLst>
              <a:latin typeface="+mj-lt"/>
            </a:endParaRPr>
          </a:p>
        </p:txBody>
      </p:sp>
      <p:sp>
        <p:nvSpPr>
          <p:cNvPr id="40" name="Rectangle 39"/>
          <p:cNvSpPr>
            <a:spLocks noChangeArrowheads="1"/>
          </p:cNvSpPr>
          <p:nvPr/>
        </p:nvSpPr>
        <p:spPr bwMode="auto">
          <a:xfrm>
            <a:off x="7506885" y="2829731"/>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a:schemeClr val="bg1"/>
                  </a:glow>
                </a:effectLst>
                <a:latin typeface="+mj-lt"/>
              </a:rPr>
              <a:t>80°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41" name="Rectangle 47"/>
          <p:cNvSpPr>
            <a:spLocks noChangeArrowheads="1"/>
          </p:cNvSpPr>
          <p:nvPr/>
        </p:nvSpPr>
        <p:spPr bwMode="auto">
          <a:xfrm>
            <a:off x="5094788" y="2704453"/>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2" name="Rectangle 49"/>
          <p:cNvSpPr>
            <a:spLocks noChangeArrowheads="1"/>
          </p:cNvSpPr>
          <p:nvPr/>
        </p:nvSpPr>
        <p:spPr bwMode="auto">
          <a:xfrm>
            <a:off x="4897922" y="2704453"/>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3" name="Rectangle 51"/>
          <p:cNvSpPr>
            <a:spLocks noChangeArrowheads="1"/>
          </p:cNvSpPr>
          <p:nvPr/>
        </p:nvSpPr>
        <p:spPr bwMode="auto">
          <a:xfrm>
            <a:off x="4690924" y="2704453"/>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60°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4" name="Rectangle 52"/>
          <p:cNvSpPr>
            <a:spLocks noChangeArrowheads="1"/>
          </p:cNvSpPr>
          <p:nvPr/>
        </p:nvSpPr>
        <p:spPr bwMode="auto">
          <a:xfrm>
            <a:off x="4492483" y="2704453"/>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5" name="Rectangle 54"/>
          <p:cNvSpPr>
            <a:spLocks noChangeArrowheads="1"/>
          </p:cNvSpPr>
          <p:nvPr/>
        </p:nvSpPr>
        <p:spPr bwMode="auto">
          <a:xfrm>
            <a:off x="4265648" y="2704453"/>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6" name="Rectangle 56"/>
          <p:cNvSpPr>
            <a:spLocks noChangeArrowheads="1"/>
          </p:cNvSpPr>
          <p:nvPr/>
        </p:nvSpPr>
        <p:spPr bwMode="auto">
          <a:xfrm>
            <a:off x="4068644" y="2704453"/>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120°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47" name="Rectangle 58"/>
          <p:cNvSpPr>
            <a:spLocks noChangeArrowheads="1"/>
          </p:cNvSpPr>
          <p:nvPr/>
        </p:nvSpPr>
        <p:spPr bwMode="auto">
          <a:xfrm>
            <a:off x="3886508" y="2704453"/>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8" name="Rectangle 59"/>
          <p:cNvSpPr>
            <a:spLocks noChangeArrowheads="1"/>
          </p:cNvSpPr>
          <p:nvPr/>
        </p:nvSpPr>
        <p:spPr bwMode="auto">
          <a:xfrm>
            <a:off x="3677455" y="2704453"/>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49" name="Rectangle 46"/>
          <p:cNvSpPr>
            <a:spLocks noChangeArrowheads="1"/>
          </p:cNvSpPr>
          <p:nvPr/>
        </p:nvSpPr>
        <p:spPr bwMode="auto">
          <a:xfrm>
            <a:off x="5325206" y="2704453"/>
            <a:ext cx="66094"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0" name="Rectangle 49"/>
          <p:cNvSpPr>
            <a:spLocks noChangeArrowheads="1"/>
          </p:cNvSpPr>
          <p:nvPr/>
        </p:nvSpPr>
        <p:spPr bwMode="auto">
          <a:xfrm>
            <a:off x="5502074" y="2704453"/>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1" name="Rectangle 50"/>
          <p:cNvSpPr>
            <a:spLocks noChangeArrowheads="1"/>
          </p:cNvSpPr>
          <p:nvPr/>
        </p:nvSpPr>
        <p:spPr bwMode="auto">
          <a:xfrm>
            <a:off x="5698211" y="2704453"/>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40°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2" name="Rectangle 53"/>
          <p:cNvSpPr>
            <a:spLocks noChangeArrowheads="1"/>
          </p:cNvSpPr>
          <p:nvPr/>
        </p:nvSpPr>
        <p:spPr bwMode="auto">
          <a:xfrm>
            <a:off x="6107733" y="2704453"/>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3" name="Rectangle 55"/>
          <p:cNvSpPr>
            <a:spLocks noChangeArrowheads="1"/>
          </p:cNvSpPr>
          <p:nvPr/>
        </p:nvSpPr>
        <p:spPr bwMode="auto">
          <a:xfrm>
            <a:off x="6281215" y="2704453"/>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63500">
                    <a:schemeClr val="bg1"/>
                  </a:glow>
                </a:effectLst>
                <a:latin typeface="+mj-lt"/>
              </a:rPr>
              <a:t>100°</a:t>
            </a:r>
            <a:endParaRPr kumimoji="0" lang="en-US" altLang="en-US" sz="1600" b="1" i="0" u="none" strike="noStrike" cap="none" normalizeH="0" baseline="0" smtClean="0">
              <a:ln>
                <a:noFill/>
              </a:ln>
              <a:solidFill>
                <a:schemeClr val="tx1"/>
              </a:solidFill>
              <a:effectLst>
                <a:glow rad="63500">
                  <a:schemeClr val="bg1"/>
                </a:glow>
              </a:effectLst>
              <a:latin typeface="+mj-lt"/>
            </a:endParaRPr>
          </a:p>
        </p:txBody>
      </p:sp>
      <p:sp>
        <p:nvSpPr>
          <p:cNvPr id="54" name="Rectangle 57"/>
          <p:cNvSpPr>
            <a:spLocks noChangeArrowheads="1"/>
          </p:cNvSpPr>
          <p:nvPr/>
        </p:nvSpPr>
        <p:spPr bwMode="auto">
          <a:xfrm>
            <a:off x="6489556" y="2704453"/>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120°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5" name="Rectangle 60"/>
          <p:cNvSpPr>
            <a:spLocks noChangeArrowheads="1"/>
          </p:cNvSpPr>
          <p:nvPr/>
        </p:nvSpPr>
        <p:spPr bwMode="auto">
          <a:xfrm>
            <a:off x="6695808" y="2704453"/>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140°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6" name="Rectangle 61"/>
          <p:cNvSpPr>
            <a:spLocks noChangeArrowheads="1"/>
          </p:cNvSpPr>
          <p:nvPr/>
        </p:nvSpPr>
        <p:spPr bwMode="auto">
          <a:xfrm>
            <a:off x="6878652" y="2704453"/>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2"/>
          <p:cNvSpPr>
            <a:spLocks noChangeArrowheads="1"/>
          </p:cNvSpPr>
          <p:nvPr/>
        </p:nvSpPr>
        <p:spPr bwMode="auto">
          <a:xfrm>
            <a:off x="5891569" y="2704453"/>
            <a:ext cx="104888"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60°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3"/>
          <p:cNvSpPr>
            <a:spLocks noChangeArrowheads="1"/>
          </p:cNvSpPr>
          <p:nvPr/>
        </p:nvSpPr>
        <p:spPr bwMode="auto">
          <a:xfrm>
            <a:off x="7087133" y="2704453"/>
            <a:ext cx="143682" cy="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63500">
                    <a:schemeClr val="bg1"/>
                  </a:glow>
                </a:effectLst>
                <a:latin typeface="+mj-lt"/>
              </a:rPr>
              <a:t>180°</a:t>
            </a:r>
            <a:endParaRPr kumimoji="0" lang="en-US" altLang="en-US" sz="16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4"/>
          <p:cNvSpPr>
            <a:spLocks noChangeArrowheads="1"/>
          </p:cNvSpPr>
          <p:nvPr/>
        </p:nvSpPr>
        <p:spPr bwMode="auto">
          <a:xfrm>
            <a:off x="4378212" y="3717294"/>
            <a:ext cx="576160" cy="27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0" name="Rectangle 66"/>
          <p:cNvSpPr>
            <a:spLocks noChangeArrowheads="1"/>
          </p:cNvSpPr>
          <p:nvPr/>
        </p:nvSpPr>
        <p:spPr bwMode="auto">
          <a:xfrm>
            <a:off x="5138563" y="2897449"/>
            <a:ext cx="346271" cy="21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8"/>
          <p:cNvSpPr>
            <a:spLocks noChangeArrowheads="1"/>
          </p:cNvSpPr>
          <p:nvPr/>
        </p:nvSpPr>
        <p:spPr bwMode="auto">
          <a:xfrm>
            <a:off x="4727114" y="5019864"/>
            <a:ext cx="576160" cy="27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70"/>
          <p:cNvSpPr>
            <a:spLocks noChangeArrowheads="1"/>
          </p:cNvSpPr>
          <p:nvPr/>
        </p:nvSpPr>
        <p:spPr bwMode="auto">
          <a:xfrm>
            <a:off x="6430759" y="4585631"/>
            <a:ext cx="415237" cy="27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2"/>
          <p:cNvSpPr>
            <a:spLocks noChangeArrowheads="1"/>
          </p:cNvSpPr>
          <p:nvPr/>
        </p:nvSpPr>
        <p:spPr bwMode="auto">
          <a:xfrm>
            <a:off x="2733389" y="4563520"/>
            <a:ext cx="459779" cy="27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4"/>
          <p:cNvSpPr>
            <a:spLocks noChangeArrowheads="1"/>
          </p:cNvSpPr>
          <p:nvPr/>
        </p:nvSpPr>
        <p:spPr bwMode="auto">
          <a:xfrm>
            <a:off x="7712368" y="4123243"/>
            <a:ext cx="459779" cy="27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5" name="Rectangle 76"/>
          <p:cNvSpPr>
            <a:spLocks noChangeArrowheads="1"/>
          </p:cNvSpPr>
          <p:nvPr/>
        </p:nvSpPr>
        <p:spPr bwMode="auto">
          <a:xfrm>
            <a:off x="6079917" y="5396072"/>
            <a:ext cx="31609" cy="6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6" name="Rectangle 77"/>
          <p:cNvSpPr>
            <a:spLocks noChangeArrowheads="1"/>
          </p:cNvSpPr>
          <p:nvPr/>
        </p:nvSpPr>
        <p:spPr bwMode="auto">
          <a:xfrm>
            <a:off x="6388140" y="5396072"/>
            <a:ext cx="142244" cy="6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7" name="Rectangle 80"/>
          <p:cNvSpPr>
            <a:spLocks noChangeArrowheads="1"/>
          </p:cNvSpPr>
          <p:nvPr/>
        </p:nvSpPr>
        <p:spPr bwMode="auto">
          <a:xfrm>
            <a:off x="6751684" y="5396072"/>
            <a:ext cx="447728" cy="6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6079917" y="5524232"/>
            <a:ext cx="31609" cy="6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6246140" y="5524232"/>
            <a:ext cx="142244" cy="6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81"/>
          <p:cNvSpPr>
            <a:spLocks noChangeArrowheads="1"/>
          </p:cNvSpPr>
          <p:nvPr/>
        </p:nvSpPr>
        <p:spPr bwMode="auto">
          <a:xfrm>
            <a:off x="6470519" y="5522786"/>
            <a:ext cx="644011" cy="6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568485" y="4841640"/>
            <a:ext cx="11028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effectLst>
                  <a:glow>
                    <a:schemeClr val="bg1"/>
                  </a:glow>
                </a:effectLst>
                <a:latin typeface="Arial Black" panose="020B0A04020102020204" pitchFamily="34" charset="0"/>
              </a:rPr>
              <a:t>Debt as percentage</a:t>
            </a:r>
          </a:p>
          <a:p>
            <a:pPr lvl="0"/>
            <a:r>
              <a:rPr lang="en-US" altLang="en-US" sz="800" b="1" dirty="0">
                <a:solidFill>
                  <a:srgbClr val="000000"/>
                </a:solidFill>
                <a:effectLst>
                  <a:glow>
                    <a:schemeClr val="bg1"/>
                  </a:glow>
                </a:effectLst>
                <a:latin typeface="Arial Black" panose="020B0A04020102020204" pitchFamily="34" charset="0"/>
              </a:rPr>
              <a:t>of GNI</a:t>
            </a:r>
            <a:endParaRPr kumimoji="0" lang="en-US" altLang="en-US" sz="24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2" name="Rectangle 80"/>
          <p:cNvSpPr>
            <a:spLocks noChangeArrowheads="1"/>
          </p:cNvSpPr>
          <p:nvPr/>
        </p:nvSpPr>
        <p:spPr bwMode="auto">
          <a:xfrm>
            <a:off x="783879" y="5122865"/>
            <a:ext cx="6540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35 and above</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3" name="Rectangle 80"/>
          <p:cNvSpPr>
            <a:spLocks noChangeArrowheads="1"/>
          </p:cNvSpPr>
          <p:nvPr/>
        </p:nvSpPr>
        <p:spPr bwMode="auto">
          <a:xfrm>
            <a:off x="783879" y="5287612"/>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20–34.9</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783879" y="5608340"/>
            <a:ext cx="91531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developed country</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783879" y="5449810"/>
            <a:ext cx="4360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effectLst>
                  <a:glow>
                    <a:schemeClr val="bg1"/>
                  </a:glow>
                </a:effectLst>
                <a:latin typeface="+mj-lt"/>
              </a:rPr>
              <a:t>below 20</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8" name="Rectangle 80"/>
          <p:cNvSpPr>
            <a:spLocks noChangeArrowheads="1"/>
          </p:cNvSpPr>
          <p:nvPr/>
        </p:nvSpPr>
        <p:spPr bwMode="auto">
          <a:xfrm>
            <a:off x="783879" y="5764667"/>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800" b="1" dirty="0">
                <a:solidFill>
                  <a:srgbClr val="000000"/>
                </a:solidFill>
                <a:effectLst>
                  <a:glow>
                    <a:schemeClr val="bg1"/>
                  </a:glow>
                </a:effectLst>
                <a:latin typeface="+mj-lt"/>
              </a:rPr>
              <a:t>no data</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23386885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26015-9892-4BEA-B5E9-928FE4020990}"/>
              </a:ext>
            </a:extLst>
          </p:cNvPr>
          <p:cNvSpPr>
            <a:spLocks noGrp="1"/>
          </p:cNvSpPr>
          <p:nvPr>
            <p:ph type="title"/>
          </p:nvPr>
        </p:nvSpPr>
        <p:spPr/>
        <p:txBody>
          <a:bodyPr/>
          <a:lstStyle/>
          <a:p>
            <a:r>
              <a:rPr lang="en-US" dirty="0"/>
              <a:t>10.3.4 Structural Adjustment </a:t>
            </a:r>
            <a:r>
              <a:rPr lang="en-US" sz="2000" b="0" dirty="0"/>
              <a:t>(4 of </a:t>
            </a:r>
            <a:r>
              <a:rPr lang="en-US" sz="2000" b="0" dirty="0" smtClean="0"/>
              <a:t>4)</a:t>
            </a:r>
            <a:endParaRPr lang="en-US" sz="2000" b="0" dirty="0"/>
          </a:p>
        </p:txBody>
      </p:sp>
      <p:sp>
        <p:nvSpPr>
          <p:cNvPr id="3" name="Content Placeholder 2">
            <a:extLst>
              <a:ext uri="{FF2B5EF4-FFF2-40B4-BE49-F238E27FC236}">
                <a16:creationId xmlns:a16="http://schemas.microsoft.com/office/drawing/2014/main" id="{FB84F777-93A9-4813-9EA0-AB3A8A25B35C}"/>
              </a:ext>
            </a:extLst>
          </p:cNvPr>
          <p:cNvSpPr>
            <a:spLocks noGrp="1"/>
          </p:cNvSpPr>
          <p:nvPr>
            <p:ph sz="quarter" idx="13"/>
          </p:nvPr>
        </p:nvSpPr>
        <p:spPr>
          <a:xfrm>
            <a:off x="457199" y="1556327"/>
            <a:ext cx="8229601" cy="1045013"/>
          </a:xfrm>
        </p:spPr>
        <p:txBody>
          <a:bodyPr/>
          <a:lstStyle/>
          <a:p>
            <a:pPr marL="432" indent="0">
              <a:buNone/>
            </a:pPr>
            <a:r>
              <a:rPr lang="en-US" sz="2200" b="1" dirty="0"/>
              <a:t>Figures 10-53 and 10-54:</a:t>
            </a:r>
            <a:r>
              <a:rPr lang="en-US" sz="2200" dirty="0"/>
              <a:t> Globalization has compelled many countries to re-examine their commitment to the international trade model.</a:t>
            </a:r>
          </a:p>
        </p:txBody>
      </p:sp>
      <p:pic>
        <p:nvPicPr>
          <p:cNvPr id="7" name="Picture 6" descr="An old Maruti car made in India used as a taxi.">
            <a:extLst>
              <a:ext uri="{FF2B5EF4-FFF2-40B4-BE49-F238E27FC236}">
                <a16:creationId xmlns:a16="http://schemas.microsoft.com/office/drawing/2014/main" id="{F72E33B8-5D61-4199-B436-369175D93502}"/>
              </a:ext>
            </a:extLst>
          </p:cNvPr>
          <p:cNvPicPr>
            <a:picLocks noChangeAspect="1"/>
          </p:cNvPicPr>
          <p:nvPr/>
        </p:nvPicPr>
        <p:blipFill rotWithShape="1">
          <a:blip r:embed="rId2"/>
          <a:srcRect r="2595"/>
          <a:stretch/>
        </p:blipFill>
        <p:spPr>
          <a:xfrm>
            <a:off x="412374" y="2808367"/>
            <a:ext cx="4443071" cy="2544607"/>
          </a:xfrm>
          <a:prstGeom prst="rect">
            <a:avLst/>
          </a:prstGeom>
        </p:spPr>
      </p:pic>
      <p:pic>
        <p:nvPicPr>
          <p:cNvPr id="5" name="Picture 4" descr="Shipping containers loaded on a ship in Kandla, India.">
            <a:extLst>
              <a:ext uri="{FF2B5EF4-FFF2-40B4-BE49-F238E27FC236}">
                <a16:creationId xmlns:a16="http://schemas.microsoft.com/office/drawing/2014/main" id="{92701E27-9AC6-4628-B476-26282FE49B22}"/>
              </a:ext>
            </a:extLst>
          </p:cNvPr>
          <p:cNvPicPr>
            <a:picLocks noChangeAspect="1"/>
          </p:cNvPicPr>
          <p:nvPr/>
        </p:nvPicPr>
        <p:blipFill rotWithShape="1">
          <a:blip r:embed="rId3"/>
          <a:srcRect r="2921"/>
          <a:stretch/>
        </p:blipFill>
        <p:spPr>
          <a:xfrm>
            <a:off x="4978774" y="2808367"/>
            <a:ext cx="3913367" cy="2731325"/>
          </a:xfrm>
          <a:prstGeom prst="rect">
            <a:avLst/>
          </a:prstGeom>
        </p:spPr>
      </p:pic>
    </p:spTree>
    <p:extLst>
      <p:ext uri="{BB962C8B-B14F-4D97-AF65-F5344CB8AC3E}">
        <p14:creationId xmlns:p14="http://schemas.microsoft.com/office/powerpoint/2010/main" val="5417824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54BA-9657-4E72-AB48-2EA802DC4AEE}"/>
              </a:ext>
            </a:extLst>
          </p:cNvPr>
          <p:cNvSpPr>
            <a:spLocks noGrp="1"/>
          </p:cNvSpPr>
          <p:nvPr>
            <p:ph type="title"/>
          </p:nvPr>
        </p:nvSpPr>
        <p:spPr>
          <a:xfrm>
            <a:off x="457200" y="215371"/>
            <a:ext cx="8391832" cy="1097279"/>
          </a:xfrm>
        </p:spPr>
        <p:txBody>
          <a:bodyPr/>
          <a:lstStyle/>
          <a:p>
            <a:r>
              <a:rPr lang="en-US" sz="3400" dirty="0"/>
              <a:t>Key Issue 4: Why Are Countries Able to Make Progress in Development?</a:t>
            </a:r>
          </a:p>
        </p:txBody>
      </p:sp>
      <p:sp>
        <p:nvSpPr>
          <p:cNvPr id="3" name="Content Placeholder 2">
            <a:extLst>
              <a:ext uri="{FF2B5EF4-FFF2-40B4-BE49-F238E27FC236}">
                <a16:creationId xmlns:a16="http://schemas.microsoft.com/office/drawing/2014/main" id="{1253C4D3-3463-4222-BB60-4BFFAC29DE0C}"/>
              </a:ext>
            </a:extLst>
          </p:cNvPr>
          <p:cNvSpPr>
            <a:spLocks noGrp="1"/>
          </p:cNvSpPr>
          <p:nvPr>
            <p:ph sz="quarter" idx="13"/>
          </p:nvPr>
        </p:nvSpPr>
        <p:spPr/>
        <p:txBody>
          <a:bodyPr/>
          <a:lstStyle/>
          <a:p>
            <a:pPr marL="432" indent="0">
              <a:buNone/>
            </a:pPr>
            <a:r>
              <a:rPr lang="en-US" b="1" dirty="0">
                <a:solidFill>
                  <a:schemeClr val="tx2"/>
                </a:solidFill>
              </a:rPr>
              <a:t>10.4.1</a:t>
            </a:r>
            <a:r>
              <a:rPr lang="en-US" dirty="0"/>
              <a:t> Measuring Progress</a:t>
            </a:r>
          </a:p>
          <a:p>
            <a:pPr marL="432" indent="0">
              <a:buNone/>
            </a:pPr>
            <a:r>
              <a:rPr lang="en-US" b="1" dirty="0">
                <a:solidFill>
                  <a:schemeClr val="tx2"/>
                </a:solidFill>
              </a:rPr>
              <a:t>10.4.2</a:t>
            </a:r>
            <a:r>
              <a:rPr lang="en-US" dirty="0"/>
              <a:t> Fair Trade</a:t>
            </a:r>
          </a:p>
        </p:txBody>
      </p:sp>
    </p:spTree>
    <p:extLst>
      <p:ext uri="{BB962C8B-B14F-4D97-AF65-F5344CB8AC3E}">
        <p14:creationId xmlns:p14="http://schemas.microsoft.com/office/powerpoint/2010/main" val="37195289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3BBC-048D-45FD-8F72-27B35D3EAAE4}"/>
              </a:ext>
            </a:extLst>
          </p:cNvPr>
          <p:cNvSpPr>
            <a:spLocks noGrp="1"/>
          </p:cNvSpPr>
          <p:nvPr>
            <p:ph type="title"/>
          </p:nvPr>
        </p:nvSpPr>
        <p:spPr/>
        <p:txBody>
          <a:bodyPr/>
          <a:lstStyle/>
          <a:p>
            <a:r>
              <a:rPr lang="en-US" dirty="0"/>
              <a:t>10.4.1 Measuring Progress </a:t>
            </a:r>
            <a:r>
              <a:rPr lang="en-US" sz="2000" b="0" dirty="0"/>
              <a:t>(1 of 8)</a:t>
            </a:r>
          </a:p>
        </p:txBody>
      </p:sp>
      <p:sp>
        <p:nvSpPr>
          <p:cNvPr id="3" name="Content Placeholder 2">
            <a:extLst>
              <a:ext uri="{FF2B5EF4-FFF2-40B4-BE49-F238E27FC236}">
                <a16:creationId xmlns:a16="http://schemas.microsoft.com/office/drawing/2014/main" id="{CEDAB525-7306-4EBA-8773-544F25F66C43}"/>
              </a:ext>
            </a:extLst>
          </p:cNvPr>
          <p:cNvSpPr>
            <a:spLocks noGrp="1"/>
          </p:cNvSpPr>
          <p:nvPr>
            <p:ph sz="quarter" idx="13"/>
          </p:nvPr>
        </p:nvSpPr>
        <p:spPr>
          <a:xfrm>
            <a:off x="457200" y="1556326"/>
            <a:ext cx="8229600" cy="4768274"/>
          </a:xfrm>
        </p:spPr>
        <p:txBody>
          <a:bodyPr/>
          <a:lstStyle/>
          <a:p>
            <a:r>
              <a:rPr lang="en-US" dirty="0"/>
              <a:t>A summary of the progress made in the H</a:t>
            </a:r>
            <a:r>
              <a:rPr lang="en-US" sz="100" dirty="0"/>
              <a:t> </a:t>
            </a:r>
            <a:r>
              <a:rPr lang="en-US" dirty="0"/>
              <a:t>D</a:t>
            </a:r>
            <a:r>
              <a:rPr lang="en-US" sz="100" dirty="0"/>
              <a:t> </a:t>
            </a:r>
            <a:r>
              <a:rPr lang="en-US" dirty="0"/>
              <a:t>I and its components since 1980:</a:t>
            </a:r>
          </a:p>
          <a:p>
            <a:pPr marL="741600" lvl="1" indent="-429768">
              <a:buFont typeface="+mj-lt"/>
              <a:buAutoNum type="arabicPeriod"/>
            </a:pPr>
            <a:r>
              <a:rPr lang="en-US" b="1" dirty="0"/>
              <a:t>G</a:t>
            </a:r>
            <a:r>
              <a:rPr lang="en-US" sz="100" b="1" dirty="0"/>
              <a:t> </a:t>
            </a:r>
            <a:r>
              <a:rPr lang="en-US" b="1" dirty="0"/>
              <a:t>N</a:t>
            </a:r>
            <a:r>
              <a:rPr lang="en-US" sz="100" b="1" dirty="0"/>
              <a:t> </a:t>
            </a:r>
            <a:r>
              <a:rPr lang="en-US" b="1" dirty="0"/>
              <a:t>I per capita</a:t>
            </a:r>
            <a:r>
              <a:rPr lang="en-US" dirty="0"/>
              <a:t>—G</a:t>
            </a:r>
            <a:r>
              <a:rPr lang="en-US" sz="100" dirty="0"/>
              <a:t> </a:t>
            </a:r>
            <a:r>
              <a:rPr lang="en-US" dirty="0"/>
              <a:t>N</a:t>
            </a:r>
            <a:r>
              <a:rPr lang="en-US" sz="100" dirty="0"/>
              <a:t> </a:t>
            </a:r>
            <a:r>
              <a:rPr lang="en-US" dirty="0"/>
              <a:t>I per capita has increased much more rapidly in developed countries</a:t>
            </a:r>
          </a:p>
          <a:p>
            <a:pPr marL="741600" lvl="1" indent="-429768">
              <a:buFont typeface="+mj-lt"/>
              <a:buAutoNum type="arabicPeriod"/>
            </a:pPr>
            <a:r>
              <a:rPr lang="en-US" b="1" dirty="0"/>
              <a:t>Education</a:t>
            </a:r>
            <a:r>
              <a:rPr lang="en-US" dirty="0"/>
              <a:t>—Mean years of education have increased by around the same number in developed and developing countries</a:t>
            </a:r>
          </a:p>
          <a:p>
            <a:pPr marL="741600" lvl="1" indent="-429768">
              <a:buFont typeface="+mj-lt"/>
              <a:buAutoNum type="arabicPeriod"/>
            </a:pPr>
            <a:r>
              <a:rPr lang="en-US" b="1" dirty="0"/>
              <a:t>Life expectancy</a:t>
            </a:r>
            <a:r>
              <a:rPr lang="en-US" dirty="0"/>
              <a:t>—Life expectancy has increased by around the same number of years in developed and developing countries</a:t>
            </a:r>
          </a:p>
          <a:p>
            <a:pPr marL="741600" lvl="1" indent="-429768">
              <a:buFont typeface="+mj-lt"/>
              <a:buAutoNum type="arabicPeriod"/>
            </a:pPr>
            <a:r>
              <a:rPr lang="en-US" b="1" dirty="0"/>
              <a:t>H</a:t>
            </a:r>
            <a:r>
              <a:rPr lang="en-US" sz="100" b="1" dirty="0"/>
              <a:t> </a:t>
            </a:r>
            <a:r>
              <a:rPr lang="en-US" b="1" dirty="0"/>
              <a:t>D</a:t>
            </a:r>
            <a:r>
              <a:rPr lang="en-US" sz="100" b="1" dirty="0"/>
              <a:t> </a:t>
            </a:r>
            <a:r>
              <a:rPr lang="en-US" b="1" dirty="0"/>
              <a:t>I</a:t>
            </a:r>
            <a:r>
              <a:rPr lang="en-US" dirty="0"/>
              <a:t>—The gap in H</a:t>
            </a:r>
            <a:r>
              <a:rPr lang="en-US" sz="100" dirty="0"/>
              <a:t> </a:t>
            </a:r>
            <a:r>
              <a:rPr lang="en-US" dirty="0"/>
              <a:t>D</a:t>
            </a:r>
            <a:r>
              <a:rPr lang="en-US" sz="100" dirty="0"/>
              <a:t> </a:t>
            </a:r>
            <a:r>
              <a:rPr lang="en-US" dirty="0"/>
              <a:t>I between developed countries and developing countries has narrowed</a:t>
            </a:r>
          </a:p>
        </p:txBody>
      </p:sp>
    </p:spTree>
    <p:extLst>
      <p:ext uri="{BB962C8B-B14F-4D97-AF65-F5344CB8AC3E}">
        <p14:creationId xmlns:p14="http://schemas.microsoft.com/office/powerpoint/2010/main" val="29113504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3BBC-048D-45FD-8F72-27B35D3EAAE4}"/>
              </a:ext>
            </a:extLst>
          </p:cNvPr>
          <p:cNvSpPr>
            <a:spLocks noGrp="1"/>
          </p:cNvSpPr>
          <p:nvPr>
            <p:ph type="title"/>
          </p:nvPr>
        </p:nvSpPr>
        <p:spPr/>
        <p:txBody>
          <a:bodyPr/>
          <a:lstStyle/>
          <a:p>
            <a:r>
              <a:rPr lang="en-US" dirty="0"/>
              <a:t>10.4.1 Measuring Progress </a:t>
            </a:r>
            <a:r>
              <a:rPr lang="en-US" sz="2000" b="0" dirty="0"/>
              <a:t>(2 of 8)</a:t>
            </a:r>
          </a:p>
        </p:txBody>
      </p:sp>
      <p:sp>
        <p:nvSpPr>
          <p:cNvPr id="3" name="Content Placeholder 2">
            <a:extLst>
              <a:ext uri="{FF2B5EF4-FFF2-40B4-BE49-F238E27FC236}">
                <a16:creationId xmlns:a16="http://schemas.microsoft.com/office/drawing/2014/main" id="{CEDAB525-7306-4EBA-8773-544F25F66C43}"/>
              </a:ext>
            </a:extLst>
          </p:cNvPr>
          <p:cNvSpPr>
            <a:spLocks noGrp="1"/>
          </p:cNvSpPr>
          <p:nvPr>
            <p:ph sz="quarter" idx="13"/>
          </p:nvPr>
        </p:nvSpPr>
        <p:spPr>
          <a:xfrm>
            <a:off x="457200" y="1556326"/>
            <a:ext cx="8229600" cy="772806"/>
          </a:xfrm>
        </p:spPr>
        <p:txBody>
          <a:bodyPr/>
          <a:lstStyle/>
          <a:p>
            <a:pPr marL="432" indent="0">
              <a:buNone/>
            </a:pPr>
            <a:r>
              <a:rPr lang="en-US" sz="2200" b="1" dirty="0" smtClean="0"/>
              <a:t>Figure 10-55:</a:t>
            </a:r>
            <a:r>
              <a:rPr lang="en-US" sz="2200" dirty="0" smtClean="0"/>
              <a:t> </a:t>
            </a:r>
            <a:r>
              <a:rPr lang="en-US" sz="2200" dirty="0"/>
              <a:t>Education in developed and developing countries has had a nearly parallel trend.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528" y="2606623"/>
            <a:ext cx="7212135" cy="2899281"/>
          </a:xfrm>
          <a:prstGeom prst="rect">
            <a:avLst/>
          </a:prstGeom>
        </p:spPr>
      </p:pic>
      <p:sp>
        <p:nvSpPr>
          <p:cNvPr id="10" name="Rectangle 5"/>
          <p:cNvSpPr>
            <a:spLocks noChangeArrowheads="1"/>
          </p:cNvSpPr>
          <p:nvPr/>
        </p:nvSpPr>
        <p:spPr bwMode="auto">
          <a:xfrm>
            <a:off x="821176" y="2478088"/>
            <a:ext cx="4488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14.0</a:t>
            </a:r>
            <a:endParaRPr kumimoji="0" lang="en-US" altLang="en-US" sz="16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821176" y="2952751"/>
            <a:ext cx="4488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12.0</a:t>
            </a:r>
            <a:endParaRPr kumimoji="0" lang="en-US" altLang="en-US" sz="16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821176" y="3417888"/>
            <a:ext cx="4488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10.0</a:t>
            </a:r>
            <a:endParaRPr kumimoji="0" lang="en-US" altLang="en-US" sz="16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933889" y="3890963"/>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8.0</a:t>
            </a:r>
            <a:endParaRPr kumimoji="0" lang="en-US" altLang="en-US" sz="16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933889" y="4364038"/>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6.0</a:t>
            </a:r>
            <a:endParaRPr kumimoji="0" lang="en-US" altLang="en-US" sz="16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933889" y="4837113"/>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4.0</a:t>
            </a:r>
            <a:endParaRPr kumimoji="0" lang="en-US" altLang="en-US" sz="16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933889" y="5310188"/>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a:t>
            </a:r>
            <a:endParaRPr kumimoji="0" lang="en-US" altLang="en-US" sz="16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1056604" y="552767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1980</a:t>
            </a:r>
            <a:endParaRPr kumimoji="0" lang="en-US" altLang="en-US" sz="16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2071017" y="552767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1985</a:t>
            </a:r>
            <a:endParaRPr kumimoji="0" lang="en-US" altLang="en-US" sz="16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3077492" y="552767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1990</a:t>
            </a:r>
            <a:endParaRPr kumimoji="0" lang="en-US" altLang="en-US" sz="16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4091904" y="552767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1995</a:t>
            </a:r>
            <a:endParaRPr kumimoji="0" lang="en-US" altLang="en-US" sz="16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5099967" y="552767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2000</a:t>
            </a:r>
            <a:endParaRPr kumimoji="0" lang="en-US" altLang="en-US" sz="16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a:off x="6112792" y="552767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2005</a:t>
            </a:r>
            <a:endParaRPr kumimoji="0" lang="en-US" altLang="en-US" sz="1600" b="1"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a:off x="7127204" y="552767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2010</a:t>
            </a:r>
            <a:endParaRPr kumimoji="0" lang="en-US" altLang="en-US" sz="1600"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8135267" y="552767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2015</a:t>
            </a:r>
            <a:endParaRPr kumimoji="0" lang="en-US" altLang="en-US" sz="1600" b="1" i="0" u="none" strike="noStrike" cap="none" normalizeH="0" baseline="0" smtClean="0">
              <a:ln>
                <a:noFill/>
              </a:ln>
              <a:solidFill>
                <a:schemeClr val="tx1"/>
              </a:solidFill>
              <a:effectLst/>
              <a:latin typeface="+mj-lt"/>
            </a:endParaRPr>
          </a:p>
        </p:txBody>
      </p:sp>
      <p:sp>
        <p:nvSpPr>
          <p:cNvPr id="25" name="Rectangle 20"/>
          <p:cNvSpPr>
            <a:spLocks noChangeArrowheads="1"/>
          </p:cNvSpPr>
          <p:nvPr/>
        </p:nvSpPr>
        <p:spPr bwMode="auto">
          <a:xfrm rot="16200000">
            <a:off x="-917434" y="3897193"/>
            <a:ext cx="31034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Black" panose="020B0A04020102020204" pitchFamily="34" charset="0"/>
              </a:rPr>
              <a:t>Mean years of education</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6" name="Rectangle 21"/>
          <p:cNvSpPr>
            <a:spLocks noChangeArrowheads="1"/>
          </p:cNvSpPr>
          <p:nvPr/>
        </p:nvSpPr>
        <p:spPr bwMode="auto">
          <a:xfrm>
            <a:off x="4625304" y="5837984"/>
            <a:ext cx="5899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 name="Rectangle 22"/>
          <p:cNvSpPr>
            <a:spLocks noChangeArrowheads="1"/>
          </p:cNvSpPr>
          <p:nvPr/>
        </p:nvSpPr>
        <p:spPr bwMode="auto">
          <a:xfrm>
            <a:off x="2109117" y="2816226"/>
            <a:ext cx="11669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Developed</a:t>
            </a:r>
            <a:endParaRPr kumimoji="0" lang="en-US" altLang="en-US" sz="1600"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a:off x="2109117" y="3117851"/>
            <a:ext cx="12439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Developing</a:t>
            </a:r>
            <a:endParaRPr kumimoji="0" lang="en-US" altLang="en-US" sz="16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7974123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3BBC-048D-45FD-8F72-27B35D3EAAE4}"/>
              </a:ext>
            </a:extLst>
          </p:cNvPr>
          <p:cNvSpPr>
            <a:spLocks noGrp="1"/>
          </p:cNvSpPr>
          <p:nvPr>
            <p:ph type="title"/>
          </p:nvPr>
        </p:nvSpPr>
        <p:spPr/>
        <p:txBody>
          <a:bodyPr/>
          <a:lstStyle/>
          <a:p>
            <a:r>
              <a:rPr lang="en-US" dirty="0"/>
              <a:t>10.4.1 Measuring Progress </a:t>
            </a:r>
            <a:r>
              <a:rPr lang="en-US" sz="2000" b="0" dirty="0"/>
              <a:t>(3 of 8)</a:t>
            </a:r>
          </a:p>
        </p:txBody>
      </p:sp>
      <p:sp>
        <p:nvSpPr>
          <p:cNvPr id="3" name="Content Placeholder 2">
            <a:extLst>
              <a:ext uri="{FF2B5EF4-FFF2-40B4-BE49-F238E27FC236}">
                <a16:creationId xmlns:a16="http://schemas.microsoft.com/office/drawing/2014/main" id="{CEDAB525-7306-4EBA-8773-544F25F66C43}"/>
              </a:ext>
            </a:extLst>
          </p:cNvPr>
          <p:cNvSpPr>
            <a:spLocks noGrp="1"/>
          </p:cNvSpPr>
          <p:nvPr>
            <p:ph sz="quarter" idx="13"/>
          </p:nvPr>
        </p:nvSpPr>
        <p:spPr>
          <a:xfrm>
            <a:off x="457200" y="1556326"/>
            <a:ext cx="8229600" cy="729674"/>
          </a:xfrm>
        </p:spPr>
        <p:txBody>
          <a:bodyPr/>
          <a:lstStyle/>
          <a:p>
            <a:pPr marL="432" indent="0">
              <a:buNone/>
            </a:pPr>
            <a:r>
              <a:rPr lang="en-US" sz="2200" b="1" dirty="0"/>
              <a:t>Figure 10-56:</a:t>
            </a:r>
            <a:r>
              <a:rPr lang="en-US" sz="2200" dirty="0"/>
              <a:t> Life expectancy in developing countries has been increasing more rapidly.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611" y="2523064"/>
            <a:ext cx="7161016" cy="3349507"/>
          </a:xfrm>
          <a:prstGeom prst="rect">
            <a:avLst/>
          </a:prstGeom>
        </p:spPr>
      </p:pic>
      <p:sp>
        <p:nvSpPr>
          <p:cNvPr id="10" name="Rectangle 5"/>
          <p:cNvSpPr>
            <a:spLocks noChangeArrowheads="1"/>
          </p:cNvSpPr>
          <p:nvPr/>
        </p:nvSpPr>
        <p:spPr bwMode="auto">
          <a:xfrm>
            <a:off x="8113713" y="58531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2015</a:t>
            </a:r>
            <a:endParaRPr kumimoji="0" lang="en-US" altLang="en-US" sz="16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2640013" y="58531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1965</a:t>
            </a:r>
            <a:endParaRPr kumimoji="0" lang="en-US" altLang="en-US" sz="16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3722688" y="58531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1975</a:t>
            </a:r>
            <a:endParaRPr kumimoji="0" lang="en-US" altLang="en-US" sz="16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4827588" y="58531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1985</a:t>
            </a:r>
            <a:endParaRPr kumimoji="0" lang="en-US" altLang="en-US" sz="16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5903913" y="58531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1995</a:t>
            </a:r>
            <a:endParaRPr kumimoji="0" lang="en-US" altLang="en-US" sz="16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7000875" y="58531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2005</a:t>
            </a:r>
            <a:endParaRPr kumimoji="0" lang="en-US" altLang="en-US" sz="16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1549400" y="585311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1955</a:t>
            </a:r>
            <a:endParaRPr kumimoji="0" lang="en-US" altLang="en-US" sz="16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944085" y="2438400"/>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80</a:t>
            </a:r>
            <a:endParaRPr kumimoji="0" lang="en-US" altLang="en-US" sz="16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944085" y="2844800"/>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75</a:t>
            </a:r>
            <a:endParaRPr kumimoji="0" lang="en-US" altLang="en-US" sz="16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944085" y="3243263"/>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70</a:t>
            </a:r>
            <a:endParaRPr kumimoji="0" lang="en-US" altLang="en-US" sz="16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944085" y="3641725"/>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65</a:t>
            </a:r>
            <a:endParaRPr kumimoji="0" lang="en-US" altLang="en-US" sz="16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944085" y="4048125"/>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60</a:t>
            </a:r>
            <a:endParaRPr kumimoji="0" lang="en-US" altLang="en-US" sz="16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a:off x="944085" y="444658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55</a:t>
            </a:r>
            <a:endParaRPr kumimoji="0" lang="en-US" altLang="en-US" sz="1600"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944085" y="485298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50</a:t>
            </a:r>
            <a:endParaRPr kumimoji="0" lang="en-US" altLang="en-US" sz="1600" b="1" i="0" u="none" strike="noStrike" cap="none" normalizeH="0" baseline="0" dirty="0" smtClean="0">
              <a:ln>
                <a:noFill/>
              </a:ln>
              <a:solidFill>
                <a:schemeClr val="tx1"/>
              </a:solidFill>
              <a:effectLst/>
              <a:latin typeface="+mj-lt"/>
            </a:endParaRPr>
          </a:p>
        </p:txBody>
      </p:sp>
      <p:sp>
        <p:nvSpPr>
          <p:cNvPr id="24" name="Rectangle 19"/>
          <p:cNvSpPr>
            <a:spLocks noChangeArrowheads="1"/>
          </p:cNvSpPr>
          <p:nvPr/>
        </p:nvSpPr>
        <p:spPr bwMode="auto">
          <a:xfrm>
            <a:off x="944085" y="5251450"/>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45</a:t>
            </a:r>
            <a:endParaRPr kumimoji="0" lang="en-US" altLang="en-US" sz="1600" b="1" i="0" u="none" strike="noStrike" cap="none" normalizeH="0" baseline="0" smtClean="0">
              <a:ln>
                <a:noFill/>
              </a:ln>
              <a:solidFill>
                <a:schemeClr val="tx1"/>
              </a:solidFill>
              <a:effectLst/>
              <a:latin typeface="+mj-lt"/>
            </a:endParaRPr>
          </a:p>
        </p:txBody>
      </p:sp>
      <p:sp>
        <p:nvSpPr>
          <p:cNvPr id="25" name="Rectangle 20"/>
          <p:cNvSpPr>
            <a:spLocks noChangeArrowheads="1"/>
          </p:cNvSpPr>
          <p:nvPr/>
        </p:nvSpPr>
        <p:spPr bwMode="auto">
          <a:xfrm>
            <a:off x="944085" y="5649913"/>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40</a:t>
            </a:r>
            <a:endParaRPr kumimoji="0" lang="en-US" altLang="en-US" sz="1600"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a:off x="4564063" y="6151830"/>
            <a:ext cx="5899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 name="Rectangle 22"/>
          <p:cNvSpPr>
            <a:spLocks noChangeArrowheads="1"/>
          </p:cNvSpPr>
          <p:nvPr/>
        </p:nvSpPr>
        <p:spPr bwMode="auto">
          <a:xfrm rot="16200000">
            <a:off x="-819994" y="4005086"/>
            <a:ext cx="29751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Black" panose="020B0A04020102020204" pitchFamily="34" charset="0"/>
              </a:rPr>
              <a:t>Life expectancy (years)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 name="Rectangle 23"/>
          <p:cNvSpPr>
            <a:spLocks noChangeArrowheads="1"/>
          </p:cNvSpPr>
          <p:nvPr/>
        </p:nvSpPr>
        <p:spPr bwMode="auto">
          <a:xfrm>
            <a:off x="5962650" y="4460875"/>
            <a:ext cx="11669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mj-lt"/>
              </a:rPr>
              <a:t>Developed</a:t>
            </a:r>
            <a:endParaRPr kumimoji="0" lang="en-US" altLang="en-US" sz="1600" b="1" i="0" u="none" strike="noStrike" cap="none" normalizeH="0" baseline="0" dirty="0" smtClean="0">
              <a:ln>
                <a:noFill/>
              </a:ln>
              <a:solidFill>
                <a:schemeClr val="tx1"/>
              </a:solidFill>
              <a:effectLst/>
              <a:latin typeface="+mj-lt"/>
            </a:endParaRPr>
          </a:p>
        </p:txBody>
      </p:sp>
      <p:sp>
        <p:nvSpPr>
          <p:cNvPr id="29" name="Rectangle 24"/>
          <p:cNvSpPr>
            <a:spLocks noChangeArrowheads="1"/>
          </p:cNvSpPr>
          <p:nvPr/>
        </p:nvSpPr>
        <p:spPr bwMode="auto">
          <a:xfrm>
            <a:off x="5962650" y="4762500"/>
            <a:ext cx="12439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Developing</a:t>
            </a:r>
            <a:endParaRPr kumimoji="0" lang="en-US" altLang="en-US" sz="16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2891822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3BBC-048D-45FD-8F72-27B35D3EAAE4}"/>
              </a:ext>
            </a:extLst>
          </p:cNvPr>
          <p:cNvSpPr>
            <a:spLocks noGrp="1"/>
          </p:cNvSpPr>
          <p:nvPr>
            <p:ph type="title"/>
          </p:nvPr>
        </p:nvSpPr>
        <p:spPr/>
        <p:txBody>
          <a:bodyPr/>
          <a:lstStyle/>
          <a:p>
            <a:r>
              <a:rPr lang="en-US" dirty="0"/>
              <a:t>10.4.1 Measuring Progress </a:t>
            </a:r>
            <a:r>
              <a:rPr lang="en-US" sz="2000" b="0" dirty="0"/>
              <a:t>(4 of 8)</a:t>
            </a:r>
          </a:p>
        </p:txBody>
      </p:sp>
      <p:sp>
        <p:nvSpPr>
          <p:cNvPr id="3" name="Content Placeholder 2">
            <a:extLst>
              <a:ext uri="{FF2B5EF4-FFF2-40B4-BE49-F238E27FC236}">
                <a16:creationId xmlns:a16="http://schemas.microsoft.com/office/drawing/2014/main" id="{CEDAB525-7306-4EBA-8773-544F25F66C43}"/>
              </a:ext>
            </a:extLst>
          </p:cNvPr>
          <p:cNvSpPr>
            <a:spLocks noGrp="1"/>
          </p:cNvSpPr>
          <p:nvPr>
            <p:ph sz="quarter" idx="13"/>
          </p:nvPr>
        </p:nvSpPr>
        <p:spPr>
          <a:xfrm>
            <a:off x="457200" y="1556326"/>
            <a:ext cx="8132046" cy="713155"/>
          </a:xfrm>
        </p:spPr>
        <p:txBody>
          <a:bodyPr/>
          <a:lstStyle/>
          <a:p>
            <a:pPr marL="432" indent="0">
              <a:buNone/>
            </a:pPr>
            <a:r>
              <a:rPr lang="en-US" sz="2200" b="1" dirty="0"/>
              <a:t>Figure 10-57:</a:t>
            </a:r>
            <a:r>
              <a:rPr lang="en-US" sz="2200" dirty="0"/>
              <a:t> </a:t>
            </a:r>
            <a:r>
              <a:rPr lang="en-US" sz="2200" dirty="0" smtClean="0"/>
              <a:t>H</a:t>
            </a:r>
            <a:r>
              <a:rPr lang="en-US" sz="100" dirty="0" smtClean="0"/>
              <a:t> </a:t>
            </a:r>
            <a:r>
              <a:rPr lang="en-US" sz="2200" dirty="0" smtClean="0"/>
              <a:t>D</a:t>
            </a:r>
            <a:r>
              <a:rPr lang="en-US" sz="100" dirty="0" smtClean="0"/>
              <a:t> </a:t>
            </a:r>
            <a:r>
              <a:rPr lang="en-US" sz="2200" dirty="0" smtClean="0"/>
              <a:t>I </a:t>
            </a:r>
            <a:r>
              <a:rPr lang="en-US" sz="2200" dirty="0"/>
              <a:t>in developed and developing countries has had a nearly parallel trend.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946" y="2494385"/>
            <a:ext cx="6944282" cy="3295591"/>
          </a:xfrm>
          <a:prstGeom prst="rect">
            <a:avLst/>
          </a:prstGeom>
        </p:spPr>
      </p:pic>
      <p:sp>
        <p:nvSpPr>
          <p:cNvPr id="10" name="Rectangle 5"/>
          <p:cNvSpPr>
            <a:spLocks noChangeArrowheads="1"/>
          </p:cNvSpPr>
          <p:nvPr/>
        </p:nvSpPr>
        <p:spPr bwMode="auto">
          <a:xfrm>
            <a:off x="2168525" y="580866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1985</a:t>
            </a:r>
            <a:endParaRPr kumimoji="0" lang="en-US" altLang="en-US" sz="16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3171825" y="580866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1990</a:t>
            </a:r>
            <a:endParaRPr kumimoji="0" lang="en-US" altLang="en-US" sz="16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4129088" y="580866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1995</a:t>
            </a:r>
            <a:endParaRPr kumimoji="0" lang="en-US" altLang="en-US" sz="16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5126038" y="580866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2000</a:t>
            </a:r>
            <a:endParaRPr kumimoji="0" lang="en-US" altLang="en-US" sz="16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6121400" y="580866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2005</a:t>
            </a:r>
            <a:endParaRPr kumimoji="0" lang="en-US" altLang="en-US" sz="16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7094538" y="580866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2010</a:t>
            </a:r>
            <a:endParaRPr kumimoji="0" lang="en-US" altLang="en-US" sz="16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8091488" y="580866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2015</a:t>
            </a:r>
            <a:endParaRPr kumimoji="0" lang="en-US" altLang="en-US" sz="16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1195388" y="5808663"/>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1980</a:t>
            </a:r>
            <a:endParaRPr kumimoji="0" lang="en-US" altLang="en-US" sz="16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793272" y="2359025"/>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1.000</a:t>
            </a:r>
            <a:endParaRPr kumimoji="0" lang="en-US" altLang="en-US" sz="16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793272" y="2819400"/>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0.900</a:t>
            </a:r>
            <a:endParaRPr kumimoji="0" lang="en-US" altLang="en-US" sz="16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793272" y="3279775"/>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0.800</a:t>
            </a:r>
            <a:endParaRPr kumimoji="0" lang="en-US" altLang="en-US" sz="16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793272" y="3738563"/>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0.700</a:t>
            </a:r>
            <a:endParaRPr kumimoji="0" lang="en-US" altLang="en-US" sz="16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a:off x="793272" y="4198938"/>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0.600</a:t>
            </a:r>
            <a:endParaRPr kumimoji="0" lang="en-US" altLang="en-US" sz="1600" b="1"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a:off x="793272" y="4659313"/>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0.500</a:t>
            </a:r>
            <a:endParaRPr kumimoji="0" lang="en-US" altLang="en-US" sz="1600"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793272" y="5118100"/>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0.400</a:t>
            </a:r>
            <a:endParaRPr kumimoji="0" lang="en-US" altLang="en-US" sz="1600" b="1" i="0" u="none" strike="noStrike" cap="none" normalizeH="0" baseline="0" smtClean="0">
              <a:ln>
                <a:noFill/>
              </a:ln>
              <a:solidFill>
                <a:schemeClr val="tx1"/>
              </a:solidFill>
              <a:effectLst/>
              <a:latin typeface="+mj-lt"/>
            </a:endParaRPr>
          </a:p>
        </p:txBody>
      </p:sp>
      <p:sp>
        <p:nvSpPr>
          <p:cNvPr id="25" name="Rectangle 20"/>
          <p:cNvSpPr>
            <a:spLocks noChangeArrowheads="1"/>
          </p:cNvSpPr>
          <p:nvPr/>
        </p:nvSpPr>
        <p:spPr bwMode="auto">
          <a:xfrm>
            <a:off x="793272" y="5578475"/>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0.300</a:t>
            </a:r>
            <a:endParaRPr kumimoji="0" lang="en-US" altLang="en-US" sz="1600"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a:off x="4665663" y="6133679"/>
            <a:ext cx="5899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 name="Rectangle 22"/>
          <p:cNvSpPr>
            <a:spLocks noChangeArrowheads="1"/>
          </p:cNvSpPr>
          <p:nvPr/>
        </p:nvSpPr>
        <p:spPr bwMode="auto">
          <a:xfrm rot="16200000">
            <a:off x="-167463" y="3918356"/>
            <a:ext cx="14619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Black" panose="020B0A04020102020204" pitchFamily="34" charset="0"/>
              </a:rPr>
              <a:t>HDI change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 name="Rectangle 23"/>
          <p:cNvSpPr>
            <a:spLocks noChangeArrowheads="1"/>
          </p:cNvSpPr>
          <p:nvPr/>
        </p:nvSpPr>
        <p:spPr bwMode="auto">
          <a:xfrm>
            <a:off x="2474913" y="4044950"/>
            <a:ext cx="11669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Developed</a:t>
            </a:r>
            <a:endParaRPr kumimoji="0" lang="en-US" altLang="en-US" sz="1600" b="1" i="0" u="none" strike="noStrike" cap="none" normalizeH="0" baseline="0" smtClean="0">
              <a:ln>
                <a:noFill/>
              </a:ln>
              <a:solidFill>
                <a:schemeClr val="tx1"/>
              </a:solidFill>
              <a:effectLst/>
              <a:latin typeface="+mj-lt"/>
            </a:endParaRPr>
          </a:p>
        </p:txBody>
      </p:sp>
      <p:sp>
        <p:nvSpPr>
          <p:cNvPr id="29" name="Rectangle 24"/>
          <p:cNvSpPr>
            <a:spLocks noChangeArrowheads="1"/>
          </p:cNvSpPr>
          <p:nvPr/>
        </p:nvSpPr>
        <p:spPr bwMode="auto">
          <a:xfrm>
            <a:off x="2474913" y="4352925"/>
            <a:ext cx="12439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mj-lt"/>
              </a:rPr>
              <a:t>Developing</a:t>
            </a:r>
            <a:endParaRPr kumimoji="0" lang="en-US" altLang="en-US" sz="16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6146404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3BBC-048D-45FD-8F72-27B35D3EAAE4}"/>
              </a:ext>
            </a:extLst>
          </p:cNvPr>
          <p:cNvSpPr>
            <a:spLocks noGrp="1"/>
          </p:cNvSpPr>
          <p:nvPr>
            <p:ph type="title"/>
          </p:nvPr>
        </p:nvSpPr>
        <p:spPr/>
        <p:txBody>
          <a:bodyPr/>
          <a:lstStyle/>
          <a:p>
            <a:r>
              <a:rPr lang="en-US" dirty="0"/>
              <a:t>10.4.1 Measuring Progress </a:t>
            </a:r>
            <a:r>
              <a:rPr lang="en-US" sz="2000" b="0" dirty="0"/>
              <a:t>(5 of 8)</a:t>
            </a:r>
          </a:p>
        </p:txBody>
      </p:sp>
      <p:sp>
        <p:nvSpPr>
          <p:cNvPr id="3" name="Content Placeholder 2">
            <a:extLst>
              <a:ext uri="{FF2B5EF4-FFF2-40B4-BE49-F238E27FC236}">
                <a16:creationId xmlns:a16="http://schemas.microsoft.com/office/drawing/2014/main" id="{CEDAB525-7306-4EBA-8773-544F25F66C43}"/>
              </a:ext>
            </a:extLst>
          </p:cNvPr>
          <p:cNvSpPr>
            <a:spLocks noGrp="1"/>
          </p:cNvSpPr>
          <p:nvPr>
            <p:ph sz="quarter" idx="13"/>
          </p:nvPr>
        </p:nvSpPr>
        <p:spPr>
          <a:xfrm>
            <a:off x="457200" y="1556326"/>
            <a:ext cx="7832785" cy="701221"/>
          </a:xfrm>
        </p:spPr>
        <p:txBody>
          <a:bodyPr/>
          <a:lstStyle/>
          <a:p>
            <a:pPr marL="432" indent="0">
              <a:buNone/>
            </a:pPr>
            <a:r>
              <a:rPr lang="en-US" sz="2200" b="1" dirty="0"/>
              <a:t>Figure 10-58:</a:t>
            </a:r>
            <a:r>
              <a:rPr lang="en-US" sz="2200" dirty="0"/>
              <a:t> The changing circle size shows the increase in </a:t>
            </a:r>
            <a:r>
              <a:rPr lang="en-US" sz="2200" dirty="0" smtClean="0"/>
              <a:t>H</a:t>
            </a:r>
            <a:r>
              <a:rPr lang="en-US" sz="100" dirty="0" smtClean="0"/>
              <a:t> </a:t>
            </a:r>
            <a:r>
              <a:rPr lang="en-US" sz="2200" dirty="0" smtClean="0"/>
              <a:t>D</a:t>
            </a:r>
            <a:r>
              <a:rPr lang="en-US" sz="100" dirty="0" smtClean="0"/>
              <a:t> </a:t>
            </a:r>
            <a:r>
              <a:rPr lang="en-US" sz="2200" dirty="0" smtClean="0"/>
              <a:t>I </a:t>
            </a:r>
            <a:r>
              <a:rPr lang="en-US" sz="2200" dirty="0"/>
              <a:t>from 1980 to 2015.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453" y="2547647"/>
            <a:ext cx="7116825" cy="3336012"/>
          </a:xfrm>
          <a:prstGeom prst="rect">
            <a:avLst/>
          </a:prstGeom>
        </p:spPr>
      </p:pic>
      <p:sp>
        <p:nvSpPr>
          <p:cNvPr id="10" name="Rectangle 5"/>
          <p:cNvSpPr>
            <a:spLocks noChangeArrowheads="1"/>
          </p:cNvSpPr>
          <p:nvPr/>
        </p:nvSpPr>
        <p:spPr bwMode="auto">
          <a:xfrm>
            <a:off x="2856230" y="4916805"/>
            <a:ext cx="6347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Sub-Saharan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Africa</a:t>
            </a:r>
            <a:endParaRPr kumimoji="0" lang="en-US" altLang="en-US" sz="1600"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4465955" y="4922520"/>
            <a:ext cx="5370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South Asia</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a:off x="5694998" y="4484688"/>
            <a:ext cx="74379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Southeast Asia</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3906838" y="4574540"/>
            <a:ext cx="6299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 Central Asia</a:t>
            </a:r>
            <a:endParaRPr kumimoji="0" lang="en-US" altLang="en-US" sz="1600"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2286000" y="4079875"/>
            <a:ext cx="7662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Southwest Asia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&amp; North Africa</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5348288" y="4273550"/>
            <a:ext cx="46487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East Asia</a:t>
            </a:r>
            <a:endParaRPr kumimoji="0" lang="en-US" altLang="en-US" sz="16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5268913" y="5865813"/>
            <a:ext cx="6524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South Pacific</a:t>
            </a:r>
            <a:endParaRPr kumimoji="0" lang="en-US" altLang="en-US" sz="16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2716213" y="3492500"/>
            <a:ext cx="35426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Europe</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588963" y="3827463"/>
            <a:ext cx="70852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North America</a:t>
            </a:r>
            <a:endParaRPr kumimoji="0" lang="en-US" altLang="en-US" sz="1600" b="1" i="0" u="none" strike="noStrike" cap="none" normalizeH="0" baseline="0" dirty="0" smtClean="0">
              <a:ln>
                <a:noFill/>
              </a:ln>
              <a:solidFill>
                <a:schemeClr val="tx1"/>
              </a:solidFill>
              <a:effectLst/>
              <a:latin typeface="+mj-lt"/>
            </a:endParaRPr>
          </a:p>
        </p:txBody>
      </p:sp>
      <p:sp>
        <p:nvSpPr>
          <p:cNvPr id="21" name="Rectangle 16"/>
          <p:cNvSpPr>
            <a:spLocks noChangeArrowheads="1"/>
          </p:cNvSpPr>
          <p:nvPr/>
        </p:nvSpPr>
        <p:spPr bwMode="auto">
          <a:xfrm>
            <a:off x="1127125" y="4848225"/>
            <a:ext cx="68127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Latin America</a:t>
            </a:r>
            <a:endParaRPr kumimoji="0" lang="en-US" altLang="en-US" sz="1600"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5523548" y="3572193"/>
            <a:ext cx="104034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Japan &amp; South Korea</a:t>
            </a:r>
            <a:endParaRPr kumimoji="0" lang="en-US" altLang="en-US" sz="1600"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3944938" y="3082925"/>
            <a:ext cx="33823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j-lt"/>
              </a:rPr>
              <a:t>Russia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 name="Rectangle 19"/>
          <p:cNvSpPr>
            <a:spLocks noChangeArrowheads="1"/>
          </p:cNvSpPr>
          <p:nvPr/>
        </p:nvSpPr>
        <p:spPr bwMode="auto">
          <a:xfrm>
            <a:off x="7189788" y="5195888"/>
            <a:ext cx="11285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Very high developed</a:t>
            </a:r>
            <a:endParaRPr kumimoji="0" lang="en-US" altLang="en-US" sz="1600" b="1" i="0" u="none" strike="noStrike" cap="none" normalizeH="0" baseline="0" dirty="0" smtClean="0">
              <a:ln>
                <a:noFill/>
              </a:ln>
              <a:solidFill>
                <a:schemeClr val="tx1"/>
              </a:solidFill>
              <a:effectLst/>
              <a:latin typeface="+mj-lt"/>
            </a:endParaRPr>
          </a:p>
        </p:txBody>
      </p:sp>
      <p:sp>
        <p:nvSpPr>
          <p:cNvPr id="25" name="Rectangle 20"/>
          <p:cNvSpPr>
            <a:spLocks noChangeArrowheads="1"/>
          </p:cNvSpPr>
          <p:nvPr/>
        </p:nvSpPr>
        <p:spPr bwMode="auto">
          <a:xfrm>
            <a:off x="7189788" y="5365750"/>
            <a:ext cx="89768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High developing</a:t>
            </a:r>
            <a:endParaRPr kumimoji="0" lang="en-US" altLang="en-US" sz="1600" b="1" i="0" u="none" strike="noStrike" cap="none" normalizeH="0" baseline="0" dirty="0" smtClean="0">
              <a:ln>
                <a:noFill/>
              </a:ln>
              <a:solidFill>
                <a:schemeClr val="tx1"/>
              </a:solidFill>
              <a:effectLst/>
              <a:latin typeface="+mj-lt"/>
            </a:endParaRPr>
          </a:p>
        </p:txBody>
      </p:sp>
      <p:sp>
        <p:nvSpPr>
          <p:cNvPr id="26" name="Rectangle 21"/>
          <p:cNvSpPr>
            <a:spLocks noChangeArrowheads="1"/>
          </p:cNvSpPr>
          <p:nvPr/>
        </p:nvSpPr>
        <p:spPr bwMode="auto">
          <a:xfrm>
            <a:off x="7189788" y="5538788"/>
            <a:ext cx="107721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Medium developing</a:t>
            </a:r>
            <a:endParaRPr kumimoji="0" lang="en-US" altLang="en-US" sz="1600" b="1" i="0" u="none" strike="noStrike" cap="none" normalizeH="0" baseline="0" dirty="0" smtClean="0">
              <a:ln>
                <a:noFill/>
              </a:ln>
              <a:solidFill>
                <a:schemeClr val="tx1"/>
              </a:solidFill>
              <a:effectLst/>
              <a:latin typeface="+mj-lt"/>
            </a:endParaRPr>
          </a:p>
        </p:txBody>
      </p:sp>
      <p:sp>
        <p:nvSpPr>
          <p:cNvPr id="27" name="Rectangle 22"/>
          <p:cNvSpPr>
            <a:spLocks noChangeArrowheads="1"/>
          </p:cNvSpPr>
          <p:nvPr/>
        </p:nvSpPr>
        <p:spPr bwMode="auto">
          <a:xfrm>
            <a:off x="7189788" y="5713413"/>
            <a:ext cx="87203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Low developing</a:t>
            </a:r>
            <a:endParaRPr kumimoji="0" lang="en-US" altLang="en-US" sz="1600" b="1" i="0" u="none" strike="noStrike" cap="none" normalizeH="0" baseline="0" dirty="0" smtClean="0">
              <a:ln>
                <a:noFill/>
              </a:ln>
              <a:solidFill>
                <a:schemeClr val="tx1"/>
              </a:solidFill>
              <a:effectLst/>
              <a:latin typeface="+mj-lt"/>
            </a:endParaRPr>
          </a:p>
        </p:txBody>
      </p:sp>
      <p:sp>
        <p:nvSpPr>
          <p:cNvPr id="28" name="Rectangle 23"/>
          <p:cNvSpPr>
            <a:spLocks noChangeArrowheads="1"/>
          </p:cNvSpPr>
          <p:nvPr/>
        </p:nvSpPr>
        <p:spPr bwMode="auto">
          <a:xfrm>
            <a:off x="7519988" y="4649788"/>
            <a:ext cx="107080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Developing regions</a:t>
            </a:r>
            <a:endParaRPr kumimoji="0" lang="en-US" altLang="en-US" sz="1600" b="1" i="0" u="none" strike="noStrike" cap="none" normalizeH="0" baseline="0" dirty="0" smtClean="0">
              <a:ln>
                <a:noFill/>
              </a:ln>
              <a:solidFill>
                <a:schemeClr val="tx1"/>
              </a:solidFill>
              <a:effectLst/>
              <a:latin typeface="+mj-lt"/>
            </a:endParaRPr>
          </a:p>
        </p:txBody>
      </p:sp>
      <p:sp>
        <p:nvSpPr>
          <p:cNvPr id="29" name="Rectangle 24"/>
          <p:cNvSpPr>
            <a:spLocks noChangeArrowheads="1"/>
          </p:cNvSpPr>
          <p:nvPr/>
        </p:nvSpPr>
        <p:spPr bwMode="auto">
          <a:xfrm>
            <a:off x="7767638" y="4806950"/>
            <a:ext cx="2564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2015</a:t>
            </a:r>
            <a:endParaRPr kumimoji="0" lang="en-US" altLang="en-US" sz="1600" b="1" i="0" u="none" strike="noStrike" cap="none" normalizeH="0" baseline="0" smtClean="0">
              <a:ln>
                <a:noFill/>
              </a:ln>
              <a:solidFill>
                <a:schemeClr val="tx1"/>
              </a:solidFill>
              <a:effectLst/>
              <a:latin typeface="+mj-lt"/>
            </a:endParaRPr>
          </a:p>
        </p:txBody>
      </p:sp>
      <p:sp>
        <p:nvSpPr>
          <p:cNvPr id="30" name="Rectangle 25"/>
          <p:cNvSpPr>
            <a:spLocks noChangeArrowheads="1"/>
          </p:cNvSpPr>
          <p:nvPr/>
        </p:nvSpPr>
        <p:spPr bwMode="auto">
          <a:xfrm>
            <a:off x="7767638" y="4964113"/>
            <a:ext cx="2564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1980</a:t>
            </a:r>
            <a:endParaRPr kumimoji="0" lang="en-US" altLang="en-US" sz="1600" b="1" i="0" u="none" strike="noStrike" cap="none" normalizeH="0" baseline="0" dirty="0" smtClean="0">
              <a:ln>
                <a:noFill/>
              </a:ln>
              <a:solidFill>
                <a:schemeClr val="tx1"/>
              </a:solidFill>
              <a:effectLst/>
              <a:latin typeface="+mj-lt"/>
            </a:endParaRPr>
          </a:p>
        </p:txBody>
      </p:sp>
      <p:sp>
        <p:nvSpPr>
          <p:cNvPr id="31" name="Rectangle 26"/>
          <p:cNvSpPr>
            <a:spLocks noChangeArrowheads="1"/>
          </p:cNvSpPr>
          <p:nvPr/>
        </p:nvSpPr>
        <p:spPr bwMode="auto">
          <a:xfrm>
            <a:off x="7519988" y="4183063"/>
            <a:ext cx="103233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Developed regions</a:t>
            </a:r>
            <a:endParaRPr kumimoji="0" lang="en-US" altLang="en-US" sz="1600" b="1" i="0" u="none" strike="noStrike" cap="none" normalizeH="0" baseline="0" dirty="0" smtClean="0">
              <a:ln>
                <a:noFill/>
              </a:ln>
              <a:solidFill>
                <a:schemeClr val="tx1"/>
              </a:solidFill>
              <a:effectLst/>
              <a:latin typeface="+mj-lt"/>
            </a:endParaRPr>
          </a:p>
        </p:txBody>
      </p:sp>
      <p:sp>
        <p:nvSpPr>
          <p:cNvPr id="32" name="Rectangle 27"/>
          <p:cNvSpPr>
            <a:spLocks noChangeArrowheads="1"/>
          </p:cNvSpPr>
          <p:nvPr/>
        </p:nvSpPr>
        <p:spPr bwMode="auto">
          <a:xfrm>
            <a:off x="6626225" y="4183063"/>
            <a:ext cx="5321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HDI index</a:t>
            </a:r>
            <a:endParaRPr kumimoji="0" lang="en-US" altLang="en-US" sz="1600" b="1" i="0" u="none" strike="noStrike" cap="none" normalizeH="0" baseline="0" smtClean="0">
              <a:ln>
                <a:noFill/>
              </a:ln>
              <a:solidFill>
                <a:schemeClr val="tx1"/>
              </a:solidFill>
              <a:effectLst/>
              <a:latin typeface="+mj-lt"/>
            </a:endParaRPr>
          </a:p>
        </p:txBody>
      </p:sp>
      <p:sp>
        <p:nvSpPr>
          <p:cNvPr id="33" name="Rectangle 28"/>
          <p:cNvSpPr>
            <a:spLocks noChangeArrowheads="1"/>
          </p:cNvSpPr>
          <p:nvPr/>
        </p:nvSpPr>
        <p:spPr bwMode="auto">
          <a:xfrm>
            <a:off x="7767638" y="4340225"/>
            <a:ext cx="2564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2015</a:t>
            </a:r>
            <a:endParaRPr kumimoji="0" lang="en-US" altLang="en-US" sz="1600" b="1" i="0" u="none" strike="noStrike" cap="none" normalizeH="0" baseline="0" dirty="0" smtClean="0">
              <a:ln>
                <a:noFill/>
              </a:ln>
              <a:solidFill>
                <a:schemeClr val="tx1"/>
              </a:solidFill>
              <a:effectLst/>
              <a:latin typeface="+mj-lt"/>
            </a:endParaRPr>
          </a:p>
        </p:txBody>
      </p:sp>
      <p:sp>
        <p:nvSpPr>
          <p:cNvPr id="34" name="Rectangle 29"/>
          <p:cNvSpPr>
            <a:spLocks noChangeArrowheads="1"/>
          </p:cNvSpPr>
          <p:nvPr/>
        </p:nvSpPr>
        <p:spPr bwMode="auto">
          <a:xfrm>
            <a:off x="7767638" y="4497388"/>
            <a:ext cx="2564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1980</a:t>
            </a:r>
            <a:endParaRPr kumimoji="0" lang="en-US" altLang="en-US" sz="1600" b="1" i="0" u="none" strike="noStrike" cap="none" normalizeH="0" baseline="0" dirty="0" smtClean="0">
              <a:ln>
                <a:noFill/>
              </a:ln>
              <a:solidFill>
                <a:schemeClr val="tx1"/>
              </a:solidFill>
              <a:effectLst/>
              <a:latin typeface="+mj-lt"/>
            </a:endParaRPr>
          </a:p>
        </p:txBody>
      </p:sp>
      <p:sp>
        <p:nvSpPr>
          <p:cNvPr id="35" name="Rectangle 30"/>
          <p:cNvSpPr>
            <a:spLocks noChangeArrowheads="1"/>
          </p:cNvSpPr>
          <p:nvPr/>
        </p:nvSpPr>
        <p:spPr bwMode="auto">
          <a:xfrm>
            <a:off x="7280275" y="4940300"/>
            <a:ext cx="1603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0.0</a:t>
            </a:r>
            <a:endParaRPr kumimoji="0" lang="en-US" altLang="en-US" sz="1600" b="1" i="0" u="none" strike="noStrike" cap="none" normalizeH="0" baseline="0" dirty="0" smtClean="0">
              <a:ln>
                <a:noFill/>
              </a:ln>
              <a:solidFill>
                <a:schemeClr val="tx1"/>
              </a:solidFill>
              <a:effectLst/>
              <a:latin typeface="+mj-lt"/>
            </a:endParaRPr>
          </a:p>
        </p:txBody>
      </p:sp>
      <p:sp>
        <p:nvSpPr>
          <p:cNvPr id="36" name="Rectangle 31"/>
          <p:cNvSpPr>
            <a:spLocks noChangeArrowheads="1"/>
          </p:cNvSpPr>
          <p:nvPr/>
        </p:nvSpPr>
        <p:spPr bwMode="auto">
          <a:xfrm>
            <a:off x="7280275" y="4824413"/>
            <a:ext cx="1603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0.2</a:t>
            </a:r>
            <a:endParaRPr kumimoji="0" lang="en-US" altLang="en-US" sz="1600" b="1" i="0" u="none" strike="noStrike" cap="none" normalizeH="0" baseline="0" smtClean="0">
              <a:ln>
                <a:noFill/>
              </a:ln>
              <a:solidFill>
                <a:schemeClr val="tx1"/>
              </a:solidFill>
              <a:effectLst/>
              <a:latin typeface="+mj-lt"/>
            </a:endParaRPr>
          </a:p>
        </p:txBody>
      </p:sp>
      <p:sp>
        <p:nvSpPr>
          <p:cNvPr id="37" name="Rectangle 32"/>
          <p:cNvSpPr>
            <a:spLocks noChangeArrowheads="1"/>
          </p:cNvSpPr>
          <p:nvPr/>
        </p:nvSpPr>
        <p:spPr bwMode="auto">
          <a:xfrm>
            <a:off x="7280275" y="4687888"/>
            <a:ext cx="1603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0.4</a:t>
            </a:r>
            <a:endParaRPr kumimoji="0" lang="en-US" altLang="en-US" sz="1600" b="1" i="0" u="none" strike="noStrike" cap="none" normalizeH="0" baseline="0" smtClean="0">
              <a:ln>
                <a:noFill/>
              </a:ln>
              <a:solidFill>
                <a:schemeClr val="tx1"/>
              </a:solidFill>
              <a:effectLst/>
              <a:latin typeface="+mj-lt"/>
            </a:endParaRPr>
          </a:p>
        </p:txBody>
      </p:sp>
      <p:sp>
        <p:nvSpPr>
          <p:cNvPr id="38" name="Rectangle 33"/>
          <p:cNvSpPr>
            <a:spLocks noChangeArrowheads="1"/>
          </p:cNvSpPr>
          <p:nvPr/>
        </p:nvSpPr>
        <p:spPr bwMode="auto">
          <a:xfrm>
            <a:off x="7280275" y="4554538"/>
            <a:ext cx="1603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0.6</a:t>
            </a:r>
            <a:endParaRPr kumimoji="0" lang="en-US" altLang="en-US" sz="1600" b="1" i="0" u="none" strike="noStrike" cap="none" normalizeH="0" baseline="0" smtClean="0">
              <a:ln>
                <a:noFill/>
              </a:ln>
              <a:solidFill>
                <a:schemeClr val="tx1"/>
              </a:solidFill>
              <a:effectLst/>
              <a:latin typeface="+mj-lt"/>
            </a:endParaRPr>
          </a:p>
        </p:txBody>
      </p:sp>
      <p:sp>
        <p:nvSpPr>
          <p:cNvPr id="39" name="Rectangle 34"/>
          <p:cNvSpPr>
            <a:spLocks noChangeArrowheads="1"/>
          </p:cNvSpPr>
          <p:nvPr/>
        </p:nvSpPr>
        <p:spPr bwMode="auto">
          <a:xfrm>
            <a:off x="7280275" y="4435475"/>
            <a:ext cx="1603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0.8</a:t>
            </a:r>
            <a:endParaRPr kumimoji="0" lang="en-US" altLang="en-US" sz="1600" b="1" i="0" u="none" strike="noStrike" cap="none" normalizeH="0" baseline="0" smtClean="0">
              <a:ln>
                <a:noFill/>
              </a:ln>
              <a:solidFill>
                <a:schemeClr val="tx1"/>
              </a:solidFill>
              <a:effectLst/>
              <a:latin typeface="+mj-lt"/>
            </a:endParaRPr>
          </a:p>
        </p:txBody>
      </p:sp>
      <p:sp>
        <p:nvSpPr>
          <p:cNvPr id="40" name="Rectangle 35"/>
          <p:cNvSpPr>
            <a:spLocks noChangeArrowheads="1"/>
          </p:cNvSpPr>
          <p:nvPr/>
        </p:nvSpPr>
        <p:spPr bwMode="auto">
          <a:xfrm>
            <a:off x="7280275" y="4306888"/>
            <a:ext cx="1603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1.0</a:t>
            </a:r>
            <a:endParaRPr kumimoji="0" lang="en-US" altLang="en-US" sz="1600" b="1" i="0" u="none" strike="noStrike" cap="none" normalizeH="0" baseline="0" dirty="0" smtClean="0">
              <a:ln>
                <a:noFill/>
              </a:ln>
              <a:solidFill>
                <a:schemeClr val="tx1"/>
              </a:solidFill>
              <a:effectLst/>
              <a:latin typeface="+mj-lt"/>
            </a:endParaRPr>
          </a:p>
        </p:txBody>
      </p:sp>
      <p:sp>
        <p:nvSpPr>
          <p:cNvPr id="41" name="Rectangle 36"/>
          <p:cNvSpPr>
            <a:spLocks noChangeArrowheads="1"/>
          </p:cNvSpPr>
          <p:nvPr/>
        </p:nvSpPr>
        <p:spPr bwMode="auto">
          <a:xfrm>
            <a:off x="6845300" y="4381500"/>
            <a:ext cx="422275"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2" name="Freeform 37"/>
          <p:cNvSpPr>
            <a:spLocks/>
          </p:cNvSpPr>
          <p:nvPr/>
        </p:nvSpPr>
        <p:spPr bwMode="auto">
          <a:xfrm>
            <a:off x="6845300" y="4381500"/>
            <a:ext cx="422275" cy="7938"/>
          </a:xfrm>
          <a:custGeom>
            <a:avLst/>
            <a:gdLst>
              <a:gd name="T0" fmla="*/ 0 w 266"/>
              <a:gd name="T1" fmla="*/ 5 h 5"/>
              <a:gd name="T2" fmla="*/ 266 w 266"/>
              <a:gd name="T3" fmla="*/ 5 h 5"/>
              <a:gd name="T4" fmla="*/ 266 w 266"/>
              <a:gd name="T5" fmla="*/ 0 h 5"/>
              <a:gd name="T6" fmla="*/ 0 w 266"/>
              <a:gd name="T7" fmla="*/ 0 h 5"/>
            </a:gdLst>
            <a:ahLst/>
            <a:cxnLst>
              <a:cxn ang="0">
                <a:pos x="T0" y="T1"/>
              </a:cxn>
              <a:cxn ang="0">
                <a:pos x="T2" y="T3"/>
              </a:cxn>
              <a:cxn ang="0">
                <a:pos x="T4" y="T5"/>
              </a:cxn>
              <a:cxn ang="0">
                <a:pos x="T6" y="T7"/>
              </a:cxn>
            </a:cxnLst>
            <a:rect l="0" t="0" r="r" b="b"/>
            <a:pathLst>
              <a:path w="266" h="5">
                <a:moveTo>
                  <a:pt x="0" y="5"/>
                </a:moveTo>
                <a:lnTo>
                  <a:pt x="266" y="5"/>
                </a:lnTo>
                <a:lnTo>
                  <a:pt x="26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3" name="Rectangle 38"/>
          <p:cNvSpPr>
            <a:spLocks noChangeArrowheads="1"/>
          </p:cNvSpPr>
          <p:nvPr/>
        </p:nvSpPr>
        <p:spPr bwMode="auto">
          <a:xfrm>
            <a:off x="6845300" y="4508500"/>
            <a:ext cx="42227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4" name="Freeform 39"/>
          <p:cNvSpPr>
            <a:spLocks/>
          </p:cNvSpPr>
          <p:nvPr/>
        </p:nvSpPr>
        <p:spPr bwMode="auto">
          <a:xfrm>
            <a:off x="6845300" y="4508500"/>
            <a:ext cx="422275" cy="9525"/>
          </a:xfrm>
          <a:custGeom>
            <a:avLst/>
            <a:gdLst>
              <a:gd name="T0" fmla="*/ 0 w 266"/>
              <a:gd name="T1" fmla="*/ 6 h 6"/>
              <a:gd name="T2" fmla="*/ 266 w 266"/>
              <a:gd name="T3" fmla="*/ 6 h 6"/>
              <a:gd name="T4" fmla="*/ 266 w 266"/>
              <a:gd name="T5" fmla="*/ 0 h 6"/>
              <a:gd name="T6" fmla="*/ 0 w 266"/>
              <a:gd name="T7" fmla="*/ 0 h 6"/>
            </a:gdLst>
            <a:ahLst/>
            <a:cxnLst>
              <a:cxn ang="0">
                <a:pos x="T0" y="T1"/>
              </a:cxn>
              <a:cxn ang="0">
                <a:pos x="T2" y="T3"/>
              </a:cxn>
              <a:cxn ang="0">
                <a:pos x="T4" y="T5"/>
              </a:cxn>
              <a:cxn ang="0">
                <a:pos x="T6" y="T7"/>
              </a:cxn>
            </a:cxnLst>
            <a:rect l="0" t="0" r="r" b="b"/>
            <a:pathLst>
              <a:path w="266" h="6">
                <a:moveTo>
                  <a:pt x="0" y="6"/>
                </a:moveTo>
                <a:lnTo>
                  <a:pt x="266" y="6"/>
                </a:lnTo>
                <a:lnTo>
                  <a:pt x="26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5" name="Rectangle 40"/>
          <p:cNvSpPr>
            <a:spLocks noChangeArrowheads="1"/>
          </p:cNvSpPr>
          <p:nvPr/>
        </p:nvSpPr>
        <p:spPr bwMode="auto">
          <a:xfrm>
            <a:off x="6845300" y="4637088"/>
            <a:ext cx="422275"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6" name="Freeform 41"/>
          <p:cNvSpPr>
            <a:spLocks/>
          </p:cNvSpPr>
          <p:nvPr/>
        </p:nvSpPr>
        <p:spPr bwMode="auto">
          <a:xfrm>
            <a:off x="6845300" y="4637088"/>
            <a:ext cx="422275" cy="7938"/>
          </a:xfrm>
          <a:custGeom>
            <a:avLst/>
            <a:gdLst>
              <a:gd name="T0" fmla="*/ 0 w 266"/>
              <a:gd name="T1" fmla="*/ 5 h 5"/>
              <a:gd name="T2" fmla="*/ 266 w 266"/>
              <a:gd name="T3" fmla="*/ 5 h 5"/>
              <a:gd name="T4" fmla="*/ 266 w 266"/>
              <a:gd name="T5" fmla="*/ 0 h 5"/>
              <a:gd name="T6" fmla="*/ 0 w 266"/>
              <a:gd name="T7" fmla="*/ 0 h 5"/>
            </a:gdLst>
            <a:ahLst/>
            <a:cxnLst>
              <a:cxn ang="0">
                <a:pos x="T0" y="T1"/>
              </a:cxn>
              <a:cxn ang="0">
                <a:pos x="T2" y="T3"/>
              </a:cxn>
              <a:cxn ang="0">
                <a:pos x="T4" y="T5"/>
              </a:cxn>
              <a:cxn ang="0">
                <a:pos x="T6" y="T7"/>
              </a:cxn>
            </a:cxnLst>
            <a:rect l="0" t="0" r="r" b="b"/>
            <a:pathLst>
              <a:path w="266" h="5">
                <a:moveTo>
                  <a:pt x="0" y="5"/>
                </a:moveTo>
                <a:lnTo>
                  <a:pt x="266" y="5"/>
                </a:lnTo>
                <a:lnTo>
                  <a:pt x="26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7" name="Rectangle 42"/>
          <p:cNvSpPr>
            <a:spLocks noChangeArrowheads="1"/>
          </p:cNvSpPr>
          <p:nvPr/>
        </p:nvSpPr>
        <p:spPr bwMode="auto">
          <a:xfrm>
            <a:off x="6845300" y="4773613"/>
            <a:ext cx="42227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8" name="Freeform 43"/>
          <p:cNvSpPr>
            <a:spLocks/>
          </p:cNvSpPr>
          <p:nvPr/>
        </p:nvSpPr>
        <p:spPr bwMode="auto">
          <a:xfrm>
            <a:off x="6845300" y="4773613"/>
            <a:ext cx="422275" cy="4763"/>
          </a:xfrm>
          <a:custGeom>
            <a:avLst/>
            <a:gdLst>
              <a:gd name="T0" fmla="*/ 0 w 266"/>
              <a:gd name="T1" fmla="*/ 3 h 3"/>
              <a:gd name="T2" fmla="*/ 266 w 266"/>
              <a:gd name="T3" fmla="*/ 3 h 3"/>
              <a:gd name="T4" fmla="*/ 266 w 266"/>
              <a:gd name="T5" fmla="*/ 0 h 3"/>
              <a:gd name="T6" fmla="*/ 0 w 266"/>
              <a:gd name="T7" fmla="*/ 0 h 3"/>
            </a:gdLst>
            <a:ahLst/>
            <a:cxnLst>
              <a:cxn ang="0">
                <a:pos x="T0" y="T1"/>
              </a:cxn>
              <a:cxn ang="0">
                <a:pos x="T2" y="T3"/>
              </a:cxn>
              <a:cxn ang="0">
                <a:pos x="T4" y="T5"/>
              </a:cxn>
              <a:cxn ang="0">
                <a:pos x="T6" y="T7"/>
              </a:cxn>
            </a:cxnLst>
            <a:rect l="0" t="0" r="r" b="b"/>
            <a:pathLst>
              <a:path w="266" h="3">
                <a:moveTo>
                  <a:pt x="0" y="3"/>
                </a:moveTo>
                <a:lnTo>
                  <a:pt x="266" y="3"/>
                </a:lnTo>
                <a:lnTo>
                  <a:pt x="26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9" name="Rectangle 44"/>
          <p:cNvSpPr>
            <a:spLocks noChangeArrowheads="1"/>
          </p:cNvSpPr>
          <p:nvPr/>
        </p:nvSpPr>
        <p:spPr bwMode="auto">
          <a:xfrm>
            <a:off x="6845300" y="4897438"/>
            <a:ext cx="422275"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50" name="Freeform 45"/>
          <p:cNvSpPr>
            <a:spLocks/>
          </p:cNvSpPr>
          <p:nvPr/>
        </p:nvSpPr>
        <p:spPr bwMode="auto">
          <a:xfrm>
            <a:off x="6845300" y="4897438"/>
            <a:ext cx="422275" cy="7938"/>
          </a:xfrm>
          <a:custGeom>
            <a:avLst/>
            <a:gdLst>
              <a:gd name="T0" fmla="*/ 0 w 266"/>
              <a:gd name="T1" fmla="*/ 5 h 5"/>
              <a:gd name="T2" fmla="*/ 266 w 266"/>
              <a:gd name="T3" fmla="*/ 5 h 5"/>
              <a:gd name="T4" fmla="*/ 266 w 266"/>
              <a:gd name="T5" fmla="*/ 0 h 5"/>
              <a:gd name="T6" fmla="*/ 0 w 266"/>
              <a:gd name="T7" fmla="*/ 0 h 5"/>
            </a:gdLst>
            <a:ahLst/>
            <a:cxnLst>
              <a:cxn ang="0">
                <a:pos x="T0" y="T1"/>
              </a:cxn>
              <a:cxn ang="0">
                <a:pos x="T2" y="T3"/>
              </a:cxn>
              <a:cxn ang="0">
                <a:pos x="T4" y="T5"/>
              </a:cxn>
              <a:cxn ang="0">
                <a:pos x="T6" y="T7"/>
              </a:cxn>
            </a:cxnLst>
            <a:rect l="0" t="0" r="r" b="b"/>
            <a:pathLst>
              <a:path w="266" h="5">
                <a:moveTo>
                  <a:pt x="0" y="5"/>
                </a:moveTo>
                <a:lnTo>
                  <a:pt x="266" y="5"/>
                </a:lnTo>
                <a:lnTo>
                  <a:pt x="26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51" name="Rectangle 46"/>
          <p:cNvSpPr>
            <a:spLocks noChangeArrowheads="1"/>
          </p:cNvSpPr>
          <p:nvPr/>
        </p:nvSpPr>
        <p:spPr bwMode="auto">
          <a:xfrm>
            <a:off x="6845300" y="5026025"/>
            <a:ext cx="422275"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52" name="Freeform 47"/>
          <p:cNvSpPr>
            <a:spLocks/>
          </p:cNvSpPr>
          <p:nvPr/>
        </p:nvSpPr>
        <p:spPr bwMode="auto">
          <a:xfrm>
            <a:off x="6845300" y="5026025"/>
            <a:ext cx="422275" cy="7938"/>
          </a:xfrm>
          <a:custGeom>
            <a:avLst/>
            <a:gdLst>
              <a:gd name="T0" fmla="*/ 0 w 266"/>
              <a:gd name="T1" fmla="*/ 5 h 5"/>
              <a:gd name="T2" fmla="*/ 266 w 266"/>
              <a:gd name="T3" fmla="*/ 5 h 5"/>
              <a:gd name="T4" fmla="*/ 266 w 266"/>
              <a:gd name="T5" fmla="*/ 0 h 5"/>
              <a:gd name="T6" fmla="*/ 0 w 266"/>
              <a:gd name="T7" fmla="*/ 0 h 5"/>
            </a:gdLst>
            <a:ahLst/>
            <a:cxnLst>
              <a:cxn ang="0">
                <a:pos x="T0" y="T1"/>
              </a:cxn>
              <a:cxn ang="0">
                <a:pos x="T2" y="T3"/>
              </a:cxn>
              <a:cxn ang="0">
                <a:pos x="T4" y="T5"/>
              </a:cxn>
              <a:cxn ang="0">
                <a:pos x="T6" y="T7"/>
              </a:cxn>
            </a:cxnLst>
            <a:rect l="0" t="0" r="r" b="b"/>
            <a:pathLst>
              <a:path w="266" h="5">
                <a:moveTo>
                  <a:pt x="0" y="5"/>
                </a:moveTo>
                <a:lnTo>
                  <a:pt x="266" y="5"/>
                </a:lnTo>
                <a:lnTo>
                  <a:pt x="26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Tree>
    <p:extLst>
      <p:ext uri="{BB962C8B-B14F-4D97-AF65-F5344CB8AC3E}">
        <p14:creationId xmlns:p14="http://schemas.microsoft.com/office/powerpoint/2010/main" val="3953701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02" y="2482210"/>
            <a:ext cx="7825397" cy="3502275"/>
          </a:xfrm>
          <a:prstGeom prst="rect">
            <a:avLst/>
          </a:prstGeom>
        </p:spPr>
      </p:pic>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p:txBody>
          <a:bodyPr/>
          <a:lstStyle/>
          <a:p>
            <a:r>
              <a:rPr lang="en-US" sz="3400" dirty="0"/>
              <a:t>10.1.2 A Decent Standard of Living </a:t>
            </a:r>
            <a:r>
              <a:rPr lang="en-US" sz="2000" b="0" dirty="0"/>
              <a:t>(2 of 5)</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6"/>
            <a:ext cx="8229600" cy="695167"/>
          </a:xfrm>
        </p:spPr>
        <p:txBody>
          <a:bodyPr/>
          <a:lstStyle/>
          <a:p>
            <a:pPr marL="432" indent="0">
              <a:buNone/>
            </a:pPr>
            <a:r>
              <a:rPr lang="en-US" sz="2200" b="1" dirty="0"/>
              <a:t>Figure 10-4:</a:t>
            </a:r>
            <a:r>
              <a:rPr lang="en-US" sz="2200" dirty="0"/>
              <a:t> Gross national income per capita, adjusted for purchasing power parity.</a:t>
            </a:r>
          </a:p>
        </p:txBody>
      </p:sp>
      <p:sp>
        <p:nvSpPr>
          <p:cNvPr id="5" name="Rectangle 5"/>
          <p:cNvSpPr>
            <a:spLocks noChangeArrowheads="1"/>
          </p:cNvSpPr>
          <p:nvPr/>
        </p:nvSpPr>
        <p:spPr bwMode="auto">
          <a:xfrm>
            <a:off x="3247785" y="589869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100°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7" name="Rectangle 6"/>
          <p:cNvSpPr>
            <a:spLocks noChangeArrowheads="1"/>
          </p:cNvSpPr>
          <p:nvPr/>
        </p:nvSpPr>
        <p:spPr bwMode="auto">
          <a:xfrm>
            <a:off x="1792748" y="360073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 name="Rectangle 7"/>
          <p:cNvSpPr>
            <a:spLocks noChangeArrowheads="1"/>
          </p:cNvSpPr>
          <p:nvPr/>
        </p:nvSpPr>
        <p:spPr bwMode="auto">
          <a:xfrm>
            <a:off x="1720164" y="4075339"/>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9" name="Rectangle 8"/>
          <p:cNvSpPr>
            <a:spLocks noChangeArrowheads="1"/>
          </p:cNvSpPr>
          <p:nvPr/>
        </p:nvSpPr>
        <p:spPr bwMode="auto">
          <a:xfrm>
            <a:off x="4254347" y="589869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0" name="Rectangle 9"/>
          <p:cNvSpPr>
            <a:spLocks noChangeArrowheads="1"/>
          </p:cNvSpPr>
          <p:nvPr/>
        </p:nvSpPr>
        <p:spPr bwMode="auto">
          <a:xfrm>
            <a:off x="5585389" y="589869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1" name="Rectangle 10"/>
          <p:cNvSpPr>
            <a:spLocks noChangeArrowheads="1"/>
          </p:cNvSpPr>
          <p:nvPr/>
        </p:nvSpPr>
        <p:spPr bwMode="auto">
          <a:xfrm>
            <a:off x="4578781" y="589869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12" name="Rectangle 11"/>
          <p:cNvSpPr>
            <a:spLocks noChangeArrowheads="1"/>
          </p:cNvSpPr>
          <p:nvPr/>
        </p:nvSpPr>
        <p:spPr bwMode="auto">
          <a:xfrm>
            <a:off x="5255078" y="589869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3" name="Rectangle 12"/>
          <p:cNvSpPr>
            <a:spLocks noChangeArrowheads="1"/>
          </p:cNvSpPr>
          <p:nvPr/>
        </p:nvSpPr>
        <p:spPr bwMode="auto">
          <a:xfrm>
            <a:off x="8462158" y="4557989"/>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4" name="Rectangle 13"/>
          <p:cNvSpPr>
            <a:spLocks noChangeArrowheads="1"/>
          </p:cNvSpPr>
          <p:nvPr/>
        </p:nvSpPr>
        <p:spPr bwMode="auto">
          <a:xfrm>
            <a:off x="1659890" y="4538195"/>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5" name="Rectangle 14"/>
          <p:cNvSpPr>
            <a:spLocks noChangeArrowheads="1"/>
          </p:cNvSpPr>
          <p:nvPr/>
        </p:nvSpPr>
        <p:spPr bwMode="auto">
          <a:xfrm>
            <a:off x="1658893" y="500352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6" name="Rectangle 15"/>
          <p:cNvSpPr>
            <a:spLocks noChangeArrowheads="1"/>
          </p:cNvSpPr>
          <p:nvPr/>
        </p:nvSpPr>
        <p:spPr bwMode="auto">
          <a:xfrm>
            <a:off x="1791356" y="549124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7" name="Rectangle 16"/>
          <p:cNvSpPr>
            <a:spLocks noChangeArrowheads="1"/>
          </p:cNvSpPr>
          <p:nvPr/>
        </p:nvSpPr>
        <p:spPr bwMode="auto">
          <a:xfrm>
            <a:off x="8093148" y="315730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18" name="Rectangle 17"/>
          <p:cNvSpPr>
            <a:spLocks noChangeArrowheads="1"/>
          </p:cNvSpPr>
          <p:nvPr/>
        </p:nvSpPr>
        <p:spPr bwMode="auto">
          <a:xfrm>
            <a:off x="2102148" y="3136031"/>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0" name="Rectangle 19"/>
          <p:cNvSpPr>
            <a:spLocks noChangeArrowheads="1"/>
          </p:cNvSpPr>
          <p:nvPr/>
        </p:nvSpPr>
        <p:spPr bwMode="auto">
          <a:xfrm>
            <a:off x="2735738" y="2675957"/>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1" name="Rectangle 20"/>
          <p:cNvSpPr>
            <a:spLocks noChangeArrowheads="1"/>
          </p:cNvSpPr>
          <p:nvPr/>
        </p:nvSpPr>
        <p:spPr bwMode="auto">
          <a:xfrm>
            <a:off x="8396165" y="3618924"/>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40°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2" name="Rectangle 21"/>
          <p:cNvSpPr>
            <a:spLocks noChangeArrowheads="1"/>
          </p:cNvSpPr>
          <p:nvPr/>
        </p:nvSpPr>
        <p:spPr bwMode="auto">
          <a:xfrm>
            <a:off x="8396827" y="5512511"/>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a:schemeClr val="bg1"/>
                  </a:glow>
                </a:effectLst>
                <a:latin typeface="+mj-lt"/>
              </a:rPr>
              <a:t>40°</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23" name="Rectangle 22"/>
          <p:cNvSpPr>
            <a:spLocks noChangeArrowheads="1"/>
          </p:cNvSpPr>
          <p:nvPr/>
        </p:nvSpPr>
        <p:spPr bwMode="auto">
          <a:xfrm>
            <a:off x="8456180" y="4086514"/>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4" name="Rectangle 23"/>
          <p:cNvSpPr>
            <a:spLocks noChangeArrowheads="1"/>
          </p:cNvSpPr>
          <p:nvPr/>
        </p:nvSpPr>
        <p:spPr bwMode="auto">
          <a:xfrm>
            <a:off x="8440855" y="5033802"/>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20°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5" name="Rectangle 24"/>
          <p:cNvSpPr>
            <a:spLocks noChangeArrowheads="1"/>
          </p:cNvSpPr>
          <p:nvPr/>
        </p:nvSpPr>
        <p:spPr bwMode="auto">
          <a:xfrm>
            <a:off x="3923392" y="589869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60°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6" name="Rectangle 25"/>
          <p:cNvSpPr>
            <a:spLocks noChangeArrowheads="1"/>
          </p:cNvSpPr>
          <p:nvPr/>
        </p:nvSpPr>
        <p:spPr bwMode="auto">
          <a:xfrm>
            <a:off x="3596369" y="589869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7" name="Rectangle 26"/>
          <p:cNvSpPr>
            <a:spLocks noChangeArrowheads="1"/>
          </p:cNvSpPr>
          <p:nvPr/>
        </p:nvSpPr>
        <p:spPr bwMode="auto">
          <a:xfrm>
            <a:off x="2891162" y="589869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8" name="Rectangle 27"/>
          <p:cNvSpPr>
            <a:spLocks noChangeArrowheads="1"/>
          </p:cNvSpPr>
          <p:nvPr/>
        </p:nvSpPr>
        <p:spPr bwMode="auto">
          <a:xfrm>
            <a:off x="2545684" y="589869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29" name="Rectangle 28"/>
          <p:cNvSpPr>
            <a:spLocks noChangeArrowheads="1"/>
          </p:cNvSpPr>
          <p:nvPr/>
        </p:nvSpPr>
        <p:spPr bwMode="auto">
          <a:xfrm>
            <a:off x="2226765" y="589869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0" name="Rectangle 29"/>
          <p:cNvSpPr>
            <a:spLocks noChangeArrowheads="1"/>
          </p:cNvSpPr>
          <p:nvPr/>
        </p:nvSpPr>
        <p:spPr bwMode="auto">
          <a:xfrm>
            <a:off x="4948049" y="5898693"/>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1" name="Rectangle 30"/>
          <p:cNvSpPr>
            <a:spLocks noChangeArrowheads="1"/>
          </p:cNvSpPr>
          <p:nvPr/>
        </p:nvSpPr>
        <p:spPr bwMode="auto">
          <a:xfrm>
            <a:off x="5925544" y="589869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2" name="Rectangle 31"/>
          <p:cNvSpPr>
            <a:spLocks noChangeArrowheads="1"/>
          </p:cNvSpPr>
          <p:nvPr/>
        </p:nvSpPr>
        <p:spPr bwMode="auto">
          <a:xfrm>
            <a:off x="6530667" y="589869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100°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3" name="Rectangle 32"/>
          <p:cNvSpPr>
            <a:spLocks noChangeArrowheads="1"/>
          </p:cNvSpPr>
          <p:nvPr/>
        </p:nvSpPr>
        <p:spPr bwMode="auto">
          <a:xfrm>
            <a:off x="6892673" y="589869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120°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4" name="Rectangle 33"/>
          <p:cNvSpPr>
            <a:spLocks noChangeArrowheads="1"/>
          </p:cNvSpPr>
          <p:nvPr/>
        </p:nvSpPr>
        <p:spPr bwMode="auto">
          <a:xfrm>
            <a:off x="6243427" y="589869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80°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5" name="Rectangle 34"/>
          <p:cNvSpPr>
            <a:spLocks noChangeArrowheads="1"/>
          </p:cNvSpPr>
          <p:nvPr/>
        </p:nvSpPr>
        <p:spPr bwMode="auto">
          <a:xfrm>
            <a:off x="7579249" y="589869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160°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6" name="Rectangle 35"/>
          <p:cNvSpPr>
            <a:spLocks noChangeArrowheads="1"/>
          </p:cNvSpPr>
          <p:nvPr/>
        </p:nvSpPr>
        <p:spPr bwMode="auto">
          <a:xfrm>
            <a:off x="7232005" y="589869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a:schemeClr val="bg1"/>
                  </a:glow>
                </a:effectLst>
                <a:latin typeface="+mj-lt"/>
              </a:rPr>
              <a:t>140°</a:t>
            </a:r>
            <a:endParaRPr kumimoji="0" lang="en-US" altLang="en-US" sz="1800" b="1" i="0" u="none" strike="noStrike" cap="none" normalizeH="0" baseline="0" smtClean="0">
              <a:ln>
                <a:noFill/>
              </a:ln>
              <a:solidFill>
                <a:schemeClr val="tx1"/>
              </a:solidFill>
              <a:effectLst>
                <a:glow>
                  <a:schemeClr val="bg1"/>
                </a:glow>
              </a:effectLst>
              <a:latin typeface="+mj-lt"/>
            </a:endParaRPr>
          </a:p>
        </p:txBody>
      </p:sp>
      <p:sp>
        <p:nvSpPr>
          <p:cNvPr id="37" name="Rectangle 36"/>
          <p:cNvSpPr>
            <a:spLocks noChangeArrowheads="1"/>
          </p:cNvSpPr>
          <p:nvPr/>
        </p:nvSpPr>
        <p:spPr bwMode="auto">
          <a:xfrm>
            <a:off x="7903612" y="589869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180°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38" name="Rectangle 37"/>
          <p:cNvSpPr>
            <a:spLocks noChangeArrowheads="1"/>
          </p:cNvSpPr>
          <p:nvPr/>
        </p:nvSpPr>
        <p:spPr bwMode="auto">
          <a:xfrm>
            <a:off x="8054504" y="4504007"/>
            <a:ext cx="334707"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EQUATOR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39" name="Rectangle 42"/>
          <p:cNvSpPr>
            <a:spLocks noChangeArrowheads="1"/>
          </p:cNvSpPr>
          <p:nvPr/>
        </p:nvSpPr>
        <p:spPr bwMode="auto">
          <a:xfrm>
            <a:off x="6272211" y="5176470"/>
            <a:ext cx="757259"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30" normalizeH="0" dirty="0" smtClean="0">
                <a:ln>
                  <a:noFill/>
                </a:ln>
                <a:solidFill>
                  <a:srgbClr val="00AEEF"/>
                </a:solidFill>
                <a:effectLst>
                  <a:glow>
                    <a:schemeClr val="bg1"/>
                  </a:glow>
                </a:effectLst>
                <a:latin typeface="+mj-lt"/>
              </a:rPr>
              <a:t>TROPIC OF CAPRICORN</a:t>
            </a:r>
            <a:endParaRPr kumimoji="0" lang="en-US" altLang="en-US" sz="550" b="1" i="0" u="none" strike="noStrike" cap="none" spc="-30" normalizeH="0" dirty="0" smtClean="0">
              <a:ln>
                <a:noFill/>
              </a:ln>
              <a:solidFill>
                <a:schemeClr val="tx1"/>
              </a:solidFill>
              <a:effectLst>
                <a:glow>
                  <a:schemeClr val="bg1"/>
                </a:glow>
              </a:effectLst>
              <a:latin typeface="+mj-lt"/>
            </a:endParaRPr>
          </a:p>
        </p:txBody>
      </p:sp>
      <p:sp>
        <p:nvSpPr>
          <p:cNvPr id="40" name="Rectangle 45"/>
          <p:cNvSpPr>
            <a:spLocks noChangeArrowheads="1"/>
          </p:cNvSpPr>
          <p:nvPr/>
        </p:nvSpPr>
        <p:spPr bwMode="auto">
          <a:xfrm>
            <a:off x="7636097" y="3955056"/>
            <a:ext cx="664284"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spc="-20" normalizeH="0" dirty="0" smtClean="0">
                <a:ln>
                  <a:noFill/>
                </a:ln>
                <a:solidFill>
                  <a:srgbClr val="00AEEF"/>
                </a:solidFill>
                <a:effectLst>
                  <a:glow>
                    <a:schemeClr val="bg1"/>
                  </a:glow>
                </a:effectLst>
                <a:latin typeface="+mj-lt"/>
              </a:rPr>
              <a:t>TROPIC OF CANCER</a:t>
            </a:r>
            <a:endParaRPr kumimoji="0" lang="en-US" altLang="en-US" sz="550" b="1" i="0" u="none" strike="noStrike" cap="none" spc="-20" normalizeH="0" dirty="0" smtClean="0">
              <a:ln>
                <a:noFill/>
              </a:ln>
              <a:solidFill>
                <a:schemeClr val="tx1"/>
              </a:solidFill>
              <a:effectLst>
                <a:glow>
                  <a:schemeClr val="bg1"/>
                </a:glow>
              </a:effectLst>
              <a:latin typeface="+mj-lt"/>
            </a:endParaRPr>
          </a:p>
        </p:txBody>
      </p:sp>
      <p:sp>
        <p:nvSpPr>
          <p:cNvPr id="19" name="Rectangle 18"/>
          <p:cNvSpPr>
            <a:spLocks noChangeArrowheads="1"/>
          </p:cNvSpPr>
          <p:nvPr/>
        </p:nvSpPr>
        <p:spPr bwMode="auto">
          <a:xfrm>
            <a:off x="7481517" y="2686824"/>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a:schemeClr val="bg1"/>
                  </a:glow>
                </a:effectLst>
                <a:latin typeface="+mj-lt"/>
              </a:rPr>
              <a:t>80°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42" name="Rectangle 47"/>
          <p:cNvSpPr>
            <a:spLocks noChangeArrowheads="1"/>
          </p:cNvSpPr>
          <p:nvPr/>
        </p:nvSpPr>
        <p:spPr bwMode="auto">
          <a:xfrm>
            <a:off x="4755416" y="254803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4" name="Rectangle 49"/>
          <p:cNvSpPr>
            <a:spLocks noChangeArrowheads="1"/>
          </p:cNvSpPr>
          <p:nvPr/>
        </p:nvSpPr>
        <p:spPr bwMode="auto">
          <a:xfrm>
            <a:off x="4535779" y="254803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6" name="Rectangle 51"/>
          <p:cNvSpPr>
            <a:spLocks noChangeArrowheads="1"/>
          </p:cNvSpPr>
          <p:nvPr/>
        </p:nvSpPr>
        <p:spPr bwMode="auto">
          <a:xfrm>
            <a:off x="4304837" y="254803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60°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7" name="Rectangle 52"/>
          <p:cNvSpPr>
            <a:spLocks noChangeArrowheads="1"/>
          </p:cNvSpPr>
          <p:nvPr/>
        </p:nvSpPr>
        <p:spPr bwMode="auto">
          <a:xfrm>
            <a:off x="4083444" y="254803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9" name="Rectangle 54"/>
          <p:cNvSpPr>
            <a:spLocks noChangeArrowheads="1"/>
          </p:cNvSpPr>
          <p:nvPr/>
        </p:nvSpPr>
        <p:spPr bwMode="auto">
          <a:xfrm>
            <a:off x="3830371" y="25480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1" name="Rectangle 56"/>
          <p:cNvSpPr>
            <a:spLocks noChangeArrowheads="1"/>
          </p:cNvSpPr>
          <p:nvPr/>
        </p:nvSpPr>
        <p:spPr bwMode="auto">
          <a:xfrm>
            <a:off x="3610580" y="25480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3" name="Rectangle 58"/>
          <p:cNvSpPr>
            <a:spLocks noChangeArrowheads="1"/>
          </p:cNvSpPr>
          <p:nvPr/>
        </p:nvSpPr>
        <p:spPr bwMode="auto">
          <a:xfrm>
            <a:off x="3393030" y="25480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140°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4" name="Rectangle 59"/>
          <p:cNvSpPr>
            <a:spLocks noChangeArrowheads="1"/>
          </p:cNvSpPr>
          <p:nvPr/>
        </p:nvSpPr>
        <p:spPr bwMode="auto">
          <a:xfrm>
            <a:off x="3174141" y="25480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1" name="Rectangle 46"/>
          <p:cNvSpPr>
            <a:spLocks noChangeArrowheads="1"/>
          </p:cNvSpPr>
          <p:nvPr/>
        </p:nvSpPr>
        <p:spPr bwMode="auto">
          <a:xfrm>
            <a:off x="5012488" y="2548038"/>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43" name="Rectangle 48"/>
          <p:cNvSpPr>
            <a:spLocks noChangeArrowheads="1"/>
          </p:cNvSpPr>
          <p:nvPr/>
        </p:nvSpPr>
        <p:spPr bwMode="auto">
          <a:xfrm>
            <a:off x="5196196" y="254803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20°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5" name="Rectangle 50"/>
          <p:cNvSpPr>
            <a:spLocks noChangeArrowheads="1"/>
          </p:cNvSpPr>
          <p:nvPr/>
        </p:nvSpPr>
        <p:spPr bwMode="auto">
          <a:xfrm>
            <a:off x="5428637" y="254803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48" name="Rectangle 53"/>
          <p:cNvSpPr>
            <a:spLocks noChangeArrowheads="1"/>
          </p:cNvSpPr>
          <p:nvPr/>
        </p:nvSpPr>
        <p:spPr bwMode="auto">
          <a:xfrm>
            <a:off x="5885527" y="254803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0" name="Rectangle 55"/>
          <p:cNvSpPr>
            <a:spLocks noChangeArrowheads="1"/>
          </p:cNvSpPr>
          <p:nvPr/>
        </p:nvSpPr>
        <p:spPr bwMode="auto">
          <a:xfrm>
            <a:off x="6079076" y="25480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100°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2" name="Rectangle 57"/>
          <p:cNvSpPr>
            <a:spLocks noChangeArrowheads="1"/>
          </p:cNvSpPr>
          <p:nvPr/>
        </p:nvSpPr>
        <p:spPr bwMode="auto">
          <a:xfrm>
            <a:off x="6323471" y="25480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120°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5" name="Rectangle 60"/>
          <p:cNvSpPr>
            <a:spLocks noChangeArrowheads="1"/>
          </p:cNvSpPr>
          <p:nvPr/>
        </p:nvSpPr>
        <p:spPr bwMode="auto">
          <a:xfrm>
            <a:off x="6541624" y="25480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63500">
                    <a:schemeClr val="bg1"/>
                  </a:glow>
                </a:effectLst>
                <a:latin typeface="+mj-lt"/>
              </a:rPr>
              <a:t>140°</a:t>
            </a:r>
            <a:endParaRPr kumimoji="0" lang="en-US" altLang="en-US" sz="1800" b="1" i="0" u="none" strike="noStrike" cap="none" normalizeH="0" baseline="0" smtClean="0">
              <a:ln>
                <a:noFill/>
              </a:ln>
              <a:solidFill>
                <a:schemeClr val="tx1"/>
              </a:solidFill>
              <a:effectLst>
                <a:glow rad="63500">
                  <a:schemeClr val="bg1"/>
                </a:glow>
              </a:effectLst>
              <a:latin typeface="+mj-lt"/>
            </a:endParaRPr>
          </a:p>
        </p:txBody>
      </p:sp>
      <p:sp>
        <p:nvSpPr>
          <p:cNvPr id="56" name="Rectangle 61"/>
          <p:cNvSpPr>
            <a:spLocks noChangeArrowheads="1"/>
          </p:cNvSpPr>
          <p:nvPr/>
        </p:nvSpPr>
        <p:spPr bwMode="auto">
          <a:xfrm>
            <a:off x="6745616" y="25480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7" name="Rectangle 62"/>
          <p:cNvSpPr>
            <a:spLocks noChangeArrowheads="1"/>
          </p:cNvSpPr>
          <p:nvPr/>
        </p:nvSpPr>
        <p:spPr bwMode="auto">
          <a:xfrm>
            <a:off x="5644361" y="254803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60°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8" name="Rectangle 63"/>
          <p:cNvSpPr>
            <a:spLocks noChangeArrowheads="1"/>
          </p:cNvSpPr>
          <p:nvPr/>
        </p:nvSpPr>
        <p:spPr bwMode="auto">
          <a:xfrm>
            <a:off x="6990169" y="254803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glow>
                </a:effectLst>
                <a:latin typeface="+mj-lt"/>
              </a:rPr>
              <a:t>180°</a:t>
            </a:r>
            <a:endParaRPr kumimoji="0" lang="en-US" altLang="en-US" sz="1800" b="1" i="0" u="none" strike="noStrike" cap="none" normalizeH="0" baseline="0" dirty="0" smtClean="0">
              <a:ln>
                <a:noFill/>
              </a:ln>
              <a:solidFill>
                <a:schemeClr val="tx1"/>
              </a:solidFill>
              <a:effectLst>
                <a:glow rad="63500">
                  <a:schemeClr val="bg1"/>
                </a:glow>
              </a:effectLst>
              <a:latin typeface="+mj-lt"/>
            </a:endParaRPr>
          </a:p>
        </p:txBody>
      </p:sp>
      <p:sp>
        <p:nvSpPr>
          <p:cNvPr id="59" name="Rectangle 64"/>
          <p:cNvSpPr>
            <a:spLocks noChangeArrowheads="1"/>
          </p:cNvSpPr>
          <p:nvPr/>
        </p:nvSpPr>
        <p:spPr bwMode="auto">
          <a:xfrm>
            <a:off x="3919011" y="3718131"/>
            <a:ext cx="642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0" name="Rectangle 66"/>
          <p:cNvSpPr>
            <a:spLocks noChangeArrowheads="1"/>
          </p:cNvSpPr>
          <p:nvPr/>
        </p:nvSpPr>
        <p:spPr bwMode="auto">
          <a:xfrm>
            <a:off x="4804156" y="2760744"/>
            <a:ext cx="3863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1" name="Rectangle 68"/>
          <p:cNvSpPr>
            <a:spLocks noChangeArrowheads="1"/>
          </p:cNvSpPr>
          <p:nvPr/>
        </p:nvSpPr>
        <p:spPr bwMode="auto">
          <a:xfrm>
            <a:off x="4281702" y="5218373"/>
            <a:ext cx="642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2" name="Rectangle 70"/>
          <p:cNvSpPr>
            <a:spLocks noChangeArrowheads="1"/>
          </p:cNvSpPr>
          <p:nvPr/>
        </p:nvSpPr>
        <p:spPr bwMode="auto">
          <a:xfrm>
            <a:off x="6256346" y="4710780"/>
            <a:ext cx="4632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3" name="Rectangle 72"/>
          <p:cNvSpPr>
            <a:spLocks noChangeArrowheads="1"/>
          </p:cNvSpPr>
          <p:nvPr/>
        </p:nvSpPr>
        <p:spPr bwMode="auto">
          <a:xfrm>
            <a:off x="2038770" y="4704429"/>
            <a:ext cx="512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4" name="Rectangle 74"/>
          <p:cNvSpPr>
            <a:spLocks noChangeArrowheads="1"/>
          </p:cNvSpPr>
          <p:nvPr/>
        </p:nvSpPr>
        <p:spPr bwMode="auto">
          <a:xfrm>
            <a:off x="7812057" y="4166477"/>
            <a:ext cx="512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a:schemeClr val="bg1"/>
                  </a:glow>
                </a:effectLst>
                <a:latin typeface="+mj-lt"/>
              </a:rPr>
              <a:t>OCEAN</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65" name="Rectangle 76"/>
          <p:cNvSpPr>
            <a:spLocks noChangeArrowheads="1"/>
          </p:cNvSpPr>
          <p:nvPr/>
        </p:nvSpPr>
        <p:spPr bwMode="auto">
          <a:xfrm>
            <a:off x="5858255" y="557430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6" name="Rectangle 77"/>
          <p:cNvSpPr>
            <a:spLocks noChangeArrowheads="1"/>
          </p:cNvSpPr>
          <p:nvPr/>
        </p:nvSpPr>
        <p:spPr bwMode="auto">
          <a:xfrm>
            <a:off x="6194462" y="5574308"/>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9" name="Rectangle 80"/>
          <p:cNvSpPr>
            <a:spLocks noChangeArrowheads="1"/>
          </p:cNvSpPr>
          <p:nvPr/>
        </p:nvSpPr>
        <p:spPr bwMode="auto">
          <a:xfrm>
            <a:off x="6603024" y="5574308"/>
            <a:ext cx="4995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Miles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7" name="Rectangle 78"/>
          <p:cNvSpPr>
            <a:spLocks noChangeArrowheads="1"/>
          </p:cNvSpPr>
          <p:nvPr/>
        </p:nvSpPr>
        <p:spPr bwMode="auto">
          <a:xfrm>
            <a:off x="5858255" y="571596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8" name="Rectangle 79"/>
          <p:cNvSpPr>
            <a:spLocks noChangeArrowheads="1"/>
          </p:cNvSpPr>
          <p:nvPr/>
        </p:nvSpPr>
        <p:spPr bwMode="auto">
          <a:xfrm>
            <a:off x="6023273" y="5715968"/>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0" name="Rectangle 81"/>
          <p:cNvSpPr>
            <a:spLocks noChangeArrowheads="1"/>
          </p:cNvSpPr>
          <p:nvPr/>
        </p:nvSpPr>
        <p:spPr bwMode="auto">
          <a:xfrm>
            <a:off x="6315531" y="5714327"/>
            <a:ext cx="71850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615087" y="3708453"/>
            <a:ext cx="936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Arial Black" panose="020B0A04020102020204" pitchFamily="34" charset="0"/>
              </a:rPr>
              <a:t>GNI PPP per capita</a:t>
            </a:r>
          </a:p>
          <a:p>
            <a:pPr lvl="0"/>
            <a:r>
              <a:rPr lang="it-IT" altLang="en-US" sz="700" b="1" dirty="0">
                <a:solidFill>
                  <a:srgbClr val="000000"/>
                </a:solidFill>
                <a:effectLst>
                  <a:glow>
                    <a:schemeClr val="bg1"/>
                  </a:glow>
                </a:effectLst>
                <a:latin typeface="Arial Black" panose="020B0A04020102020204" pitchFamily="34" charset="0"/>
              </a:rPr>
              <a:t>(current US$)</a:t>
            </a:r>
            <a:endParaRPr kumimoji="0" lang="en-US" altLang="en-US" sz="2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5" name="Rectangle 80"/>
          <p:cNvSpPr>
            <a:spLocks noChangeArrowheads="1"/>
          </p:cNvSpPr>
          <p:nvPr/>
        </p:nvSpPr>
        <p:spPr bwMode="auto">
          <a:xfrm>
            <a:off x="840803" y="3975025"/>
            <a:ext cx="7918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$30,000 and above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6" name="Rectangle 80"/>
          <p:cNvSpPr>
            <a:spLocks noChangeArrowheads="1"/>
          </p:cNvSpPr>
          <p:nvPr/>
        </p:nvSpPr>
        <p:spPr bwMode="auto">
          <a:xfrm>
            <a:off x="840803" y="4130650"/>
            <a:ext cx="6973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$10,000–$29,999</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7" name="Rectangle 80"/>
          <p:cNvSpPr>
            <a:spLocks noChangeArrowheads="1"/>
          </p:cNvSpPr>
          <p:nvPr/>
        </p:nvSpPr>
        <p:spPr bwMode="auto">
          <a:xfrm>
            <a:off x="840803" y="4291037"/>
            <a:ext cx="5979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$5,000–$9,999</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8" name="Rectangle 80"/>
          <p:cNvSpPr>
            <a:spLocks noChangeArrowheads="1"/>
          </p:cNvSpPr>
          <p:nvPr/>
        </p:nvSpPr>
        <p:spPr bwMode="auto">
          <a:xfrm>
            <a:off x="840803" y="4453517"/>
            <a:ext cx="5546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below $5,000</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9" name="Rectangle 80"/>
          <p:cNvSpPr>
            <a:spLocks noChangeArrowheads="1"/>
          </p:cNvSpPr>
          <p:nvPr/>
        </p:nvSpPr>
        <p:spPr bwMode="auto">
          <a:xfrm>
            <a:off x="840803" y="4605864"/>
            <a:ext cx="3189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it-IT"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14937271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3BBC-048D-45FD-8F72-27B35D3EAAE4}"/>
              </a:ext>
            </a:extLst>
          </p:cNvPr>
          <p:cNvSpPr>
            <a:spLocks noGrp="1"/>
          </p:cNvSpPr>
          <p:nvPr>
            <p:ph type="title"/>
          </p:nvPr>
        </p:nvSpPr>
        <p:spPr/>
        <p:txBody>
          <a:bodyPr/>
          <a:lstStyle/>
          <a:p>
            <a:r>
              <a:rPr lang="en-US" dirty="0"/>
              <a:t>10.4.1 Measuring Progress </a:t>
            </a:r>
            <a:r>
              <a:rPr lang="en-US" sz="2000" b="0" dirty="0"/>
              <a:t>(6 of 8)</a:t>
            </a:r>
          </a:p>
        </p:txBody>
      </p:sp>
      <p:sp>
        <p:nvSpPr>
          <p:cNvPr id="3" name="Content Placeholder 2">
            <a:extLst>
              <a:ext uri="{FF2B5EF4-FFF2-40B4-BE49-F238E27FC236}">
                <a16:creationId xmlns:a16="http://schemas.microsoft.com/office/drawing/2014/main" id="{CEDAB525-7306-4EBA-8773-544F25F66C43}"/>
              </a:ext>
            </a:extLst>
          </p:cNvPr>
          <p:cNvSpPr>
            <a:spLocks noGrp="1"/>
          </p:cNvSpPr>
          <p:nvPr>
            <p:ph sz="quarter" idx="13"/>
          </p:nvPr>
        </p:nvSpPr>
        <p:spPr>
          <a:xfrm>
            <a:off x="457200" y="1556326"/>
            <a:ext cx="8229600" cy="583025"/>
          </a:xfrm>
        </p:spPr>
        <p:txBody>
          <a:bodyPr/>
          <a:lstStyle/>
          <a:p>
            <a:pPr marL="432" indent="0">
              <a:buNone/>
            </a:pPr>
            <a:r>
              <a:rPr lang="en-US" sz="1800" b="1" dirty="0"/>
              <a:t>Table 10-1:</a:t>
            </a:r>
            <a:r>
              <a:rPr lang="en-US" sz="1800" dirty="0"/>
              <a:t> The United Nations has listed 17 sustainable development goals to achieve by 2030.</a:t>
            </a:r>
          </a:p>
        </p:txBody>
      </p:sp>
      <p:graphicFrame>
        <p:nvGraphicFramePr>
          <p:cNvPr id="4" name="Table 3">
            <a:extLst>
              <a:ext uri="{FF2B5EF4-FFF2-40B4-BE49-F238E27FC236}">
                <a16:creationId xmlns:a16="http://schemas.microsoft.com/office/drawing/2014/main" id="{C79E719B-0CDA-4EE4-88E2-188B9BD18ABE}"/>
              </a:ext>
            </a:extLst>
          </p:cNvPr>
          <p:cNvGraphicFramePr>
            <a:graphicFrameLocks noGrp="1"/>
          </p:cNvGraphicFramePr>
          <p:nvPr>
            <p:extLst>
              <p:ext uri="{D42A27DB-BD31-4B8C-83A1-F6EECF244321}">
                <p14:modId xmlns:p14="http://schemas.microsoft.com/office/powerpoint/2010/main" val="4258927624"/>
              </p:ext>
            </p:extLst>
          </p:nvPr>
        </p:nvGraphicFramePr>
        <p:xfrm>
          <a:off x="457200" y="2198702"/>
          <a:ext cx="8229600" cy="4175760"/>
        </p:xfrm>
        <a:graphic>
          <a:graphicData uri="http://schemas.openxmlformats.org/drawingml/2006/table">
            <a:tbl>
              <a:tblPr firstRow="1" bandRow="1">
                <a:tableStyleId>{2D5ABB26-0587-4C30-8999-92F81FD0307C}</a:tableStyleId>
              </a:tblPr>
              <a:tblGrid>
                <a:gridCol w="3731342">
                  <a:extLst>
                    <a:ext uri="{9D8B030D-6E8A-4147-A177-3AD203B41FA5}">
                      <a16:colId xmlns:a16="http://schemas.microsoft.com/office/drawing/2014/main" val="3858364770"/>
                    </a:ext>
                  </a:extLst>
                </a:gridCol>
                <a:gridCol w="4498258">
                  <a:extLst>
                    <a:ext uri="{9D8B030D-6E8A-4147-A177-3AD203B41FA5}">
                      <a16:colId xmlns:a16="http://schemas.microsoft.com/office/drawing/2014/main" val="4063394991"/>
                    </a:ext>
                  </a:extLst>
                </a:gridCol>
              </a:tblGrid>
              <a:tr h="204087">
                <a:tc>
                  <a:txBody>
                    <a:bodyPr/>
                    <a:lstStyle/>
                    <a:p>
                      <a:r>
                        <a:rPr lang="en-US" sz="1400" b="1" baseline="0" dirty="0"/>
                        <a:t>Goal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baseline="0" dirty="0"/>
                        <a:t>Comment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2736996"/>
                  </a:ext>
                </a:extLst>
              </a:tr>
              <a:tr h="632670">
                <a:tc>
                  <a:txBody>
                    <a:bodyPr/>
                    <a:lstStyle/>
                    <a:p>
                      <a:pPr marL="429768" indent="-429768">
                        <a:buClr>
                          <a:schemeClr val="tx2"/>
                        </a:buClr>
                        <a:buFont typeface="+mj-lt"/>
                        <a:buAutoNum type="arabicPeriod"/>
                      </a:pPr>
                      <a:r>
                        <a:rPr lang="en-US" sz="1400" baseline="0" dirty="0"/>
                        <a:t>End poverty in all its forms everywhere.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Poverty was cut in half between 1990 and 2010, but in 2018, 766 million people lived in extreme poverty, which the World Bank defines as earning less than $1.90 per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527145"/>
                  </a:ext>
                </a:extLst>
              </a:tr>
              <a:tr h="489809">
                <a:tc>
                  <a:txBody>
                    <a:bodyPr/>
                    <a:lstStyle/>
                    <a:p>
                      <a:pPr marL="429768" indent="-429768">
                        <a:buClr>
                          <a:schemeClr val="tx2"/>
                        </a:buClr>
                        <a:buFont typeface="+mj-lt"/>
                        <a:buAutoNum type="arabicPeriod" startAt="2"/>
                      </a:pPr>
                      <a:r>
                        <a:rPr lang="en-US" sz="1400" baseline="0" dirty="0"/>
                        <a:t>End hunger, achieve food security and improved nutrition, and promote sustainable agriculture.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The U.N. estimated 803 million people were undernourished in 2018. It wants to double agricultural productivity by 2030.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297950"/>
                  </a:ext>
                </a:extLst>
              </a:tr>
              <a:tr h="489809">
                <a:tc>
                  <a:txBody>
                    <a:bodyPr/>
                    <a:lstStyle/>
                    <a:p>
                      <a:pPr marL="429768" indent="-429768">
                        <a:buClr>
                          <a:schemeClr val="tx2"/>
                        </a:buClr>
                        <a:buFont typeface="+mj-lt"/>
                        <a:buAutoNum type="arabicPeriod" startAt="3"/>
                      </a:pPr>
                      <a:r>
                        <a:rPr lang="en-US" sz="1400" baseline="0" dirty="0"/>
                        <a:t>Ensure healthy lives and promote well-being for all at all 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Progress has been made in reducing infant mortality and maternal mortality, but the U.N. hopes to reduce these rates further by 2030.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233432"/>
                  </a:ext>
                </a:extLst>
              </a:tr>
              <a:tr h="632670">
                <a:tc>
                  <a:txBody>
                    <a:bodyPr/>
                    <a:lstStyle/>
                    <a:p>
                      <a:pPr marL="429768" indent="-429768">
                        <a:buClr>
                          <a:schemeClr val="tx2"/>
                        </a:buClr>
                        <a:buFont typeface="+mj-lt"/>
                        <a:buAutoNum type="arabicPeriod" startAt="4"/>
                      </a:pPr>
                      <a:r>
                        <a:rPr lang="en-US" sz="1400" baseline="0" dirty="0"/>
                        <a:t>Ensure inclusive and quality education for all and promote lifelong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The U.N. wants to ensure that all children attend school; 61 million children of primary school age do not attend school, more than half of whom are in sub-Saharan Africa.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9955592"/>
                  </a:ext>
                </a:extLst>
              </a:tr>
              <a:tr h="346948">
                <a:tc>
                  <a:txBody>
                    <a:bodyPr/>
                    <a:lstStyle/>
                    <a:p>
                      <a:pPr marL="429768" indent="-429768">
                        <a:buClr>
                          <a:schemeClr val="tx2"/>
                        </a:buClr>
                        <a:buFont typeface="+mj-lt"/>
                        <a:buAutoNum type="arabicPeriod" startAt="5"/>
                      </a:pPr>
                      <a:r>
                        <a:rPr lang="en-US" sz="1400" baseline="0" dirty="0"/>
                        <a:t>Achieve gender equality and empower all women and girls.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Gender inequalities have been reduced but persist in all regions, as discussed in Key Issue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755288"/>
                  </a:ext>
                </a:extLst>
              </a:tr>
            </a:tbl>
          </a:graphicData>
        </a:graphic>
      </p:graphicFrame>
    </p:spTree>
    <p:extLst>
      <p:ext uri="{BB962C8B-B14F-4D97-AF65-F5344CB8AC3E}">
        <p14:creationId xmlns:p14="http://schemas.microsoft.com/office/powerpoint/2010/main" val="41025633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3BBC-048D-45FD-8F72-27B35D3EAAE4}"/>
              </a:ext>
            </a:extLst>
          </p:cNvPr>
          <p:cNvSpPr>
            <a:spLocks noGrp="1"/>
          </p:cNvSpPr>
          <p:nvPr>
            <p:ph type="title"/>
          </p:nvPr>
        </p:nvSpPr>
        <p:spPr/>
        <p:txBody>
          <a:bodyPr/>
          <a:lstStyle/>
          <a:p>
            <a:r>
              <a:rPr lang="en-US" dirty="0"/>
              <a:t>10.4.1 Measuring Progress </a:t>
            </a:r>
            <a:r>
              <a:rPr lang="en-US" sz="2000" b="0" dirty="0"/>
              <a:t>(7 of 8)</a:t>
            </a:r>
          </a:p>
        </p:txBody>
      </p:sp>
      <p:sp>
        <p:nvSpPr>
          <p:cNvPr id="3" name="Content Placeholder 2"/>
          <p:cNvSpPr>
            <a:spLocks noGrp="1"/>
          </p:cNvSpPr>
          <p:nvPr>
            <p:ph sz="quarter" idx="13"/>
          </p:nvPr>
        </p:nvSpPr>
        <p:spPr>
          <a:xfrm>
            <a:off x="457200" y="1556326"/>
            <a:ext cx="8229600" cy="367365"/>
          </a:xfrm>
        </p:spPr>
        <p:txBody>
          <a:bodyPr/>
          <a:lstStyle/>
          <a:p>
            <a:pPr marL="432" indent="0">
              <a:buNone/>
            </a:pPr>
            <a:r>
              <a:rPr lang="en-US" sz="2000" b="1" dirty="0"/>
              <a:t>Table 10-1</a:t>
            </a:r>
            <a:r>
              <a:rPr lang="en-US" sz="2000" b="1" dirty="0" smtClean="0"/>
              <a:t>: [Continued]</a:t>
            </a:r>
            <a:endParaRPr lang="en-IN" sz="2000" dirty="0"/>
          </a:p>
        </p:txBody>
      </p:sp>
      <p:graphicFrame>
        <p:nvGraphicFramePr>
          <p:cNvPr id="4" name="Table 3">
            <a:extLst>
              <a:ext uri="{FF2B5EF4-FFF2-40B4-BE49-F238E27FC236}">
                <a16:creationId xmlns:a16="http://schemas.microsoft.com/office/drawing/2014/main" id="{C79E719B-0CDA-4EE4-88E2-188B9BD18ABE}"/>
              </a:ext>
            </a:extLst>
          </p:cNvPr>
          <p:cNvGraphicFramePr>
            <a:graphicFrameLocks noGrp="1"/>
          </p:cNvGraphicFramePr>
          <p:nvPr>
            <p:extLst>
              <p:ext uri="{D42A27DB-BD31-4B8C-83A1-F6EECF244321}">
                <p14:modId xmlns:p14="http://schemas.microsoft.com/office/powerpoint/2010/main" val="622970829"/>
              </p:ext>
            </p:extLst>
          </p:nvPr>
        </p:nvGraphicFramePr>
        <p:xfrm>
          <a:off x="457200" y="2121068"/>
          <a:ext cx="8495071" cy="4267200"/>
        </p:xfrm>
        <a:graphic>
          <a:graphicData uri="http://schemas.openxmlformats.org/drawingml/2006/table">
            <a:tbl>
              <a:tblPr firstRow="1" bandRow="1">
                <a:tableStyleId>{2D5ABB26-0587-4C30-8999-92F81FD0307C}</a:tableStyleId>
              </a:tblPr>
              <a:tblGrid>
                <a:gridCol w="3662186">
                  <a:extLst>
                    <a:ext uri="{9D8B030D-6E8A-4147-A177-3AD203B41FA5}">
                      <a16:colId xmlns:a16="http://schemas.microsoft.com/office/drawing/2014/main" val="3858364770"/>
                    </a:ext>
                  </a:extLst>
                </a:gridCol>
                <a:gridCol w="4832885">
                  <a:extLst>
                    <a:ext uri="{9D8B030D-6E8A-4147-A177-3AD203B41FA5}">
                      <a16:colId xmlns:a16="http://schemas.microsoft.com/office/drawing/2014/main" val="4063394991"/>
                    </a:ext>
                  </a:extLst>
                </a:gridCol>
              </a:tblGrid>
              <a:tr h="251094">
                <a:tc>
                  <a:txBody>
                    <a:bodyPr/>
                    <a:lstStyle/>
                    <a:p>
                      <a:r>
                        <a:rPr lang="en-US" sz="1400" b="1" baseline="0" dirty="0"/>
                        <a:t>Goal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baseline="0" dirty="0"/>
                        <a:t>Comment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2736996"/>
                  </a:ext>
                </a:extLst>
              </a:tr>
              <a:tr h="350843">
                <a:tc>
                  <a:txBody>
                    <a:bodyPr/>
                    <a:lstStyle/>
                    <a:p>
                      <a:pPr marL="429768" indent="-429768">
                        <a:buClr>
                          <a:schemeClr val="tx2"/>
                        </a:buClr>
                        <a:buFont typeface="+mj-lt"/>
                        <a:buAutoNum type="arabicPeriod" startAt="6"/>
                      </a:pPr>
                      <a:r>
                        <a:rPr lang="en-US" sz="1400" baseline="0" dirty="0"/>
                        <a:t>Ensure access to water and sanitation for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884 million people lack access to drinking water, and 2.3 billion lack access to toilets or latrines.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8705480"/>
                  </a:ext>
                </a:extLst>
              </a:tr>
              <a:tr h="495308">
                <a:tc>
                  <a:txBody>
                    <a:bodyPr/>
                    <a:lstStyle/>
                    <a:p>
                      <a:pPr marL="429768" indent="-429768">
                        <a:buClr>
                          <a:schemeClr val="tx2"/>
                        </a:buClr>
                        <a:buFont typeface="+mj-lt"/>
                        <a:buAutoNum type="arabicPeriod" startAt="7"/>
                      </a:pPr>
                      <a:r>
                        <a:rPr lang="en-US" sz="1400" baseline="0" dirty="0"/>
                        <a:t>Ensure access to affordable, reliable, sustainable, and modern energy for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One in five people lack access to electricity, and fossil fuels are the principal contributor to climate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7343151"/>
                  </a:ext>
                </a:extLst>
              </a:tr>
              <a:tr h="495308">
                <a:tc>
                  <a:txBody>
                    <a:bodyPr/>
                    <a:lstStyle/>
                    <a:p>
                      <a:pPr marL="429768" indent="-429768">
                        <a:buClr>
                          <a:schemeClr val="tx2"/>
                        </a:buClr>
                        <a:buFont typeface="+mj-lt"/>
                        <a:buAutoNum type="arabicPeriod" startAt="8"/>
                      </a:pPr>
                      <a:r>
                        <a:rPr lang="en-US" sz="1400" baseline="0" dirty="0"/>
                        <a:t>Promote inclusive and sustainable economic growth, employment, and decent work for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The U.N. wants an increase </a:t>
                      </a:r>
                      <a:r>
                        <a:rPr lang="en-US" sz="1400" baseline="0"/>
                        <a:t>in </a:t>
                      </a:r>
                      <a:r>
                        <a:rPr lang="en-US" sz="1400" baseline="0" smtClean="0"/>
                        <a:t>GDP </a:t>
                      </a:r>
                      <a:r>
                        <a:rPr lang="en-US" sz="1400" baseline="0" dirty="0"/>
                        <a:t>per capita in developing countries of at least 7 percent per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527145"/>
                  </a:ext>
                </a:extLst>
              </a:tr>
              <a:tr h="495308">
                <a:tc>
                  <a:txBody>
                    <a:bodyPr/>
                    <a:lstStyle/>
                    <a:p>
                      <a:pPr marL="429768" indent="-429768">
                        <a:buClr>
                          <a:schemeClr val="tx2"/>
                        </a:buClr>
                        <a:buFont typeface="+mj-lt"/>
                        <a:buAutoNum type="arabicPeriod" startAt="9"/>
                      </a:pPr>
                      <a:r>
                        <a:rPr lang="en-US" sz="1400" baseline="0" dirty="0"/>
                        <a:t>Build resilient infrastructure, promote sustainable industrialization, and foster innovation.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In addition to electricity and sanitation issues cited in earlier goals, the U.N. also estimates that 1.5 billion people lack access to reliable phones.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297950"/>
                  </a:ext>
                </a:extLst>
              </a:tr>
              <a:tr h="350843">
                <a:tc>
                  <a:txBody>
                    <a:bodyPr/>
                    <a:lstStyle/>
                    <a:p>
                      <a:pPr marL="429768" indent="-429768">
                        <a:buClr>
                          <a:schemeClr val="tx2"/>
                        </a:buClr>
                        <a:buFont typeface="+mj-lt"/>
                        <a:buAutoNum type="arabicPeriod" startAt="10"/>
                      </a:pPr>
                      <a:r>
                        <a:rPr lang="en-US" sz="1400" baseline="0" dirty="0"/>
                        <a:t>Reduce inequality within and among countries.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Income inequality has increased since 1990 within and between countries.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233432"/>
                  </a:ext>
                </a:extLst>
              </a:tr>
              <a:tr h="495308">
                <a:tc>
                  <a:txBody>
                    <a:bodyPr/>
                    <a:lstStyle/>
                    <a:p>
                      <a:pPr marL="429768" indent="-429768">
                        <a:buClr>
                          <a:schemeClr val="tx2"/>
                        </a:buClr>
                        <a:buFont typeface="+mj-lt"/>
                        <a:buAutoNum type="arabicPeriod" startAt="11"/>
                      </a:pPr>
                      <a:r>
                        <a:rPr lang="en-US" sz="1400" baseline="0" dirty="0"/>
                        <a:t>Make cities inclusive, safe, resilient, and sustainable.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Rapid urbanization has put pressure on water, sewerage, and health; 828 million people live in what the U.N. defines as slums.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9955592"/>
                  </a:ext>
                </a:extLst>
              </a:tr>
            </a:tbl>
          </a:graphicData>
        </a:graphic>
      </p:graphicFrame>
    </p:spTree>
    <p:extLst>
      <p:ext uri="{BB962C8B-B14F-4D97-AF65-F5344CB8AC3E}">
        <p14:creationId xmlns:p14="http://schemas.microsoft.com/office/powerpoint/2010/main" val="33979182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3BBC-048D-45FD-8F72-27B35D3EAAE4}"/>
              </a:ext>
            </a:extLst>
          </p:cNvPr>
          <p:cNvSpPr>
            <a:spLocks noGrp="1"/>
          </p:cNvSpPr>
          <p:nvPr>
            <p:ph type="title"/>
          </p:nvPr>
        </p:nvSpPr>
        <p:spPr/>
        <p:txBody>
          <a:bodyPr/>
          <a:lstStyle/>
          <a:p>
            <a:r>
              <a:rPr lang="en-US" dirty="0"/>
              <a:t>10.4.1 Measuring Progress </a:t>
            </a:r>
            <a:r>
              <a:rPr lang="en-US" sz="2000" b="0" dirty="0"/>
              <a:t>(8 of 8)</a:t>
            </a:r>
          </a:p>
        </p:txBody>
      </p:sp>
      <p:sp>
        <p:nvSpPr>
          <p:cNvPr id="3" name="Content Placeholder 2"/>
          <p:cNvSpPr>
            <a:spLocks noGrp="1"/>
          </p:cNvSpPr>
          <p:nvPr>
            <p:ph sz="quarter" idx="13"/>
          </p:nvPr>
        </p:nvSpPr>
        <p:spPr>
          <a:xfrm>
            <a:off x="457200" y="1556327"/>
            <a:ext cx="8229600" cy="306980"/>
          </a:xfrm>
        </p:spPr>
        <p:txBody>
          <a:bodyPr/>
          <a:lstStyle/>
          <a:p>
            <a:pPr marL="432" indent="0">
              <a:buNone/>
            </a:pPr>
            <a:r>
              <a:rPr lang="en-US" sz="2000" b="1" dirty="0"/>
              <a:t>Table 10-1: [Continued</a:t>
            </a:r>
            <a:r>
              <a:rPr lang="en-US" sz="2000" b="1" dirty="0" smtClean="0"/>
              <a:t>]</a:t>
            </a:r>
            <a:endParaRPr lang="en-IN" sz="2000" dirty="0"/>
          </a:p>
        </p:txBody>
      </p:sp>
      <p:graphicFrame>
        <p:nvGraphicFramePr>
          <p:cNvPr id="4" name="Table 3">
            <a:extLst>
              <a:ext uri="{FF2B5EF4-FFF2-40B4-BE49-F238E27FC236}">
                <a16:creationId xmlns:a16="http://schemas.microsoft.com/office/drawing/2014/main" id="{C79E719B-0CDA-4EE4-88E2-188B9BD18ABE}"/>
              </a:ext>
            </a:extLst>
          </p:cNvPr>
          <p:cNvGraphicFramePr>
            <a:graphicFrameLocks noGrp="1"/>
          </p:cNvGraphicFramePr>
          <p:nvPr>
            <p:extLst>
              <p:ext uri="{D42A27DB-BD31-4B8C-83A1-F6EECF244321}">
                <p14:modId xmlns:p14="http://schemas.microsoft.com/office/powerpoint/2010/main" val="29783900"/>
              </p:ext>
            </p:extLst>
          </p:nvPr>
        </p:nvGraphicFramePr>
        <p:xfrm>
          <a:off x="457200" y="2175737"/>
          <a:ext cx="8495071" cy="3693160"/>
        </p:xfrm>
        <a:graphic>
          <a:graphicData uri="http://schemas.openxmlformats.org/drawingml/2006/table">
            <a:tbl>
              <a:tblPr firstRow="1" bandRow="1">
                <a:tableStyleId>{2D5ABB26-0587-4C30-8999-92F81FD0307C}</a:tableStyleId>
              </a:tblPr>
              <a:tblGrid>
                <a:gridCol w="3662186">
                  <a:extLst>
                    <a:ext uri="{9D8B030D-6E8A-4147-A177-3AD203B41FA5}">
                      <a16:colId xmlns:a16="http://schemas.microsoft.com/office/drawing/2014/main" val="3858364770"/>
                    </a:ext>
                  </a:extLst>
                </a:gridCol>
                <a:gridCol w="4832885">
                  <a:extLst>
                    <a:ext uri="{9D8B030D-6E8A-4147-A177-3AD203B41FA5}">
                      <a16:colId xmlns:a16="http://schemas.microsoft.com/office/drawing/2014/main" val="4063394991"/>
                    </a:ext>
                  </a:extLst>
                </a:gridCol>
              </a:tblGrid>
              <a:tr h="370840">
                <a:tc>
                  <a:txBody>
                    <a:bodyPr/>
                    <a:lstStyle/>
                    <a:p>
                      <a:r>
                        <a:rPr lang="en-US" sz="1400" b="1" dirty="0"/>
                        <a:t>Goal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t>Comment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2736996"/>
                  </a:ext>
                </a:extLst>
              </a:tr>
              <a:tr h="370840">
                <a:tc>
                  <a:txBody>
                    <a:bodyPr/>
                    <a:lstStyle/>
                    <a:p>
                      <a:pPr marL="429768" indent="-429768">
                        <a:buClr>
                          <a:schemeClr val="tx2"/>
                        </a:buClr>
                        <a:buFont typeface="+mj-lt"/>
                        <a:buAutoNum type="arabicPeriod" startAt="12"/>
                      </a:pPr>
                      <a:r>
                        <a:rPr lang="en-US" sz="1400" baseline="0" dirty="0"/>
                        <a:t>Ensure sustainable consumption and production patterns.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The U.N. estimates that one-third of food rots or spoils because of poor transportation or harvesting methods.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2375238"/>
                  </a:ext>
                </a:extLst>
              </a:tr>
              <a:tr h="370840">
                <a:tc>
                  <a:txBody>
                    <a:bodyPr/>
                    <a:lstStyle/>
                    <a:p>
                      <a:pPr marL="429768" indent="-429768">
                        <a:buClr>
                          <a:schemeClr val="tx2"/>
                        </a:buClr>
                        <a:buFont typeface="+mj-lt"/>
                        <a:buAutoNum type="arabicPeriod" startAt="13"/>
                      </a:pPr>
                      <a:r>
                        <a:rPr lang="en-US" sz="1400" dirty="0"/>
                        <a:t>Take urgent action to combat climate change and its impacts.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It is not too late to reverse the recent sharp increase in carbon dioxide emissions that is producing climate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8382842"/>
                  </a:ext>
                </a:extLst>
              </a:tr>
              <a:tr h="370840">
                <a:tc>
                  <a:txBody>
                    <a:bodyPr/>
                    <a:lstStyle/>
                    <a:p>
                      <a:pPr marL="429768" indent="-429768">
                        <a:buClr>
                          <a:schemeClr val="tx2"/>
                        </a:buClr>
                        <a:buFont typeface="+mj-lt"/>
                        <a:buAutoNum type="arabicPeriod" startAt="14"/>
                      </a:pPr>
                      <a:r>
                        <a:rPr lang="en-US" sz="1400" dirty="0"/>
                        <a:t>Conserve and sustainably use the oceans, seas, and marine resources.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Progress has been made in water quality, but overfishing is a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3939015"/>
                  </a:ext>
                </a:extLst>
              </a:tr>
              <a:tr h="370840">
                <a:tc>
                  <a:txBody>
                    <a:bodyPr/>
                    <a:lstStyle/>
                    <a:p>
                      <a:pPr marL="429768" indent="-429768">
                        <a:buClr>
                          <a:schemeClr val="tx2"/>
                        </a:buClr>
                        <a:buFont typeface="+mj-lt"/>
                        <a:buAutoNum type="arabicPeriod" startAt="15"/>
                      </a:pPr>
                      <a:r>
                        <a:rPr lang="en-US" sz="1400" dirty="0"/>
                        <a:t>Sustainably manage forests, combat desertification, halt and reverse land degradation, and halt biodiversity loss.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Drought, desertification, and deforestation are negatively impacting agriculture and biodiversity.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527145"/>
                  </a:ext>
                </a:extLst>
              </a:tr>
              <a:tr h="370840">
                <a:tc>
                  <a:txBody>
                    <a:bodyPr/>
                    <a:lstStyle/>
                    <a:p>
                      <a:pPr marL="429768" indent="-429768">
                        <a:buClr>
                          <a:schemeClr val="tx2"/>
                        </a:buClr>
                        <a:buFont typeface="+mj-lt"/>
                        <a:buAutoNum type="arabicPeriod" startAt="16"/>
                      </a:pPr>
                      <a:r>
                        <a:rPr lang="en-US" sz="1400" dirty="0"/>
                        <a:t>Promote just, peaceful, and inclusive societies.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The U.N. estimates that corruption, bribery, theft, and tax evasion costs developing countries $1.26 trillion annually.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297950"/>
                  </a:ext>
                </a:extLst>
              </a:tr>
              <a:tr h="0">
                <a:tc>
                  <a:txBody>
                    <a:bodyPr/>
                    <a:lstStyle/>
                    <a:p>
                      <a:pPr marL="429768" indent="-429768">
                        <a:buClr>
                          <a:schemeClr val="tx2"/>
                        </a:buClr>
                        <a:buFont typeface="+mj-lt"/>
                        <a:buAutoNum type="arabicPeriod" startAt="17"/>
                      </a:pPr>
                      <a:r>
                        <a:rPr lang="en-US" sz="1400" dirty="0"/>
                        <a:t>Revitalize the global partnership for sustainable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Overall aid has increased from developed countries to developing countries.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233432"/>
                  </a:ext>
                </a:extLst>
              </a:tr>
            </a:tbl>
          </a:graphicData>
        </a:graphic>
      </p:graphicFrame>
    </p:spTree>
    <p:extLst>
      <p:ext uri="{BB962C8B-B14F-4D97-AF65-F5344CB8AC3E}">
        <p14:creationId xmlns:p14="http://schemas.microsoft.com/office/powerpoint/2010/main" val="2147286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5C6B-930B-4623-A02D-5E7919E66B9B}"/>
              </a:ext>
            </a:extLst>
          </p:cNvPr>
          <p:cNvSpPr>
            <a:spLocks noGrp="1"/>
          </p:cNvSpPr>
          <p:nvPr>
            <p:ph type="title"/>
          </p:nvPr>
        </p:nvSpPr>
        <p:spPr/>
        <p:txBody>
          <a:bodyPr/>
          <a:lstStyle/>
          <a:p>
            <a:r>
              <a:rPr lang="en-US" dirty="0"/>
              <a:t>10.4.2 Fair Trade </a:t>
            </a:r>
            <a:r>
              <a:rPr lang="en-US" sz="2000" b="0" dirty="0"/>
              <a:t>(1 of 2)</a:t>
            </a:r>
            <a:endParaRPr lang="en-US" sz="2000" dirty="0"/>
          </a:p>
        </p:txBody>
      </p:sp>
      <p:sp>
        <p:nvSpPr>
          <p:cNvPr id="3" name="Content Placeholder 2">
            <a:extLst>
              <a:ext uri="{FF2B5EF4-FFF2-40B4-BE49-F238E27FC236}">
                <a16:creationId xmlns:a16="http://schemas.microsoft.com/office/drawing/2014/main" id="{D4199F55-968E-4CD5-A8EC-9BED0460C729}"/>
              </a:ext>
            </a:extLst>
          </p:cNvPr>
          <p:cNvSpPr>
            <a:spLocks noGrp="1"/>
          </p:cNvSpPr>
          <p:nvPr>
            <p:ph sz="quarter" idx="13"/>
          </p:nvPr>
        </p:nvSpPr>
        <p:spPr/>
        <p:txBody>
          <a:bodyPr/>
          <a:lstStyle/>
          <a:p>
            <a:r>
              <a:rPr lang="en-US" b="1" dirty="0"/>
              <a:t>Fair trade</a:t>
            </a:r>
            <a:r>
              <a:rPr lang="en-US" dirty="0"/>
              <a:t> is international trade that provides greater equity to workers and small businesses in developing countries</a:t>
            </a:r>
          </a:p>
          <a:p>
            <a:r>
              <a:rPr lang="en-US" dirty="0"/>
              <a:t>Fair trade practices ensure producers get a greater share of the price of their goods, protect the rights of workers to receive fair wages and humane treatment, and allow for consumers to connect more directly with the producers. The elimination of middlemen is key to ensuring fair trade practices</a:t>
            </a:r>
          </a:p>
        </p:txBody>
      </p:sp>
    </p:spTree>
    <p:extLst>
      <p:ext uri="{BB962C8B-B14F-4D97-AF65-F5344CB8AC3E}">
        <p14:creationId xmlns:p14="http://schemas.microsoft.com/office/powerpoint/2010/main" val="17603497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5C6B-930B-4623-A02D-5E7919E66B9B}"/>
              </a:ext>
            </a:extLst>
          </p:cNvPr>
          <p:cNvSpPr>
            <a:spLocks noGrp="1"/>
          </p:cNvSpPr>
          <p:nvPr>
            <p:ph type="title"/>
          </p:nvPr>
        </p:nvSpPr>
        <p:spPr/>
        <p:txBody>
          <a:bodyPr/>
          <a:lstStyle/>
          <a:p>
            <a:r>
              <a:rPr lang="en-US" dirty="0"/>
              <a:t>10.4.2 Fair Trade </a:t>
            </a:r>
            <a:r>
              <a:rPr lang="en-US" sz="2000" b="0" dirty="0"/>
              <a:t>(2 of 2)</a:t>
            </a:r>
            <a:endParaRPr lang="en-US" sz="2000" dirty="0"/>
          </a:p>
        </p:txBody>
      </p:sp>
      <p:sp>
        <p:nvSpPr>
          <p:cNvPr id="3" name="Content Placeholder 2">
            <a:extLst>
              <a:ext uri="{FF2B5EF4-FFF2-40B4-BE49-F238E27FC236}">
                <a16:creationId xmlns:a16="http://schemas.microsoft.com/office/drawing/2014/main" id="{D4199F55-968E-4CD5-A8EC-9BED0460C729}"/>
              </a:ext>
            </a:extLst>
          </p:cNvPr>
          <p:cNvSpPr>
            <a:spLocks noGrp="1"/>
          </p:cNvSpPr>
          <p:nvPr>
            <p:ph sz="quarter" idx="13"/>
          </p:nvPr>
        </p:nvSpPr>
        <p:spPr>
          <a:xfrm>
            <a:off x="457200" y="1556327"/>
            <a:ext cx="8229600" cy="746926"/>
          </a:xfrm>
        </p:spPr>
        <p:txBody>
          <a:bodyPr/>
          <a:lstStyle/>
          <a:p>
            <a:pPr marL="432" indent="0">
              <a:buNone/>
            </a:pPr>
            <a:r>
              <a:rPr lang="en-US" sz="2200" b="1" dirty="0"/>
              <a:t>Figure 10-59:</a:t>
            </a:r>
            <a:r>
              <a:rPr lang="en-US" sz="2200" dirty="0"/>
              <a:t> Indian garment workers in a fair trade garment factory.</a:t>
            </a:r>
          </a:p>
        </p:txBody>
      </p:sp>
      <p:pic>
        <p:nvPicPr>
          <p:cNvPr id="6" name="Picture 5" descr="A group of people in a textile factory in Tiruppur, India.">
            <a:extLst>
              <a:ext uri="{FF2B5EF4-FFF2-40B4-BE49-F238E27FC236}">
                <a16:creationId xmlns:a16="http://schemas.microsoft.com/office/drawing/2014/main" id="{244D3CB2-D95D-4A22-8CAB-746667846480}"/>
              </a:ext>
            </a:extLst>
          </p:cNvPr>
          <p:cNvPicPr>
            <a:picLocks noChangeAspect="1"/>
          </p:cNvPicPr>
          <p:nvPr/>
        </p:nvPicPr>
        <p:blipFill>
          <a:blip r:embed="rId2"/>
          <a:stretch>
            <a:fillRect/>
          </a:stretch>
        </p:blipFill>
        <p:spPr>
          <a:xfrm>
            <a:off x="1889294" y="2546930"/>
            <a:ext cx="5365412" cy="3741973"/>
          </a:xfrm>
          <a:prstGeom prst="rect">
            <a:avLst/>
          </a:prstGeom>
        </p:spPr>
      </p:pic>
    </p:spTree>
    <p:extLst>
      <p:ext uri="{BB962C8B-B14F-4D97-AF65-F5344CB8AC3E}">
        <p14:creationId xmlns:p14="http://schemas.microsoft.com/office/powerpoint/2010/main" val="10853909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latin typeface="Arial (Headings)"/>
                <a:cs typeface="Times New Roman" panose="02020603050405020304" pitchFamily="18" charset="0"/>
              </a:rPr>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0564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649-25CF-4164-9FB0-15A0FA1FD789}"/>
              </a:ext>
            </a:extLst>
          </p:cNvPr>
          <p:cNvSpPr>
            <a:spLocks noGrp="1"/>
          </p:cNvSpPr>
          <p:nvPr>
            <p:ph type="title"/>
          </p:nvPr>
        </p:nvSpPr>
        <p:spPr/>
        <p:txBody>
          <a:bodyPr/>
          <a:lstStyle/>
          <a:p>
            <a:r>
              <a:rPr lang="en-US" sz="3400" dirty="0"/>
              <a:t>10.1.2 A Decent Standard of Living </a:t>
            </a:r>
            <a:r>
              <a:rPr lang="en-US" sz="2000" b="0" dirty="0"/>
              <a:t>(3 of 5)</a:t>
            </a:r>
            <a:endParaRPr lang="en-US" sz="2000" dirty="0"/>
          </a:p>
        </p:txBody>
      </p:sp>
      <p:sp>
        <p:nvSpPr>
          <p:cNvPr id="3" name="Content Placeholder 2">
            <a:extLst>
              <a:ext uri="{FF2B5EF4-FFF2-40B4-BE49-F238E27FC236}">
                <a16:creationId xmlns:a16="http://schemas.microsoft.com/office/drawing/2014/main" id="{282EF444-DD35-4EE7-8212-28CFF8B5A94C}"/>
              </a:ext>
            </a:extLst>
          </p:cNvPr>
          <p:cNvSpPr>
            <a:spLocks noGrp="1"/>
          </p:cNvSpPr>
          <p:nvPr>
            <p:ph sz="quarter" idx="13"/>
          </p:nvPr>
        </p:nvSpPr>
        <p:spPr>
          <a:xfrm>
            <a:off x="457200" y="1556326"/>
            <a:ext cx="8229600" cy="677916"/>
          </a:xfrm>
        </p:spPr>
        <p:txBody>
          <a:bodyPr/>
          <a:lstStyle/>
          <a:p>
            <a:pPr marL="432" indent="0">
              <a:buNone/>
            </a:pPr>
            <a:r>
              <a:rPr lang="en-US" sz="2200" b="1" dirty="0"/>
              <a:t>Figure 10-5:</a:t>
            </a:r>
            <a:r>
              <a:rPr lang="en-US" sz="2200" dirty="0"/>
              <a:t> Developed and developing countries each have around half the world's total </a:t>
            </a:r>
            <a:r>
              <a:rPr lang="en-US" sz="2200" dirty="0" smtClean="0"/>
              <a:t>G</a:t>
            </a:r>
            <a:r>
              <a:rPr lang="en-US" sz="100" dirty="0" smtClean="0"/>
              <a:t> </a:t>
            </a:r>
            <a:r>
              <a:rPr lang="en-US" sz="2200" dirty="0" smtClean="0"/>
              <a:t>N</a:t>
            </a:r>
            <a:r>
              <a:rPr lang="en-US" sz="100" dirty="0" smtClean="0"/>
              <a:t> </a:t>
            </a:r>
            <a:r>
              <a:rPr lang="en-US" sz="2200" dirty="0" smtClean="0"/>
              <a:t>I</a:t>
            </a:r>
            <a:r>
              <a:rPr lang="en-US" sz="22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976" y="2813210"/>
            <a:ext cx="4567602" cy="3299432"/>
          </a:xfrm>
          <a:prstGeom prst="rect">
            <a:avLst/>
          </a:prstGeom>
        </p:spPr>
      </p:pic>
      <p:sp>
        <p:nvSpPr>
          <p:cNvPr id="10" name="Rectangle 5"/>
          <p:cNvSpPr>
            <a:spLocks noChangeArrowheads="1"/>
          </p:cNvSpPr>
          <p:nvPr/>
        </p:nvSpPr>
        <p:spPr bwMode="auto">
          <a:xfrm>
            <a:off x="4467278" y="2324830"/>
            <a:ext cx="15244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$2.5 </a:t>
            </a:r>
            <a:r>
              <a:rPr kumimoji="0" lang="en-US" altLang="en-US" b="1" i="0" u="none" strike="noStrike" cap="none" normalizeH="0" baseline="0" dirty="0" smtClean="0">
                <a:ln>
                  <a:noFill/>
                </a:ln>
                <a:solidFill>
                  <a:srgbClr val="231F20"/>
                </a:solidFill>
                <a:effectLst/>
                <a:latin typeface="+mj-lt"/>
              </a:rPr>
              <a:t>Central Asia</a:t>
            </a:r>
            <a:endParaRPr kumimoji="0" lang="en-US" altLang="en-US" sz="1800"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2629288" y="6045997"/>
            <a:ext cx="10659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$3.7 </a:t>
            </a:r>
            <a:r>
              <a:rPr kumimoji="0" lang="en-US" altLang="en-US" b="1" i="0" u="none" strike="noStrike" cap="none" normalizeH="0" baseline="0" dirty="0" smtClean="0">
                <a:ln>
                  <a:noFill/>
                </a:ln>
                <a:solidFill>
                  <a:srgbClr val="231F20"/>
                </a:solidFill>
                <a:effectLst/>
                <a:latin typeface="+mj-lt"/>
              </a:rPr>
              <a:t>Russia</a:t>
            </a:r>
            <a:endParaRPr kumimoji="0" lang="en-US" altLang="en-US" sz="1800"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3616598" y="6219241"/>
            <a:ext cx="16126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$1.4 </a:t>
            </a:r>
            <a:r>
              <a:rPr kumimoji="0" lang="en-US" altLang="en-US" b="1" i="0" u="none" strike="noStrike" cap="none" normalizeH="0" baseline="0" dirty="0" smtClean="0">
                <a:ln>
                  <a:noFill/>
                </a:ln>
                <a:solidFill>
                  <a:srgbClr val="231F20"/>
                </a:solidFill>
                <a:effectLst/>
                <a:latin typeface="+mj-lt"/>
              </a:rPr>
              <a:t>South Pacific</a:t>
            </a:r>
            <a:endParaRPr kumimoji="0" lang="en-US" altLang="en-US" sz="1800" b="1" i="0"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4735569" y="2564254"/>
            <a:ext cx="2141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$3.9 </a:t>
            </a:r>
            <a:r>
              <a:rPr kumimoji="0" lang="en-US" altLang="en-US" b="1" i="0" u="none" strike="noStrike" cap="none" normalizeH="0" baseline="0" dirty="0" smtClean="0">
                <a:ln>
                  <a:noFill/>
                </a:ln>
                <a:solidFill>
                  <a:srgbClr val="231F20"/>
                </a:solidFill>
                <a:effectLst/>
                <a:latin typeface="+mj-lt"/>
              </a:rPr>
              <a:t>Sub-Saharan Africa</a:t>
            </a:r>
            <a:endParaRPr kumimoji="0" lang="en-US" altLang="en-US" sz="1800"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5267058" y="2798585"/>
            <a:ext cx="12920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mj-lt"/>
              </a:rPr>
              <a:t>Southeast Asia</a:t>
            </a:r>
            <a:endParaRPr kumimoji="0" lang="en-US" altLang="en-US" sz="1800" b="1" i="0" u="none" strike="noStrike" cap="none" normalizeH="0" baseline="0" dirty="0" smtClean="0">
              <a:ln>
                <a:noFill/>
              </a:ln>
              <a:solidFill>
                <a:schemeClr val="tx1"/>
              </a:solidFill>
              <a:effectLst/>
              <a:latin typeface="+mj-lt"/>
            </a:endParaRPr>
          </a:p>
        </p:txBody>
      </p:sp>
      <p:sp>
        <p:nvSpPr>
          <p:cNvPr id="19" name="Rectangle 14"/>
          <p:cNvSpPr>
            <a:spLocks noChangeArrowheads="1"/>
          </p:cNvSpPr>
          <p:nvPr/>
        </p:nvSpPr>
        <p:spPr bwMode="auto">
          <a:xfrm>
            <a:off x="6022691" y="3308000"/>
            <a:ext cx="11846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mj-lt"/>
              </a:rPr>
              <a:t>Latin America</a:t>
            </a:r>
            <a:endParaRPr kumimoji="0" lang="en-US" altLang="en-US" sz="1800"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6417172" y="4068726"/>
            <a:ext cx="13320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mj-lt"/>
              </a:rPr>
              <a:t>Southwest Asia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mj-lt"/>
              </a:rPr>
              <a:t>&amp; North Africa</a:t>
            </a:r>
            <a:endParaRPr kumimoji="0" lang="en-US" altLang="en-US" sz="1800"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1546145" y="5743788"/>
            <a:ext cx="18097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mj-lt"/>
              </a:rPr>
              <a:t>Japan &amp; South Korea</a:t>
            </a:r>
            <a:endParaRPr kumimoji="0" lang="en-US" altLang="en-US" sz="1800"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5219726" y="4806719"/>
            <a:ext cx="8960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spc="-30" normalizeH="0" dirty="0" smtClean="0">
                <a:ln>
                  <a:noFill/>
                </a:ln>
                <a:solidFill>
                  <a:srgbClr val="231F20"/>
                </a:solidFill>
                <a:effectLst>
                  <a:glow rad="50800">
                    <a:schemeClr val="bg1">
                      <a:alpha val="50000"/>
                    </a:schemeClr>
                  </a:glow>
                </a:effectLst>
                <a:latin typeface="+mj-lt"/>
              </a:rPr>
              <a:t>South Asia</a:t>
            </a:r>
            <a:endParaRPr kumimoji="0" lang="en-US" altLang="en-US" sz="1800" b="1" i="0" u="none" strike="noStrike" cap="none" spc="-30" normalizeH="0" dirty="0" smtClean="0">
              <a:ln>
                <a:noFill/>
              </a:ln>
              <a:solidFill>
                <a:schemeClr val="tx1"/>
              </a:solidFill>
              <a:effectLst>
                <a:glow rad="50800">
                  <a:schemeClr val="bg1">
                    <a:alpha val="50000"/>
                  </a:schemeClr>
                </a:glow>
              </a:effectLst>
              <a:latin typeface="+mj-lt"/>
            </a:endParaRPr>
          </a:p>
        </p:txBody>
      </p:sp>
      <p:sp>
        <p:nvSpPr>
          <p:cNvPr id="24" name="Rectangle 19"/>
          <p:cNvSpPr>
            <a:spLocks noChangeArrowheads="1"/>
          </p:cNvSpPr>
          <p:nvPr/>
        </p:nvSpPr>
        <p:spPr bwMode="auto">
          <a:xfrm>
            <a:off x="4921654" y="3242646"/>
            <a:ext cx="4776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$7.9</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5" name="Rectangle 20"/>
          <p:cNvSpPr>
            <a:spLocks noChangeArrowheads="1"/>
          </p:cNvSpPr>
          <p:nvPr/>
        </p:nvSpPr>
        <p:spPr bwMode="auto">
          <a:xfrm>
            <a:off x="5288432" y="3619741"/>
            <a:ext cx="4776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$9.9</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6" name="Rectangle 21"/>
          <p:cNvSpPr>
            <a:spLocks noChangeArrowheads="1"/>
          </p:cNvSpPr>
          <p:nvPr/>
        </p:nvSpPr>
        <p:spPr bwMode="auto">
          <a:xfrm>
            <a:off x="3274546" y="5220873"/>
            <a:ext cx="4776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$7.7</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7" name="Rectangle 22"/>
          <p:cNvSpPr>
            <a:spLocks noChangeArrowheads="1"/>
          </p:cNvSpPr>
          <p:nvPr/>
        </p:nvSpPr>
        <p:spPr bwMode="auto">
          <a:xfrm>
            <a:off x="5446563" y="4179969"/>
            <a:ext cx="6139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$10.3</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8" name="Rectangle 23"/>
          <p:cNvSpPr>
            <a:spLocks noChangeArrowheads="1"/>
          </p:cNvSpPr>
          <p:nvPr/>
        </p:nvSpPr>
        <p:spPr bwMode="auto">
          <a:xfrm>
            <a:off x="5335235" y="4603823"/>
            <a:ext cx="6139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$12.0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9" name="Rectangle 24"/>
          <p:cNvSpPr>
            <a:spLocks noChangeArrowheads="1"/>
          </p:cNvSpPr>
          <p:nvPr/>
        </p:nvSpPr>
        <p:spPr bwMode="auto">
          <a:xfrm>
            <a:off x="4322498" y="5423769"/>
            <a:ext cx="8063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50000"/>
                    </a:schemeClr>
                  </a:glow>
                </a:effectLst>
                <a:latin typeface="+mj-lt"/>
              </a:rPr>
              <a:t>East Asia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0" name="Rectangle 25"/>
          <p:cNvSpPr>
            <a:spLocks noChangeArrowheads="1"/>
          </p:cNvSpPr>
          <p:nvPr/>
        </p:nvSpPr>
        <p:spPr bwMode="auto">
          <a:xfrm>
            <a:off x="4415833" y="5186912"/>
            <a:ext cx="6139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$23.4</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1" name="Rectangle 26"/>
          <p:cNvSpPr>
            <a:spLocks noChangeArrowheads="1"/>
          </p:cNvSpPr>
          <p:nvPr/>
        </p:nvSpPr>
        <p:spPr bwMode="auto">
          <a:xfrm>
            <a:off x="3692118" y="3662892"/>
            <a:ext cx="6171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50000"/>
                    </a:schemeClr>
                  </a:glow>
                </a:effectLst>
                <a:latin typeface="+mj-lt"/>
              </a:rPr>
              <a:t>Europe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2" name="Rectangle 27"/>
          <p:cNvSpPr>
            <a:spLocks noChangeArrowheads="1"/>
          </p:cNvSpPr>
          <p:nvPr/>
        </p:nvSpPr>
        <p:spPr bwMode="auto">
          <a:xfrm>
            <a:off x="3690876" y="3436224"/>
            <a:ext cx="6139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$22.8</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3" name="Rectangle 28"/>
          <p:cNvSpPr>
            <a:spLocks noChangeArrowheads="1"/>
          </p:cNvSpPr>
          <p:nvPr/>
        </p:nvSpPr>
        <p:spPr bwMode="auto">
          <a:xfrm>
            <a:off x="2823651" y="4454353"/>
            <a:ext cx="12359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50000"/>
                    </a:schemeClr>
                  </a:glow>
                </a:effectLst>
                <a:latin typeface="+mj-lt"/>
              </a:rPr>
              <a:t>North America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4" name="Rectangle 29"/>
          <p:cNvSpPr>
            <a:spLocks noChangeArrowheads="1"/>
          </p:cNvSpPr>
          <p:nvPr/>
        </p:nvSpPr>
        <p:spPr bwMode="auto">
          <a:xfrm>
            <a:off x="3131789" y="4232779"/>
            <a:ext cx="6139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$21.4</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5" name="Line 30"/>
          <p:cNvSpPr>
            <a:spLocks noChangeShapeType="1"/>
          </p:cNvSpPr>
          <p:nvPr/>
        </p:nvSpPr>
        <p:spPr bwMode="auto">
          <a:xfrm flipH="1">
            <a:off x="5759492" y="3445542"/>
            <a:ext cx="239424" cy="154523"/>
          </a:xfrm>
          <a:prstGeom prst="line">
            <a:avLst/>
          </a:prstGeom>
          <a:noFill/>
          <a:ln w="127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6" name="Line 31"/>
          <p:cNvSpPr>
            <a:spLocks noChangeShapeType="1"/>
          </p:cNvSpPr>
          <p:nvPr/>
        </p:nvSpPr>
        <p:spPr bwMode="auto">
          <a:xfrm flipH="1">
            <a:off x="6097405" y="4194381"/>
            <a:ext cx="261500" cy="62828"/>
          </a:xfrm>
          <a:prstGeom prst="line">
            <a:avLst/>
          </a:prstGeom>
          <a:noFill/>
          <a:ln w="127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7" name="Line 32"/>
          <p:cNvSpPr>
            <a:spLocks noChangeShapeType="1"/>
          </p:cNvSpPr>
          <p:nvPr/>
        </p:nvSpPr>
        <p:spPr bwMode="auto">
          <a:xfrm flipH="1">
            <a:off x="3122423" y="5515463"/>
            <a:ext cx="251311" cy="263198"/>
          </a:xfrm>
          <a:prstGeom prst="line">
            <a:avLst/>
          </a:prstGeom>
          <a:noFill/>
          <a:ln w="127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8" name="Line 33"/>
          <p:cNvSpPr>
            <a:spLocks noChangeShapeType="1"/>
          </p:cNvSpPr>
          <p:nvPr/>
        </p:nvSpPr>
        <p:spPr bwMode="auto">
          <a:xfrm flipH="1">
            <a:off x="3614857" y="5744700"/>
            <a:ext cx="142636" cy="326025"/>
          </a:xfrm>
          <a:prstGeom prst="line">
            <a:avLst/>
          </a:prstGeom>
          <a:noFill/>
          <a:ln w="127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9" name="Line 34"/>
          <p:cNvSpPr>
            <a:spLocks noChangeShapeType="1"/>
          </p:cNvSpPr>
          <p:nvPr/>
        </p:nvSpPr>
        <p:spPr bwMode="auto">
          <a:xfrm flipH="1">
            <a:off x="3815227" y="5829603"/>
            <a:ext cx="113769" cy="359986"/>
          </a:xfrm>
          <a:prstGeom prst="line">
            <a:avLst/>
          </a:prstGeom>
          <a:noFill/>
          <a:ln w="127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0" name="Line 35"/>
          <p:cNvSpPr>
            <a:spLocks noChangeShapeType="1"/>
          </p:cNvSpPr>
          <p:nvPr/>
        </p:nvSpPr>
        <p:spPr bwMode="auto">
          <a:xfrm flipV="1">
            <a:off x="4558972" y="2547274"/>
            <a:ext cx="39055" cy="497529"/>
          </a:xfrm>
          <a:prstGeom prst="line">
            <a:avLst/>
          </a:prstGeom>
          <a:noFill/>
          <a:ln w="127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1" name="Line 36"/>
          <p:cNvSpPr>
            <a:spLocks noChangeShapeType="1"/>
          </p:cNvSpPr>
          <p:nvPr/>
        </p:nvSpPr>
        <p:spPr bwMode="auto">
          <a:xfrm flipV="1">
            <a:off x="4786511" y="2781605"/>
            <a:ext cx="74714" cy="302253"/>
          </a:xfrm>
          <a:prstGeom prst="line">
            <a:avLst/>
          </a:prstGeom>
          <a:noFill/>
          <a:ln w="127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2" name="Line 37"/>
          <p:cNvSpPr>
            <a:spLocks noChangeShapeType="1"/>
          </p:cNvSpPr>
          <p:nvPr/>
        </p:nvSpPr>
        <p:spPr bwMode="auto">
          <a:xfrm flipV="1">
            <a:off x="5199136" y="3010842"/>
            <a:ext cx="96788" cy="181692"/>
          </a:xfrm>
          <a:prstGeom prst="line">
            <a:avLst/>
          </a:prstGeom>
          <a:noFill/>
          <a:ln w="127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3" name="Rectangle 38"/>
          <p:cNvSpPr>
            <a:spLocks noChangeArrowheads="1"/>
          </p:cNvSpPr>
          <p:nvPr/>
        </p:nvSpPr>
        <p:spPr bwMode="auto">
          <a:xfrm>
            <a:off x="1680779" y="2535388"/>
            <a:ext cx="14843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GNI in trillion $</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44" name="Rectangle 39"/>
          <p:cNvSpPr>
            <a:spLocks noChangeArrowheads="1"/>
          </p:cNvSpPr>
          <p:nvPr/>
        </p:nvSpPr>
        <p:spPr bwMode="auto">
          <a:xfrm>
            <a:off x="2023785" y="2786699"/>
            <a:ext cx="9040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mj-lt"/>
              </a:rPr>
              <a:t>Developed</a:t>
            </a:r>
            <a:endParaRPr kumimoji="0" lang="en-US" altLang="en-US" sz="1800" b="1" i="0" u="none" strike="noStrike" cap="none" normalizeH="0" baseline="0" dirty="0" smtClean="0">
              <a:ln>
                <a:noFill/>
              </a:ln>
              <a:solidFill>
                <a:schemeClr val="tx1"/>
              </a:solidFill>
              <a:effectLst/>
              <a:latin typeface="+mj-lt"/>
            </a:endParaRPr>
          </a:p>
        </p:txBody>
      </p:sp>
      <p:sp>
        <p:nvSpPr>
          <p:cNvPr id="45" name="Rectangle 40"/>
          <p:cNvSpPr>
            <a:spLocks noChangeArrowheads="1"/>
          </p:cNvSpPr>
          <p:nvPr/>
        </p:nvSpPr>
        <p:spPr bwMode="auto">
          <a:xfrm>
            <a:off x="2023785" y="3039708"/>
            <a:ext cx="9634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mj-lt"/>
              </a:rPr>
              <a:t>Developing</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101973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11759</TotalTime>
  <Words>7811</Words>
  <Application>Microsoft Office PowerPoint</Application>
  <PresentationFormat>On-screen Show (4:3)</PresentationFormat>
  <Paragraphs>2368</Paragraphs>
  <Slides>85</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85</vt:i4>
      </vt:variant>
    </vt:vector>
  </HeadingPairs>
  <TitlesOfParts>
    <vt:vector size="95" baseType="lpstr">
      <vt:lpstr>Arial</vt:lpstr>
      <vt:lpstr>Arial (body)</vt:lpstr>
      <vt:lpstr>Arial (Headings)</vt:lpstr>
      <vt:lpstr>Arial Black</vt:lpstr>
      <vt:lpstr>Noto Sans Symbols</vt:lpstr>
      <vt:lpstr>Segoe UI Symbol</vt:lpstr>
      <vt:lpstr>Times New Roman</vt:lpstr>
      <vt:lpstr>Verdana</vt:lpstr>
      <vt:lpstr>508 Lecture</vt:lpstr>
      <vt:lpstr>1_508 Lecture</vt:lpstr>
      <vt:lpstr>The Cultural Landscape: An Introduction to Human Geography</vt:lpstr>
      <vt:lpstr>Development: Key Issues</vt:lpstr>
      <vt:lpstr>Key Issue 1: Why Does Development Vary Among Countries?</vt:lpstr>
      <vt:lpstr>10.1.1 Development and Geography (1 of 3)</vt:lpstr>
      <vt:lpstr>10.1.1 Development and Geography (2 of 3)</vt:lpstr>
      <vt:lpstr>10.1.1 Development and Geography (3 of 3)</vt:lpstr>
      <vt:lpstr>10.1.2 A Decent Standard of Living (1 of 5)</vt:lpstr>
      <vt:lpstr>10.1.2 A Decent Standard of Living (2 of 5)</vt:lpstr>
      <vt:lpstr>10.1.2 A Decent Standard of Living (3 of 5)</vt:lpstr>
      <vt:lpstr>10.1.2 A Decent Standard of Living (4 of 5)</vt:lpstr>
      <vt:lpstr>10.1.2 A Decent Standard of Living (5 of 5)</vt:lpstr>
      <vt:lpstr>10.1.3 Access to Knowledge (1 of 5)</vt:lpstr>
      <vt:lpstr>10.1.3 Access to Knowledge (2 of 5)</vt:lpstr>
      <vt:lpstr>10.1.3 Access to Knowledge (3 of 5)</vt:lpstr>
      <vt:lpstr>10.1.3 Access to Knowledge (4 of 5)</vt:lpstr>
      <vt:lpstr>10.1.3 Access to Knowledge (5 of 5)</vt:lpstr>
      <vt:lpstr>10.1.4 Health and Welfare (1 of 5)</vt:lpstr>
      <vt:lpstr>10.1.4 Health and Welfare (2 of 5)</vt:lpstr>
      <vt:lpstr>10.1.4 Health and Welfare (3 of 5)</vt:lpstr>
      <vt:lpstr>10.1.4 Health and Welfare (4 of 5)</vt:lpstr>
      <vt:lpstr>10.1.4 Health and Welfare (5 of 5)</vt:lpstr>
      <vt:lpstr>Key Issue 2: Where Are Inequalities in Development Found?</vt:lpstr>
      <vt:lpstr>10.2.1 Unequal and Uneven Development (1 of 6)</vt:lpstr>
      <vt:lpstr>10.2.1 Unequal and Uneven Development (2 of 6)</vt:lpstr>
      <vt:lpstr>10.2.1 Unequal and Uneven Development (3 of 6)</vt:lpstr>
      <vt:lpstr>10.2.1 Unequal and Uneven Development (4 of 6)</vt:lpstr>
      <vt:lpstr>10.2.1 Unequal and Uneven Development (5 of 6)</vt:lpstr>
      <vt:lpstr>10.2.1 Unequal and Uneven Development (6 of 6)</vt:lpstr>
      <vt:lpstr>10.2.2 Inequality Within Countries (1 of 7)</vt:lpstr>
      <vt:lpstr>10.2.2 Inequality Within Countries (2 of 7)</vt:lpstr>
      <vt:lpstr>10.2.2 Inequality Within Countries (3 of 7)</vt:lpstr>
      <vt:lpstr>10.2.2 Inequality Within Countries (4 of 7)</vt:lpstr>
      <vt:lpstr>10.2.2 Inequality Within Countries (5 of 7)</vt:lpstr>
      <vt:lpstr>10.2.2 Inequality Within Countries (6 of 7)</vt:lpstr>
      <vt:lpstr>10.2.2 Inequality Within Countries (7 of 7)</vt:lpstr>
      <vt:lpstr>10.2.3 Gender Inequality (1 of 4)</vt:lpstr>
      <vt:lpstr>10.2.3 Gender Inequality (2 of 4)</vt:lpstr>
      <vt:lpstr>10.2.3 Gender Inequality (3 of 4)</vt:lpstr>
      <vt:lpstr>10.2.3 Gender Inequality (4 of 4)</vt:lpstr>
      <vt:lpstr>10.2.4 Gender Empowerment and Employment (1 of 5)</vt:lpstr>
      <vt:lpstr>10.2.4 Gender Empowerment and Employment (2 of 5)</vt:lpstr>
      <vt:lpstr>10.2.4 Gender Empowerment and Employment (3 of 5)</vt:lpstr>
      <vt:lpstr>10.2.4 Gender Empowerment and Employment (4 of 5)</vt:lpstr>
      <vt:lpstr>10.2.4 Gender Empowerment and Employment (5 of 5)</vt:lpstr>
      <vt:lpstr>10.2.5 Reproductive Health (1 of 6)</vt:lpstr>
      <vt:lpstr>10.2.5 Reproductive Health (2 of 6)</vt:lpstr>
      <vt:lpstr>10.2.5 Reproductive Health (3 of 6)</vt:lpstr>
      <vt:lpstr>10.2.5 Reproductive Health (4 of 6)</vt:lpstr>
      <vt:lpstr>10.2.5 Reproductive Health (5 of 6)</vt:lpstr>
      <vt:lpstr>10.2.5 Reproductive Health (6 of 6)</vt:lpstr>
      <vt:lpstr>Key Issue 3: Why Do Countries Face Challenges to Development?</vt:lpstr>
      <vt:lpstr>10.3.1 Two Paths to Development (1 of 5)</vt:lpstr>
      <vt:lpstr>10.3.1 Two Paths to Development (2 of 5)</vt:lpstr>
      <vt:lpstr>10.3.1 Two Paths to Development (3 of 5)</vt:lpstr>
      <vt:lpstr>10.3.1 Two Paths to Development (4 of 5)</vt:lpstr>
      <vt:lpstr>10.3.1 Two Paths to Development (5 of 5)</vt:lpstr>
      <vt:lpstr>10.3.2 World Trade (1 of 6)</vt:lpstr>
      <vt:lpstr>10.3.2 World Trade (2 of 6)</vt:lpstr>
      <vt:lpstr>10.3.2 World Trade (3 of 6)</vt:lpstr>
      <vt:lpstr>10.3.2 World Trade (4 of 6)</vt:lpstr>
      <vt:lpstr>10.3.2 World Trade (5 of 6)</vt:lpstr>
      <vt:lpstr>10.3.2 World Trade (6 of 6)</vt:lpstr>
      <vt:lpstr>10.3.3 Financing Development (1 of 7)</vt:lpstr>
      <vt:lpstr>10.3.3 Financing Development (2 of 7)</vt:lpstr>
      <vt:lpstr>10.3.3 Financing Development (3 of 7)</vt:lpstr>
      <vt:lpstr>10.3.3 Financing Development (4 of 7)</vt:lpstr>
      <vt:lpstr>10.3.3 Financing Development (5 of 7)</vt:lpstr>
      <vt:lpstr>10.3.3 Financing Development (6 of 7)</vt:lpstr>
      <vt:lpstr>10.3.3 Financing Development (7 of 7)</vt:lpstr>
      <vt:lpstr>10.3.4 Structural Adjustment (1 of 4)</vt:lpstr>
      <vt:lpstr>10.3.4 Structural Adjustment (2 of 4)</vt:lpstr>
      <vt:lpstr>10.3.4 Structural Adjustment (3 of 4)</vt:lpstr>
      <vt:lpstr>10.3.4 Structural Adjustment (4 of 4)</vt:lpstr>
      <vt:lpstr>Key Issue 4: Why Are Countries Able to Make Progress in Development?</vt:lpstr>
      <vt:lpstr>10.4.1 Measuring Progress (1 of 8)</vt:lpstr>
      <vt:lpstr>10.4.1 Measuring Progress (2 of 8)</vt:lpstr>
      <vt:lpstr>10.4.1 Measuring Progress (3 of 8)</vt:lpstr>
      <vt:lpstr>10.4.1 Measuring Progress (4 of 8)</vt:lpstr>
      <vt:lpstr>10.4.1 Measuring Progress (5 of 8)</vt:lpstr>
      <vt:lpstr>10.4.1 Measuring Progress (6 of 8)</vt:lpstr>
      <vt:lpstr>10.4.1 Measuring Progress (7 of 8)</vt:lpstr>
      <vt:lpstr>10.4.1 Measuring Progress (8 of 8)</vt:lpstr>
      <vt:lpstr>10.4.2 Fair Trade (1 of 2)</vt:lpstr>
      <vt:lpstr>10.4.2 Fair Trade (2 of 2)</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Cultural Landscape: An Introduction to Human Geography, Thirteenth Edition, Chapter 10, Development</dc:title>
  <dc:subject>Science</dc:subject>
  <dc:creator>Rubenstein</dc:creator>
  <cp:keywords>The Cultural Landscape</cp:keywords>
  <cp:lastModifiedBy>Raja B</cp:lastModifiedBy>
  <cp:revision>1665</cp:revision>
  <dcterms:modified xsi:type="dcterms:W3CDTF">2019-07-09T13:07:16Z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