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98"/>
  </p:notesMasterIdLst>
  <p:handoutMasterIdLst>
    <p:handoutMasterId r:id="rId99"/>
  </p:handoutMasterIdLst>
  <p:sldIdLst>
    <p:sldId id="353" r:id="rId3"/>
    <p:sldId id="354" r:id="rId4"/>
    <p:sldId id="355" r:id="rId5"/>
    <p:sldId id="356" r:id="rId6"/>
    <p:sldId id="357" r:id="rId7"/>
    <p:sldId id="358" r:id="rId8"/>
    <p:sldId id="359" r:id="rId9"/>
    <p:sldId id="360" r:id="rId10"/>
    <p:sldId id="361" r:id="rId11"/>
    <p:sldId id="362" r:id="rId12"/>
    <p:sldId id="366" r:id="rId13"/>
    <p:sldId id="364" r:id="rId14"/>
    <p:sldId id="365" r:id="rId15"/>
    <p:sldId id="367" r:id="rId16"/>
    <p:sldId id="368" r:id="rId17"/>
    <p:sldId id="369" r:id="rId18"/>
    <p:sldId id="370" r:id="rId19"/>
    <p:sldId id="371" r:id="rId20"/>
    <p:sldId id="372" r:id="rId21"/>
    <p:sldId id="374" r:id="rId22"/>
    <p:sldId id="376" r:id="rId23"/>
    <p:sldId id="377" r:id="rId24"/>
    <p:sldId id="379" r:id="rId25"/>
    <p:sldId id="380" r:id="rId26"/>
    <p:sldId id="381" r:id="rId27"/>
    <p:sldId id="382" r:id="rId28"/>
    <p:sldId id="384" r:id="rId29"/>
    <p:sldId id="385" r:id="rId30"/>
    <p:sldId id="386" r:id="rId31"/>
    <p:sldId id="387" r:id="rId32"/>
    <p:sldId id="388" r:id="rId33"/>
    <p:sldId id="389" r:id="rId34"/>
    <p:sldId id="390" r:id="rId35"/>
    <p:sldId id="392" r:id="rId36"/>
    <p:sldId id="393" r:id="rId37"/>
    <p:sldId id="394" r:id="rId38"/>
    <p:sldId id="395" r:id="rId39"/>
    <p:sldId id="397" r:id="rId40"/>
    <p:sldId id="398" r:id="rId41"/>
    <p:sldId id="399" r:id="rId42"/>
    <p:sldId id="400" r:id="rId43"/>
    <p:sldId id="401" r:id="rId44"/>
    <p:sldId id="402" r:id="rId45"/>
    <p:sldId id="403" r:id="rId46"/>
    <p:sldId id="404" r:id="rId47"/>
    <p:sldId id="405" r:id="rId48"/>
    <p:sldId id="406" r:id="rId49"/>
    <p:sldId id="407" r:id="rId50"/>
    <p:sldId id="408" r:id="rId51"/>
    <p:sldId id="409" r:id="rId52"/>
    <p:sldId id="411" r:id="rId53"/>
    <p:sldId id="410" r:id="rId54"/>
    <p:sldId id="412" r:id="rId55"/>
    <p:sldId id="414" r:id="rId56"/>
    <p:sldId id="415" r:id="rId57"/>
    <p:sldId id="416" r:id="rId58"/>
    <p:sldId id="417" r:id="rId59"/>
    <p:sldId id="418" r:id="rId60"/>
    <p:sldId id="419" r:id="rId61"/>
    <p:sldId id="420" r:id="rId62"/>
    <p:sldId id="421" r:id="rId63"/>
    <p:sldId id="422" r:id="rId64"/>
    <p:sldId id="423" r:id="rId65"/>
    <p:sldId id="425" r:id="rId66"/>
    <p:sldId id="426" r:id="rId67"/>
    <p:sldId id="427" r:id="rId68"/>
    <p:sldId id="459" r:id="rId69"/>
    <p:sldId id="430" r:id="rId70"/>
    <p:sldId id="431" r:id="rId71"/>
    <p:sldId id="432" r:id="rId72"/>
    <p:sldId id="433" r:id="rId73"/>
    <p:sldId id="434" r:id="rId74"/>
    <p:sldId id="436" r:id="rId75"/>
    <p:sldId id="437" r:id="rId76"/>
    <p:sldId id="438" r:id="rId77"/>
    <p:sldId id="439" r:id="rId78"/>
    <p:sldId id="440" r:id="rId79"/>
    <p:sldId id="441" r:id="rId80"/>
    <p:sldId id="442" r:id="rId81"/>
    <p:sldId id="443" r:id="rId82"/>
    <p:sldId id="444" r:id="rId83"/>
    <p:sldId id="445" r:id="rId84"/>
    <p:sldId id="446" r:id="rId85"/>
    <p:sldId id="447" r:id="rId86"/>
    <p:sldId id="448" r:id="rId87"/>
    <p:sldId id="449" r:id="rId88"/>
    <p:sldId id="450" r:id="rId89"/>
    <p:sldId id="451" r:id="rId90"/>
    <p:sldId id="452" r:id="rId91"/>
    <p:sldId id="453" r:id="rId92"/>
    <p:sldId id="454" r:id="rId93"/>
    <p:sldId id="455" r:id="rId94"/>
    <p:sldId id="456" r:id="rId95"/>
    <p:sldId id="457" r:id="rId96"/>
    <p:sldId id="458" r:id="rId9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67" userDrawn="1">
          <p15:clr>
            <a:srgbClr val="A4A3A4"/>
          </p15:clr>
        </p15:guide>
        <p15:guide id="2" pos="3016" userDrawn="1">
          <p15:clr>
            <a:srgbClr val="A4A3A4"/>
          </p15:clr>
        </p15:guide>
        <p15:guide id="3" orient="horz" pos="960" userDrawn="1">
          <p15:clr>
            <a:srgbClr val="A4A3A4"/>
          </p15:clr>
        </p15:guide>
        <p15:guide id="4" pos="2880" userDrawn="1">
          <p15:clr>
            <a:srgbClr val="A4A3A4"/>
          </p15:clr>
        </p15:guide>
        <p15:guide id="5" pos="326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Prabhu, Kalaiselvan" initials="PK" lastIdx="1" clrIdx="6">
    <p:extLst>
      <p:ext uri="{19B8F6BF-5375-455C-9EA6-DF929625EA0E}">
        <p15:presenceInfo xmlns:p15="http://schemas.microsoft.com/office/powerpoint/2012/main" userId="Prabhu, Kalaiselv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EB"/>
    <a:srgbClr val="00A2E7"/>
    <a:srgbClr val="8BCDED"/>
    <a:srgbClr val="00A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96395" autoAdjust="0"/>
  </p:normalViewPr>
  <p:slideViewPr>
    <p:cSldViewPr snapToGrid="0" snapToObjects="1">
      <p:cViewPr varScale="1">
        <p:scale>
          <a:sx n="107" d="100"/>
          <a:sy n="107" d="100"/>
        </p:scale>
        <p:origin x="420" y="114"/>
      </p:cViewPr>
      <p:guideLst>
        <p:guide orient="horz" pos="3067"/>
        <p:guide pos="3016"/>
        <p:guide orient="horz" pos="960"/>
        <p:guide pos="2880"/>
        <p:guide pos="3266"/>
      </p:guideLst>
    </p:cSldViewPr>
  </p:slideViewPr>
  <p:outlineViewPr>
    <p:cViewPr>
      <p:scale>
        <a:sx n="33" d="100"/>
        <a:sy n="33" d="100"/>
      </p:scale>
      <p:origin x="0" y="-174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7/9/2019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95</a:t>
            </a:fld>
            <a:endParaRPr lang="en-US"/>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7/9/2019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0" tIns="0" rIns="0" bIns="0"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16" name="Text Placeholder 5"/>
          <p:cNvSpPr txBox="1">
            <a:spLocks/>
          </p:cNvSpPr>
          <p:nvPr userDrawn="1"/>
        </p:nvSpPr>
        <p:spPr>
          <a:xfrm>
            <a:off x="2643809" y="6488917"/>
            <a:ext cx="6111621" cy="368298"/>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666" r:id="rId10"/>
    <p:sldLayoutId id="2147483665" r:id="rId11"/>
    <p:sldLayoutId id="2147483651" r:id="rId12"/>
    <p:sldLayoutId id="2147483654" r:id="rId13"/>
    <p:sldLayoutId id="2147483655" r:id="rId14"/>
    <p:sldLayoutId id="214748365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48.jpg"/><Relationship Id="rId4" Type="http://schemas.openxmlformats.org/officeDocument/2006/relationships/image" Target="../media/image47.wmf"/></Relationships>
</file>

<file path=ppt/slides/_rels/slide5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4692"/>
            <a:ext cx="8298230" cy="911482"/>
          </a:xfrm>
        </p:spPr>
        <p:txBody>
          <a:bodyPr anchor="ctr"/>
          <a:lstStyle/>
          <a:p>
            <a:r>
              <a:rPr lang="en-US" sz="2800" dirty="0">
                <a:latin typeface="+mj-lt"/>
              </a:rPr>
              <a:t>The Cultural Landscape: An Introduction to Human Geography</a:t>
            </a:r>
            <a:endParaRPr lang="en-US" altLang="en-US" sz="28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457200" y="1122217"/>
            <a:ext cx="8229600" cy="348255"/>
          </a:xfrm>
        </p:spPr>
        <p:txBody>
          <a:bodyPr anchor="ctr"/>
          <a:lstStyle/>
          <a:p>
            <a:pPr eaLnBrk="1" hangingPunct="1">
              <a:defRPr/>
            </a:pPr>
            <a:r>
              <a:rPr lang="en-US" dirty="0">
                <a:latin typeface="+mn-lt"/>
              </a:rPr>
              <a:t>Thirteenth</a:t>
            </a:r>
            <a:r>
              <a:rPr lang="en-US" altLang="en-US" dirty="0">
                <a:solidFill>
                  <a:schemeClr val="tx2"/>
                </a:solidFill>
                <a:latin typeface="+mn-lt"/>
              </a:rPr>
              <a:t> Edition</a:t>
            </a:r>
          </a:p>
        </p:txBody>
      </p:sp>
      <p:sp>
        <p:nvSpPr>
          <p:cNvPr id="4" name="Text Placeholder 3"/>
          <p:cNvSpPr>
            <a:spLocks noGrp="1"/>
          </p:cNvSpPr>
          <p:nvPr>
            <p:ph type="body" idx="2"/>
          </p:nvPr>
        </p:nvSpPr>
        <p:spPr>
          <a:xfrm>
            <a:off x="5029200" y="2151529"/>
            <a:ext cx="3657600" cy="788104"/>
          </a:xfrm>
        </p:spPr>
        <p:txBody>
          <a:bodyPr/>
          <a:lstStyle/>
          <a:p>
            <a:pPr algn="ctr">
              <a:spcBef>
                <a:spcPts val="1500"/>
              </a:spcBef>
            </a:pPr>
            <a:r>
              <a:rPr lang="en-US" altLang="en-US" b="1" dirty="0">
                <a:latin typeface="+mn-lt"/>
                <a:ea typeface="Segoe UI Symbol" panose="020B0502040204020203" pitchFamily="34" charset="0"/>
              </a:rPr>
              <a:t>Chapter 13 Lecture</a:t>
            </a:r>
          </a:p>
        </p:txBody>
      </p:sp>
      <p:sp>
        <p:nvSpPr>
          <p:cNvPr id="5" name="Text Placeholder 4"/>
          <p:cNvSpPr>
            <a:spLocks noGrp="1"/>
          </p:cNvSpPr>
          <p:nvPr>
            <p:ph type="body" idx="3"/>
          </p:nvPr>
        </p:nvSpPr>
        <p:spPr>
          <a:xfrm>
            <a:off x="5029200" y="3200400"/>
            <a:ext cx="3657600" cy="652587"/>
          </a:xfrm>
        </p:spPr>
        <p:txBody>
          <a:bodyPr/>
          <a:lstStyle/>
          <a:p>
            <a:pPr algn="ctr"/>
            <a:r>
              <a:rPr lang="en-US" altLang="en-US" dirty="0">
                <a:solidFill>
                  <a:srgbClr val="000000"/>
                </a:solidFill>
                <a:latin typeface="Arial (body)"/>
              </a:rPr>
              <a:t>Urban Patterns</a:t>
            </a:r>
            <a:endParaRPr lang="en-US" dirty="0">
              <a:latin typeface="Arial (body)"/>
            </a:endParaRPr>
          </a:p>
        </p:txBody>
      </p:sp>
      <p:pic>
        <p:nvPicPr>
          <p:cNvPr id="10" name="Picture 9" descr="Front Cover: The Cultural Landscape: An Introduction to Human Geography Thirteenth Edition by Rubenste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05" y="1614517"/>
            <a:ext cx="3921296" cy="4772167"/>
          </a:xfrm>
          <a:prstGeom prst="rect">
            <a:avLst/>
          </a:prstGeom>
          <a:ln w="9525">
            <a:solidFill>
              <a:schemeClr val="tx1"/>
            </a:solidFill>
          </a:ln>
        </p:spPr>
      </p:pic>
      <p:sp>
        <p:nvSpPr>
          <p:cNvPr id="6" name="Text Placeholder 5"/>
          <p:cNvSpPr>
            <a:spLocks noGrp="1"/>
          </p:cNvSpPr>
          <p:nvPr>
            <p:ph type="body" idx="13"/>
          </p:nvPr>
        </p:nvSpPr>
        <p:spPr>
          <a:xfrm>
            <a:off x="2643809" y="6490310"/>
            <a:ext cx="6111621" cy="396070"/>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1212819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312393" cy="1097279"/>
          </a:xfrm>
        </p:spPr>
        <p:txBody>
          <a:bodyPr/>
          <a:lstStyle/>
          <a:p>
            <a:r>
              <a:rPr lang="en-US" sz="3400" dirty="0"/>
              <a:t>13.1.2 The Central Business District </a:t>
            </a:r>
            <a:r>
              <a:rPr lang="en-US" sz="2000" b="0" dirty="0"/>
              <a:t>(2 of </a:t>
            </a:r>
            <a:r>
              <a:rPr lang="en-US" sz="2000" b="0" dirty="0" smtClean="0"/>
              <a:t>3)</a:t>
            </a:r>
            <a:endParaRPr lang="en-US" sz="2000" dirty="0"/>
          </a:p>
        </p:txBody>
      </p:sp>
      <p:sp>
        <p:nvSpPr>
          <p:cNvPr id="8" name="Content Placeholder 7"/>
          <p:cNvSpPr>
            <a:spLocks noGrp="1"/>
          </p:cNvSpPr>
          <p:nvPr>
            <p:ph sz="quarter" idx="13"/>
          </p:nvPr>
        </p:nvSpPr>
        <p:spPr>
          <a:xfrm>
            <a:off x="457199" y="1556327"/>
            <a:ext cx="8384875" cy="953960"/>
          </a:xfrm>
        </p:spPr>
        <p:txBody>
          <a:bodyPr/>
          <a:lstStyle/>
          <a:p>
            <a:pPr marL="0" indent="0">
              <a:buNone/>
              <a:tabLst>
                <a:tab pos="2800350" algn="l"/>
              </a:tabLst>
            </a:pPr>
            <a:r>
              <a:rPr lang="it-IT" altLang="en-US" sz="2000" b="1" dirty="0"/>
              <a:t>Figure </a:t>
            </a:r>
            <a:r>
              <a:rPr lang="is-IS" altLang="en-US" sz="2000" b="1" dirty="0"/>
              <a:t>13-3:</a:t>
            </a:r>
            <a:r>
              <a:rPr lang="is-IS" altLang="en-US" sz="2000" dirty="0"/>
              <a:t> </a:t>
            </a:r>
            <a:r>
              <a:rPr lang="en-US" altLang="en-US" sz="2000" dirty="0"/>
              <a:t>The Mobile, Alabama </a:t>
            </a:r>
            <a:r>
              <a:rPr lang="en-US" altLang="en-US" sz="2000" dirty="0" smtClean="0"/>
              <a:t>C</a:t>
            </a:r>
            <a:r>
              <a:rPr lang="en-US" altLang="en-US" sz="100" dirty="0" smtClean="0"/>
              <a:t> </a:t>
            </a:r>
            <a:r>
              <a:rPr lang="en-US" altLang="en-US" sz="2000" dirty="0" smtClean="0"/>
              <a:t>B</a:t>
            </a:r>
            <a:r>
              <a:rPr lang="en-US" altLang="en-US" sz="100" dirty="0" smtClean="0"/>
              <a:t> </a:t>
            </a:r>
            <a:r>
              <a:rPr lang="en-US" altLang="en-US" sz="2000" dirty="0" smtClean="0"/>
              <a:t>D </a:t>
            </a:r>
            <a:r>
              <a:rPr lang="en-US" altLang="en-US" sz="2000" dirty="0"/>
              <a:t>contains a high concentration of public, business, and consumer services. Tall buildings demonstrate the value of locating near the center.</a:t>
            </a:r>
            <a:endParaRPr lang="en-US"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61" y="2599586"/>
            <a:ext cx="5285278" cy="3577276"/>
          </a:xfrm>
          <a:prstGeom prst="rect">
            <a:avLst/>
          </a:prstGeom>
        </p:spPr>
      </p:pic>
      <p:sp>
        <p:nvSpPr>
          <p:cNvPr id="10" name="Rectangle 5"/>
          <p:cNvSpPr>
            <a:spLocks noChangeArrowheads="1"/>
          </p:cNvSpPr>
          <p:nvPr/>
        </p:nvSpPr>
        <p:spPr bwMode="auto">
          <a:xfrm>
            <a:off x="2033588" y="5211765"/>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1</a:t>
            </a:r>
            <a:endParaRPr kumimoji="0" lang="en-US" altLang="en-US" sz="16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2443163" y="5270503"/>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2</a:t>
            </a:r>
            <a:endParaRPr kumimoji="0" lang="en-US" altLang="en-US" sz="16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2647950" y="587057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3</a:t>
            </a:r>
            <a:endParaRPr kumimoji="0" lang="en-US" altLang="en-US" sz="16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2654300" y="4516440"/>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4</a:t>
            </a:r>
            <a:endParaRPr kumimoji="0" lang="en-US" altLang="en-US" sz="16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3835401" y="394017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5</a:t>
            </a:r>
            <a:endParaRPr kumimoji="0" lang="en-US" altLang="en-US" sz="16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4441826" y="5316540"/>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6</a:t>
            </a:r>
            <a:endParaRPr kumimoji="0" lang="en-US" altLang="en-US" sz="16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4649789" y="4466435"/>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mj-lt"/>
              </a:rPr>
              <a:t>7</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4729163" y="592772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mj-lt"/>
              </a:rPr>
              <a:t>8</a:t>
            </a:r>
            <a:endParaRPr kumimoji="0" lang="en-US" altLang="en-US" sz="16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5114132" y="4746627"/>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mj-lt"/>
              </a:rPr>
              <a:t>9</a:t>
            </a:r>
            <a:endParaRPr kumimoji="0" lang="en-US" altLang="en-US" sz="1600" b="1" i="0" u="none" strike="noStrike" cap="none" normalizeH="0" baseline="0" dirty="0" smtClean="0">
              <a:ln>
                <a:noFill/>
              </a:ln>
              <a:solidFill>
                <a:schemeClr val="tx1"/>
              </a:solidFill>
              <a:effectLst/>
              <a:latin typeface="+mj-lt"/>
            </a:endParaRPr>
          </a:p>
        </p:txBody>
      </p:sp>
      <p:sp>
        <p:nvSpPr>
          <p:cNvPr id="19" name="Rectangle 14"/>
          <p:cNvSpPr>
            <a:spLocks noChangeArrowheads="1"/>
          </p:cNvSpPr>
          <p:nvPr/>
        </p:nvSpPr>
        <p:spPr bwMode="auto">
          <a:xfrm>
            <a:off x="5672137" y="4420396"/>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mj-lt"/>
              </a:rPr>
              <a:t>10</a:t>
            </a:r>
            <a:endParaRPr kumimoji="0" lang="en-US" altLang="en-US" sz="1600" b="1" i="0" u="none" strike="noStrike" cap="none" normalizeH="0" baseline="0" dirty="0" smtClean="0">
              <a:ln>
                <a:noFill/>
              </a:ln>
              <a:solidFill>
                <a:schemeClr val="tx1"/>
              </a:solidFill>
              <a:effectLst/>
              <a:latin typeface="+mj-lt"/>
            </a:endParaRPr>
          </a:p>
        </p:txBody>
      </p:sp>
      <p:sp>
        <p:nvSpPr>
          <p:cNvPr id="20" name="Rectangle 15"/>
          <p:cNvSpPr>
            <a:spLocks noChangeArrowheads="1"/>
          </p:cNvSpPr>
          <p:nvPr/>
        </p:nvSpPr>
        <p:spPr bwMode="auto">
          <a:xfrm>
            <a:off x="5935662" y="5500690"/>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mj-lt"/>
              </a:rPr>
              <a:t>11</a:t>
            </a:r>
            <a:endParaRPr kumimoji="0" lang="en-US" altLang="en-US" sz="1600" b="1" i="0" u="none" strike="noStrike" cap="none" normalizeH="0" baseline="0" dirty="0" smtClean="0">
              <a:ln>
                <a:noFill/>
              </a:ln>
              <a:solidFill>
                <a:schemeClr val="tx1"/>
              </a:solidFill>
              <a:effectLst/>
              <a:latin typeface="+mj-lt"/>
            </a:endParaRPr>
          </a:p>
        </p:txBody>
      </p:sp>
      <p:sp>
        <p:nvSpPr>
          <p:cNvPr id="21" name="Rectangle 16"/>
          <p:cNvSpPr>
            <a:spLocks noChangeArrowheads="1"/>
          </p:cNvSpPr>
          <p:nvPr/>
        </p:nvSpPr>
        <p:spPr bwMode="auto">
          <a:xfrm>
            <a:off x="6421437" y="477282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mj-lt"/>
              </a:rPr>
              <a:t>12</a:t>
            </a:r>
            <a:endParaRPr kumimoji="0" lang="en-US" altLang="en-US" sz="1600" b="1" i="0" u="none" strike="noStrike" cap="none" normalizeH="0" baseline="0" dirty="0" smtClean="0">
              <a:ln>
                <a:noFill/>
              </a:ln>
              <a:solidFill>
                <a:schemeClr val="tx1"/>
              </a:solidFill>
              <a:effectLst/>
              <a:latin typeface="+mj-lt"/>
            </a:endParaRPr>
          </a:p>
        </p:txBody>
      </p:sp>
      <p:sp>
        <p:nvSpPr>
          <p:cNvPr id="22" name="Rectangle 17"/>
          <p:cNvSpPr>
            <a:spLocks noChangeArrowheads="1"/>
          </p:cNvSpPr>
          <p:nvPr/>
        </p:nvSpPr>
        <p:spPr bwMode="auto">
          <a:xfrm>
            <a:off x="6359524" y="5053016"/>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mj-lt"/>
              </a:rPr>
              <a:t>13</a:t>
            </a:r>
            <a:endParaRPr kumimoji="0" lang="en-US" altLang="en-US" sz="1600" b="1" i="0" u="none" strike="noStrike" cap="none" normalizeH="0" baseline="0" dirty="0" smtClean="0">
              <a:ln>
                <a:noFill/>
              </a:ln>
              <a:solidFill>
                <a:schemeClr val="tx1"/>
              </a:solidFill>
              <a:effectLst/>
              <a:latin typeface="+mj-lt"/>
            </a:endParaRPr>
          </a:p>
        </p:txBody>
      </p:sp>
      <p:sp>
        <p:nvSpPr>
          <p:cNvPr id="23" name="Rectangle 18"/>
          <p:cNvSpPr>
            <a:spLocks noChangeArrowheads="1"/>
          </p:cNvSpPr>
          <p:nvPr/>
        </p:nvSpPr>
        <p:spPr bwMode="auto">
          <a:xfrm>
            <a:off x="6438105" y="5850734"/>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mj-lt"/>
              </a:rPr>
              <a:t>14</a:t>
            </a:r>
            <a:endParaRPr kumimoji="0" lang="en-US" altLang="en-US" sz="1600" b="1" i="0" u="none" strike="noStrike" cap="none" normalizeH="0" baseline="0" dirty="0" smtClean="0">
              <a:ln>
                <a:noFill/>
              </a:ln>
              <a:solidFill>
                <a:schemeClr val="tx1"/>
              </a:solidFill>
              <a:effectLst/>
              <a:latin typeface="+mj-lt"/>
            </a:endParaRPr>
          </a:p>
        </p:txBody>
      </p:sp>
      <p:sp>
        <p:nvSpPr>
          <p:cNvPr id="24" name="Rectangle 19"/>
          <p:cNvSpPr>
            <a:spLocks noChangeArrowheads="1"/>
          </p:cNvSpPr>
          <p:nvPr/>
        </p:nvSpPr>
        <p:spPr bwMode="auto">
          <a:xfrm>
            <a:off x="6957218" y="5414172"/>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mj-lt"/>
              </a:rPr>
              <a:t>15</a:t>
            </a:r>
            <a:endParaRPr kumimoji="0" lang="en-US" altLang="en-US" sz="1600" b="1" i="0" u="none" strike="noStrike" cap="none" normalizeH="0" baseline="0" dirty="0" smtClean="0">
              <a:ln>
                <a:noFill/>
              </a:ln>
              <a:solidFill>
                <a:schemeClr val="tx1"/>
              </a:solidFill>
              <a:effectLst/>
              <a:latin typeface="+mj-lt"/>
            </a:endParaRPr>
          </a:p>
        </p:txBody>
      </p:sp>
      <p:sp>
        <p:nvSpPr>
          <p:cNvPr id="25" name="Rectangle 20"/>
          <p:cNvSpPr>
            <a:spLocks noChangeArrowheads="1"/>
          </p:cNvSpPr>
          <p:nvPr/>
        </p:nvSpPr>
        <p:spPr bwMode="auto">
          <a:xfrm>
            <a:off x="2286000" y="2889252"/>
            <a:ext cx="74860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10101"/>
                </a:solidFill>
                <a:effectLst/>
                <a:latin typeface="Arial Black" panose="020B0A04020102020204" pitchFamily="34" charset="0"/>
              </a:rPr>
              <a:t>BUSINESS SERVICES</a:t>
            </a:r>
            <a:endParaRPr kumimoji="0" lang="en-US" altLang="en-US" sz="500" b="1" i="0" u="none" strike="noStrike" cap="none" normalizeH="0" baseline="0" dirty="0" smtClean="0">
              <a:ln>
                <a:noFill/>
              </a:ln>
              <a:solidFill>
                <a:schemeClr val="tx1"/>
              </a:solidFill>
              <a:effectLst/>
              <a:latin typeface="Arial Black" panose="020B0A04020102020204" pitchFamily="34" charset="0"/>
            </a:endParaRPr>
          </a:p>
        </p:txBody>
      </p:sp>
      <p:sp>
        <p:nvSpPr>
          <p:cNvPr id="26" name="Rectangle 21"/>
          <p:cNvSpPr>
            <a:spLocks noChangeArrowheads="1"/>
          </p:cNvSpPr>
          <p:nvPr/>
        </p:nvSpPr>
        <p:spPr bwMode="auto">
          <a:xfrm>
            <a:off x="2406650" y="2988474"/>
            <a:ext cx="90569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10101"/>
                </a:solidFill>
                <a:effectLst/>
                <a:latin typeface="+mj-lt"/>
              </a:rPr>
              <a:t>Norton Lilly International</a:t>
            </a:r>
            <a:endParaRPr kumimoji="0" lang="en-US" altLang="en-US" sz="600" b="1" i="0" u="none" strike="noStrike" cap="none" normalizeH="0" baseline="0" dirty="0" smtClean="0">
              <a:ln>
                <a:noFill/>
              </a:ln>
              <a:solidFill>
                <a:schemeClr val="tx1"/>
              </a:solidFill>
              <a:effectLst/>
              <a:latin typeface="+mj-lt"/>
            </a:endParaRPr>
          </a:p>
        </p:txBody>
      </p:sp>
      <p:sp>
        <p:nvSpPr>
          <p:cNvPr id="27" name="Rectangle 22"/>
          <p:cNvSpPr>
            <a:spLocks noChangeArrowheads="1"/>
          </p:cNvSpPr>
          <p:nvPr/>
        </p:nvSpPr>
        <p:spPr bwMode="auto">
          <a:xfrm>
            <a:off x="2406650" y="3115473"/>
            <a:ext cx="90249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smtClean="0">
                <a:solidFill>
                  <a:srgbClr val="010101"/>
                </a:solidFill>
                <a:latin typeface="+mj-lt"/>
              </a:rPr>
              <a:t>RSA Battle </a:t>
            </a:r>
            <a:r>
              <a:rPr lang="en-US" altLang="en-US" sz="600" b="1" dirty="0">
                <a:solidFill>
                  <a:srgbClr val="010101"/>
                </a:solidFill>
                <a:latin typeface="+mj-lt"/>
              </a:rPr>
              <a:t>House Tower</a:t>
            </a:r>
            <a:endParaRPr kumimoji="0" lang="en-US" altLang="en-US" sz="600" b="1" i="0" u="none" strike="noStrike" cap="none" normalizeH="0" baseline="0" dirty="0" smtClean="0">
              <a:ln>
                <a:noFill/>
              </a:ln>
              <a:solidFill>
                <a:schemeClr val="tx1"/>
              </a:solidFill>
              <a:effectLst/>
              <a:latin typeface="+mj-lt"/>
            </a:endParaRPr>
          </a:p>
        </p:txBody>
      </p:sp>
      <p:sp>
        <p:nvSpPr>
          <p:cNvPr id="31" name="Rectangle 26"/>
          <p:cNvSpPr>
            <a:spLocks noChangeArrowheads="1"/>
          </p:cNvSpPr>
          <p:nvPr/>
        </p:nvSpPr>
        <p:spPr bwMode="auto">
          <a:xfrm>
            <a:off x="2406650" y="3233742"/>
            <a:ext cx="83837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10101"/>
                </a:solidFill>
                <a:effectLst/>
                <a:latin typeface="+mj-lt"/>
              </a:rPr>
              <a:t>Regions Bank Building</a:t>
            </a:r>
            <a:endParaRPr kumimoji="0" lang="en-US" altLang="en-US" sz="600" b="1" i="0" u="none" strike="noStrike" cap="none" normalizeH="0" baseline="0" dirty="0" smtClean="0">
              <a:ln>
                <a:noFill/>
              </a:ln>
              <a:solidFill>
                <a:schemeClr val="tx1"/>
              </a:solidFill>
              <a:effectLst/>
              <a:latin typeface="+mj-lt"/>
            </a:endParaRPr>
          </a:p>
        </p:txBody>
      </p:sp>
      <p:sp>
        <p:nvSpPr>
          <p:cNvPr id="32" name="Rectangle 27"/>
          <p:cNvSpPr>
            <a:spLocks noChangeArrowheads="1"/>
          </p:cNvSpPr>
          <p:nvPr/>
        </p:nvSpPr>
        <p:spPr bwMode="auto">
          <a:xfrm>
            <a:off x="2406650" y="3349629"/>
            <a:ext cx="37830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smtClean="0">
                <a:solidFill>
                  <a:srgbClr val="010101"/>
                </a:solidFill>
                <a:latin typeface="+mj-lt"/>
              </a:rPr>
              <a:t>Trustmark</a:t>
            </a:r>
            <a:endParaRPr kumimoji="0" lang="en-US" altLang="en-US" sz="600" b="1" i="0" u="none" strike="noStrike" cap="none" normalizeH="0" baseline="0" dirty="0" smtClean="0">
              <a:ln>
                <a:noFill/>
              </a:ln>
              <a:solidFill>
                <a:schemeClr val="tx1"/>
              </a:solidFill>
              <a:effectLst/>
              <a:latin typeface="+mj-lt"/>
            </a:endParaRPr>
          </a:p>
        </p:txBody>
      </p:sp>
      <p:sp>
        <p:nvSpPr>
          <p:cNvPr id="35" name="Rectangle 30"/>
          <p:cNvSpPr>
            <a:spLocks noChangeArrowheads="1"/>
          </p:cNvSpPr>
          <p:nvPr/>
        </p:nvSpPr>
        <p:spPr bwMode="auto">
          <a:xfrm>
            <a:off x="2406650" y="3468691"/>
            <a:ext cx="6444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10101"/>
                </a:solidFill>
                <a:latin typeface="+mj-lt"/>
              </a:rPr>
              <a:t>Wells Fargo Bank</a:t>
            </a:r>
            <a:endParaRPr kumimoji="0" lang="en-US" altLang="en-US" sz="600" b="1" i="0" u="none" strike="noStrike" cap="none" normalizeH="0" baseline="0" dirty="0" smtClean="0">
              <a:ln>
                <a:noFill/>
              </a:ln>
              <a:solidFill>
                <a:schemeClr val="tx1"/>
              </a:solidFill>
              <a:effectLst/>
              <a:latin typeface="+mj-lt"/>
            </a:endParaRPr>
          </a:p>
        </p:txBody>
      </p:sp>
      <p:sp>
        <p:nvSpPr>
          <p:cNvPr id="39" name="Rectangle 34"/>
          <p:cNvSpPr>
            <a:spLocks noChangeArrowheads="1"/>
          </p:cNvSpPr>
          <p:nvPr/>
        </p:nvSpPr>
        <p:spPr bwMode="auto">
          <a:xfrm>
            <a:off x="2312988" y="2995616"/>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FFFFFF"/>
                </a:solidFill>
                <a:effectLst/>
                <a:latin typeface="+mj-lt"/>
              </a:rPr>
              <a:t>1</a:t>
            </a:r>
            <a:endParaRPr kumimoji="0" lang="en-US" altLang="en-US" sz="1800" b="1" i="0" u="none" strike="noStrike" cap="none" normalizeH="0" baseline="0" dirty="0" smtClean="0">
              <a:ln>
                <a:noFill/>
              </a:ln>
              <a:solidFill>
                <a:schemeClr val="tx1"/>
              </a:solidFill>
              <a:effectLst/>
              <a:latin typeface="+mj-lt"/>
            </a:endParaRPr>
          </a:p>
        </p:txBody>
      </p:sp>
      <p:sp>
        <p:nvSpPr>
          <p:cNvPr id="40" name="Rectangle 35"/>
          <p:cNvSpPr>
            <a:spLocks noChangeArrowheads="1"/>
          </p:cNvSpPr>
          <p:nvPr/>
        </p:nvSpPr>
        <p:spPr bwMode="auto">
          <a:xfrm>
            <a:off x="2312988" y="312102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FFFFFF"/>
                </a:solidFill>
                <a:effectLst/>
                <a:latin typeface="+mj-lt"/>
              </a:rPr>
              <a:t>5</a:t>
            </a:r>
            <a:endParaRPr kumimoji="0" lang="en-US" altLang="en-US" sz="1800" b="1" i="0" u="none" strike="noStrike" cap="none" normalizeH="0" baseline="0" dirty="0" smtClean="0">
              <a:ln>
                <a:noFill/>
              </a:ln>
              <a:solidFill>
                <a:schemeClr val="tx1"/>
              </a:solidFill>
              <a:effectLst/>
              <a:latin typeface="+mj-lt"/>
            </a:endParaRPr>
          </a:p>
        </p:txBody>
      </p:sp>
      <p:sp>
        <p:nvSpPr>
          <p:cNvPr id="41" name="Rectangle 36"/>
          <p:cNvSpPr>
            <a:spLocks noChangeArrowheads="1"/>
          </p:cNvSpPr>
          <p:nvPr/>
        </p:nvSpPr>
        <p:spPr bwMode="auto">
          <a:xfrm>
            <a:off x="2312988" y="3242472"/>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6</a:t>
            </a:r>
            <a:endParaRPr kumimoji="0" lang="en-US" altLang="en-US" sz="1800" b="1" i="0" u="none" strike="noStrike" cap="none" normalizeH="0" baseline="0" smtClean="0">
              <a:ln>
                <a:noFill/>
              </a:ln>
              <a:solidFill>
                <a:schemeClr val="tx1"/>
              </a:solidFill>
              <a:effectLst/>
              <a:latin typeface="+mj-lt"/>
            </a:endParaRPr>
          </a:p>
        </p:txBody>
      </p:sp>
      <p:sp>
        <p:nvSpPr>
          <p:cNvPr id="42" name="Rectangle 37"/>
          <p:cNvSpPr>
            <a:spLocks noChangeArrowheads="1"/>
          </p:cNvSpPr>
          <p:nvPr/>
        </p:nvSpPr>
        <p:spPr bwMode="auto">
          <a:xfrm>
            <a:off x="2312988" y="3359947"/>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7</a:t>
            </a:r>
            <a:endParaRPr kumimoji="0" lang="en-US" altLang="en-US" sz="1800" b="1" i="0" u="none" strike="noStrike" cap="none" normalizeH="0" baseline="0" smtClean="0">
              <a:ln>
                <a:noFill/>
              </a:ln>
              <a:solidFill>
                <a:schemeClr val="tx1"/>
              </a:solidFill>
              <a:effectLst/>
              <a:latin typeface="+mj-lt"/>
            </a:endParaRPr>
          </a:p>
        </p:txBody>
      </p:sp>
      <p:sp>
        <p:nvSpPr>
          <p:cNvPr id="43" name="Rectangle 38"/>
          <p:cNvSpPr>
            <a:spLocks noChangeArrowheads="1"/>
          </p:cNvSpPr>
          <p:nvPr/>
        </p:nvSpPr>
        <p:spPr bwMode="auto">
          <a:xfrm>
            <a:off x="2312988" y="3479009"/>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8</a:t>
            </a:r>
            <a:endParaRPr kumimoji="0" lang="en-US" altLang="en-US" sz="1800" b="1" i="0" u="none" strike="noStrike" cap="none" normalizeH="0" baseline="0" smtClean="0">
              <a:ln>
                <a:noFill/>
              </a:ln>
              <a:solidFill>
                <a:schemeClr val="tx1"/>
              </a:solidFill>
              <a:effectLst/>
              <a:latin typeface="+mj-lt"/>
            </a:endParaRPr>
          </a:p>
        </p:txBody>
      </p:sp>
      <p:sp>
        <p:nvSpPr>
          <p:cNvPr id="44" name="Rectangle 39"/>
          <p:cNvSpPr>
            <a:spLocks noChangeArrowheads="1"/>
          </p:cNvSpPr>
          <p:nvPr/>
        </p:nvSpPr>
        <p:spPr bwMode="auto">
          <a:xfrm>
            <a:off x="5572919" y="2977359"/>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FFFFFF"/>
                </a:solidFill>
                <a:effectLst/>
                <a:latin typeface="+mj-lt"/>
              </a:rPr>
              <a:t>2</a:t>
            </a:r>
            <a:endParaRPr kumimoji="0" lang="en-US" altLang="en-US" sz="500" b="1" i="0" u="none" strike="noStrike" cap="none" normalizeH="0" baseline="0" dirty="0" smtClean="0">
              <a:ln>
                <a:noFill/>
              </a:ln>
              <a:solidFill>
                <a:schemeClr val="tx1"/>
              </a:solidFill>
              <a:effectLst/>
              <a:latin typeface="+mj-lt"/>
            </a:endParaRPr>
          </a:p>
        </p:txBody>
      </p:sp>
      <p:sp>
        <p:nvSpPr>
          <p:cNvPr id="45" name="Rectangle 40"/>
          <p:cNvSpPr>
            <a:spLocks noChangeArrowheads="1"/>
          </p:cNvSpPr>
          <p:nvPr/>
        </p:nvSpPr>
        <p:spPr bwMode="auto">
          <a:xfrm>
            <a:off x="4393406" y="2995615"/>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FFFFFF"/>
                </a:solidFill>
                <a:effectLst/>
                <a:latin typeface="+mj-lt"/>
              </a:rPr>
              <a:t>4</a:t>
            </a:r>
            <a:endParaRPr kumimoji="0" lang="en-US" altLang="en-US" sz="1800" b="1" i="0" u="none" strike="noStrike" cap="none" normalizeH="0" baseline="0" dirty="0" smtClean="0">
              <a:ln>
                <a:noFill/>
              </a:ln>
              <a:solidFill>
                <a:schemeClr val="tx1"/>
              </a:solidFill>
              <a:effectLst/>
              <a:latin typeface="+mj-lt"/>
            </a:endParaRPr>
          </a:p>
        </p:txBody>
      </p:sp>
      <p:sp>
        <p:nvSpPr>
          <p:cNvPr id="46" name="Rectangle 41"/>
          <p:cNvSpPr>
            <a:spLocks noChangeArrowheads="1"/>
          </p:cNvSpPr>
          <p:nvPr/>
        </p:nvSpPr>
        <p:spPr bwMode="auto">
          <a:xfrm>
            <a:off x="4393406" y="311944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9</a:t>
            </a:r>
            <a:endParaRPr kumimoji="0" lang="en-US" altLang="en-US" sz="1800" b="1" i="0" u="none" strike="noStrike" cap="none" normalizeH="0" baseline="0" smtClean="0">
              <a:ln>
                <a:noFill/>
              </a:ln>
              <a:solidFill>
                <a:schemeClr val="tx1"/>
              </a:solidFill>
              <a:effectLst/>
              <a:latin typeface="+mj-lt"/>
            </a:endParaRPr>
          </a:p>
        </p:txBody>
      </p:sp>
      <p:sp>
        <p:nvSpPr>
          <p:cNvPr id="47" name="Rectangle 42"/>
          <p:cNvSpPr>
            <a:spLocks noChangeArrowheads="1"/>
          </p:cNvSpPr>
          <p:nvPr/>
        </p:nvSpPr>
        <p:spPr bwMode="auto">
          <a:xfrm>
            <a:off x="4372769" y="3226596"/>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FFFFFF"/>
                </a:solidFill>
                <a:effectLst/>
                <a:latin typeface="+mj-lt"/>
              </a:rPr>
              <a:t>12</a:t>
            </a:r>
            <a:endParaRPr kumimoji="0" lang="en-US" altLang="en-US" sz="1800" b="1" i="0" u="none" strike="noStrike" cap="none" normalizeH="0" baseline="0" dirty="0" smtClean="0">
              <a:ln>
                <a:noFill/>
              </a:ln>
              <a:solidFill>
                <a:schemeClr val="tx1"/>
              </a:solidFill>
              <a:effectLst/>
              <a:latin typeface="+mj-lt"/>
            </a:endParaRPr>
          </a:p>
        </p:txBody>
      </p:sp>
      <p:sp>
        <p:nvSpPr>
          <p:cNvPr id="48" name="Rectangle 43"/>
          <p:cNvSpPr>
            <a:spLocks noChangeArrowheads="1"/>
          </p:cNvSpPr>
          <p:nvPr/>
        </p:nvSpPr>
        <p:spPr bwMode="auto">
          <a:xfrm>
            <a:off x="4372769" y="3345659"/>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FFFFFF"/>
                </a:solidFill>
                <a:effectLst/>
                <a:latin typeface="+mj-lt"/>
              </a:rPr>
              <a:t>14</a:t>
            </a:r>
            <a:endParaRPr kumimoji="0" lang="en-US" altLang="en-US" sz="1800" b="1" i="0" u="none" strike="noStrike" cap="none" normalizeH="0" baseline="0" dirty="0" smtClean="0">
              <a:ln>
                <a:noFill/>
              </a:ln>
              <a:solidFill>
                <a:schemeClr val="tx1"/>
              </a:solidFill>
              <a:effectLst/>
              <a:latin typeface="+mj-lt"/>
            </a:endParaRPr>
          </a:p>
        </p:txBody>
      </p:sp>
      <p:sp>
        <p:nvSpPr>
          <p:cNvPr id="49" name="Rectangle 44"/>
          <p:cNvSpPr>
            <a:spLocks noChangeArrowheads="1"/>
          </p:cNvSpPr>
          <p:nvPr/>
        </p:nvSpPr>
        <p:spPr bwMode="auto">
          <a:xfrm>
            <a:off x="4367213" y="2889252"/>
            <a:ext cx="64921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10101"/>
                </a:solidFill>
                <a:effectLst/>
                <a:latin typeface="Arial Black" panose="020B0A04020102020204" pitchFamily="34" charset="0"/>
              </a:rPr>
              <a:t>PUBLIC SERVICES</a:t>
            </a:r>
            <a:endParaRPr kumimoji="0" lang="en-US" altLang="en-US" sz="500" b="1" i="0" u="none" strike="noStrike" cap="none" normalizeH="0" baseline="0" dirty="0" smtClean="0">
              <a:ln>
                <a:noFill/>
              </a:ln>
              <a:solidFill>
                <a:schemeClr val="tx1"/>
              </a:solidFill>
              <a:effectLst/>
              <a:latin typeface="Arial Black" panose="020B0A04020102020204" pitchFamily="34" charset="0"/>
            </a:endParaRPr>
          </a:p>
        </p:txBody>
      </p:sp>
      <p:sp>
        <p:nvSpPr>
          <p:cNvPr id="50" name="Rectangle 45"/>
          <p:cNvSpPr>
            <a:spLocks noChangeArrowheads="1"/>
          </p:cNvSpPr>
          <p:nvPr/>
        </p:nvSpPr>
        <p:spPr bwMode="auto">
          <a:xfrm>
            <a:off x="4485108" y="2991909"/>
            <a:ext cx="50975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10101"/>
                </a:solidFill>
                <a:effectLst/>
                <a:latin typeface="+mj-lt"/>
              </a:rPr>
              <a:t>Port of Mobile</a:t>
            </a:r>
            <a:endParaRPr kumimoji="0" lang="en-US" altLang="en-US" sz="600" b="1" i="0" u="none" strike="noStrike" cap="none" normalizeH="0" baseline="0" smtClean="0">
              <a:ln>
                <a:noFill/>
              </a:ln>
              <a:solidFill>
                <a:schemeClr val="tx1"/>
              </a:solidFill>
              <a:effectLst/>
              <a:latin typeface="+mj-lt"/>
            </a:endParaRPr>
          </a:p>
        </p:txBody>
      </p:sp>
      <p:sp>
        <p:nvSpPr>
          <p:cNvPr id="52" name="Rectangle 47"/>
          <p:cNvSpPr>
            <a:spLocks noChangeArrowheads="1"/>
          </p:cNvSpPr>
          <p:nvPr/>
        </p:nvSpPr>
        <p:spPr bwMode="auto">
          <a:xfrm>
            <a:off x="4485108" y="3114146"/>
            <a:ext cx="95058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10101"/>
                </a:solidFill>
                <a:effectLst/>
                <a:latin typeface="+mj-lt"/>
              </a:rPr>
              <a:t>Mobile Convention Center</a:t>
            </a:r>
            <a:endParaRPr kumimoji="0" lang="en-US" altLang="en-US" sz="600" b="1" i="0" u="none" strike="noStrike" cap="none" normalizeH="0" baseline="0" dirty="0" smtClean="0">
              <a:ln>
                <a:noFill/>
              </a:ln>
              <a:solidFill>
                <a:schemeClr val="tx1"/>
              </a:solidFill>
              <a:effectLst/>
              <a:latin typeface="+mj-lt"/>
            </a:endParaRPr>
          </a:p>
        </p:txBody>
      </p:sp>
      <p:sp>
        <p:nvSpPr>
          <p:cNvPr id="53" name="Rectangle 48"/>
          <p:cNvSpPr>
            <a:spLocks noChangeArrowheads="1"/>
          </p:cNvSpPr>
          <p:nvPr/>
        </p:nvSpPr>
        <p:spPr bwMode="auto">
          <a:xfrm>
            <a:off x="4485108" y="3218921"/>
            <a:ext cx="95539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10101"/>
                </a:solidFill>
                <a:effectLst/>
                <a:latin typeface="+mj-lt"/>
              </a:rPr>
              <a:t>History Museum of Mobile</a:t>
            </a:r>
            <a:endParaRPr kumimoji="0" lang="en-US" altLang="en-US" sz="600" b="1" i="0" u="none" strike="noStrike" cap="none" normalizeH="0" baseline="0" dirty="0" smtClean="0">
              <a:ln>
                <a:noFill/>
              </a:ln>
              <a:solidFill>
                <a:schemeClr val="tx1"/>
              </a:solidFill>
              <a:effectLst/>
              <a:latin typeface="+mj-lt"/>
            </a:endParaRPr>
          </a:p>
        </p:txBody>
      </p:sp>
      <p:sp>
        <p:nvSpPr>
          <p:cNvPr id="54" name="Rectangle 49"/>
          <p:cNvSpPr>
            <a:spLocks noChangeArrowheads="1"/>
          </p:cNvSpPr>
          <p:nvPr/>
        </p:nvSpPr>
        <p:spPr bwMode="auto">
          <a:xfrm>
            <a:off x="4485108" y="3339571"/>
            <a:ext cx="59792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10101"/>
                </a:solidFill>
                <a:effectLst/>
                <a:latin typeface="+mj-lt"/>
              </a:rPr>
              <a:t>Bienville Square</a:t>
            </a:r>
            <a:endParaRPr kumimoji="0" lang="en-US" altLang="en-US" sz="600" b="1" i="0" u="none" strike="noStrike" cap="none" normalizeH="0" baseline="0" dirty="0" smtClean="0">
              <a:ln>
                <a:noFill/>
              </a:ln>
              <a:solidFill>
                <a:schemeClr val="tx1"/>
              </a:solidFill>
              <a:effectLst/>
              <a:latin typeface="+mj-lt"/>
            </a:endParaRPr>
          </a:p>
        </p:txBody>
      </p:sp>
      <p:sp>
        <p:nvSpPr>
          <p:cNvPr id="57" name="Rectangle 52"/>
          <p:cNvSpPr>
            <a:spLocks noChangeArrowheads="1"/>
          </p:cNvSpPr>
          <p:nvPr/>
        </p:nvSpPr>
        <p:spPr bwMode="auto">
          <a:xfrm>
            <a:off x="5562600" y="3113884"/>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FFFFFF"/>
                </a:solidFill>
                <a:effectLst/>
                <a:latin typeface="+mj-lt"/>
              </a:rPr>
              <a:t>10</a:t>
            </a:r>
            <a:endParaRPr kumimoji="0" lang="en-US" altLang="en-US" sz="500" b="1" i="0" u="none" strike="noStrike" cap="none" normalizeH="0" baseline="0" dirty="0" smtClean="0">
              <a:ln>
                <a:noFill/>
              </a:ln>
              <a:solidFill>
                <a:schemeClr val="tx1"/>
              </a:solidFill>
              <a:effectLst/>
              <a:latin typeface="+mj-lt"/>
            </a:endParaRPr>
          </a:p>
        </p:txBody>
      </p:sp>
      <p:sp>
        <p:nvSpPr>
          <p:cNvPr id="58" name="Rectangle 53"/>
          <p:cNvSpPr>
            <a:spLocks noChangeArrowheads="1"/>
          </p:cNvSpPr>
          <p:nvPr/>
        </p:nvSpPr>
        <p:spPr bwMode="auto">
          <a:xfrm>
            <a:off x="5562600" y="3309940"/>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FFFFFF"/>
                </a:solidFill>
                <a:effectLst/>
                <a:latin typeface="+mj-lt"/>
              </a:rPr>
              <a:t>11</a:t>
            </a:r>
            <a:endParaRPr kumimoji="0" lang="en-US" altLang="en-US" sz="500" b="1" i="0" u="none" strike="noStrike" cap="none" normalizeH="0" baseline="0" dirty="0" smtClean="0">
              <a:ln>
                <a:noFill/>
              </a:ln>
              <a:solidFill>
                <a:schemeClr val="tx1"/>
              </a:solidFill>
              <a:effectLst/>
              <a:latin typeface="+mj-lt"/>
            </a:endParaRPr>
          </a:p>
        </p:txBody>
      </p:sp>
      <p:sp>
        <p:nvSpPr>
          <p:cNvPr id="59" name="Rectangle 54"/>
          <p:cNvSpPr>
            <a:spLocks noChangeArrowheads="1"/>
          </p:cNvSpPr>
          <p:nvPr/>
        </p:nvSpPr>
        <p:spPr bwMode="auto">
          <a:xfrm>
            <a:off x="5562600" y="3509965"/>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FFFFFF"/>
                </a:solidFill>
                <a:effectLst/>
                <a:latin typeface="+mj-lt"/>
              </a:rPr>
              <a:t>13</a:t>
            </a:r>
            <a:endParaRPr kumimoji="0" lang="en-US" altLang="en-US" sz="500" b="1" i="0" u="none" strike="noStrike" cap="none" normalizeH="0" baseline="0" dirty="0" smtClean="0">
              <a:ln>
                <a:noFill/>
              </a:ln>
              <a:solidFill>
                <a:schemeClr val="tx1"/>
              </a:solidFill>
              <a:effectLst/>
              <a:latin typeface="+mj-lt"/>
            </a:endParaRPr>
          </a:p>
        </p:txBody>
      </p:sp>
      <p:sp>
        <p:nvSpPr>
          <p:cNvPr id="60" name="Rectangle 55"/>
          <p:cNvSpPr>
            <a:spLocks noChangeArrowheads="1"/>
          </p:cNvSpPr>
          <p:nvPr/>
        </p:nvSpPr>
        <p:spPr bwMode="auto">
          <a:xfrm>
            <a:off x="5560219" y="3623471"/>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FFFFFF"/>
                </a:solidFill>
                <a:effectLst/>
                <a:latin typeface="+mj-lt"/>
              </a:rPr>
              <a:t>15</a:t>
            </a:r>
            <a:endParaRPr kumimoji="0" lang="en-US" altLang="en-US" sz="500" b="1" i="0" u="none" strike="noStrike" cap="none" normalizeH="0" baseline="0" dirty="0" smtClean="0">
              <a:ln>
                <a:noFill/>
              </a:ln>
              <a:solidFill>
                <a:schemeClr val="tx1"/>
              </a:solidFill>
              <a:effectLst/>
              <a:latin typeface="+mj-lt"/>
            </a:endParaRPr>
          </a:p>
        </p:txBody>
      </p:sp>
      <p:sp>
        <p:nvSpPr>
          <p:cNvPr id="61" name="Rectangle 56"/>
          <p:cNvSpPr>
            <a:spLocks noChangeArrowheads="1"/>
          </p:cNvSpPr>
          <p:nvPr/>
        </p:nvSpPr>
        <p:spPr bwMode="auto">
          <a:xfrm>
            <a:off x="5554663" y="2874965"/>
            <a:ext cx="79348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10101"/>
                </a:solidFill>
                <a:effectLst/>
                <a:latin typeface="Arial Black" panose="020B0A04020102020204" pitchFamily="34" charset="0"/>
              </a:rPr>
              <a:t>CONSUMER SERVICES</a:t>
            </a:r>
            <a:endParaRPr kumimoji="0" lang="en-US" altLang="en-US" sz="500" b="1" i="0" u="none" strike="noStrike" cap="none" normalizeH="0" baseline="0" smtClean="0">
              <a:ln>
                <a:noFill/>
              </a:ln>
              <a:solidFill>
                <a:schemeClr val="tx1"/>
              </a:solidFill>
              <a:effectLst/>
              <a:latin typeface="Arial Black" panose="020B0A04020102020204" pitchFamily="34" charset="0"/>
            </a:endParaRPr>
          </a:p>
        </p:txBody>
      </p:sp>
      <p:sp>
        <p:nvSpPr>
          <p:cNvPr id="63" name="Rectangle 58"/>
          <p:cNvSpPr>
            <a:spLocks noChangeArrowheads="1"/>
          </p:cNvSpPr>
          <p:nvPr/>
        </p:nvSpPr>
        <p:spPr bwMode="auto">
          <a:xfrm>
            <a:off x="5676106" y="2967038"/>
            <a:ext cx="22762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10101"/>
                </a:solidFill>
                <a:effectLst/>
                <a:latin typeface="+mj-lt"/>
              </a:rPr>
              <a:t>YMCA</a:t>
            </a:r>
            <a:endParaRPr kumimoji="0" lang="en-US" altLang="en-US" sz="600" b="1" i="0" u="none" strike="noStrike" cap="none" normalizeH="0" baseline="0" dirty="0" smtClean="0">
              <a:ln>
                <a:noFill/>
              </a:ln>
              <a:solidFill>
                <a:schemeClr val="tx1"/>
              </a:solidFill>
              <a:effectLst/>
              <a:latin typeface="+mj-lt"/>
            </a:endParaRPr>
          </a:p>
        </p:txBody>
      </p:sp>
      <p:sp>
        <p:nvSpPr>
          <p:cNvPr id="64" name="Rectangle 59"/>
          <p:cNvSpPr>
            <a:spLocks noChangeArrowheads="1"/>
          </p:cNvSpPr>
          <p:nvPr/>
        </p:nvSpPr>
        <p:spPr bwMode="auto">
          <a:xfrm>
            <a:off x="5676106" y="3099593"/>
            <a:ext cx="11172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10101"/>
                </a:solidFill>
                <a:effectLst/>
                <a:latin typeface="+mj-lt"/>
              </a:rPr>
              <a:t>Renaissance Mobile Riverview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10101"/>
                </a:solidFill>
                <a:effectLst/>
                <a:latin typeface="+mj-lt"/>
              </a:rPr>
              <a:t>Plaza</a:t>
            </a:r>
            <a:endParaRPr kumimoji="0" lang="en-US" altLang="en-US" sz="600" b="1" i="0" u="none" strike="noStrike" cap="none" normalizeH="0" baseline="0" dirty="0" smtClean="0">
              <a:ln>
                <a:noFill/>
              </a:ln>
              <a:solidFill>
                <a:schemeClr val="tx1"/>
              </a:solidFill>
              <a:effectLst/>
              <a:latin typeface="+mj-lt"/>
            </a:endParaRPr>
          </a:p>
        </p:txBody>
      </p:sp>
      <p:sp>
        <p:nvSpPr>
          <p:cNvPr id="66" name="Rectangle 61"/>
          <p:cNvSpPr>
            <a:spLocks noChangeArrowheads="1"/>
          </p:cNvSpPr>
          <p:nvPr/>
        </p:nvSpPr>
        <p:spPr bwMode="auto">
          <a:xfrm>
            <a:off x="5676106" y="3298031"/>
            <a:ext cx="8175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10101"/>
                </a:solidFill>
                <a:effectLst/>
                <a:latin typeface="+mj-lt"/>
              </a:rPr>
              <a:t>Dauphin Street Bars &amp;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10101"/>
                </a:solidFill>
                <a:effectLst/>
                <a:latin typeface="+mj-lt"/>
              </a:rPr>
              <a:t>Restaurants</a:t>
            </a:r>
            <a:endParaRPr kumimoji="0" lang="en-US" altLang="en-US" sz="600" b="1" i="0" u="none" strike="noStrike" cap="none" normalizeH="0" baseline="0" dirty="0" smtClean="0">
              <a:ln>
                <a:noFill/>
              </a:ln>
              <a:solidFill>
                <a:schemeClr val="tx1"/>
              </a:solidFill>
              <a:effectLst/>
              <a:latin typeface="+mj-lt"/>
            </a:endParaRPr>
          </a:p>
        </p:txBody>
      </p:sp>
      <p:sp>
        <p:nvSpPr>
          <p:cNvPr id="72" name="Rectangle 67"/>
          <p:cNvSpPr>
            <a:spLocks noChangeArrowheads="1"/>
          </p:cNvSpPr>
          <p:nvPr/>
        </p:nvSpPr>
        <p:spPr bwMode="auto">
          <a:xfrm>
            <a:off x="5676106" y="3505993"/>
            <a:ext cx="46807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10101"/>
                </a:solidFill>
                <a:effectLst/>
                <a:latin typeface="+mj-lt"/>
              </a:rPr>
              <a:t>Hampton Inn</a:t>
            </a:r>
            <a:endParaRPr kumimoji="0" lang="en-US" altLang="en-US" sz="600" b="1" i="0" u="none" strike="noStrike" cap="none" normalizeH="0" baseline="0" dirty="0" smtClean="0">
              <a:ln>
                <a:noFill/>
              </a:ln>
              <a:solidFill>
                <a:schemeClr val="tx1"/>
              </a:solidFill>
              <a:effectLst/>
              <a:latin typeface="+mj-lt"/>
            </a:endParaRPr>
          </a:p>
        </p:txBody>
      </p:sp>
      <p:sp>
        <p:nvSpPr>
          <p:cNvPr id="73" name="Rectangle 68"/>
          <p:cNvSpPr>
            <a:spLocks noChangeArrowheads="1"/>
          </p:cNvSpPr>
          <p:nvPr/>
        </p:nvSpPr>
        <p:spPr bwMode="auto">
          <a:xfrm>
            <a:off x="5676106" y="3613149"/>
            <a:ext cx="10259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smtClean="0">
                <a:solidFill>
                  <a:srgbClr val="010101"/>
                </a:solidFill>
                <a:latin typeface="+mj-lt"/>
              </a:rPr>
              <a:t>Former </a:t>
            </a:r>
            <a:r>
              <a:rPr lang="en-US" altLang="en-US" sz="600" b="1" dirty="0" err="1" smtClean="0">
                <a:solidFill>
                  <a:srgbClr val="010101"/>
                </a:solidFill>
                <a:latin typeface="+mj-lt"/>
              </a:rPr>
              <a:t>Gayfers</a:t>
            </a:r>
            <a:r>
              <a:rPr lang="en-US" altLang="en-US" sz="600" b="1" dirty="0" smtClean="0">
                <a:solidFill>
                  <a:srgbClr val="010101"/>
                </a:solidFill>
                <a:latin typeface="+mj-lt"/>
              </a:rPr>
              <a:t> Department</a:t>
            </a:r>
            <a:br>
              <a:rPr lang="en-US" altLang="en-US" sz="600" b="1" dirty="0" smtClean="0">
                <a:solidFill>
                  <a:srgbClr val="010101"/>
                </a:solidFill>
                <a:latin typeface="+mj-lt"/>
              </a:rPr>
            </a:br>
            <a:r>
              <a:rPr lang="en-US" altLang="en-US" sz="600" b="1" dirty="0" smtClean="0">
                <a:solidFill>
                  <a:srgbClr val="010101"/>
                </a:solidFill>
                <a:latin typeface="+mj-lt"/>
              </a:rPr>
              <a:t>Store</a:t>
            </a:r>
            <a:endParaRPr kumimoji="0" lang="en-US" altLang="en-US" sz="600" b="1" i="0" u="none" strike="noStrike" cap="none" normalizeH="0" baseline="0" dirty="0" smtClean="0">
              <a:ln>
                <a:noFill/>
              </a:ln>
              <a:solidFill>
                <a:schemeClr val="tx1"/>
              </a:solidFill>
              <a:effectLst/>
              <a:latin typeface="+mj-lt"/>
            </a:endParaRPr>
          </a:p>
        </p:txBody>
      </p:sp>
      <p:sp>
        <p:nvSpPr>
          <p:cNvPr id="80" name="Rectangle 75"/>
          <p:cNvSpPr>
            <a:spLocks noChangeArrowheads="1"/>
          </p:cNvSpPr>
          <p:nvPr/>
        </p:nvSpPr>
        <p:spPr bwMode="auto">
          <a:xfrm>
            <a:off x="3502819" y="2995616"/>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FFFFFF"/>
                </a:solidFill>
                <a:effectLst/>
                <a:latin typeface="+mj-lt"/>
              </a:rPr>
              <a:t>3</a:t>
            </a:r>
            <a:endParaRPr kumimoji="0" lang="en-US" altLang="en-US" sz="1800" b="1" i="0" u="none" strike="noStrike" cap="none" normalizeH="0" baseline="0" dirty="0" smtClean="0">
              <a:ln>
                <a:noFill/>
              </a:ln>
              <a:solidFill>
                <a:schemeClr val="tx1"/>
              </a:solidFill>
              <a:effectLst/>
              <a:latin typeface="+mj-lt"/>
            </a:endParaRPr>
          </a:p>
        </p:txBody>
      </p:sp>
      <p:sp>
        <p:nvSpPr>
          <p:cNvPr id="81" name="Rectangle 76"/>
          <p:cNvSpPr>
            <a:spLocks noChangeArrowheads="1"/>
          </p:cNvSpPr>
          <p:nvPr/>
        </p:nvSpPr>
        <p:spPr bwMode="auto">
          <a:xfrm>
            <a:off x="3481388" y="2889252"/>
            <a:ext cx="48250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10101"/>
                </a:solidFill>
                <a:effectLst/>
                <a:latin typeface="Arial Black" panose="020B0A04020102020204" pitchFamily="34" charset="0"/>
              </a:rPr>
              <a:t>RESIDENTIAL</a:t>
            </a:r>
            <a:endParaRPr kumimoji="0" lang="en-US" altLang="en-US" sz="500" b="1" i="0" u="none" strike="noStrike" cap="none" normalizeH="0" baseline="0" dirty="0" smtClean="0">
              <a:ln>
                <a:noFill/>
              </a:ln>
              <a:solidFill>
                <a:schemeClr val="tx1"/>
              </a:solidFill>
              <a:effectLst/>
              <a:latin typeface="Arial Black" panose="020B0A04020102020204" pitchFamily="34" charset="0"/>
            </a:endParaRPr>
          </a:p>
        </p:txBody>
      </p:sp>
      <p:sp>
        <p:nvSpPr>
          <p:cNvPr id="82" name="Rectangle 77"/>
          <p:cNvSpPr>
            <a:spLocks noChangeArrowheads="1"/>
          </p:cNvSpPr>
          <p:nvPr/>
        </p:nvSpPr>
        <p:spPr bwMode="auto">
          <a:xfrm>
            <a:off x="3600450" y="2990852"/>
            <a:ext cx="48090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10101"/>
                </a:solidFill>
                <a:effectLst/>
                <a:latin typeface="+mj-lt"/>
              </a:rPr>
              <a:t>Staples-</a:t>
            </a:r>
            <a:r>
              <a:rPr kumimoji="0" lang="en-US" altLang="en-US" sz="600" b="1" i="0" u="none" strike="noStrike" cap="none" normalizeH="0" baseline="0" dirty="0" err="1" smtClean="0">
                <a:ln>
                  <a:noFill/>
                </a:ln>
                <a:solidFill>
                  <a:srgbClr val="010101"/>
                </a:solidFill>
                <a:effectLst/>
                <a:latin typeface="+mj-lt"/>
              </a:rPr>
              <a:t>Pake</a:t>
            </a:r>
            <a:endParaRPr kumimoji="0" lang="en-US" altLang="en-US" sz="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089525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329055" cy="1097279"/>
          </a:xfrm>
        </p:spPr>
        <p:txBody>
          <a:bodyPr/>
          <a:lstStyle/>
          <a:p>
            <a:r>
              <a:rPr lang="en-US" sz="3400" dirty="0"/>
              <a:t>13.1.2 The Central Business District </a:t>
            </a:r>
            <a:r>
              <a:rPr lang="en-US" sz="2000" b="0" dirty="0"/>
              <a:t>(3 of </a:t>
            </a:r>
            <a:r>
              <a:rPr lang="en-US" sz="2000" b="0" dirty="0" smtClean="0"/>
              <a:t>3)</a:t>
            </a:r>
            <a:endParaRPr lang="en-US" sz="3400" dirty="0"/>
          </a:p>
        </p:txBody>
      </p:sp>
      <p:sp>
        <p:nvSpPr>
          <p:cNvPr id="8" name="Content Placeholder 7"/>
          <p:cNvSpPr>
            <a:spLocks noGrp="1"/>
          </p:cNvSpPr>
          <p:nvPr>
            <p:ph sz="quarter" idx="13"/>
          </p:nvPr>
        </p:nvSpPr>
        <p:spPr>
          <a:xfrm>
            <a:off x="457200" y="1556326"/>
            <a:ext cx="8229600" cy="988465"/>
          </a:xfrm>
        </p:spPr>
        <p:txBody>
          <a:bodyPr/>
          <a:lstStyle/>
          <a:p>
            <a:pPr marL="0" indent="0">
              <a:buNone/>
              <a:tabLst>
                <a:tab pos="2800350" algn="l"/>
              </a:tabLst>
            </a:pPr>
            <a:r>
              <a:rPr lang="en-US" sz="2000" b="1" dirty="0">
                <a:solidFill>
                  <a:srgbClr val="000000"/>
                </a:solidFill>
              </a:rPr>
              <a:t>Figures 13-4 and 13-5:</a:t>
            </a:r>
            <a:r>
              <a:rPr lang="en-US" sz="2000" dirty="0">
                <a:solidFill>
                  <a:srgbClr val="000000"/>
                </a:solidFill>
              </a:rPr>
              <a:t> The </a:t>
            </a:r>
            <a:r>
              <a:rPr lang="en-US" sz="2000" dirty="0" smtClean="0">
                <a:solidFill>
                  <a:srgbClr val="000000"/>
                </a:solidFill>
              </a:rPr>
              <a:t>C</a:t>
            </a:r>
            <a:r>
              <a:rPr lang="en-US" sz="100" dirty="0" smtClean="0">
                <a:solidFill>
                  <a:srgbClr val="000000"/>
                </a:solidFill>
              </a:rPr>
              <a:t> </a:t>
            </a:r>
            <a:r>
              <a:rPr lang="en-US" sz="2000" dirty="0" smtClean="0">
                <a:solidFill>
                  <a:srgbClr val="000000"/>
                </a:solidFill>
              </a:rPr>
              <a:t>B</a:t>
            </a:r>
            <a:r>
              <a:rPr lang="en-US" sz="100" dirty="0" smtClean="0">
                <a:solidFill>
                  <a:srgbClr val="000000"/>
                </a:solidFill>
              </a:rPr>
              <a:t> </a:t>
            </a:r>
            <a:r>
              <a:rPr lang="en-US" sz="2000" dirty="0" smtClean="0">
                <a:solidFill>
                  <a:srgbClr val="000000"/>
                </a:solidFill>
              </a:rPr>
              <a:t>D </a:t>
            </a:r>
            <a:r>
              <a:rPr lang="en-US" sz="2000" dirty="0">
                <a:solidFill>
                  <a:srgbClr val="000000"/>
                </a:solidFill>
              </a:rPr>
              <a:t>features office buildings for public services (left) as well as consumer retail (right) with high thresholds and ranges.</a:t>
            </a:r>
            <a:endParaRPr lang="en-US" sz="2000" dirty="0"/>
          </a:p>
        </p:txBody>
      </p:sp>
      <p:pic>
        <p:nvPicPr>
          <p:cNvPr id="2" name="Picture 1" descr="The Mobile Museum of History."/>
          <p:cNvPicPr>
            <a:picLocks noChangeAspect="1"/>
          </p:cNvPicPr>
          <p:nvPr/>
        </p:nvPicPr>
        <p:blipFill rotWithShape="1">
          <a:blip r:embed="rId2">
            <a:extLst>
              <a:ext uri="{28A0092B-C50C-407E-A947-70E740481C1C}">
                <a14:useLocalDpi xmlns:a14="http://schemas.microsoft.com/office/drawing/2010/main" val="0"/>
              </a:ext>
            </a:extLst>
          </a:blip>
          <a:srcRect l="2233" t="2261" r="2946" b="6432"/>
          <a:stretch/>
        </p:blipFill>
        <p:spPr>
          <a:xfrm>
            <a:off x="457200" y="2895813"/>
            <a:ext cx="4309967" cy="2644310"/>
          </a:xfrm>
          <a:prstGeom prst="rect">
            <a:avLst/>
          </a:prstGeom>
        </p:spPr>
      </p:pic>
      <p:pic>
        <p:nvPicPr>
          <p:cNvPr id="5" name="Picture 4" descr="Consumer Services in Mobile CBD: Dauphin Street Sho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377" y="2648208"/>
            <a:ext cx="3499029" cy="3824850"/>
          </a:xfrm>
          <a:prstGeom prst="rect">
            <a:avLst/>
          </a:prstGeom>
        </p:spPr>
      </p:pic>
    </p:spTree>
    <p:extLst>
      <p:ext uri="{BB962C8B-B14F-4D97-AF65-F5344CB8AC3E}">
        <p14:creationId xmlns:p14="http://schemas.microsoft.com/office/powerpoint/2010/main" val="14489400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575964" cy="1097279"/>
          </a:xfrm>
        </p:spPr>
        <p:txBody>
          <a:bodyPr/>
          <a:lstStyle/>
          <a:p>
            <a:r>
              <a:rPr lang="en-US" sz="3400" dirty="0"/>
              <a:t>13.1.3 Competing for Space in C</a:t>
            </a:r>
            <a:r>
              <a:rPr lang="en-US" sz="100" dirty="0"/>
              <a:t> </a:t>
            </a:r>
            <a:r>
              <a:rPr lang="en-US" sz="3400" dirty="0"/>
              <a:t>B</a:t>
            </a:r>
            <a:r>
              <a:rPr lang="en-US" sz="100" dirty="0"/>
              <a:t> </a:t>
            </a:r>
            <a:r>
              <a:rPr lang="en-US" sz="3400" dirty="0"/>
              <a:t>Ds </a:t>
            </a:r>
            <a:r>
              <a:rPr lang="en-US" sz="2000" b="0" dirty="0"/>
              <a:t>(1 of 4)</a:t>
            </a:r>
          </a:p>
        </p:txBody>
      </p:sp>
      <p:sp>
        <p:nvSpPr>
          <p:cNvPr id="8" name="Content Placeholder 7"/>
          <p:cNvSpPr>
            <a:spLocks noGrp="1"/>
          </p:cNvSpPr>
          <p:nvPr>
            <p:ph sz="quarter" idx="13"/>
          </p:nvPr>
        </p:nvSpPr>
        <p:spPr>
          <a:xfrm>
            <a:off x="457200" y="1556326"/>
            <a:ext cx="8229600" cy="4434275"/>
          </a:xfrm>
        </p:spPr>
        <p:txBody>
          <a:bodyPr/>
          <a:lstStyle/>
          <a:p>
            <a:pPr indent="-256032"/>
            <a:r>
              <a:rPr lang="en-US" dirty="0"/>
              <a:t>A C</a:t>
            </a:r>
            <a:r>
              <a:rPr lang="en-US" sz="100" dirty="0"/>
              <a:t> </a:t>
            </a:r>
            <a:r>
              <a:rPr lang="en-US" dirty="0"/>
              <a:t>B</a:t>
            </a:r>
            <a:r>
              <a:rPr lang="en-US" sz="100" dirty="0"/>
              <a:t> </a:t>
            </a:r>
            <a:r>
              <a:rPr lang="en-US" dirty="0"/>
              <a:t>D’s accessibility produces extreme competition for the limited available land. As a result, land values are very high in the C</a:t>
            </a:r>
            <a:r>
              <a:rPr lang="en-US" sz="100" dirty="0"/>
              <a:t> </a:t>
            </a:r>
            <a:r>
              <a:rPr lang="en-US" dirty="0"/>
              <a:t>B</a:t>
            </a:r>
            <a:r>
              <a:rPr lang="en-US" sz="100" dirty="0"/>
              <a:t> </a:t>
            </a:r>
            <a:r>
              <a:rPr lang="en-US" dirty="0"/>
              <a:t>D</a:t>
            </a:r>
          </a:p>
          <a:p>
            <a:pPr indent="-256032"/>
            <a:r>
              <a:rPr lang="en-US" dirty="0"/>
              <a:t>Vertical development maximizes space through the construction of underground spaces and skyscrapers</a:t>
            </a:r>
          </a:p>
          <a:p>
            <a:pPr indent="-256032"/>
            <a:r>
              <a:rPr lang="en-US" dirty="0"/>
              <a:t>Manufacturing is excluded from the C</a:t>
            </a:r>
            <a:r>
              <a:rPr lang="en-US" sz="100" dirty="0"/>
              <a:t> </a:t>
            </a:r>
            <a:r>
              <a:rPr lang="en-US" dirty="0"/>
              <a:t>B</a:t>
            </a:r>
            <a:r>
              <a:rPr lang="en-US" sz="100" dirty="0"/>
              <a:t> </a:t>
            </a:r>
            <a:r>
              <a:rPr lang="en-US" dirty="0"/>
              <a:t>D</a:t>
            </a:r>
          </a:p>
          <a:p>
            <a:pPr indent="-256032"/>
            <a:r>
              <a:rPr lang="en-US" dirty="0"/>
              <a:t>Loft-style apartments for young people and childless couples are common for workers in the C</a:t>
            </a:r>
            <a:r>
              <a:rPr lang="en-US" sz="100" dirty="0"/>
              <a:t> </a:t>
            </a:r>
            <a:r>
              <a:rPr lang="en-US" dirty="0"/>
              <a:t>B</a:t>
            </a:r>
            <a:r>
              <a:rPr lang="en-US" sz="100" dirty="0"/>
              <a:t> </a:t>
            </a:r>
            <a:r>
              <a:rPr lang="en-US" dirty="0"/>
              <a:t>D</a:t>
            </a:r>
          </a:p>
        </p:txBody>
      </p:sp>
    </p:spTree>
    <p:extLst>
      <p:ext uri="{BB962C8B-B14F-4D97-AF65-F5344CB8AC3E}">
        <p14:creationId xmlns:p14="http://schemas.microsoft.com/office/powerpoint/2010/main" val="1364856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92836" cy="1097279"/>
          </a:xfrm>
        </p:spPr>
        <p:txBody>
          <a:bodyPr/>
          <a:lstStyle/>
          <a:p>
            <a:r>
              <a:rPr lang="en-US" sz="3400" dirty="0"/>
              <a:t>13.1.3 Competing for Space in C</a:t>
            </a:r>
            <a:r>
              <a:rPr lang="en-US" sz="100" dirty="0"/>
              <a:t> </a:t>
            </a:r>
            <a:r>
              <a:rPr lang="en-US" sz="3400" dirty="0"/>
              <a:t>B</a:t>
            </a:r>
            <a:r>
              <a:rPr lang="en-US" sz="100" dirty="0"/>
              <a:t> </a:t>
            </a:r>
            <a:r>
              <a:rPr lang="en-US" sz="3400" dirty="0"/>
              <a:t>Ds </a:t>
            </a:r>
            <a:r>
              <a:rPr lang="en-US" sz="2000" b="0" dirty="0"/>
              <a:t>(2 of 4)</a:t>
            </a:r>
            <a:endParaRPr lang="en-US" sz="3400" dirty="0"/>
          </a:p>
        </p:txBody>
      </p:sp>
      <p:sp>
        <p:nvSpPr>
          <p:cNvPr id="8" name="Content Placeholder 7"/>
          <p:cNvSpPr>
            <a:spLocks noGrp="1"/>
          </p:cNvSpPr>
          <p:nvPr>
            <p:ph sz="quarter" idx="13"/>
          </p:nvPr>
        </p:nvSpPr>
        <p:spPr>
          <a:xfrm>
            <a:off x="457200" y="1556326"/>
            <a:ext cx="8229600" cy="1169621"/>
          </a:xfrm>
        </p:spPr>
        <p:txBody>
          <a:bodyPr/>
          <a:lstStyle/>
          <a:p>
            <a:pPr marL="0" indent="0">
              <a:buNone/>
              <a:tabLst>
                <a:tab pos="2800350" algn="l"/>
              </a:tabLst>
            </a:pPr>
            <a:r>
              <a:rPr lang="it-IT" altLang="en-US" sz="1800" b="1" dirty="0"/>
              <a:t>Figure 13-6:</a:t>
            </a:r>
            <a:r>
              <a:rPr lang="it-IT" altLang="en-US" sz="1800" dirty="0"/>
              <a:t> The Inner Harbor of Baltimore has changed from</a:t>
            </a:r>
            <a:r>
              <a:rPr lang="en-US" sz="1800" dirty="0"/>
              <a:t>1903, when industry was the principal land use (a) to recent years (b) where shops, restaurants, marinas, the National Aquarium, and other consumer services have replaced industry.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664" y="2706278"/>
            <a:ext cx="2748672" cy="3618322"/>
          </a:xfrm>
          <a:prstGeom prst="rect">
            <a:avLst/>
          </a:prstGeom>
        </p:spPr>
      </p:pic>
      <p:sp>
        <p:nvSpPr>
          <p:cNvPr id="2" name="Rectangle 1"/>
          <p:cNvSpPr/>
          <p:nvPr/>
        </p:nvSpPr>
        <p:spPr>
          <a:xfrm>
            <a:off x="5830137" y="4373662"/>
            <a:ext cx="308475" cy="215444"/>
          </a:xfrm>
          <a:prstGeom prst="rect">
            <a:avLst/>
          </a:prstGeom>
        </p:spPr>
        <p:txBody>
          <a:bodyPr wrap="square">
            <a:spAutoFit/>
          </a:bodyPr>
          <a:lstStyle/>
          <a:p>
            <a:r>
              <a:rPr lang="en-IN" sz="800" b="1" dirty="0" smtClean="0"/>
              <a:t>(a)</a:t>
            </a:r>
            <a:endParaRPr lang="en-IN" sz="800" b="1" dirty="0"/>
          </a:p>
        </p:txBody>
      </p:sp>
      <p:sp>
        <p:nvSpPr>
          <p:cNvPr id="9" name="Rectangle 8"/>
          <p:cNvSpPr/>
          <p:nvPr/>
        </p:nvSpPr>
        <p:spPr>
          <a:xfrm>
            <a:off x="5828299" y="6075690"/>
            <a:ext cx="388351" cy="215444"/>
          </a:xfrm>
          <a:prstGeom prst="rect">
            <a:avLst/>
          </a:prstGeom>
        </p:spPr>
        <p:txBody>
          <a:bodyPr wrap="square">
            <a:spAutoFit/>
          </a:bodyPr>
          <a:lstStyle/>
          <a:p>
            <a:r>
              <a:rPr lang="en-IN" sz="800" b="1" dirty="0" smtClean="0"/>
              <a:t>(b)</a:t>
            </a:r>
            <a:endParaRPr lang="en-IN" sz="800" b="1" dirty="0"/>
          </a:p>
        </p:txBody>
      </p:sp>
    </p:spTree>
    <p:extLst>
      <p:ext uri="{BB962C8B-B14F-4D97-AF65-F5344CB8AC3E}">
        <p14:creationId xmlns:p14="http://schemas.microsoft.com/office/powerpoint/2010/main" val="4024275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92836" cy="1097279"/>
          </a:xfrm>
        </p:spPr>
        <p:txBody>
          <a:bodyPr/>
          <a:lstStyle/>
          <a:p>
            <a:r>
              <a:rPr lang="en-US" sz="3400" dirty="0"/>
              <a:t>13.1.3 Competing for Space in C</a:t>
            </a:r>
            <a:r>
              <a:rPr lang="en-US" sz="100" dirty="0"/>
              <a:t> </a:t>
            </a:r>
            <a:r>
              <a:rPr lang="en-US" sz="3400" dirty="0"/>
              <a:t>B</a:t>
            </a:r>
            <a:r>
              <a:rPr lang="en-US" sz="100" dirty="0"/>
              <a:t> </a:t>
            </a:r>
            <a:r>
              <a:rPr lang="en-US" sz="3400" dirty="0"/>
              <a:t>Ds </a:t>
            </a:r>
            <a:r>
              <a:rPr lang="en-US" sz="2000" b="0" dirty="0"/>
              <a:t>(3 of 4)</a:t>
            </a:r>
            <a:endParaRPr lang="en-US" sz="3400" dirty="0"/>
          </a:p>
        </p:txBody>
      </p:sp>
      <p:sp>
        <p:nvSpPr>
          <p:cNvPr id="8" name="Content Placeholder 7"/>
          <p:cNvSpPr>
            <a:spLocks noGrp="1"/>
          </p:cNvSpPr>
          <p:nvPr>
            <p:ph sz="quarter" idx="13"/>
          </p:nvPr>
        </p:nvSpPr>
        <p:spPr>
          <a:xfrm>
            <a:off x="457200" y="1556326"/>
            <a:ext cx="8091577" cy="919455"/>
          </a:xfrm>
        </p:spPr>
        <p:txBody>
          <a:bodyPr/>
          <a:lstStyle/>
          <a:p>
            <a:pPr marL="0" indent="0">
              <a:buNone/>
              <a:tabLst>
                <a:tab pos="2800350" algn="l"/>
              </a:tabLst>
            </a:pPr>
            <a:r>
              <a:rPr lang="it-IT" altLang="en-US" sz="2000" b="1" dirty="0"/>
              <a:t>Figure 13-7:</a:t>
            </a:r>
            <a:r>
              <a:rPr lang="it-IT" altLang="en-US" sz="2000" dirty="0"/>
              <a:t> </a:t>
            </a:r>
            <a:r>
              <a:rPr lang="en-US" altLang="en-US" sz="2000" dirty="0"/>
              <a:t>Montréal, Canada’s Underground City (a) maximizes the use of land in the city center and allows shoppers to avoid winter weather (b).</a:t>
            </a:r>
            <a:endParaRPr lang="en-US"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1106" y="2515783"/>
            <a:ext cx="3091480" cy="3822244"/>
          </a:xfrm>
          <a:prstGeom prst="rect">
            <a:avLst/>
          </a:prstGeom>
        </p:spPr>
      </p:pic>
      <p:sp>
        <p:nvSpPr>
          <p:cNvPr id="5" name="Rectangle 4"/>
          <p:cNvSpPr/>
          <p:nvPr/>
        </p:nvSpPr>
        <p:spPr>
          <a:xfrm>
            <a:off x="2784126" y="4272290"/>
            <a:ext cx="308475" cy="215444"/>
          </a:xfrm>
          <a:prstGeom prst="rect">
            <a:avLst/>
          </a:prstGeom>
        </p:spPr>
        <p:txBody>
          <a:bodyPr wrap="square">
            <a:spAutoFit/>
          </a:bodyPr>
          <a:lstStyle/>
          <a:p>
            <a:pPr algn="r"/>
            <a:r>
              <a:rPr lang="en-IN" sz="800" b="1" dirty="0" smtClean="0"/>
              <a:t>(a)</a:t>
            </a:r>
            <a:endParaRPr lang="en-IN" sz="800" b="1" dirty="0"/>
          </a:p>
        </p:txBody>
      </p:sp>
      <p:sp>
        <p:nvSpPr>
          <p:cNvPr id="6" name="Rectangle 5"/>
          <p:cNvSpPr/>
          <p:nvPr/>
        </p:nvSpPr>
        <p:spPr>
          <a:xfrm>
            <a:off x="2740026" y="6094968"/>
            <a:ext cx="352576" cy="215444"/>
          </a:xfrm>
          <a:prstGeom prst="rect">
            <a:avLst/>
          </a:prstGeom>
        </p:spPr>
        <p:txBody>
          <a:bodyPr wrap="square">
            <a:spAutoFit/>
          </a:bodyPr>
          <a:lstStyle/>
          <a:p>
            <a:pPr algn="r"/>
            <a:r>
              <a:rPr lang="en-IN" sz="800" b="1" dirty="0" smtClean="0"/>
              <a:t>(b)</a:t>
            </a:r>
            <a:endParaRPr lang="en-IN" sz="800" b="1" dirty="0"/>
          </a:p>
        </p:txBody>
      </p:sp>
    </p:spTree>
    <p:extLst>
      <p:ext uri="{BB962C8B-B14F-4D97-AF65-F5344CB8AC3E}">
        <p14:creationId xmlns:p14="http://schemas.microsoft.com/office/powerpoint/2010/main" val="2676672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589818" cy="1097279"/>
          </a:xfrm>
        </p:spPr>
        <p:txBody>
          <a:bodyPr/>
          <a:lstStyle/>
          <a:p>
            <a:r>
              <a:rPr lang="en-US" sz="3400" dirty="0"/>
              <a:t>13.1.3 Competing for Space in C</a:t>
            </a:r>
            <a:r>
              <a:rPr lang="en-US" sz="100" dirty="0"/>
              <a:t> </a:t>
            </a:r>
            <a:r>
              <a:rPr lang="en-US" sz="3400" dirty="0"/>
              <a:t>B</a:t>
            </a:r>
            <a:r>
              <a:rPr lang="en-US" sz="100" dirty="0"/>
              <a:t> </a:t>
            </a:r>
            <a:r>
              <a:rPr lang="en-US" sz="3400" dirty="0"/>
              <a:t>Ds </a:t>
            </a:r>
            <a:r>
              <a:rPr lang="en-US" sz="2000" b="0" dirty="0"/>
              <a:t>(4 of 4)</a:t>
            </a:r>
            <a:endParaRPr lang="en-US" sz="2000" dirty="0"/>
          </a:p>
        </p:txBody>
      </p:sp>
      <p:sp>
        <p:nvSpPr>
          <p:cNvPr id="8" name="Content Placeholder 7"/>
          <p:cNvSpPr>
            <a:spLocks noGrp="1"/>
          </p:cNvSpPr>
          <p:nvPr>
            <p:ph sz="quarter" idx="13"/>
          </p:nvPr>
        </p:nvSpPr>
        <p:spPr>
          <a:xfrm>
            <a:off x="457200" y="1556326"/>
            <a:ext cx="8229600" cy="936708"/>
          </a:xfrm>
        </p:spPr>
        <p:txBody>
          <a:bodyPr/>
          <a:lstStyle/>
          <a:p>
            <a:pPr marL="0" indent="0">
              <a:buNone/>
              <a:tabLst>
                <a:tab pos="2800350" algn="l"/>
              </a:tabLst>
            </a:pPr>
            <a:r>
              <a:rPr lang="it-IT" altLang="en-US" sz="2000" b="1" dirty="0"/>
              <a:t>Figure 13-8:</a:t>
            </a:r>
            <a:r>
              <a:rPr lang="it-IT" altLang="en-US" sz="2000" dirty="0"/>
              <a:t> </a:t>
            </a:r>
            <a:r>
              <a:rPr lang="en-US" altLang="en-US" sz="2000" dirty="0"/>
              <a:t>The John Hancock Center and neighboring buildings have commercial services on the lowest floors, offices on middle floors, and apartments and commercial activities again on the topmost floors.</a:t>
            </a:r>
            <a:endParaRPr lang="en-US" sz="2000" dirty="0"/>
          </a:p>
        </p:txBody>
      </p:sp>
      <p:pic>
        <p:nvPicPr>
          <p:cNvPr id="3" name="Picture 2" descr="A picture of the Hancock center and an old water tow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746" y="2562782"/>
            <a:ext cx="3784509" cy="3675605"/>
          </a:xfrm>
          <a:prstGeom prst="rect">
            <a:avLst/>
          </a:prstGeom>
        </p:spPr>
      </p:pic>
    </p:spTree>
    <p:extLst>
      <p:ext uri="{BB962C8B-B14F-4D97-AF65-F5344CB8AC3E}">
        <p14:creationId xmlns:p14="http://schemas.microsoft.com/office/powerpoint/2010/main" val="1338833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Key Issue 2: Where Are People Distributed in Urban Areas?</a:t>
            </a:r>
          </a:p>
        </p:txBody>
      </p:sp>
      <p:sp>
        <p:nvSpPr>
          <p:cNvPr id="8" name="Content Placeholder 7"/>
          <p:cNvSpPr>
            <a:spLocks noGrp="1"/>
          </p:cNvSpPr>
          <p:nvPr>
            <p:ph sz="quarter" idx="13"/>
          </p:nvPr>
        </p:nvSpPr>
        <p:spPr/>
        <p:txBody>
          <a:bodyPr/>
          <a:lstStyle/>
          <a:p>
            <a:pPr marL="0" indent="0">
              <a:buNone/>
            </a:pPr>
            <a:r>
              <a:rPr lang="en-US" b="1" dirty="0">
                <a:solidFill>
                  <a:schemeClr val="tx2"/>
                </a:solidFill>
              </a:rPr>
              <a:t>13.2.1</a:t>
            </a:r>
            <a:r>
              <a:rPr lang="en-US" dirty="0">
                <a:solidFill>
                  <a:schemeClr val="tx1"/>
                </a:solidFill>
              </a:rPr>
              <a:t> Models of Urban Structure</a:t>
            </a:r>
          </a:p>
          <a:p>
            <a:pPr marL="0" indent="0">
              <a:buNone/>
            </a:pPr>
            <a:r>
              <a:rPr lang="en-US" b="1" dirty="0">
                <a:solidFill>
                  <a:schemeClr val="tx2"/>
                </a:solidFill>
              </a:rPr>
              <a:t>13.2.2</a:t>
            </a:r>
            <a:r>
              <a:rPr lang="en-US" dirty="0">
                <a:solidFill>
                  <a:schemeClr val="tx1"/>
                </a:solidFill>
              </a:rPr>
              <a:t> Applying the Models in North America</a:t>
            </a:r>
          </a:p>
          <a:p>
            <a:pPr marL="0" indent="0">
              <a:buNone/>
            </a:pPr>
            <a:r>
              <a:rPr lang="en-US" b="1" dirty="0">
                <a:solidFill>
                  <a:schemeClr val="tx2"/>
                </a:solidFill>
              </a:rPr>
              <a:t>13.2.3</a:t>
            </a:r>
            <a:r>
              <a:rPr lang="en-US" dirty="0">
                <a:solidFill>
                  <a:schemeClr val="tx1"/>
                </a:solidFill>
              </a:rPr>
              <a:t> Structure of European Cities</a:t>
            </a:r>
          </a:p>
          <a:p>
            <a:pPr marL="0" indent="0">
              <a:buNone/>
            </a:pPr>
            <a:r>
              <a:rPr lang="en-US" b="1" dirty="0">
                <a:solidFill>
                  <a:schemeClr val="tx2"/>
                </a:solidFill>
              </a:rPr>
              <a:t>13.2.4</a:t>
            </a:r>
            <a:r>
              <a:rPr lang="en-US" dirty="0">
                <a:solidFill>
                  <a:schemeClr val="tx1"/>
                </a:solidFill>
              </a:rPr>
              <a:t> Premodern Cities in Developing Countries</a:t>
            </a:r>
          </a:p>
          <a:p>
            <a:pPr marL="0" indent="0">
              <a:buNone/>
            </a:pPr>
            <a:r>
              <a:rPr lang="en-US" b="1" dirty="0">
                <a:solidFill>
                  <a:schemeClr val="tx2"/>
                </a:solidFill>
              </a:rPr>
              <a:t>13.2.5</a:t>
            </a:r>
            <a:r>
              <a:rPr lang="en-US" dirty="0">
                <a:solidFill>
                  <a:schemeClr val="tx1"/>
                </a:solidFill>
              </a:rPr>
              <a:t> Applying the Models in Developing Countries</a:t>
            </a:r>
          </a:p>
          <a:p>
            <a:pPr marL="0" indent="0">
              <a:buNone/>
            </a:pPr>
            <a:r>
              <a:rPr lang="en-US" b="1" dirty="0">
                <a:solidFill>
                  <a:schemeClr val="tx2"/>
                </a:solidFill>
              </a:rPr>
              <a:t>13.2.6</a:t>
            </a:r>
            <a:r>
              <a:rPr lang="en-US" dirty="0">
                <a:solidFill>
                  <a:schemeClr val="tx1"/>
                </a:solidFill>
              </a:rPr>
              <a:t> Changing Urban Structure of Mexico City</a:t>
            </a:r>
          </a:p>
        </p:txBody>
      </p:sp>
    </p:spTree>
    <p:extLst>
      <p:ext uri="{BB962C8B-B14F-4D97-AF65-F5344CB8AC3E}">
        <p14:creationId xmlns:p14="http://schemas.microsoft.com/office/powerpoint/2010/main" val="6436142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13.2.1 Models of Urban Structure </a:t>
            </a:r>
            <a:r>
              <a:rPr lang="en-US" sz="2000" b="0" dirty="0"/>
              <a:t>(1 of </a:t>
            </a:r>
            <a:r>
              <a:rPr lang="en-US" sz="2000" b="0" dirty="0" smtClean="0"/>
              <a:t>6)</a:t>
            </a:r>
            <a:endParaRPr lang="en-US" sz="2000" b="0" dirty="0"/>
          </a:p>
        </p:txBody>
      </p:sp>
      <p:sp>
        <p:nvSpPr>
          <p:cNvPr id="8" name="Content Placeholder 7"/>
          <p:cNvSpPr>
            <a:spLocks noGrp="1"/>
          </p:cNvSpPr>
          <p:nvPr>
            <p:ph sz="quarter" idx="13"/>
          </p:nvPr>
        </p:nvSpPr>
        <p:spPr>
          <a:xfrm>
            <a:off x="457200" y="1556326"/>
            <a:ext cx="8443914" cy="4434275"/>
          </a:xfrm>
        </p:spPr>
        <p:txBody>
          <a:bodyPr/>
          <a:lstStyle/>
          <a:p>
            <a:pPr indent="-256032"/>
            <a:r>
              <a:rPr lang="en-US" dirty="0"/>
              <a:t>Three models help explain where different types of people tend to live in an urban area:</a:t>
            </a:r>
          </a:p>
          <a:p>
            <a:pPr marL="741600" lvl="1" indent="-429768">
              <a:buFont typeface="+mj-lt"/>
              <a:buAutoNum type="arabicPeriod"/>
            </a:pPr>
            <a:r>
              <a:rPr lang="en-US" b="1" dirty="0"/>
              <a:t>Concentric zone model</a:t>
            </a:r>
            <a:r>
              <a:rPr lang="en-US" dirty="0"/>
              <a:t>—a city grows outward from a central area in a series of concentric rings</a:t>
            </a:r>
          </a:p>
          <a:p>
            <a:pPr marL="741600" lvl="1" indent="-429768">
              <a:buFont typeface="+mj-lt"/>
              <a:buAutoNum type="arabicPeriod"/>
            </a:pPr>
            <a:r>
              <a:rPr lang="en-US" b="1" dirty="0"/>
              <a:t>Sector model</a:t>
            </a:r>
            <a:r>
              <a:rPr lang="en-US" dirty="0"/>
              <a:t>—a city develops in a series of sectors where certain areas are better for various activities</a:t>
            </a:r>
          </a:p>
          <a:p>
            <a:pPr marL="741600" lvl="1" indent="-429768">
              <a:buFont typeface="+mj-lt"/>
              <a:buAutoNum type="arabicPeriod"/>
            </a:pPr>
            <a:r>
              <a:rPr lang="en-US" b="1" dirty="0"/>
              <a:t>Multiple nuclei model</a:t>
            </a:r>
            <a:r>
              <a:rPr lang="en-US" dirty="0"/>
              <a:t>—a city includes a C</a:t>
            </a:r>
            <a:r>
              <a:rPr lang="en-US" sz="100" dirty="0"/>
              <a:t> </a:t>
            </a:r>
            <a:r>
              <a:rPr lang="en-US" dirty="0"/>
              <a:t>B</a:t>
            </a:r>
            <a:r>
              <a:rPr lang="en-US" sz="100" dirty="0"/>
              <a:t> </a:t>
            </a:r>
            <a:r>
              <a:rPr lang="en-US" dirty="0"/>
              <a:t>D as well as other nodes around which activities occur</a:t>
            </a:r>
          </a:p>
        </p:txBody>
      </p:sp>
    </p:spTree>
    <p:extLst>
      <p:ext uri="{BB962C8B-B14F-4D97-AF65-F5344CB8AC3E}">
        <p14:creationId xmlns:p14="http://schemas.microsoft.com/office/powerpoint/2010/main" val="2158115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13.2.1 Models of Urban Structure </a:t>
            </a:r>
            <a:r>
              <a:rPr lang="en-US" sz="2000" b="0" dirty="0"/>
              <a:t>(2 of </a:t>
            </a:r>
            <a:r>
              <a:rPr lang="en-US" sz="2000" b="0" dirty="0" smtClean="0"/>
              <a:t>6)</a:t>
            </a:r>
            <a:endParaRPr lang="en-US" dirty="0"/>
          </a:p>
        </p:txBody>
      </p:sp>
      <p:sp>
        <p:nvSpPr>
          <p:cNvPr id="8" name="Content Placeholder 7"/>
          <p:cNvSpPr>
            <a:spLocks noGrp="1"/>
          </p:cNvSpPr>
          <p:nvPr>
            <p:ph sz="quarter" idx="13"/>
          </p:nvPr>
        </p:nvSpPr>
        <p:spPr>
          <a:xfrm>
            <a:off x="457200" y="1556326"/>
            <a:ext cx="8118764" cy="4434275"/>
          </a:xfrm>
        </p:spPr>
        <p:txBody>
          <a:bodyPr/>
          <a:lstStyle/>
          <a:p>
            <a:pPr indent="-256032"/>
            <a:r>
              <a:rPr lang="en-US" dirty="0"/>
              <a:t>A fourth model is the </a:t>
            </a:r>
            <a:r>
              <a:rPr lang="en-US" b="1" dirty="0"/>
              <a:t>galactic (peripheral) model</a:t>
            </a:r>
            <a:r>
              <a:rPr lang="en-US" dirty="0"/>
              <a:t> where an urban area consists of an inner city surrounded by large suburban residential and service nodes or nuclei tied together by a beltway or ring road. The galactic model is a variation of the </a:t>
            </a:r>
            <a:r>
              <a:rPr lang="en-US" dirty="0" err="1"/>
              <a:t>multinuclei</a:t>
            </a:r>
            <a:r>
              <a:rPr lang="en-US" dirty="0"/>
              <a:t> model</a:t>
            </a:r>
          </a:p>
        </p:txBody>
      </p:sp>
    </p:spTree>
    <p:extLst>
      <p:ext uri="{BB962C8B-B14F-4D97-AF65-F5344CB8AC3E}">
        <p14:creationId xmlns:p14="http://schemas.microsoft.com/office/powerpoint/2010/main" val="15326784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13.2.1 Models of Urban Structure </a:t>
            </a:r>
            <a:r>
              <a:rPr lang="en-US" sz="2000" b="0" dirty="0"/>
              <a:t>(3 of </a:t>
            </a:r>
            <a:r>
              <a:rPr lang="en-US" sz="2000" b="0" dirty="0" smtClean="0"/>
              <a:t>6)</a:t>
            </a:r>
            <a:endParaRPr lang="en-US" dirty="0"/>
          </a:p>
        </p:txBody>
      </p:sp>
      <p:sp>
        <p:nvSpPr>
          <p:cNvPr id="8" name="Content Placeholder 7"/>
          <p:cNvSpPr>
            <a:spLocks noGrp="1"/>
          </p:cNvSpPr>
          <p:nvPr>
            <p:ph sz="quarter" idx="13"/>
          </p:nvPr>
        </p:nvSpPr>
        <p:spPr>
          <a:xfrm>
            <a:off x="457199" y="1556326"/>
            <a:ext cx="8324491" cy="936708"/>
          </a:xfrm>
        </p:spPr>
        <p:txBody>
          <a:bodyPr/>
          <a:lstStyle/>
          <a:p>
            <a:pPr marL="0" indent="0">
              <a:buNone/>
              <a:tabLst>
                <a:tab pos="2800350" algn="l"/>
              </a:tabLst>
            </a:pPr>
            <a:r>
              <a:rPr lang="it-IT" sz="2000" b="1" dirty="0"/>
              <a:t>Figures 13-9 and 13-10:</a:t>
            </a:r>
            <a:r>
              <a:rPr lang="it-IT" sz="2000" dirty="0"/>
              <a:t> </a:t>
            </a:r>
            <a:r>
              <a:rPr lang="en-US" sz="2000" dirty="0"/>
              <a:t>The concentric zone model (left) shows the city as a series of concentric rings of different activities like working-class homes in Chicago (right).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01" y="3057023"/>
            <a:ext cx="3459180" cy="2557189"/>
          </a:xfrm>
          <a:prstGeom prst="rect">
            <a:avLst/>
          </a:prstGeom>
        </p:spPr>
      </p:pic>
      <p:pic>
        <p:nvPicPr>
          <p:cNvPr id="5" name="Picture 4" descr="Inner-city Chicago homes."/>
          <p:cNvPicPr>
            <a:picLocks noChangeAspect="1"/>
          </p:cNvPicPr>
          <p:nvPr/>
        </p:nvPicPr>
        <p:blipFill rotWithShape="1">
          <a:blip r:embed="rId3">
            <a:extLst>
              <a:ext uri="{28A0092B-C50C-407E-A947-70E740481C1C}">
                <a14:useLocalDpi xmlns:a14="http://schemas.microsoft.com/office/drawing/2010/main" val="0"/>
              </a:ext>
            </a:extLst>
          </a:blip>
          <a:srcRect r="1645"/>
          <a:stretch/>
        </p:blipFill>
        <p:spPr>
          <a:xfrm>
            <a:off x="4228365" y="2989826"/>
            <a:ext cx="4553325" cy="2410632"/>
          </a:xfrm>
          <a:prstGeom prst="rect">
            <a:avLst/>
          </a:prstGeom>
        </p:spPr>
      </p:pic>
      <p:sp>
        <p:nvSpPr>
          <p:cNvPr id="9" name="AutoShape 3"/>
          <p:cNvSpPr>
            <a:spLocks noChangeAspect="1" noChangeArrowheads="1" noTextEdit="1"/>
          </p:cNvSpPr>
          <p:nvPr/>
        </p:nvSpPr>
        <p:spPr bwMode="auto">
          <a:xfrm>
            <a:off x="525463" y="5018088"/>
            <a:ext cx="33115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0" name="Rectangle 5"/>
          <p:cNvSpPr>
            <a:spLocks noChangeArrowheads="1"/>
          </p:cNvSpPr>
          <p:nvPr/>
        </p:nvSpPr>
        <p:spPr bwMode="auto">
          <a:xfrm>
            <a:off x="3400425" y="504031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dirty="0" smtClean="0">
                <a:ln>
                  <a:noFill/>
                </a:ln>
                <a:solidFill>
                  <a:srgbClr val="000000"/>
                </a:solidFill>
                <a:effectLst/>
                <a:latin typeface="Arial Black" panose="020B0A04020102020204" pitchFamily="34" charset="0"/>
              </a:rPr>
              <a:t>1</a:t>
            </a:r>
            <a:endParaRPr kumimoji="0" lang="en-US" altLang="en-US" sz="1600" i="0" u="none" strike="noStrike" cap="none" normalizeH="0" baseline="0" dirty="0" smtClean="0">
              <a:ln>
                <a:noFill/>
              </a:ln>
              <a:solidFill>
                <a:schemeClr val="tx1"/>
              </a:solidFill>
              <a:effectLst/>
              <a:latin typeface="Arial Black" panose="020B0A04020102020204" pitchFamily="34" charset="0"/>
            </a:endParaRPr>
          </a:p>
        </p:txBody>
      </p:sp>
      <p:sp>
        <p:nvSpPr>
          <p:cNvPr id="11" name="Rectangle 6"/>
          <p:cNvSpPr>
            <a:spLocks noChangeArrowheads="1"/>
          </p:cNvSpPr>
          <p:nvPr/>
        </p:nvSpPr>
        <p:spPr bwMode="auto">
          <a:xfrm>
            <a:off x="3525838" y="504031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dirty="0" smtClean="0">
                <a:ln>
                  <a:noFill/>
                </a:ln>
                <a:solidFill>
                  <a:srgbClr val="000000"/>
                </a:solidFill>
                <a:effectLst/>
                <a:latin typeface="Arial Black" panose="020B0A04020102020204" pitchFamily="34" charset="0"/>
              </a:rPr>
              <a:t>2</a:t>
            </a:r>
            <a:endParaRPr kumimoji="0" lang="en-US" altLang="en-US" sz="1600" i="0" u="none" strike="noStrike" cap="none" normalizeH="0" baseline="0" dirty="0" smtClean="0">
              <a:ln>
                <a:noFill/>
              </a:ln>
              <a:solidFill>
                <a:schemeClr val="tx1"/>
              </a:solidFill>
              <a:effectLst/>
              <a:latin typeface="Arial Black" panose="020B0A04020102020204" pitchFamily="34" charset="0"/>
            </a:endParaRPr>
          </a:p>
        </p:txBody>
      </p:sp>
      <p:sp>
        <p:nvSpPr>
          <p:cNvPr id="12" name="Rectangle 7"/>
          <p:cNvSpPr>
            <a:spLocks noChangeArrowheads="1"/>
          </p:cNvSpPr>
          <p:nvPr/>
        </p:nvSpPr>
        <p:spPr bwMode="auto">
          <a:xfrm>
            <a:off x="3614738" y="504031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3</a:t>
            </a:r>
            <a:endParaRPr kumimoji="0" lang="en-US" altLang="en-US" sz="1600" i="0" u="none" strike="noStrike" cap="none" normalizeH="0" baseline="0" smtClean="0">
              <a:ln>
                <a:noFill/>
              </a:ln>
              <a:solidFill>
                <a:schemeClr val="tx1"/>
              </a:solidFill>
              <a:effectLst/>
              <a:latin typeface="Arial Black" panose="020B0A04020102020204" pitchFamily="34" charset="0"/>
            </a:endParaRPr>
          </a:p>
        </p:txBody>
      </p:sp>
      <p:sp>
        <p:nvSpPr>
          <p:cNvPr id="13" name="Rectangle 8"/>
          <p:cNvSpPr>
            <a:spLocks noChangeArrowheads="1"/>
          </p:cNvSpPr>
          <p:nvPr/>
        </p:nvSpPr>
        <p:spPr bwMode="auto">
          <a:xfrm>
            <a:off x="3694113" y="504031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4</a:t>
            </a:r>
            <a:endParaRPr kumimoji="0" lang="en-US" altLang="en-US" sz="1600" i="0" u="none" strike="noStrike" cap="none" normalizeH="0" baseline="0" smtClean="0">
              <a:ln>
                <a:noFill/>
              </a:ln>
              <a:solidFill>
                <a:schemeClr val="tx1"/>
              </a:solidFill>
              <a:effectLst/>
              <a:latin typeface="Arial Black" panose="020B0A04020102020204" pitchFamily="34" charset="0"/>
            </a:endParaRPr>
          </a:p>
        </p:txBody>
      </p:sp>
      <p:sp>
        <p:nvSpPr>
          <p:cNvPr id="14" name="Rectangle 9"/>
          <p:cNvSpPr>
            <a:spLocks noChangeArrowheads="1"/>
          </p:cNvSpPr>
          <p:nvPr/>
        </p:nvSpPr>
        <p:spPr bwMode="auto">
          <a:xfrm>
            <a:off x="3783013" y="504031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5</a:t>
            </a:r>
            <a:endParaRPr kumimoji="0" lang="en-US" altLang="en-US" sz="1600" i="0" u="none" strike="noStrike" cap="none" normalizeH="0" baseline="0" smtClean="0">
              <a:ln>
                <a:noFill/>
              </a:ln>
              <a:solidFill>
                <a:schemeClr val="tx1"/>
              </a:solidFill>
              <a:effectLst/>
              <a:latin typeface="Arial Black" panose="020B0A04020102020204" pitchFamily="34" charset="0"/>
            </a:endParaRPr>
          </a:p>
        </p:txBody>
      </p:sp>
      <p:sp>
        <p:nvSpPr>
          <p:cNvPr id="15" name="Rectangle 10"/>
          <p:cNvSpPr>
            <a:spLocks noChangeArrowheads="1"/>
          </p:cNvSpPr>
          <p:nvPr/>
        </p:nvSpPr>
        <p:spPr bwMode="auto">
          <a:xfrm>
            <a:off x="522288" y="498951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dirty="0" smtClean="0">
                <a:ln>
                  <a:noFill/>
                </a:ln>
                <a:solidFill>
                  <a:srgbClr val="000000"/>
                </a:solidFill>
                <a:effectLst/>
                <a:latin typeface="Arial Black" panose="020B0A04020102020204" pitchFamily="34" charset="0"/>
              </a:rPr>
              <a:t>1</a:t>
            </a:r>
            <a:endParaRPr kumimoji="0" lang="en-US" altLang="en-US" sz="1600" i="0" u="none" strike="noStrike" cap="none" normalizeH="0" baseline="0" dirty="0" smtClean="0">
              <a:ln>
                <a:noFill/>
              </a:ln>
              <a:solidFill>
                <a:schemeClr val="tx1"/>
              </a:solidFill>
              <a:effectLst/>
              <a:latin typeface="Arial Black" panose="020B0A04020102020204" pitchFamily="34" charset="0"/>
            </a:endParaRPr>
          </a:p>
        </p:txBody>
      </p:sp>
      <p:sp>
        <p:nvSpPr>
          <p:cNvPr id="16" name="Rectangle 11"/>
          <p:cNvSpPr>
            <a:spLocks noChangeArrowheads="1"/>
          </p:cNvSpPr>
          <p:nvPr/>
        </p:nvSpPr>
        <p:spPr bwMode="auto">
          <a:xfrm>
            <a:off x="646113" y="4989513"/>
            <a:ext cx="120225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Central business district</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522288" y="5126038"/>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2</a:t>
            </a:r>
            <a:endParaRPr kumimoji="0" lang="en-US" altLang="en-US" sz="1600" i="0" u="none" strike="noStrike" cap="none" normalizeH="0" baseline="0" smtClean="0">
              <a:ln>
                <a:noFill/>
              </a:ln>
              <a:solidFill>
                <a:schemeClr val="tx1"/>
              </a:solidFill>
              <a:effectLst/>
              <a:latin typeface="Arial Black" panose="020B0A04020102020204" pitchFamily="34" charset="0"/>
            </a:endParaRPr>
          </a:p>
        </p:txBody>
      </p:sp>
      <p:sp>
        <p:nvSpPr>
          <p:cNvPr id="18" name="Rectangle 13"/>
          <p:cNvSpPr>
            <a:spLocks noChangeArrowheads="1"/>
          </p:cNvSpPr>
          <p:nvPr/>
        </p:nvSpPr>
        <p:spPr bwMode="auto">
          <a:xfrm>
            <a:off x="646113" y="5126038"/>
            <a:ext cx="8672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Zone of transition</a:t>
            </a:r>
            <a:endParaRPr kumimoji="0" lang="en-US" altLang="en-US" sz="1600" b="1" i="0" u="none" strike="noStrike" cap="none" normalizeH="0" baseline="0" dirty="0" smtClean="0">
              <a:ln>
                <a:noFill/>
              </a:ln>
              <a:solidFill>
                <a:schemeClr val="tx1"/>
              </a:solidFill>
              <a:effectLst/>
              <a:latin typeface="+mj-lt"/>
            </a:endParaRPr>
          </a:p>
        </p:txBody>
      </p:sp>
      <p:sp>
        <p:nvSpPr>
          <p:cNvPr id="19" name="Rectangle 14"/>
          <p:cNvSpPr>
            <a:spLocks noChangeArrowheads="1"/>
          </p:cNvSpPr>
          <p:nvPr/>
        </p:nvSpPr>
        <p:spPr bwMode="auto">
          <a:xfrm>
            <a:off x="522288" y="5265738"/>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3</a:t>
            </a:r>
            <a:endParaRPr kumimoji="0" lang="en-US" altLang="en-US" sz="1600" i="0" u="none" strike="noStrike" cap="none" normalizeH="0" baseline="0" smtClean="0">
              <a:ln>
                <a:noFill/>
              </a:ln>
              <a:solidFill>
                <a:schemeClr val="tx1"/>
              </a:solidFill>
              <a:effectLst/>
              <a:latin typeface="Arial Black" panose="020B0A04020102020204" pitchFamily="34" charset="0"/>
            </a:endParaRPr>
          </a:p>
        </p:txBody>
      </p:sp>
      <p:sp>
        <p:nvSpPr>
          <p:cNvPr id="20" name="Rectangle 15"/>
          <p:cNvSpPr>
            <a:spLocks noChangeArrowheads="1"/>
          </p:cNvSpPr>
          <p:nvPr/>
        </p:nvSpPr>
        <p:spPr bwMode="auto">
          <a:xfrm>
            <a:off x="646113" y="5265738"/>
            <a:ext cx="181940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Zone of independent workers' homes</a:t>
            </a:r>
            <a:endParaRPr kumimoji="0" lang="en-US" altLang="en-US" sz="16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522288" y="540226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dirty="0" smtClean="0">
                <a:ln>
                  <a:noFill/>
                </a:ln>
                <a:solidFill>
                  <a:srgbClr val="000000"/>
                </a:solidFill>
                <a:effectLst/>
                <a:latin typeface="Arial Black" panose="020B0A04020102020204" pitchFamily="34" charset="0"/>
              </a:rPr>
              <a:t>4</a:t>
            </a:r>
            <a:endParaRPr kumimoji="0" lang="en-US" altLang="en-US" sz="1600" i="0" u="none" strike="noStrike" cap="none" normalizeH="0" baseline="0" dirty="0" smtClean="0">
              <a:ln>
                <a:noFill/>
              </a:ln>
              <a:solidFill>
                <a:schemeClr val="tx1"/>
              </a:solidFill>
              <a:effectLst/>
              <a:latin typeface="Arial Black" panose="020B0A04020102020204" pitchFamily="34" charset="0"/>
            </a:endParaRPr>
          </a:p>
        </p:txBody>
      </p:sp>
      <p:sp>
        <p:nvSpPr>
          <p:cNvPr id="22" name="Rectangle 17"/>
          <p:cNvSpPr>
            <a:spLocks noChangeArrowheads="1"/>
          </p:cNvSpPr>
          <p:nvPr/>
        </p:nvSpPr>
        <p:spPr bwMode="auto">
          <a:xfrm>
            <a:off x="646113" y="5402263"/>
            <a:ext cx="125354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Zone of better residences</a:t>
            </a:r>
            <a:endParaRPr kumimoji="0" lang="en-US" altLang="en-US" sz="1600" b="1" i="0" u="none" strike="noStrike" cap="none" normalizeH="0" baseline="0" dirty="0" smtClean="0">
              <a:ln>
                <a:noFill/>
              </a:ln>
              <a:solidFill>
                <a:schemeClr val="tx1"/>
              </a:solidFill>
              <a:effectLst/>
              <a:latin typeface="+mj-lt"/>
            </a:endParaRPr>
          </a:p>
        </p:txBody>
      </p:sp>
      <p:sp>
        <p:nvSpPr>
          <p:cNvPr id="23" name="Rectangle 18"/>
          <p:cNvSpPr>
            <a:spLocks noChangeArrowheads="1"/>
          </p:cNvSpPr>
          <p:nvPr/>
        </p:nvSpPr>
        <p:spPr bwMode="auto">
          <a:xfrm>
            <a:off x="522288" y="5538788"/>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dirty="0" smtClean="0">
                <a:ln>
                  <a:noFill/>
                </a:ln>
                <a:solidFill>
                  <a:srgbClr val="000000"/>
                </a:solidFill>
                <a:effectLst/>
                <a:latin typeface="Arial Black" panose="020B0A04020102020204" pitchFamily="34" charset="0"/>
              </a:rPr>
              <a:t>5</a:t>
            </a:r>
            <a:endParaRPr kumimoji="0" lang="en-US" altLang="en-US" sz="1600" i="0" u="none" strike="noStrike" cap="none" normalizeH="0" baseline="0" dirty="0" smtClean="0">
              <a:ln>
                <a:noFill/>
              </a:ln>
              <a:solidFill>
                <a:schemeClr val="tx1"/>
              </a:solidFill>
              <a:effectLst/>
              <a:latin typeface="Arial Black" panose="020B0A04020102020204" pitchFamily="34" charset="0"/>
            </a:endParaRPr>
          </a:p>
        </p:txBody>
      </p:sp>
      <p:sp>
        <p:nvSpPr>
          <p:cNvPr id="24" name="Rectangle 19"/>
          <p:cNvSpPr>
            <a:spLocks noChangeArrowheads="1"/>
          </p:cNvSpPr>
          <p:nvPr/>
        </p:nvSpPr>
        <p:spPr bwMode="auto">
          <a:xfrm>
            <a:off x="646113" y="5538788"/>
            <a:ext cx="85760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Commuter's zone</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4168772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Urban Patterns: Key Issues</a:t>
            </a:r>
          </a:p>
        </p:txBody>
      </p:sp>
      <p:sp>
        <p:nvSpPr>
          <p:cNvPr id="8" name="Content Placeholder 7"/>
          <p:cNvSpPr>
            <a:spLocks noGrp="1"/>
          </p:cNvSpPr>
          <p:nvPr>
            <p:ph sz="quarter" idx="13"/>
          </p:nvPr>
        </p:nvSpPr>
        <p:spPr/>
        <p:txBody>
          <a:bodyPr/>
          <a:lstStyle/>
          <a:p>
            <a:pPr marL="0" indent="0">
              <a:buNone/>
            </a:pPr>
            <a:r>
              <a:rPr lang="en-US" b="1" dirty="0">
                <a:solidFill>
                  <a:schemeClr val="tx2"/>
                </a:solidFill>
              </a:rPr>
              <a:t>13.1</a:t>
            </a:r>
            <a:r>
              <a:rPr lang="en-US" dirty="0"/>
              <a:t> Why Are Cities Challenging to Define?</a:t>
            </a:r>
          </a:p>
          <a:p>
            <a:pPr marL="0" indent="0">
              <a:buNone/>
            </a:pPr>
            <a:r>
              <a:rPr lang="en-US" b="1" dirty="0">
                <a:solidFill>
                  <a:schemeClr val="tx2"/>
                </a:solidFill>
              </a:rPr>
              <a:t>13.2</a:t>
            </a:r>
            <a:r>
              <a:rPr lang="en-US" dirty="0"/>
              <a:t> Where Are People Distributed in Urban Areas?</a:t>
            </a:r>
          </a:p>
          <a:p>
            <a:pPr marL="0" indent="0">
              <a:buNone/>
            </a:pPr>
            <a:r>
              <a:rPr lang="en-US" b="1" dirty="0">
                <a:solidFill>
                  <a:schemeClr val="tx2"/>
                </a:solidFill>
              </a:rPr>
              <a:t>13.3</a:t>
            </a:r>
            <a:r>
              <a:rPr lang="en-US" dirty="0"/>
              <a:t> Why Do Urban Areas Expand?</a:t>
            </a:r>
          </a:p>
          <a:p>
            <a:pPr marL="0" indent="0">
              <a:buNone/>
            </a:pPr>
            <a:r>
              <a:rPr lang="en-US" b="1" dirty="0">
                <a:solidFill>
                  <a:schemeClr val="tx2"/>
                </a:solidFill>
              </a:rPr>
              <a:t>13.4</a:t>
            </a:r>
            <a:r>
              <a:rPr lang="en-US" dirty="0"/>
              <a:t> Why Might Cities Be More Sustainable?</a:t>
            </a:r>
          </a:p>
        </p:txBody>
      </p:sp>
    </p:spTree>
    <p:extLst>
      <p:ext uri="{BB962C8B-B14F-4D97-AF65-F5344CB8AC3E}">
        <p14:creationId xmlns:p14="http://schemas.microsoft.com/office/powerpoint/2010/main" val="3387970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13.2.1 Models of Urban Structure </a:t>
            </a:r>
            <a:r>
              <a:rPr lang="en-US" sz="2000" b="0" dirty="0" smtClean="0"/>
              <a:t>(4 </a:t>
            </a:r>
            <a:r>
              <a:rPr lang="en-US" sz="2000" b="0" dirty="0"/>
              <a:t>of </a:t>
            </a:r>
            <a:r>
              <a:rPr lang="en-US" sz="2000" b="0" dirty="0" smtClean="0"/>
              <a:t>6)</a:t>
            </a:r>
            <a:endParaRPr lang="en-US" dirty="0"/>
          </a:p>
        </p:txBody>
      </p:sp>
      <p:sp>
        <p:nvSpPr>
          <p:cNvPr id="8" name="Content Placeholder 7"/>
          <p:cNvSpPr>
            <a:spLocks noGrp="1"/>
          </p:cNvSpPr>
          <p:nvPr>
            <p:ph sz="quarter" idx="13"/>
          </p:nvPr>
        </p:nvSpPr>
        <p:spPr>
          <a:xfrm>
            <a:off x="457200" y="1556326"/>
            <a:ext cx="8229600" cy="936708"/>
          </a:xfrm>
        </p:spPr>
        <p:txBody>
          <a:bodyPr/>
          <a:lstStyle/>
          <a:p>
            <a:pPr marL="0" indent="0">
              <a:buNone/>
              <a:tabLst>
                <a:tab pos="2800350" algn="l"/>
              </a:tabLst>
            </a:pPr>
            <a:r>
              <a:rPr lang="it-IT" sz="2000" b="1" dirty="0"/>
              <a:t>Figures 13-11 and 13-12:</a:t>
            </a:r>
            <a:r>
              <a:rPr lang="it-IT" sz="2000" dirty="0"/>
              <a:t> </a:t>
            </a:r>
            <a:r>
              <a:rPr lang="en-US" sz="2000" dirty="0"/>
              <a:t>The sector model (left) shows the city developing with wedges or corridors radiating from the </a:t>
            </a:r>
            <a:r>
              <a:rPr lang="en-US" sz="2000" dirty="0" smtClean="0"/>
              <a:t>C</a:t>
            </a:r>
            <a:r>
              <a:rPr lang="en-US" sz="100" dirty="0" smtClean="0"/>
              <a:t> </a:t>
            </a:r>
            <a:r>
              <a:rPr lang="en-US" sz="2000" dirty="0" smtClean="0"/>
              <a:t>B</a:t>
            </a:r>
            <a:r>
              <a:rPr lang="en-US" sz="100" dirty="0" smtClean="0"/>
              <a:t> </a:t>
            </a:r>
            <a:r>
              <a:rPr lang="en-US" sz="2000" dirty="0" smtClean="0"/>
              <a:t>D</a:t>
            </a:r>
            <a:r>
              <a:rPr lang="en-US" sz="2000" dirty="0"/>
              <a:t>, as seen in Chicago’s strip of high-class residential housing (right).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880158"/>
            <a:ext cx="3615695" cy="3002488"/>
          </a:xfrm>
          <a:prstGeom prst="rect">
            <a:avLst/>
          </a:prstGeom>
        </p:spPr>
      </p:pic>
      <p:pic>
        <p:nvPicPr>
          <p:cNvPr id="5" name="Picture 4" descr="High-income rises in Chicago’s north side."/>
          <p:cNvPicPr>
            <a:picLocks noChangeAspect="1"/>
          </p:cNvPicPr>
          <p:nvPr/>
        </p:nvPicPr>
        <p:blipFill rotWithShape="1">
          <a:blip r:embed="rId3">
            <a:extLst>
              <a:ext uri="{28A0092B-C50C-407E-A947-70E740481C1C}">
                <a14:useLocalDpi xmlns:a14="http://schemas.microsoft.com/office/drawing/2010/main" val="0"/>
              </a:ext>
            </a:extLst>
          </a:blip>
          <a:srcRect r="1631" b="2756"/>
          <a:stretch/>
        </p:blipFill>
        <p:spPr>
          <a:xfrm>
            <a:off x="4390091" y="3148556"/>
            <a:ext cx="4464208" cy="2288531"/>
          </a:xfrm>
          <a:prstGeom prst="rect">
            <a:avLst/>
          </a:prstGeom>
        </p:spPr>
      </p:pic>
      <p:sp>
        <p:nvSpPr>
          <p:cNvPr id="9" name="AutoShape 3"/>
          <p:cNvSpPr>
            <a:spLocks noChangeAspect="1" noChangeArrowheads="1" noTextEdit="1"/>
          </p:cNvSpPr>
          <p:nvPr/>
        </p:nvSpPr>
        <p:spPr bwMode="auto">
          <a:xfrm>
            <a:off x="595313" y="4820678"/>
            <a:ext cx="3238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800" b="1">
              <a:latin typeface="+mj-lt"/>
            </a:endParaRPr>
          </a:p>
        </p:txBody>
      </p:sp>
      <p:sp>
        <p:nvSpPr>
          <p:cNvPr id="10" name="Rectangle 5"/>
          <p:cNvSpPr>
            <a:spLocks noChangeArrowheads="1"/>
          </p:cNvSpPr>
          <p:nvPr/>
        </p:nvSpPr>
        <p:spPr bwMode="auto">
          <a:xfrm>
            <a:off x="3417888" y="524295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1</a:t>
            </a:r>
            <a:endParaRPr kumimoji="0" lang="en-US" altLang="en-US" sz="800" i="0" u="none" strike="noStrike" cap="none" normalizeH="0" baseline="0" smtClean="0">
              <a:ln>
                <a:noFill/>
              </a:ln>
              <a:solidFill>
                <a:schemeClr val="tx1"/>
              </a:solidFill>
              <a:effectLst/>
              <a:latin typeface="Arial Black" panose="020B0A04020102020204" pitchFamily="34" charset="0"/>
            </a:endParaRPr>
          </a:p>
        </p:txBody>
      </p:sp>
      <p:sp>
        <p:nvSpPr>
          <p:cNvPr id="11" name="Rectangle 6"/>
          <p:cNvSpPr>
            <a:spLocks noChangeArrowheads="1"/>
          </p:cNvSpPr>
          <p:nvPr/>
        </p:nvSpPr>
        <p:spPr bwMode="auto">
          <a:xfrm>
            <a:off x="3306763" y="488735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2</a:t>
            </a:r>
            <a:endParaRPr kumimoji="0" lang="en-US" altLang="en-US" sz="800" i="0" u="none" strike="noStrike" cap="none" normalizeH="0" baseline="0" smtClean="0">
              <a:ln>
                <a:noFill/>
              </a:ln>
              <a:solidFill>
                <a:schemeClr val="tx1"/>
              </a:solidFill>
              <a:effectLst/>
              <a:latin typeface="Arial Black" panose="020B0A04020102020204" pitchFamily="34" charset="0"/>
            </a:endParaRPr>
          </a:p>
        </p:txBody>
      </p:sp>
      <p:sp>
        <p:nvSpPr>
          <p:cNvPr id="12" name="Rectangle 7"/>
          <p:cNvSpPr>
            <a:spLocks noChangeArrowheads="1"/>
          </p:cNvSpPr>
          <p:nvPr/>
        </p:nvSpPr>
        <p:spPr bwMode="auto">
          <a:xfrm>
            <a:off x="3459163" y="482385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dirty="0" smtClean="0">
                <a:ln>
                  <a:noFill/>
                </a:ln>
                <a:solidFill>
                  <a:srgbClr val="000000"/>
                </a:solidFill>
                <a:effectLst/>
                <a:latin typeface="Arial Black" panose="020B0A04020102020204" pitchFamily="34" charset="0"/>
              </a:rPr>
              <a:t>3</a:t>
            </a:r>
            <a:endParaRPr kumimoji="0" lang="en-US" altLang="en-US" sz="800" i="0" u="none" strike="noStrike" cap="none" normalizeH="0" baseline="0" dirty="0" smtClean="0">
              <a:ln>
                <a:noFill/>
              </a:ln>
              <a:solidFill>
                <a:schemeClr val="tx1"/>
              </a:solidFill>
              <a:effectLst/>
              <a:latin typeface="Arial Black" panose="020B0A04020102020204" pitchFamily="34" charset="0"/>
            </a:endParaRPr>
          </a:p>
        </p:txBody>
      </p:sp>
      <p:sp>
        <p:nvSpPr>
          <p:cNvPr id="13" name="Rectangle 8"/>
          <p:cNvSpPr>
            <a:spLocks noChangeArrowheads="1"/>
          </p:cNvSpPr>
          <p:nvPr/>
        </p:nvSpPr>
        <p:spPr bwMode="auto">
          <a:xfrm>
            <a:off x="3398838" y="556045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3</a:t>
            </a:r>
            <a:endParaRPr kumimoji="0" lang="en-US" altLang="en-US" sz="800" i="0" u="none" strike="noStrike" cap="none" normalizeH="0" baseline="0" smtClean="0">
              <a:ln>
                <a:noFill/>
              </a:ln>
              <a:solidFill>
                <a:schemeClr val="tx1"/>
              </a:solidFill>
              <a:effectLst/>
              <a:latin typeface="Arial Black" panose="020B0A04020102020204" pitchFamily="34" charset="0"/>
            </a:endParaRPr>
          </a:p>
        </p:txBody>
      </p:sp>
      <p:sp>
        <p:nvSpPr>
          <p:cNvPr id="14" name="Rectangle 9"/>
          <p:cNvSpPr>
            <a:spLocks noChangeArrowheads="1"/>
          </p:cNvSpPr>
          <p:nvPr/>
        </p:nvSpPr>
        <p:spPr bwMode="auto">
          <a:xfrm>
            <a:off x="3157538" y="5201678"/>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4</a:t>
            </a:r>
            <a:endParaRPr kumimoji="0" lang="en-US" altLang="en-US" sz="800" i="0" u="none" strike="noStrike" cap="none" normalizeH="0" baseline="0" smtClean="0">
              <a:ln>
                <a:noFill/>
              </a:ln>
              <a:solidFill>
                <a:schemeClr val="tx1"/>
              </a:solidFill>
              <a:effectLst/>
              <a:latin typeface="Arial Black" panose="020B0A04020102020204" pitchFamily="34" charset="0"/>
            </a:endParaRPr>
          </a:p>
        </p:txBody>
      </p:sp>
      <p:sp>
        <p:nvSpPr>
          <p:cNvPr id="15" name="Rectangle 10"/>
          <p:cNvSpPr>
            <a:spLocks noChangeArrowheads="1"/>
          </p:cNvSpPr>
          <p:nvPr/>
        </p:nvSpPr>
        <p:spPr bwMode="auto">
          <a:xfrm>
            <a:off x="3640138" y="5017528"/>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4</a:t>
            </a:r>
            <a:endParaRPr kumimoji="0" lang="en-US" altLang="en-US" sz="800" i="0" u="none" strike="noStrike" cap="none" normalizeH="0" baseline="0" smtClean="0">
              <a:ln>
                <a:noFill/>
              </a:ln>
              <a:solidFill>
                <a:schemeClr val="tx1"/>
              </a:solidFill>
              <a:effectLst/>
              <a:latin typeface="Arial Black" panose="020B0A04020102020204" pitchFamily="34" charset="0"/>
            </a:endParaRPr>
          </a:p>
        </p:txBody>
      </p:sp>
      <p:sp>
        <p:nvSpPr>
          <p:cNvPr id="16" name="Rectangle 11"/>
          <p:cNvSpPr>
            <a:spLocks noChangeArrowheads="1"/>
          </p:cNvSpPr>
          <p:nvPr/>
        </p:nvSpPr>
        <p:spPr bwMode="auto">
          <a:xfrm>
            <a:off x="3573463" y="538900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4</a:t>
            </a:r>
            <a:endParaRPr kumimoji="0" lang="en-US" altLang="en-US" sz="800" i="0" u="none" strike="noStrike" cap="none" normalizeH="0" baseline="0" smtClean="0">
              <a:ln>
                <a:noFill/>
              </a:ln>
              <a:solidFill>
                <a:schemeClr val="tx1"/>
              </a:solidFill>
              <a:effectLst/>
              <a:latin typeface="Arial Black" panose="020B0A04020102020204" pitchFamily="34" charset="0"/>
            </a:endParaRPr>
          </a:p>
        </p:txBody>
      </p:sp>
      <p:sp>
        <p:nvSpPr>
          <p:cNvPr id="17" name="Rectangle 12"/>
          <p:cNvSpPr>
            <a:spLocks noChangeArrowheads="1"/>
          </p:cNvSpPr>
          <p:nvPr/>
        </p:nvSpPr>
        <p:spPr bwMode="auto">
          <a:xfrm>
            <a:off x="3763963" y="523660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5</a:t>
            </a:r>
            <a:endParaRPr kumimoji="0" lang="en-US" altLang="en-US" sz="800" i="0" u="none" strike="noStrike" cap="none" normalizeH="0" baseline="0" smtClean="0">
              <a:ln>
                <a:noFill/>
              </a:ln>
              <a:solidFill>
                <a:schemeClr val="tx1"/>
              </a:solidFill>
              <a:effectLst/>
              <a:latin typeface="Arial Black" panose="020B0A04020102020204" pitchFamily="34" charset="0"/>
            </a:endParaRPr>
          </a:p>
        </p:txBody>
      </p:sp>
      <p:sp>
        <p:nvSpPr>
          <p:cNvPr id="18" name="Rectangle 13"/>
          <p:cNvSpPr>
            <a:spLocks noChangeArrowheads="1"/>
          </p:cNvSpPr>
          <p:nvPr/>
        </p:nvSpPr>
        <p:spPr bwMode="auto">
          <a:xfrm>
            <a:off x="3221038" y="551600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2</a:t>
            </a:r>
            <a:endParaRPr kumimoji="0" lang="en-US" altLang="en-US" sz="800" i="0" u="none" strike="noStrike" cap="none" normalizeH="0" baseline="0" smtClean="0">
              <a:ln>
                <a:noFill/>
              </a:ln>
              <a:solidFill>
                <a:schemeClr val="tx1"/>
              </a:solidFill>
              <a:effectLst/>
              <a:latin typeface="Arial Black" panose="020B0A04020102020204" pitchFamily="34" charset="0"/>
            </a:endParaRPr>
          </a:p>
        </p:txBody>
      </p:sp>
      <p:sp>
        <p:nvSpPr>
          <p:cNvPr id="19" name="Rectangle 14"/>
          <p:cNvSpPr>
            <a:spLocks noChangeArrowheads="1"/>
          </p:cNvSpPr>
          <p:nvPr/>
        </p:nvSpPr>
        <p:spPr bwMode="auto">
          <a:xfrm>
            <a:off x="595313" y="526200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1</a:t>
            </a:r>
            <a:endParaRPr kumimoji="0" lang="en-US" altLang="en-US" sz="800" i="0" u="none" strike="noStrike" cap="none" normalizeH="0" baseline="0" smtClean="0">
              <a:ln>
                <a:noFill/>
              </a:ln>
              <a:solidFill>
                <a:schemeClr val="tx1"/>
              </a:solidFill>
              <a:effectLst/>
              <a:latin typeface="Arial Black" panose="020B0A04020102020204" pitchFamily="34" charset="0"/>
            </a:endParaRPr>
          </a:p>
        </p:txBody>
      </p:sp>
      <p:sp>
        <p:nvSpPr>
          <p:cNvPr id="20" name="Rectangle 15"/>
          <p:cNvSpPr>
            <a:spLocks noChangeArrowheads="1"/>
          </p:cNvSpPr>
          <p:nvPr/>
        </p:nvSpPr>
        <p:spPr bwMode="auto">
          <a:xfrm>
            <a:off x="712788" y="5262003"/>
            <a:ext cx="12017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Central business district</a:t>
            </a:r>
            <a:endParaRPr kumimoji="0" lang="en-US" altLang="en-US" sz="8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595313" y="540170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2</a:t>
            </a:r>
            <a:endParaRPr kumimoji="0" lang="en-US" altLang="en-US" sz="800" i="0" u="none" strike="noStrike" cap="none" normalizeH="0" baseline="0" smtClean="0">
              <a:ln>
                <a:noFill/>
              </a:ln>
              <a:solidFill>
                <a:schemeClr val="tx1"/>
              </a:solidFill>
              <a:effectLst/>
              <a:latin typeface="Arial Black" panose="020B0A04020102020204" pitchFamily="34" charset="0"/>
            </a:endParaRPr>
          </a:p>
        </p:txBody>
      </p:sp>
      <p:sp>
        <p:nvSpPr>
          <p:cNvPr id="22" name="Rectangle 17"/>
          <p:cNvSpPr>
            <a:spLocks noChangeArrowheads="1"/>
          </p:cNvSpPr>
          <p:nvPr/>
        </p:nvSpPr>
        <p:spPr bwMode="auto">
          <a:xfrm>
            <a:off x="712788" y="5401703"/>
            <a:ext cx="13700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Transportation and industry</a:t>
            </a:r>
            <a:endParaRPr kumimoji="0" lang="en-US" altLang="en-US" sz="800" b="1" i="0" u="none" strike="noStrike" cap="none" normalizeH="0" baseline="0" smtClean="0">
              <a:ln>
                <a:noFill/>
              </a:ln>
              <a:solidFill>
                <a:schemeClr val="tx1"/>
              </a:solidFill>
              <a:effectLst/>
              <a:latin typeface="+mj-lt"/>
            </a:endParaRPr>
          </a:p>
        </p:txBody>
      </p:sp>
      <p:sp>
        <p:nvSpPr>
          <p:cNvPr id="23" name="Rectangle 18"/>
          <p:cNvSpPr>
            <a:spLocks noChangeArrowheads="1"/>
          </p:cNvSpPr>
          <p:nvPr/>
        </p:nvSpPr>
        <p:spPr bwMode="auto">
          <a:xfrm>
            <a:off x="595313" y="5538228"/>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3</a:t>
            </a:r>
            <a:endParaRPr kumimoji="0" lang="en-US" altLang="en-US" sz="800" i="0" u="none" strike="noStrike" cap="none" normalizeH="0" baseline="0" smtClean="0">
              <a:ln>
                <a:noFill/>
              </a:ln>
              <a:solidFill>
                <a:schemeClr val="tx1"/>
              </a:solidFill>
              <a:effectLst/>
              <a:latin typeface="Arial Black" panose="020B0A04020102020204" pitchFamily="34" charset="0"/>
            </a:endParaRPr>
          </a:p>
        </p:txBody>
      </p:sp>
      <p:sp>
        <p:nvSpPr>
          <p:cNvPr id="24" name="Rectangle 19"/>
          <p:cNvSpPr>
            <a:spLocks noChangeArrowheads="1"/>
          </p:cNvSpPr>
          <p:nvPr/>
        </p:nvSpPr>
        <p:spPr bwMode="auto">
          <a:xfrm>
            <a:off x="712788" y="5538228"/>
            <a:ext cx="10429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Low-class residential</a:t>
            </a:r>
            <a:endParaRPr kumimoji="0" lang="en-US" altLang="en-US" sz="800" b="1" i="0" u="none" strike="noStrike" cap="none" normalizeH="0" baseline="0" smtClean="0">
              <a:ln>
                <a:noFill/>
              </a:ln>
              <a:solidFill>
                <a:schemeClr val="tx1"/>
              </a:solidFill>
              <a:effectLst/>
              <a:latin typeface="+mj-lt"/>
            </a:endParaRPr>
          </a:p>
        </p:txBody>
      </p:sp>
      <p:sp>
        <p:nvSpPr>
          <p:cNvPr id="25" name="Rectangle 20"/>
          <p:cNvSpPr>
            <a:spLocks noChangeArrowheads="1"/>
          </p:cNvSpPr>
          <p:nvPr/>
        </p:nvSpPr>
        <p:spPr bwMode="auto">
          <a:xfrm>
            <a:off x="595313" y="567475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4</a:t>
            </a:r>
            <a:endParaRPr kumimoji="0" lang="en-US" altLang="en-US" sz="800" i="0" u="none" strike="noStrike" cap="none" normalizeH="0" baseline="0" smtClean="0">
              <a:ln>
                <a:noFill/>
              </a:ln>
              <a:solidFill>
                <a:schemeClr val="tx1"/>
              </a:solidFill>
              <a:effectLst/>
              <a:latin typeface="Arial Black" panose="020B0A04020102020204" pitchFamily="34" charset="0"/>
            </a:endParaRPr>
          </a:p>
        </p:txBody>
      </p:sp>
      <p:sp>
        <p:nvSpPr>
          <p:cNvPr id="26" name="Rectangle 21"/>
          <p:cNvSpPr>
            <a:spLocks noChangeArrowheads="1"/>
          </p:cNvSpPr>
          <p:nvPr/>
        </p:nvSpPr>
        <p:spPr bwMode="auto">
          <a:xfrm>
            <a:off x="712788" y="5674753"/>
            <a:ext cx="11636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Middle-class residential</a:t>
            </a:r>
            <a:endParaRPr kumimoji="0" lang="en-US" altLang="en-US" sz="800" b="1" i="0" u="none" strike="noStrike" cap="none" normalizeH="0" baseline="0" smtClean="0">
              <a:ln>
                <a:noFill/>
              </a:ln>
              <a:solidFill>
                <a:schemeClr val="tx1"/>
              </a:solidFill>
              <a:effectLst/>
              <a:latin typeface="+mj-lt"/>
            </a:endParaRPr>
          </a:p>
        </p:txBody>
      </p:sp>
      <p:sp>
        <p:nvSpPr>
          <p:cNvPr id="27" name="Rectangle 22"/>
          <p:cNvSpPr>
            <a:spLocks noChangeArrowheads="1"/>
          </p:cNvSpPr>
          <p:nvPr/>
        </p:nvSpPr>
        <p:spPr bwMode="auto">
          <a:xfrm>
            <a:off x="595313" y="5811278"/>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i="0" u="none" strike="noStrike" cap="none" normalizeH="0" baseline="0" smtClean="0">
                <a:ln>
                  <a:noFill/>
                </a:ln>
                <a:solidFill>
                  <a:srgbClr val="000000"/>
                </a:solidFill>
                <a:effectLst/>
                <a:latin typeface="Arial Black" panose="020B0A04020102020204" pitchFamily="34" charset="0"/>
              </a:rPr>
              <a:t>5</a:t>
            </a:r>
            <a:endParaRPr kumimoji="0" lang="en-US" altLang="en-US" sz="800" i="0" u="none" strike="noStrike" cap="none" normalizeH="0" baseline="0" smtClean="0">
              <a:ln>
                <a:noFill/>
              </a:ln>
              <a:solidFill>
                <a:schemeClr val="tx1"/>
              </a:solidFill>
              <a:effectLst/>
              <a:latin typeface="Arial Black" panose="020B0A04020102020204" pitchFamily="34" charset="0"/>
            </a:endParaRPr>
          </a:p>
        </p:txBody>
      </p:sp>
      <p:sp>
        <p:nvSpPr>
          <p:cNvPr id="28" name="Rectangle 23"/>
          <p:cNvSpPr>
            <a:spLocks noChangeArrowheads="1"/>
          </p:cNvSpPr>
          <p:nvPr/>
        </p:nvSpPr>
        <p:spPr bwMode="auto">
          <a:xfrm>
            <a:off x="712788" y="5811278"/>
            <a:ext cx="10652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High-class residential</a:t>
            </a:r>
            <a:endParaRPr kumimoji="0" lang="en-US" altLang="en-US" sz="8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1791331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13.2.1 Models of Urban Structure </a:t>
            </a:r>
            <a:r>
              <a:rPr lang="en-US" sz="2000" b="0" dirty="0" smtClean="0"/>
              <a:t>(5 </a:t>
            </a:r>
            <a:r>
              <a:rPr lang="en-US" sz="2000" b="0" dirty="0"/>
              <a:t>of </a:t>
            </a:r>
            <a:r>
              <a:rPr lang="en-US" sz="2000" b="0" dirty="0" smtClean="0"/>
              <a:t>6)</a:t>
            </a:r>
            <a:endParaRPr lang="en-US" dirty="0"/>
          </a:p>
        </p:txBody>
      </p:sp>
      <p:sp>
        <p:nvSpPr>
          <p:cNvPr id="8" name="Content Placeholder 7"/>
          <p:cNvSpPr>
            <a:spLocks noGrp="1"/>
          </p:cNvSpPr>
          <p:nvPr>
            <p:ph sz="quarter" idx="13"/>
          </p:nvPr>
        </p:nvSpPr>
        <p:spPr>
          <a:xfrm>
            <a:off x="457200" y="1556326"/>
            <a:ext cx="7988060" cy="755553"/>
          </a:xfrm>
        </p:spPr>
        <p:txBody>
          <a:bodyPr/>
          <a:lstStyle/>
          <a:p>
            <a:pPr marL="0" indent="0">
              <a:buNone/>
              <a:tabLst>
                <a:tab pos="2800350" algn="l"/>
              </a:tabLst>
            </a:pPr>
            <a:r>
              <a:rPr lang="it-IT" sz="2200" b="1" dirty="0"/>
              <a:t>Figure 13-13:</a:t>
            </a:r>
            <a:r>
              <a:rPr lang="it-IT" sz="2200" dirty="0"/>
              <a:t> </a:t>
            </a:r>
            <a:r>
              <a:rPr lang="en-US" sz="2200" dirty="0"/>
              <a:t>A major city like Chicago will have a well-defined </a:t>
            </a:r>
            <a:r>
              <a:rPr lang="en-US" sz="2200" dirty="0" smtClean="0"/>
              <a:t>C</a:t>
            </a:r>
            <a:r>
              <a:rPr lang="en-US" sz="100" dirty="0" smtClean="0"/>
              <a:t> </a:t>
            </a:r>
            <a:r>
              <a:rPr lang="en-US" sz="2200" dirty="0" smtClean="0"/>
              <a:t>B</a:t>
            </a:r>
            <a:r>
              <a:rPr lang="en-US" sz="100" dirty="0" smtClean="0"/>
              <a:t> </a:t>
            </a:r>
            <a:r>
              <a:rPr lang="en-US" sz="2200" dirty="0" smtClean="0"/>
              <a:t>D</a:t>
            </a:r>
            <a:r>
              <a:rPr lang="en-US" sz="2200" dirty="0"/>
              <a:t>.</a:t>
            </a:r>
          </a:p>
        </p:txBody>
      </p:sp>
      <p:pic>
        <p:nvPicPr>
          <p:cNvPr id="2" name="Picture 1" descr="Skyline of Chicago."/>
          <p:cNvPicPr>
            <a:picLocks noChangeAspect="1"/>
          </p:cNvPicPr>
          <p:nvPr/>
        </p:nvPicPr>
        <p:blipFill rotWithShape="1">
          <a:blip r:embed="rId2">
            <a:extLst>
              <a:ext uri="{28A0092B-C50C-407E-A947-70E740481C1C}">
                <a14:useLocalDpi xmlns:a14="http://schemas.microsoft.com/office/drawing/2010/main" val="0"/>
              </a:ext>
            </a:extLst>
          </a:blip>
          <a:srcRect r="1023" b="3782"/>
          <a:stretch/>
        </p:blipFill>
        <p:spPr>
          <a:xfrm>
            <a:off x="475146" y="2530956"/>
            <a:ext cx="8280666" cy="2903686"/>
          </a:xfrm>
          <a:prstGeom prst="rect">
            <a:avLst/>
          </a:prstGeom>
        </p:spPr>
      </p:pic>
    </p:spTree>
    <p:extLst>
      <p:ext uri="{BB962C8B-B14F-4D97-AF65-F5344CB8AC3E}">
        <p14:creationId xmlns:p14="http://schemas.microsoft.com/office/powerpoint/2010/main" val="1746475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13.2.1 Models of Urban Structure </a:t>
            </a:r>
            <a:r>
              <a:rPr lang="en-US" sz="2000" b="0" dirty="0" smtClean="0"/>
              <a:t>(6 </a:t>
            </a:r>
            <a:r>
              <a:rPr lang="en-US" sz="2000" b="0" dirty="0"/>
              <a:t>of </a:t>
            </a:r>
            <a:r>
              <a:rPr lang="en-US" sz="2000" b="0" dirty="0" smtClean="0"/>
              <a:t>6)</a:t>
            </a:r>
            <a:endParaRPr lang="en-US" dirty="0"/>
          </a:p>
        </p:txBody>
      </p:sp>
      <p:sp>
        <p:nvSpPr>
          <p:cNvPr id="8" name="Content Placeholder 7"/>
          <p:cNvSpPr>
            <a:spLocks noGrp="1"/>
          </p:cNvSpPr>
          <p:nvPr>
            <p:ph sz="quarter" idx="13"/>
          </p:nvPr>
        </p:nvSpPr>
        <p:spPr>
          <a:xfrm>
            <a:off x="457200" y="1556326"/>
            <a:ext cx="8229600" cy="971981"/>
          </a:xfrm>
        </p:spPr>
        <p:txBody>
          <a:bodyPr/>
          <a:lstStyle/>
          <a:p>
            <a:pPr marL="0" indent="0">
              <a:buNone/>
              <a:tabLst>
                <a:tab pos="2800350" algn="l"/>
              </a:tabLst>
            </a:pPr>
            <a:r>
              <a:rPr lang="it-IT" altLang="en-US" sz="2000" b="1" dirty="0"/>
              <a:t>Figures 13-14 and 13-15:</a:t>
            </a:r>
            <a:r>
              <a:rPr lang="it-IT" altLang="en-US" sz="2000" dirty="0"/>
              <a:t> </a:t>
            </a:r>
            <a:r>
              <a:rPr lang="en-US" altLang="en-US" sz="2000" dirty="0"/>
              <a:t>The multiple nuclei model (left) displays different activities in different nodes, like the University of Chicago (right) serving as a center of services for students.</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96506"/>
            <a:ext cx="3509001" cy="2956213"/>
          </a:xfrm>
          <a:prstGeom prst="rect">
            <a:avLst/>
          </a:prstGeom>
        </p:spPr>
      </p:pic>
      <p:pic>
        <p:nvPicPr>
          <p:cNvPr id="5" name="Picture 4" descr="The University of Chicago."/>
          <p:cNvPicPr>
            <a:picLocks noChangeAspect="1"/>
          </p:cNvPicPr>
          <p:nvPr/>
        </p:nvPicPr>
        <p:blipFill rotWithShape="1">
          <a:blip r:embed="rId3">
            <a:extLst>
              <a:ext uri="{28A0092B-C50C-407E-A947-70E740481C1C}">
                <a14:useLocalDpi xmlns:a14="http://schemas.microsoft.com/office/drawing/2010/main" val="0"/>
              </a:ext>
            </a:extLst>
          </a:blip>
          <a:srcRect b="4658"/>
          <a:stretch/>
        </p:blipFill>
        <p:spPr>
          <a:xfrm>
            <a:off x="4329819" y="3149647"/>
            <a:ext cx="4564456" cy="2595544"/>
          </a:xfrm>
          <a:prstGeom prst="rect">
            <a:avLst/>
          </a:prstGeom>
        </p:spPr>
      </p:pic>
      <p:sp>
        <p:nvSpPr>
          <p:cNvPr id="1052" name="Rectangle 1047"/>
          <p:cNvSpPr>
            <a:spLocks noChangeArrowheads="1"/>
          </p:cNvSpPr>
          <p:nvPr/>
        </p:nvSpPr>
        <p:spPr bwMode="auto">
          <a:xfrm>
            <a:off x="3272958" y="4965327"/>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Black" panose="020B0A04020102020204" pitchFamily="34" charset="0"/>
              </a:rPr>
              <a:t>1</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53" name="Rectangle 1048"/>
          <p:cNvSpPr>
            <a:spLocks noChangeArrowheads="1"/>
          </p:cNvSpPr>
          <p:nvPr/>
        </p:nvSpPr>
        <p:spPr bwMode="auto">
          <a:xfrm>
            <a:off x="3161833" y="4863727"/>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Black" panose="020B0A04020102020204" pitchFamily="34" charset="0"/>
              </a:rPr>
              <a:t>2</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54" name="Rectangle 1049"/>
          <p:cNvSpPr>
            <a:spLocks noChangeArrowheads="1"/>
          </p:cNvSpPr>
          <p:nvPr/>
        </p:nvSpPr>
        <p:spPr bwMode="auto">
          <a:xfrm>
            <a:off x="2901483" y="5057402"/>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Black" panose="020B0A04020102020204" pitchFamily="34" charset="0"/>
              </a:rPr>
              <a:t>3</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55" name="Rectangle 1050"/>
          <p:cNvSpPr>
            <a:spLocks noChangeArrowheads="1"/>
          </p:cNvSpPr>
          <p:nvPr/>
        </p:nvSpPr>
        <p:spPr bwMode="auto">
          <a:xfrm>
            <a:off x="3060233" y="5241552"/>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Black" panose="020B0A04020102020204" pitchFamily="34" charset="0"/>
              </a:rPr>
              <a:t>4</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56" name="Rectangle 1051"/>
          <p:cNvSpPr>
            <a:spLocks noChangeArrowheads="1"/>
          </p:cNvSpPr>
          <p:nvPr/>
        </p:nvSpPr>
        <p:spPr bwMode="auto">
          <a:xfrm>
            <a:off x="3228508" y="5254252"/>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Black" panose="020B0A04020102020204" pitchFamily="34" charset="0"/>
              </a:rPr>
              <a:t>7</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57" name="Rectangle 1052"/>
          <p:cNvSpPr>
            <a:spLocks noChangeArrowheads="1"/>
          </p:cNvSpPr>
          <p:nvPr/>
        </p:nvSpPr>
        <p:spPr bwMode="auto">
          <a:xfrm>
            <a:off x="3244383" y="5406652"/>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Black" panose="020B0A04020102020204" pitchFamily="34" charset="0"/>
              </a:rPr>
              <a:t>5</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58" name="Rectangle 1053"/>
          <p:cNvSpPr>
            <a:spLocks noChangeArrowheads="1"/>
          </p:cNvSpPr>
          <p:nvPr/>
        </p:nvSpPr>
        <p:spPr bwMode="auto">
          <a:xfrm>
            <a:off x="2476033" y="5101852"/>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Black" panose="020B0A04020102020204" pitchFamily="34" charset="0"/>
              </a:rPr>
              <a:t>6</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59" name="Rectangle 1054"/>
          <p:cNvSpPr>
            <a:spLocks noChangeArrowheads="1"/>
          </p:cNvSpPr>
          <p:nvPr/>
        </p:nvSpPr>
        <p:spPr bwMode="auto">
          <a:xfrm>
            <a:off x="2920533" y="5501902"/>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Black" panose="020B0A04020102020204" pitchFamily="34" charset="0"/>
              </a:rPr>
              <a:t>8</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60" name="Rectangle 1055"/>
          <p:cNvSpPr>
            <a:spLocks noChangeArrowheads="1"/>
          </p:cNvSpPr>
          <p:nvPr/>
        </p:nvSpPr>
        <p:spPr bwMode="auto">
          <a:xfrm>
            <a:off x="2466508" y="5266952"/>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Black" panose="020B0A04020102020204" pitchFamily="34" charset="0"/>
              </a:rPr>
              <a:t>9</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61" name="Rectangle 1056"/>
          <p:cNvSpPr>
            <a:spLocks noChangeArrowheads="1"/>
          </p:cNvSpPr>
          <p:nvPr/>
        </p:nvSpPr>
        <p:spPr bwMode="auto">
          <a:xfrm>
            <a:off x="3457108" y="4787527"/>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Black" panose="020B0A04020102020204" pitchFamily="34" charset="0"/>
              </a:rPr>
              <a:t>3</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62" name="Rectangle 1057"/>
          <p:cNvSpPr>
            <a:spLocks noChangeArrowheads="1"/>
          </p:cNvSpPr>
          <p:nvPr/>
        </p:nvSpPr>
        <p:spPr bwMode="auto">
          <a:xfrm>
            <a:off x="612304" y="514153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Arial Black" panose="020B0A04020102020204" pitchFamily="34" charset="0"/>
              </a:rPr>
              <a:t>1</a:t>
            </a:r>
            <a:endParaRPr kumimoji="0" lang="en-US" altLang="en-US" sz="800" b="1" i="0" u="none" strike="noStrike" cap="none" normalizeH="0" baseline="0" dirty="0" smtClean="0">
              <a:ln>
                <a:noFill/>
              </a:ln>
              <a:solidFill>
                <a:schemeClr val="tx1"/>
              </a:solidFill>
              <a:effectLst/>
              <a:latin typeface="Arial Black" panose="020B0A04020102020204" pitchFamily="34" charset="0"/>
            </a:endParaRPr>
          </a:p>
        </p:txBody>
      </p:sp>
      <p:sp>
        <p:nvSpPr>
          <p:cNvPr id="1063" name="Rectangle 1058"/>
          <p:cNvSpPr>
            <a:spLocks noChangeArrowheads="1"/>
          </p:cNvSpPr>
          <p:nvPr/>
        </p:nvSpPr>
        <p:spPr bwMode="auto">
          <a:xfrm>
            <a:off x="675804" y="5138356"/>
            <a:ext cx="12599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  Central business district</a:t>
            </a:r>
            <a:endParaRPr kumimoji="0" lang="en-US" altLang="en-US" sz="800" b="1" i="0" u="none" strike="noStrike" cap="none" normalizeH="0" baseline="0" smtClean="0">
              <a:ln>
                <a:noFill/>
              </a:ln>
              <a:solidFill>
                <a:schemeClr val="tx1"/>
              </a:solidFill>
              <a:effectLst/>
              <a:latin typeface="+mj-lt"/>
            </a:endParaRPr>
          </a:p>
        </p:txBody>
      </p:sp>
      <p:sp>
        <p:nvSpPr>
          <p:cNvPr id="1064" name="Rectangle 1059"/>
          <p:cNvSpPr>
            <a:spLocks noChangeArrowheads="1"/>
          </p:cNvSpPr>
          <p:nvPr/>
        </p:nvSpPr>
        <p:spPr bwMode="auto">
          <a:xfrm>
            <a:off x="612304" y="5278058"/>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Arial Black" panose="020B0A04020102020204" pitchFamily="34" charset="0"/>
              </a:rPr>
              <a:t>2</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65" name="Rectangle 1060"/>
          <p:cNvSpPr>
            <a:spLocks noChangeArrowheads="1"/>
          </p:cNvSpPr>
          <p:nvPr/>
        </p:nvSpPr>
        <p:spPr bwMode="auto">
          <a:xfrm>
            <a:off x="675804" y="5274881"/>
            <a:ext cx="158376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  Wholesale, light manufacturing</a:t>
            </a:r>
            <a:endParaRPr kumimoji="0" lang="en-US" altLang="en-US" sz="800" b="1" i="0" u="none" strike="noStrike" cap="none" normalizeH="0" baseline="0" smtClean="0">
              <a:ln>
                <a:noFill/>
              </a:ln>
              <a:solidFill>
                <a:schemeClr val="tx1"/>
              </a:solidFill>
              <a:effectLst/>
              <a:latin typeface="+mj-lt"/>
            </a:endParaRPr>
          </a:p>
        </p:txBody>
      </p:sp>
      <p:sp>
        <p:nvSpPr>
          <p:cNvPr id="1066" name="Rectangle 1061"/>
          <p:cNvSpPr>
            <a:spLocks noChangeArrowheads="1"/>
          </p:cNvSpPr>
          <p:nvPr/>
        </p:nvSpPr>
        <p:spPr bwMode="auto">
          <a:xfrm>
            <a:off x="612304" y="541458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Arial Black" panose="020B0A04020102020204" pitchFamily="34" charset="0"/>
              </a:rPr>
              <a:t>3</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67" name="Rectangle 1062"/>
          <p:cNvSpPr>
            <a:spLocks noChangeArrowheads="1"/>
          </p:cNvSpPr>
          <p:nvPr/>
        </p:nvSpPr>
        <p:spPr bwMode="auto">
          <a:xfrm>
            <a:off x="675804" y="5411406"/>
            <a:ext cx="110126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  Low-class residential</a:t>
            </a:r>
            <a:endParaRPr kumimoji="0" lang="en-US" altLang="en-US" sz="800" b="1" i="0" u="none" strike="noStrike" cap="none" normalizeH="0" baseline="0" smtClean="0">
              <a:ln>
                <a:noFill/>
              </a:ln>
              <a:solidFill>
                <a:schemeClr val="tx1"/>
              </a:solidFill>
              <a:effectLst/>
              <a:latin typeface="+mj-lt"/>
            </a:endParaRPr>
          </a:p>
        </p:txBody>
      </p:sp>
      <p:sp>
        <p:nvSpPr>
          <p:cNvPr id="1068" name="Rectangle 1063"/>
          <p:cNvSpPr>
            <a:spLocks noChangeArrowheads="1"/>
          </p:cNvSpPr>
          <p:nvPr/>
        </p:nvSpPr>
        <p:spPr bwMode="auto">
          <a:xfrm>
            <a:off x="612304" y="5551108"/>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Arial Black" panose="020B0A04020102020204" pitchFamily="34" charset="0"/>
              </a:rPr>
              <a:t>4</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69" name="Rectangle 1064"/>
          <p:cNvSpPr>
            <a:spLocks noChangeArrowheads="1"/>
          </p:cNvSpPr>
          <p:nvPr/>
        </p:nvSpPr>
        <p:spPr bwMode="auto">
          <a:xfrm>
            <a:off x="675804" y="5547931"/>
            <a:ext cx="12840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  Medium-class residential</a:t>
            </a:r>
            <a:endParaRPr kumimoji="0" lang="en-US" altLang="en-US" sz="800" b="1" i="0" u="none" strike="noStrike" cap="none" normalizeH="0" baseline="0" smtClean="0">
              <a:ln>
                <a:noFill/>
              </a:ln>
              <a:solidFill>
                <a:schemeClr val="tx1"/>
              </a:solidFill>
              <a:effectLst/>
              <a:latin typeface="+mj-lt"/>
            </a:endParaRPr>
          </a:p>
        </p:txBody>
      </p:sp>
      <p:sp>
        <p:nvSpPr>
          <p:cNvPr id="1070" name="Rectangle 1065"/>
          <p:cNvSpPr>
            <a:spLocks noChangeArrowheads="1"/>
          </p:cNvSpPr>
          <p:nvPr/>
        </p:nvSpPr>
        <p:spPr bwMode="auto">
          <a:xfrm>
            <a:off x="612304" y="568763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Arial Black" panose="020B0A04020102020204" pitchFamily="34" charset="0"/>
              </a:rPr>
              <a:t>5</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71" name="Rectangle 1066"/>
          <p:cNvSpPr>
            <a:spLocks noChangeArrowheads="1"/>
          </p:cNvSpPr>
          <p:nvPr/>
        </p:nvSpPr>
        <p:spPr bwMode="auto">
          <a:xfrm>
            <a:off x="675804" y="5684456"/>
            <a:ext cx="11237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  High-class residential</a:t>
            </a:r>
            <a:endParaRPr kumimoji="0" lang="en-US" altLang="en-US" sz="800" b="1" i="0" u="none" strike="noStrike" cap="none" normalizeH="0" baseline="0" smtClean="0">
              <a:ln>
                <a:noFill/>
              </a:ln>
              <a:solidFill>
                <a:schemeClr val="tx1"/>
              </a:solidFill>
              <a:effectLst/>
              <a:latin typeface="+mj-lt"/>
            </a:endParaRPr>
          </a:p>
        </p:txBody>
      </p:sp>
      <p:sp>
        <p:nvSpPr>
          <p:cNvPr id="1072" name="Rectangle 1067"/>
          <p:cNvSpPr>
            <a:spLocks noChangeArrowheads="1"/>
          </p:cNvSpPr>
          <p:nvPr/>
        </p:nvSpPr>
        <p:spPr bwMode="auto">
          <a:xfrm>
            <a:off x="612304" y="5824158"/>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Arial Black" panose="020B0A04020102020204" pitchFamily="34" charset="0"/>
              </a:rPr>
              <a:t>6</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73" name="Rectangle 1068"/>
          <p:cNvSpPr>
            <a:spLocks noChangeArrowheads="1"/>
          </p:cNvSpPr>
          <p:nvPr/>
        </p:nvSpPr>
        <p:spPr bwMode="auto">
          <a:xfrm>
            <a:off x="675804" y="5820981"/>
            <a:ext cx="110447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  Heavy manufacturing</a:t>
            </a:r>
            <a:endParaRPr kumimoji="0" lang="en-US" altLang="en-US" sz="800" b="1" i="0" u="none" strike="noStrike" cap="none" normalizeH="0" baseline="0" smtClean="0">
              <a:ln>
                <a:noFill/>
              </a:ln>
              <a:solidFill>
                <a:schemeClr val="tx1"/>
              </a:solidFill>
              <a:effectLst/>
              <a:latin typeface="+mj-lt"/>
            </a:endParaRPr>
          </a:p>
        </p:txBody>
      </p:sp>
      <p:sp>
        <p:nvSpPr>
          <p:cNvPr id="1074" name="Rectangle 1069"/>
          <p:cNvSpPr>
            <a:spLocks noChangeArrowheads="1"/>
          </p:cNvSpPr>
          <p:nvPr/>
        </p:nvSpPr>
        <p:spPr bwMode="auto">
          <a:xfrm>
            <a:off x="612304" y="596068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Arial Black" panose="020B0A04020102020204" pitchFamily="34" charset="0"/>
              </a:rPr>
              <a:t>7</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75" name="Rectangle 1070"/>
          <p:cNvSpPr>
            <a:spLocks noChangeArrowheads="1"/>
          </p:cNvSpPr>
          <p:nvPr/>
        </p:nvSpPr>
        <p:spPr bwMode="auto">
          <a:xfrm>
            <a:off x="675804" y="5957506"/>
            <a:ext cx="132247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  Outlying business district</a:t>
            </a:r>
            <a:endParaRPr kumimoji="0" lang="en-US" altLang="en-US" sz="800" b="1" i="0" u="none" strike="noStrike" cap="none" normalizeH="0" baseline="0" smtClean="0">
              <a:ln>
                <a:noFill/>
              </a:ln>
              <a:solidFill>
                <a:schemeClr val="tx1"/>
              </a:solidFill>
              <a:effectLst/>
              <a:latin typeface="+mj-lt"/>
            </a:endParaRPr>
          </a:p>
        </p:txBody>
      </p:sp>
      <p:sp>
        <p:nvSpPr>
          <p:cNvPr id="1076" name="Rectangle 1071"/>
          <p:cNvSpPr>
            <a:spLocks noChangeArrowheads="1"/>
          </p:cNvSpPr>
          <p:nvPr/>
        </p:nvSpPr>
        <p:spPr bwMode="auto">
          <a:xfrm>
            <a:off x="612304" y="6097208"/>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Arial Black" panose="020B0A04020102020204" pitchFamily="34" charset="0"/>
              </a:rPr>
              <a:t>8</a:t>
            </a:r>
            <a:endParaRPr kumimoji="0" lang="en-US" altLang="en-US" sz="800" b="1" i="0" u="none" strike="noStrike" cap="none" normalizeH="0" baseline="0" smtClean="0">
              <a:ln>
                <a:noFill/>
              </a:ln>
              <a:solidFill>
                <a:schemeClr val="tx1"/>
              </a:solidFill>
              <a:effectLst/>
              <a:latin typeface="Arial Black" panose="020B0A04020102020204" pitchFamily="34" charset="0"/>
            </a:endParaRPr>
          </a:p>
        </p:txBody>
      </p:sp>
      <p:sp>
        <p:nvSpPr>
          <p:cNvPr id="1077" name="Rectangle 1072"/>
          <p:cNvSpPr>
            <a:spLocks noChangeArrowheads="1"/>
          </p:cNvSpPr>
          <p:nvPr/>
        </p:nvSpPr>
        <p:spPr bwMode="auto">
          <a:xfrm>
            <a:off x="675804" y="6094031"/>
            <a:ext cx="9842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  Residential suburb</a:t>
            </a:r>
            <a:endParaRPr kumimoji="0" lang="en-US" altLang="en-US" sz="800" b="1" i="0" u="none" strike="noStrike" cap="none" normalizeH="0" baseline="0" smtClean="0">
              <a:ln>
                <a:noFill/>
              </a:ln>
              <a:solidFill>
                <a:schemeClr val="tx1"/>
              </a:solidFill>
              <a:effectLst/>
              <a:latin typeface="+mj-lt"/>
            </a:endParaRPr>
          </a:p>
        </p:txBody>
      </p:sp>
      <p:sp>
        <p:nvSpPr>
          <p:cNvPr id="1078" name="Rectangle 1073"/>
          <p:cNvSpPr>
            <a:spLocks noChangeArrowheads="1"/>
          </p:cNvSpPr>
          <p:nvPr/>
        </p:nvSpPr>
        <p:spPr bwMode="auto">
          <a:xfrm>
            <a:off x="612304" y="6233733"/>
            <a:ext cx="689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Arial Black" panose="020B0A04020102020204" pitchFamily="34" charset="0"/>
              </a:rPr>
              <a:t>9</a:t>
            </a:r>
            <a:endParaRPr kumimoji="0" lang="en-US" altLang="en-US" sz="800" b="1" i="0" u="none" strike="noStrike" cap="none" normalizeH="0" baseline="0" dirty="0" smtClean="0">
              <a:ln>
                <a:noFill/>
              </a:ln>
              <a:solidFill>
                <a:schemeClr val="tx1"/>
              </a:solidFill>
              <a:effectLst/>
              <a:latin typeface="Arial Black" panose="020B0A04020102020204" pitchFamily="34" charset="0"/>
            </a:endParaRPr>
          </a:p>
        </p:txBody>
      </p:sp>
      <p:sp>
        <p:nvSpPr>
          <p:cNvPr id="1079" name="Rectangle 1074"/>
          <p:cNvSpPr>
            <a:spLocks noChangeArrowheads="1"/>
          </p:cNvSpPr>
          <p:nvPr/>
        </p:nvSpPr>
        <p:spPr bwMode="auto">
          <a:xfrm>
            <a:off x="675804" y="6223413"/>
            <a:ext cx="8976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  Industrial suburb</a:t>
            </a:r>
            <a:endParaRPr kumimoji="0" lang="en-US" altLang="en-US" sz="800" b="1" i="0" u="none" strike="noStrike" cap="none" normalizeH="0" baseline="0" dirty="0" smtClean="0">
              <a:ln>
                <a:noFill/>
              </a:ln>
              <a:solidFill>
                <a:schemeClr val="tx1"/>
              </a:solidFill>
              <a:effectLst/>
              <a:latin typeface="+mj-lt"/>
            </a:endParaRPr>
          </a:p>
        </p:txBody>
      </p:sp>
      <p:cxnSp>
        <p:nvCxnSpPr>
          <p:cNvPr id="1082" name="Straight Connector 1081"/>
          <p:cNvCxnSpPr/>
          <p:nvPr/>
        </p:nvCxnSpPr>
        <p:spPr>
          <a:xfrm>
            <a:off x="2989463" y="5584031"/>
            <a:ext cx="49012" cy="448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p:cNvCxnSpPr/>
          <p:nvPr/>
        </p:nvCxnSpPr>
        <p:spPr>
          <a:xfrm>
            <a:off x="2419410" y="5244517"/>
            <a:ext cx="49012" cy="448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4" name="Straight Connector 1083"/>
          <p:cNvCxnSpPr/>
          <p:nvPr/>
        </p:nvCxnSpPr>
        <p:spPr>
          <a:xfrm>
            <a:off x="3281664" y="5321510"/>
            <a:ext cx="49012" cy="448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7595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13.2.2 Applying the Models in North America </a:t>
            </a:r>
            <a:r>
              <a:rPr lang="en-US" sz="2000" b="0" dirty="0"/>
              <a:t>(1 of </a:t>
            </a:r>
            <a:r>
              <a:rPr lang="en-US" sz="2000" b="0" dirty="0" smtClean="0"/>
              <a:t>6)</a:t>
            </a:r>
            <a:endParaRPr lang="en-US" sz="2000" b="0" dirty="0"/>
          </a:p>
        </p:txBody>
      </p:sp>
      <p:sp>
        <p:nvSpPr>
          <p:cNvPr id="8" name="Content Placeholder 7"/>
          <p:cNvSpPr>
            <a:spLocks noGrp="1"/>
          </p:cNvSpPr>
          <p:nvPr>
            <p:ph sz="quarter" idx="13"/>
          </p:nvPr>
        </p:nvSpPr>
        <p:spPr>
          <a:xfrm>
            <a:off x="457200" y="1556326"/>
            <a:ext cx="8386763" cy="4434275"/>
          </a:xfrm>
        </p:spPr>
        <p:txBody>
          <a:bodyPr/>
          <a:lstStyle/>
          <a:p>
            <a:pPr indent="-256032"/>
            <a:r>
              <a:rPr lang="en-US" dirty="0"/>
              <a:t>The study of where people of varying living standards, ethnic background, and lifestyle live within an urban area is </a:t>
            </a:r>
            <a:r>
              <a:rPr lang="en-US" b="1" dirty="0"/>
              <a:t>social area analysis</a:t>
            </a:r>
          </a:p>
          <a:p>
            <a:pPr indent="-256032"/>
            <a:r>
              <a:rPr lang="en-US" dirty="0"/>
              <a:t>Urban areas in the United States are divided into </a:t>
            </a:r>
            <a:r>
              <a:rPr lang="en-US" b="1" dirty="0"/>
              <a:t>census tracts</a:t>
            </a:r>
            <a:r>
              <a:rPr lang="en-US" dirty="0"/>
              <a:t> that each contain approximately 5,000 residents and correspond, where possible, to neighborhood boundaries</a:t>
            </a:r>
          </a:p>
        </p:txBody>
      </p:sp>
    </p:spTree>
    <p:extLst>
      <p:ext uri="{BB962C8B-B14F-4D97-AF65-F5344CB8AC3E}">
        <p14:creationId xmlns:p14="http://schemas.microsoft.com/office/powerpoint/2010/main" val="373374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13.2.2 Applying the Models in North America </a:t>
            </a:r>
            <a:r>
              <a:rPr lang="en-US" sz="2000" b="0" dirty="0"/>
              <a:t>(2 of </a:t>
            </a:r>
            <a:r>
              <a:rPr lang="en-US" sz="2000" b="0" dirty="0" smtClean="0"/>
              <a:t>6)</a:t>
            </a:r>
            <a:endParaRPr lang="en-US" sz="3400" dirty="0"/>
          </a:p>
        </p:txBody>
      </p:sp>
      <p:sp>
        <p:nvSpPr>
          <p:cNvPr id="8" name="Content Placeholder 7"/>
          <p:cNvSpPr>
            <a:spLocks noGrp="1"/>
          </p:cNvSpPr>
          <p:nvPr>
            <p:ph sz="quarter" idx="13"/>
          </p:nvPr>
        </p:nvSpPr>
        <p:spPr>
          <a:xfrm>
            <a:off x="457201" y="1556326"/>
            <a:ext cx="8229600" cy="4434275"/>
          </a:xfrm>
        </p:spPr>
        <p:txBody>
          <a:bodyPr/>
          <a:lstStyle/>
          <a:p>
            <a:pPr indent="-256032"/>
            <a:r>
              <a:rPr lang="en-US" dirty="0"/>
              <a:t>The </a:t>
            </a:r>
            <a:r>
              <a:rPr lang="en-US" b="1" dirty="0"/>
              <a:t>concentric zone model</a:t>
            </a:r>
            <a:r>
              <a:rPr lang="en-US" dirty="0"/>
              <a:t> suggests that households in older homes are much more likely to live in an inner ring and the household in a newer house in an outer ring</a:t>
            </a:r>
          </a:p>
          <a:p>
            <a:pPr indent="-256032"/>
            <a:r>
              <a:rPr lang="en-US" dirty="0"/>
              <a:t>The </a:t>
            </a:r>
            <a:r>
              <a:rPr lang="en-US" b="1" dirty="0"/>
              <a:t>sector model</a:t>
            </a:r>
            <a:r>
              <a:rPr lang="en-US" dirty="0"/>
              <a:t> suggests that the household with a more modest income is unlikely to live in the same sector of the city as the household with the higher income</a:t>
            </a:r>
          </a:p>
          <a:p>
            <a:pPr indent="-256032"/>
            <a:r>
              <a:rPr lang="en-US" dirty="0"/>
              <a:t>The </a:t>
            </a:r>
            <a:r>
              <a:rPr lang="en-US" b="1" dirty="0"/>
              <a:t>nuclei model</a:t>
            </a:r>
            <a:r>
              <a:rPr lang="en-US" dirty="0"/>
              <a:t> suggests people with the same ethnic or racial background are likely to live near each other</a:t>
            </a:r>
          </a:p>
        </p:txBody>
      </p:sp>
    </p:spTree>
    <p:extLst>
      <p:ext uri="{BB962C8B-B14F-4D97-AF65-F5344CB8AC3E}">
        <p14:creationId xmlns:p14="http://schemas.microsoft.com/office/powerpoint/2010/main" val="912541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226" y="2336801"/>
            <a:ext cx="3858848" cy="3914774"/>
          </a:xfrm>
          <a:prstGeom prst="rect">
            <a:avLst/>
          </a:prstGeom>
        </p:spPr>
      </p:pic>
      <p:sp>
        <p:nvSpPr>
          <p:cNvPr id="7" name="Title 6"/>
          <p:cNvSpPr>
            <a:spLocks noGrp="1"/>
          </p:cNvSpPr>
          <p:nvPr>
            <p:ph type="title"/>
          </p:nvPr>
        </p:nvSpPr>
        <p:spPr/>
        <p:txBody>
          <a:bodyPr/>
          <a:lstStyle/>
          <a:p>
            <a:r>
              <a:rPr lang="en-US" sz="3400" dirty="0"/>
              <a:t>13.2.2 Applying the Models in North America </a:t>
            </a:r>
            <a:r>
              <a:rPr lang="en-US" sz="2000" b="0" dirty="0"/>
              <a:t>(3 of </a:t>
            </a:r>
            <a:r>
              <a:rPr lang="en-US" sz="2000" b="0" dirty="0" smtClean="0"/>
              <a:t>6)</a:t>
            </a:r>
            <a:endParaRPr lang="en-US" sz="3400" dirty="0"/>
          </a:p>
        </p:txBody>
      </p:sp>
      <p:sp>
        <p:nvSpPr>
          <p:cNvPr id="8" name="Content Placeholder 7"/>
          <p:cNvSpPr>
            <a:spLocks noGrp="1"/>
          </p:cNvSpPr>
          <p:nvPr>
            <p:ph sz="quarter" idx="13"/>
          </p:nvPr>
        </p:nvSpPr>
        <p:spPr>
          <a:xfrm>
            <a:off x="457200" y="1556326"/>
            <a:ext cx="8229600" cy="743962"/>
          </a:xfrm>
        </p:spPr>
        <p:txBody>
          <a:bodyPr/>
          <a:lstStyle/>
          <a:p>
            <a:pPr marL="0" indent="0">
              <a:buNone/>
              <a:tabLst>
                <a:tab pos="2800350" algn="l"/>
              </a:tabLst>
            </a:pPr>
            <a:r>
              <a:rPr lang="it-IT" altLang="en-US" sz="2200" b="1" dirty="0"/>
              <a:t>Figure 13-18:</a:t>
            </a:r>
            <a:r>
              <a:rPr lang="it-IT" altLang="en-US" sz="2200" dirty="0"/>
              <a:t> </a:t>
            </a:r>
            <a:r>
              <a:rPr lang="en-US" altLang="en-US" sz="2200" dirty="0"/>
              <a:t>Examining the age of housing in San Antonio reveals a concentric pattern.</a:t>
            </a:r>
            <a:endParaRPr lang="en-US" sz="2200" dirty="0"/>
          </a:p>
        </p:txBody>
      </p:sp>
      <p:sp>
        <p:nvSpPr>
          <p:cNvPr id="156" name="Rectangle 142"/>
          <p:cNvSpPr>
            <a:spLocks noChangeArrowheads="1"/>
          </p:cNvSpPr>
          <p:nvPr/>
        </p:nvSpPr>
        <p:spPr bwMode="auto">
          <a:xfrm>
            <a:off x="6034088" y="3859213"/>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10</a:t>
            </a:r>
            <a:endParaRPr kumimoji="0" lang="en-US" altLang="en-US" sz="1600" b="1" i="0" u="none" strike="noStrike" cap="none" normalizeH="0" baseline="0" dirty="0" smtClean="0">
              <a:ln>
                <a:noFill/>
              </a:ln>
              <a:solidFill>
                <a:schemeClr val="tx1"/>
              </a:solidFill>
              <a:effectLst/>
              <a:latin typeface="+mj-lt"/>
            </a:endParaRPr>
          </a:p>
        </p:txBody>
      </p:sp>
      <p:sp>
        <p:nvSpPr>
          <p:cNvPr id="157" name="Rectangle 143"/>
          <p:cNvSpPr>
            <a:spLocks noChangeArrowheads="1"/>
          </p:cNvSpPr>
          <p:nvPr/>
        </p:nvSpPr>
        <p:spPr bwMode="auto">
          <a:xfrm>
            <a:off x="4611689" y="5856287"/>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37</a:t>
            </a:r>
            <a:endParaRPr kumimoji="0" lang="en-US" altLang="en-US" sz="1600" b="1" i="0" u="none" strike="noStrike" cap="none" normalizeH="0" baseline="0" dirty="0" smtClean="0">
              <a:ln>
                <a:noFill/>
              </a:ln>
              <a:solidFill>
                <a:schemeClr val="tx1"/>
              </a:solidFill>
              <a:effectLst/>
              <a:latin typeface="+mj-lt"/>
            </a:endParaRPr>
          </a:p>
        </p:txBody>
      </p:sp>
      <p:sp>
        <p:nvSpPr>
          <p:cNvPr id="158" name="Rectangle 144"/>
          <p:cNvSpPr>
            <a:spLocks noChangeArrowheads="1"/>
          </p:cNvSpPr>
          <p:nvPr/>
        </p:nvSpPr>
        <p:spPr bwMode="auto">
          <a:xfrm>
            <a:off x="2706688" y="5672137"/>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35</a:t>
            </a:r>
            <a:endParaRPr kumimoji="0" lang="en-US" altLang="en-US" sz="1600" b="1" i="0" u="none" strike="noStrike" cap="none" normalizeH="0" baseline="0" dirty="0" smtClean="0">
              <a:ln>
                <a:noFill/>
              </a:ln>
              <a:solidFill>
                <a:schemeClr val="tx1"/>
              </a:solidFill>
              <a:effectLst/>
              <a:latin typeface="+mj-lt"/>
            </a:endParaRPr>
          </a:p>
        </p:txBody>
      </p:sp>
      <p:sp>
        <p:nvSpPr>
          <p:cNvPr id="159" name="Rectangle 145"/>
          <p:cNvSpPr>
            <a:spLocks noChangeArrowheads="1"/>
          </p:cNvSpPr>
          <p:nvPr/>
        </p:nvSpPr>
        <p:spPr bwMode="auto">
          <a:xfrm>
            <a:off x="5980113" y="2943225"/>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35</a:t>
            </a:r>
            <a:endParaRPr kumimoji="0" lang="en-US" altLang="en-US" sz="1600" b="1" i="0" u="none" strike="noStrike" cap="none" normalizeH="0" baseline="0" dirty="0" smtClean="0">
              <a:ln>
                <a:noFill/>
              </a:ln>
              <a:solidFill>
                <a:schemeClr val="tx1"/>
              </a:solidFill>
              <a:effectLst/>
              <a:latin typeface="+mj-lt"/>
            </a:endParaRPr>
          </a:p>
        </p:txBody>
      </p:sp>
      <p:sp>
        <p:nvSpPr>
          <p:cNvPr id="160" name="Rectangle 146"/>
          <p:cNvSpPr>
            <a:spLocks noChangeArrowheads="1"/>
          </p:cNvSpPr>
          <p:nvPr/>
        </p:nvSpPr>
        <p:spPr bwMode="auto">
          <a:xfrm>
            <a:off x="3571083" y="2663826"/>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10</a:t>
            </a:r>
            <a:endParaRPr kumimoji="0" lang="en-US" altLang="en-US" sz="1600" b="1" i="0" u="none" strike="noStrike" cap="none" normalizeH="0" baseline="0" dirty="0" smtClean="0">
              <a:ln>
                <a:noFill/>
              </a:ln>
              <a:solidFill>
                <a:schemeClr val="tx1"/>
              </a:solidFill>
              <a:effectLst/>
              <a:latin typeface="+mj-lt"/>
            </a:endParaRPr>
          </a:p>
        </p:txBody>
      </p:sp>
      <p:sp>
        <p:nvSpPr>
          <p:cNvPr id="161" name="Rectangle 147"/>
          <p:cNvSpPr>
            <a:spLocks noChangeArrowheads="1"/>
          </p:cNvSpPr>
          <p:nvPr/>
        </p:nvSpPr>
        <p:spPr bwMode="auto">
          <a:xfrm>
            <a:off x="4787902" y="4608511"/>
            <a:ext cx="1301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410</a:t>
            </a:r>
            <a:endParaRPr kumimoji="0" lang="en-US" altLang="en-US" sz="1600" b="1" i="0" u="none" strike="noStrike" cap="none" normalizeH="0" baseline="0" dirty="0" smtClean="0">
              <a:ln>
                <a:noFill/>
              </a:ln>
              <a:solidFill>
                <a:schemeClr val="tx1"/>
              </a:solidFill>
              <a:effectLst/>
              <a:latin typeface="+mj-lt"/>
            </a:endParaRPr>
          </a:p>
        </p:txBody>
      </p:sp>
      <p:sp>
        <p:nvSpPr>
          <p:cNvPr id="162" name="Rectangle 148"/>
          <p:cNvSpPr>
            <a:spLocks noChangeArrowheads="1"/>
          </p:cNvSpPr>
          <p:nvPr/>
        </p:nvSpPr>
        <p:spPr bwMode="auto">
          <a:xfrm>
            <a:off x="3686177" y="4186237"/>
            <a:ext cx="1301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410</a:t>
            </a:r>
            <a:endParaRPr kumimoji="0" lang="en-US" altLang="en-US" sz="1600" b="1" i="0" u="none" strike="noStrike" cap="none" normalizeH="0" baseline="0" dirty="0" smtClean="0">
              <a:ln>
                <a:noFill/>
              </a:ln>
              <a:solidFill>
                <a:schemeClr val="tx1"/>
              </a:solidFill>
              <a:effectLst/>
              <a:latin typeface="+mj-lt"/>
            </a:endParaRPr>
          </a:p>
        </p:txBody>
      </p:sp>
      <p:sp>
        <p:nvSpPr>
          <p:cNvPr id="163" name="Rectangle 149"/>
          <p:cNvSpPr>
            <a:spLocks noChangeArrowheads="1"/>
          </p:cNvSpPr>
          <p:nvPr/>
        </p:nvSpPr>
        <p:spPr bwMode="auto">
          <a:xfrm>
            <a:off x="3057526" y="4621211"/>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90</a:t>
            </a:r>
            <a:endParaRPr kumimoji="0" lang="en-US" altLang="en-US" sz="1600" b="1" i="0" u="none" strike="noStrike" cap="none" normalizeH="0" baseline="0" dirty="0" smtClean="0">
              <a:ln>
                <a:noFill/>
              </a:ln>
              <a:solidFill>
                <a:schemeClr val="tx1"/>
              </a:solidFill>
              <a:effectLst/>
              <a:latin typeface="+mj-lt"/>
            </a:endParaRPr>
          </a:p>
        </p:txBody>
      </p:sp>
      <p:sp>
        <p:nvSpPr>
          <p:cNvPr id="164" name="Rectangle 150"/>
          <p:cNvSpPr>
            <a:spLocks noChangeArrowheads="1"/>
          </p:cNvSpPr>
          <p:nvPr/>
        </p:nvSpPr>
        <p:spPr bwMode="auto">
          <a:xfrm>
            <a:off x="3355976" y="3814763"/>
            <a:ext cx="1730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1604</a:t>
            </a:r>
            <a:endParaRPr kumimoji="0" lang="en-US" altLang="en-US" sz="1600" b="1" i="0" u="none" strike="noStrike" cap="none" normalizeH="0" baseline="0" dirty="0" smtClean="0">
              <a:ln>
                <a:noFill/>
              </a:ln>
              <a:solidFill>
                <a:schemeClr val="tx1"/>
              </a:solidFill>
              <a:effectLst/>
              <a:latin typeface="+mj-lt"/>
            </a:endParaRPr>
          </a:p>
        </p:txBody>
      </p:sp>
      <p:sp>
        <p:nvSpPr>
          <p:cNvPr id="165" name="Rectangle 151"/>
          <p:cNvSpPr>
            <a:spLocks noChangeArrowheads="1"/>
          </p:cNvSpPr>
          <p:nvPr/>
        </p:nvSpPr>
        <p:spPr bwMode="auto">
          <a:xfrm>
            <a:off x="5438776" y="4740274"/>
            <a:ext cx="1730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1604</a:t>
            </a:r>
            <a:endParaRPr kumimoji="0" lang="en-US" altLang="en-US" sz="1600" b="1" i="0" u="none" strike="noStrike" cap="none" normalizeH="0" baseline="0" dirty="0" smtClean="0">
              <a:ln>
                <a:noFill/>
              </a:ln>
              <a:solidFill>
                <a:schemeClr val="tx1"/>
              </a:solidFill>
              <a:effectLst/>
              <a:latin typeface="+mj-lt"/>
            </a:endParaRPr>
          </a:p>
        </p:txBody>
      </p:sp>
      <p:sp>
        <p:nvSpPr>
          <p:cNvPr id="166" name="Rectangle 152"/>
          <p:cNvSpPr>
            <a:spLocks noChangeArrowheads="1"/>
          </p:cNvSpPr>
          <p:nvPr/>
        </p:nvSpPr>
        <p:spPr bwMode="auto">
          <a:xfrm>
            <a:off x="4552950" y="2794795"/>
            <a:ext cx="1301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281</a:t>
            </a:r>
            <a:endParaRPr kumimoji="0" lang="en-US" altLang="en-US" sz="1600" b="1" i="0" u="none" strike="noStrike" cap="none" normalizeH="0" baseline="0" dirty="0" smtClean="0">
              <a:ln>
                <a:noFill/>
              </a:ln>
              <a:solidFill>
                <a:schemeClr val="tx1"/>
              </a:solidFill>
              <a:effectLst/>
              <a:latin typeface="+mj-lt"/>
            </a:endParaRPr>
          </a:p>
        </p:txBody>
      </p:sp>
      <p:sp>
        <p:nvSpPr>
          <p:cNvPr id="167" name="Rectangle 153"/>
          <p:cNvSpPr>
            <a:spLocks noChangeArrowheads="1"/>
          </p:cNvSpPr>
          <p:nvPr/>
        </p:nvSpPr>
        <p:spPr bwMode="auto">
          <a:xfrm>
            <a:off x="3665536" y="3900487"/>
            <a:ext cx="2596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Leon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Valley</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71" name="Rectangle 157"/>
          <p:cNvSpPr>
            <a:spLocks noChangeArrowheads="1"/>
          </p:cNvSpPr>
          <p:nvPr/>
        </p:nvSpPr>
        <p:spPr bwMode="auto">
          <a:xfrm>
            <a:off x="3311528" y="3402012"/>
            <a:ext cx="3238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Helotes</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72" name="Rectangle 158"/>
          <p:cNvSpPr>
            <a:spLocks noChangeArrowheads="1"/>
          </p:cNvSpPr>
          <p:nvPr/>
        </p:nvSpPr>
        <p:spPr bwMode="auto">
          <a:xfrm>
            <a:off x="4924424" y="3735389"/>
            <a:ext cx="3670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Live Oak</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73" name="Rectangle 159"/>
          <p:cNvSpPr>
            <a:spLocks noChangeArrowheads="1"/>
          </p:cNvSpPr>
          <p:nvPr/>
        </p:nvSpPr>
        <p:spPr bwMode="auto">
          <a:xfrm>
            <a:off x="5246688" y="3557587"/>
            <a:ext cx="3959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Universal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City</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75" name="Rectangle 161"/>
          <p:cNvSpPr>
            <a:spLocks noChangeArrowheads="1"/>
          </p:cNvSpPr>
          <p:nvPr/>
        </p:nvSpPr>
        <p:spPr bwMode="auto">
          <a:xfrm>
            <a:off x="4830763" y="3859214"/>
            <a:ext cx="42159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Arial Black" panose="020B0A04020102020204" pitchFamily="34" charset="0"/>
              </a:rPr>
              <a:t>Windcrest</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78" name="Rectangle 164"/>
          <p:cNvSpPr>
            <a:spLocks noChangeArrowheads="1"/>
          </p:cNvSpPr>
          <p:nvPr/>
        </p:nvSpPr>
        <p:spPr bwMode="auto">
          <a:xfrm>
            <a:off x="5068888" y="3944937"/>
            <a:ext cx="39113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Arial Black" panose="020B0A04020102020204" pitchFamily="34" charset="0"/>
              </a:rPr>
              <a:t>Converse</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80" name="Rectangle 166"/>
          <p:cNvSpPr>
            <a:spLocks noChangeArrowheads="1"/>
          </p:cNvSpPr>
          <p:nvPr/>
        </p:nvSpPr>
        <p:spPr bwMode="auto">
          <a:xfrm>
            <a:off x="5348288" y="4030662"/>
            <a:ext cx="32060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Schertz</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81" name="Rectangle 167"/>
          <p:cNvSpPr>
            <a:spLocks noChangeArrowheads="1"/>
          </p:cNvSpPr>
          <p:nvPr/>
        </p:nvSpPr>
        <p:spPr bwMode="auto">
          <a:xfrm>
            <a:off x="4824413" y="4189412"/>
            <a:ext cx="22121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Kirby</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82" name="Rectangle 168"/>
          <p:cNvSpPr>
            <a:spLocks noChangeArrowheads="1"/>
          </p:cNvSpPr>
          <p:nvPr/>
        </p:nvSpPr>
        <p:spPr bwMode="auto">
          <a:xfrm>
            <a:off x="4483886" y="4100511"/>
            <a:ext cx="2773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Terrell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Hills</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87" name="Rectangle 173"/>
          <p:cNvSpPr>
            <a:spLocks noChangeArrowheads="1"/>
          </p:cNvSpPr>
          <p:nvPr/>
        </p:nvSpPr>
        <p:spPr bwMode="auto">
          <a:xfrm>
            <a:off x="4310063" y="3984623"/>
            <a:ext cx="51135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Alamo </a:t>
            </a:r>
            <a:r>
              <a:rPr kumimoji="0" lang="en-US" altLang="en-US" sz="600" b="1" i="0" u="none" strike="noStrike" cap="none" normalizeH="0" baseline="0" dirty="0" err="1" smtClean="0">
                <a:ln>
                  <a:noFill/>
                </a:ln>
                <a:solidFill>
                  <a:srgbClr val="000000"/>
                </a:solidFill>
                <a:effectLst>
                  <a:glow rad="63500">
                    <a:schemeClr val="bg1">
                      <a:alpha val="50000"/>
                    </a:schemeClr>
                  </a:glow>
                </a:effectLst>
                <a:latin typeface="Arial Black" panose="020B0A04020102020204" pitchFamily="34" charset="0"/>
              </a:rPr>
              <a:t>Hgts</a:t>
            </a: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88" name="Rectangle 174"/>
          <p:cNvSpPr>
            <a:spLocks noChangeArrowheads="1"/>
          </p:cNvSpPr>
          <p:nvPr/>
        </p:nvSpPr>
        <p:spPr bwMode="auto">
          <a:xfrm>
            <a:off x="3725863" y="4603749"/>
            <a:ext cx="76302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San Antonio</a:t>
            </a:r>
            <a:endParaRPr kumimoji="0" lang="en-US" altLang="en-US" sz="9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89" name="Rectangle 175"/>
          <p:cNvSpPr>
            <a:spLocks noChangeArrowheads="1"/>
          </p:cNvSpPr>
          <p:nvPr/>
        </p:nvSpPr>
        <p:spPr bwMode="auto">
          <a:xfrm>
            <a:off x="5311776" y="2489200"/>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190" name="Rectangle 176"/>
          <p:cNvSpPr>
            <a:spLocks noChangeArrowheads="1"/>
          </p:cNvSpPr>
          <p:nvPr/>
        </p:nvSpPr>
        <p:spPr bwMode="auto">
          <a:xfrm>
            <a:off x="5711826" y="2489200"/>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a:t>
            </a:r>
            <a:endParaRPr kumimoji="0" lang="en-US" altLang="en-US" sz="1600" b="1" i="0" u="none" strike="noStrike" cap="none" normalizeH="0" baseline="0" dirty="0" smtClean="0">
              <a:ln>
                <a:noFill/>
              </a:ln>
              <a:solidFill>
                <a:schemeClr val="tx1"/>
              </a:solidFill>
              <a:effectLst/>
              <a:latin typeface="+mj-lt"/>
            </a:endParaRPr>
          </a:p>
        </p:txBody>
      </p:sp>
      <p:sp>
        <p:nvSpPr>
          <p:cNvPr id="191" name="Rectangle 177"/>
          <p:cNvSpPr>
            <a:spLocks noChangeArrowheads="1"/>
          </p:cNvSpPr>
          <p:nvPr/>
        </p:nvSpPr>
        <p:spPr bwMode="auto">
          <a:xfrm>
            <a:off x="5311776" y="2632075"/>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192" name="Rectangle 178"/>
          <p:cNvSpPr>
            <a:spLocks noChangeArrowheads="1"/>
          </p:cNvSpPr>
          <p:nvPr/>
        </p:nvSpPr>
        <p:spPr bwMode="auto">
          <a:xfrm>
            <a:off x="5557838" y="2632075"/>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a:t>
            </a:r>
            <a:endParaRPr kumimoji="0" lang="en-US" altLang="en-US" sz="1600" b="1" i="0" u="none" strike="noStrike" cap="none" normalizeH="0" baseline="0" dirty="0" smtClean="0">
              <a:ln>
                <a:noFill/>
              </a:ln>
              <a:solidFill>
                <a:schemeClr val="tx1"/>
              </a:solidFill>
              <a:effectLst/>
              <a:latin typeface="+mj-lt"/>
            </a:endParaRPr>
          </a:p>
        </p:txBody>
      </p:sp>
      <p:sp>
        <p:nvSpPr>
          <p:cNvPr id="193" name="Rectangle 179"/>
          <p:cNvSpPr>
            <a:spLocks noChangeArrowheads="1"/>
          </p:cNvSpPr>
          <p:nvPr/>
        </p:nvSpPr>
        <p:spPr bwMode="auto">
          <a:xfrm>
            <a:off x="6084888" y="2489200"/>
            <a:ext cx="2476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10 Miles</a:t>
            </a:r>
            <a:endParaRPr kumimoji="0" lang="en-US" altLang="en-US" sz="1600" b="1" i="0" u="none" strike="noStrike" cap="none" normalizeH="0" baseline="0" smtClean="0">
              <a:ln>
                <a:noFill/>
              </a:ln>
              <a:solidFill>
                <a:schemeClr val="tx1"/>
              </a:solidFill>
              <a:effectLst/>
              <a:latin typeface="+mj-lt"/>
            </a:endParaRPr>
          </a:p>
        </p:txBody>
      </p:sp>
      <p:sp>
        <p:nvSpPr>
          <p:cNvPr id="194" name="Rectangle 180"/>
          <p:cNvSpPr>
            <a:spLocks noChangeArrowheads="1"/>
          </p:cNvSpPr>
          <p:nvPr/>
        </p:nvSpPr>
        <p:spPr bwMode="auto">
          <a:xfrm>
            <a:off x="5783263" y="2628900"/>
            <a:ext cx="4191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10 Kilometers</a:t>
            </a:r>
            <a:endParaRPr kumimoji="0" lang="en-US" altLang="en-US" sz="1600" b="1" i="0" u="none" strike="noStrike" cap="none" normalizeH="0" baseline="0" smtClean="0">
              <a:ln>
                <a:noFill/>
              </a:ln>
              <a:solidFill>
                <a:schemeClr val="tx1"/>
              </a:solidFill>
              <a:effectLst/>
              <a:latin typeface="+mj-lt"/>
            </a:endParaRPr>
          </a:p>
        </p:txBody>
      </p:sp>
      <p:sp>
        <p:nvSpPr>
          <p:cNvPr id="195" name="Rectangle 181"/>
          <p:cNvSpPr>
            <a:spLocks noChangeArrowheads="1"/>
          </p:cNvSpPr>
          <p:nvPr/>
        </p:nvSpPr>
        <p:spPr bwMode="auto">
          <a:xfrm>
            <a:off x="5473701" y="5360987"/>
            <a:ext cx="8768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Percent housing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built 2005 or later</a:t>
            </a:r>
            <a:endParaRPr kumimoji="0" lang="en-US" altLang="en-US" sz="700" b="1" i="0" u="none" strike="noStrike" cap="none" normalizeH="0" baseline="0" dirty="0" smtClean="0">
              <a:ln>
                <a:noFill/>
              </a:ln>
              <a:solidFill>
                <a:schemeClr val="tx1"/>
              </a:solidFill>
              <a:effectLst/>
              <a:latin typeface="Arial Black" panose="020B0A04020102020204" pitchFamily="34" charset="0"/>
            </a:endParaRPr>
          </a:p>
        </p:txBody>
      </p:sp>
      <p:sp>
        <p:nvSpPr>
          <p:cNvPr id="201" name="Rectangle 187"/>
          <p:cNvSpPr>
            <a:spLocks noChangeArrowheads="1"/>
          </p:cNvSpPr>
          <p:nvPr/>
        </p:nvSpPr>
        <p:spPr bwMode="auto">
          <a:xfrm>
            <a:off x="5705476" y="5641975"/>
            <a:ext cx="6540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10 and above</a:t>
            </a:r>
            <a:endParaRPr kumimoji="0" lang="en-US" altLang="en-US" sz="1600" b="1" i="0" u="none" strike="noStrike" cap="none" normalizeH="0" baseline="0" dirty="0" smtClean="0">
              <a:ln>
                <a:noFill/>
              </a:ln>
              <a:solidFill>
                <a:schemeClr val="tx1"/>
              </a:solidFill>
              <a:effectLst/>
              <a:latin typeface="+mj-lt"/>
            </a:endParaRPr>
          </a:p>
        </p:txBody>
      </p:sp>
      <p:sp>
        <p:nvSpPr>
          <p:cNvPr id="202" name="Rectangle 188"/>
          <p:cNvSpPr>
            <a:spLocks noChangeArrowheads="1"/>
          </p:cNvSpPr>
          <p:nvPr/>
        </p:nvSpPr>
        <p:spPr bwMode="auto">
          <a:xfrm>
            <a:off x="5705476" y="5800725"/>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4–10</a:t>
            </a:r>
            <a:endParaRPr kumimoji="0" lang="en-US" altLang="en-US" sz="1600" b="1" i="0" u="none" strike="noStrike" cap="none" normalizeH="0" baseline="0" smtClean="0">
              <a:ln>
                <a:noFill/>
              </a:ln>
              <a:solidFill>
                <a:schemeClr val="tx1"/>
              </a:solidFill>
              <a:effectLst/>
              <a:latin typeface="+mj-lt"/>
            </a:endParaRPr>
          </a:p>
        </p:txBody>
      </p:sp>
      <p:sp>
        <p:nvSpPr>
          <p:cNvPr id="204" name="Rectangle 190"/>
          <p:cNvSpPr>
            <a:spLocks noChangeArrowheads="1"/>
          </p:cNvSpPr>
          <p:nvPr/>
        </p:nvSpPr>
        <p:spPr bwMode="auto">
          <a:xfrm>
            <a:off x="5705476" y="5959475"/>
            <a:ext cx="377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below 4</a:t>
            </a:r>
            <a:endParaRPr kumimoji="0" lang="en-US" altLang="en-US" sz="1600" b="1" i="0" u="none" strike="noStrike" cap="none" normalizeH="0" baseline="0" dirty="0" smtClean="0">
              <a:ln>
                <a:noFill/>
              </a:ln>
              <a:solidFill>
                <a:schemeClr val="tx1"/>
              </a:solidFill>
              <a:effectLst/>
              <a:latin typeface="+mj-lt"/>
            </a:endParaRPr>
          </a:p>
        </p:txBody>
      </p:sp>
      <p:sp>
        <p:nvSpPr>
          <p:cNvPr id="209" name="Rectangle 163"/>
          <p:cNvSpPr>
            <a:spLocks noChangeArrowheads="1"/>
          </p:cNvSpPr>
          <p:nvPr/>
        </p:nvSpPr>
        <p:spPr bwMode="auto">
          <a:xfrm>
            <a:off x="3057427" y="5926136"/>
            <a:ext cx="91372"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50" b="1" i="1" u="none" strike="noStrike" cap="none" normalizeH="0" baseline="0" dirty="0" smtClean="0">
                <a:ln>
                  <a:noFill/>
                </a:ln>
                <a:solidFill>
                  <a:srgbClr val="000000"/>
                </a:solidFill>
                <a:effectLst/>
                <a:latin typeface="Arial Black" panose="020B0A04020102020204" pitchFamily="34" charset="0"/>
              </a:rPr>
              <a:t>N</a:t>
            </a:r>
            <a:endParaRPr kumimoji="0" lang="en-US" altLang="en-US" sz="850" b="1" i="1"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5463034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13.2.2 Applying the Models in North America </a:t>
            </a:r>
            <a:r>
              <a:rPr lang="en-US" sz="2000" b="0" dirty="0"/>
              <a:t>(4 of </a:t>
            </a:r>
            <a:r>
              <a:rPr lang="en-US" sz="2000" b="0" dirty="0" smtClean="0"/>
              <a:t>6)</a:t>
            </a:r>
            <a:endParaRPr lang="en-US" sz="3400" dirty="0"/>
          </a:p>
        </p:txBody>
      </p:sp>
      <p:sp>
        <p:nvSpPr>
          <p:cNvPr id="8" name="Content Placeholder 7"/>
          <p:cNvSpPr>
            <a:spLocks noGrp="1"/>
          </p:cNvSpPr>
          <p:nvPr>
            <p:ph sz="quarter" idx="13"/>
          </p:nvPr>
        </p:nvSpPr>
        <p:spPr>
          <a:xfrm>
            <a:off x="457200" y="1556326"/>
            <a:ext cx="8229600" cy="729674"/>
          </a:xfrm>
        </p:spPr>
        <p:txBody>
          <a:bodyPr/>
          <a:lstStyle/>
          <a:p>
            <a:pPr marL="0" indent="0">
              <a:buNone/>
              <a:tabLst>
                <a:tab pos="2800350" algn="l"/>
              </a:tabLst>
            </a:pPr>
            <a:r>
              <a:rPr lang="it-IT" altLang="en-US" sz="2200" b="1" dirty="0"/>
              <a:t>Figures 13-19 and 13.20:</a:t>
            </a:r>
            <a:r>
              <a:rPr lang="it-IT" altLang="en-US" sz="2200" dirty="0"/>
              <a:t> </a:t>
            </a:r>
            <a:r>
              <a:rPr lang="en-US" sz="2200" dirty="0"/>
              <a:t>Older housing is found in an inner ring (left), while newer housing is found in an outer ring.</a:t>
            </a:r>
          </a:p>
        </p:txBody>
      </p:sp>
      <p:pic>
        <p:nvPicPr>
          <p:cNvPr id="2" name="Picture 1" descr="A Texas flag on an older house found in an inner 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86883"/>
            <a:ext cx="4067743" cy="2539435"/>
          </a:xfrm>
          <a:prstGeom prst="rect">
            <a:avLst/>
          </a:prstGeom>
        </p:spPr>
      </p:pic>
      <p:pic>
        <p:nvPicPr>
          <p:cNvPr id="5" name="Picture 4" descr="Newer housing is further from central San Antoni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134" y="2838986"/>
            <a:ext cx="4050722" cy="2566422"/>
          </a:xfrm>
          <a:prstGeom prst="rect">
            <a:avLst/>
          </a:prstGeom>
        </p:spPr>
      </p:pic>
    </p:spTree>
    <p:extLst>
      <p:ext uri="{BB962C8B-B14F-4D97-AF65-F5344CB8AC3E}">
        <p14:creationId xmlns:p14="http://schemas.microsoft.com/office/powerpoint/2010/main" val="2593517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13.2.2 Applying the Models in North America </a:t>
            </a:r>
            <a:r>
              <a:rPr lang="en-US" sz="2000" b="0" dirty="0" smtClean="0"/>
              <a:t>(5 </a:t>
            </a:r>
            <a:r>
              <a:rPr lang="en-US" sz="2000" b="0" dirty="0"/>
              <a:t>of </a:t>
            </a:r>
            <a:r>
              <a:rPr lang="en-US" sz="2000" b="0" dirty="0" smtClean="0"/>
              <a:t>6)</a:t>
            </a:r>
            <a:endParaRPr lang="en-US" sz="3400" dirty="0"/>
          </a:p>
        </p:txBody>
      </p:sp>
      <p:sp>
        <p:nvSpPr>
          <p:cNvPr id="8" name="Content Placeholder 7"/>
          <p:cNvSpPr>
            <a:spLocks noGrp="1"/>
          </p:cNvSpPr>
          <p:nvPr>
            <p:ph sz="quarter" idx="13"/>
          </p:nvPr>
        </p:nvSpPr>
        <p:spPr>
          <a:xfrm>
            <a:off x="457200" y="1556325"/>
            <a:ext cx="8229600" cy="703795"/>
          </a:xfrm>
        </p:spPr>
        <p:txBody>
          <a:bodyPr/>
          <a:lstStyle/>
          <a:p>
            <a:pPr marL="0" indent="0">
              <a:buNone/>
              <a:tabLst>
                <a:tab pos="2800350" algn="l"/>
              </a:tabLst>
            </a:pPr>
            <a:r>
              <a:rPr lang="it-IT" sz="2200" b="1" dirty="0"/>
              <a:t>Figure 13-21:</a:t>
            </a:r>
            <a:r>
              <a:rPr lang="it-IT" sz="2200" dirty="0"/>
              <a:t> </a:t>
            </a:r>
            <a:r>
              <a:rPr lang="en-US" sz="2200" dirty="0"/>
              <a:t>Examining the median income in San Antonio reveals a sector pattern.</a:t>
            </a:r>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2576" y="2336801"/>
            <a:ext cx="3858848" cy="3914773"/>
          </a:xfrm>
          <a:prstGeom prst="rect">
            <a:avLst/>
          </a:prstGeom>
        </p:spPr>
      </p:pic>
      <p:sp>
        <p:nvSpPr>
          <p:cNvPr id="42" name="Rectangle 142"/>
          <p:cNvSpPr>
            <a:spLocks noChangeArrowheads="1"/>
          </p:cNvSpPr>
          <p:nvPr/>
        </p:nvSpPr>
        <p:spPr bwMode="auto">
          <a:xfrm>
            <a:off x="6040438" y="3859213"/>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10</a:t>
            </a:r>
            <a:endParaRPr kumimoji="0" lang="en-US" altLang="en-US" sz="1600" b="1" i="0" u="none" strike="noStrike" cap="none" normalizeH="0" baseline="0" dirty="0" smtClean="0">
              <a:ln>
                <a:noFill/>
              </a:ln>
              <a:solidFill>
                <a:schemeClr val="tx1"/>
              </a:solidFill>
              <a:effectLst/>
              <a:latin typeface="+mj-lt"/>
            </a:endParaRPr>
          </a:p>
        </p:txBody>
      </p:sp>
      <p:sp>
        <p:nvSpPr>
          <p:cNvPr id="43" name="Rectangle 143"/>
          <p:cNvSpPr>
            <a:spLocks noChangeArrowheads="1"/>
          </p:cNvSpPr>
          <p:nvPr/>
        </p:nvSpPr>
        <p:spPr bwMode="auto">
          <a:xfrm>
            <a:off x="4618039" y="5856287"/>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37</a:t>
            </a:r>
            <a:endParaRPr kumimoji="0" lang="en-US" altLang="en-US" sz="1600" b="1" i="0" u="none" strike="noStrike" cap="none" normalizeH="0" baseline="0" dirty="0" smtClean="0">
              <a:ln>
                <a:noFill/>
              </a:ln>
              <a:solidFill>
                <a:schemeClr val="tx1"/>
              </a:solidFill>
              <a:effectLst/>
              <a:latin typeface="+mj-lt"/>
            </a:endParaRPr>
          </a:p>
        </p:txBody>
      </p:sp>
      <p:sp>
        <p:nvSpPr>
          <p:cNvPr id="44" name="Rectangle 144"/>
          <p:cNvSpPr>
            <a:spLocks noChangeArrowheads="1"/>
          </p:cNvSpPr>
          <p:nvPr/>
        </p:nvSpPr>
        <p:spPr bwMode="auto">
          <a:xfrm>
            <a:off x="2713038" y="5678487"/>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35</a:t>
            </a:r>
            <a:endParaRPr kumimoji="0" lang="en-US" altLang="en-US" sz="1600" b="1" i="0" u="none" strike="noStrike" cap="none" normalizeH="0" baseline="0" dirty="0" smtClean="0">
              <a:ln>
                <a:noFill/>
              </a:ln>
              <a:solidFill>
                <a:schemeClr val="tx1"/>
              </a:solidFill>
              <a:effectLst/>
              <a:latin typeface="+mj-lt"/>
            </a:endParaRPr>
          </a:p>
        </p:txBody>
      </p:sp>
      <p:sp>
        <p:nvSpPr>
          <p:cNvPr id="45" name="Rectangle 145"/>
          <p:cNvSpPr>
            <a:spLocks noChangeArrowheads="1"/>
          </p:cNvSpPr>
          <p:nvPr/>
        </p:nvSpPr>
        <p:spPr bwMode="auto">
          <a:xfrm>
            <a:off x="5986463" y="2943225"/>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35</a:t>
            </a:r>
            <a:endParaRPr kumimoji="0" lang="en-US" altLang="en-US" sz="1600" b="1" i="0" u="none" strike="noStrike" cap="none" normalizeH="0" baseline="0" dirty="0" smtClean="0">
              <a:ln>
                <a:noFill/>
              </a:ln>
              <a:solidFill>
                <a:schemeClr val="tx1"/>
              </a:solidFill>
              <a:effectLst/>
              <a:latin typeface="+mj-lt"/>
            </a:endParaRPr>
          </a:p>
        </p:txBody>
      </p:sp>
      <p:sp>
        <p:nvSpPr>
          <p:cNvPr id="46" name="Rectangle 146"/>
          <p:cNvSpPr>
            <a:spLocks noChangeArrowheads="1"/>
          </p:cNvSpPr>
          <p:nvPr/>
        </p:nvSpPr>
        <p:spPr bwMode="auto">
          <a:xfrm>
            <a:off x="3574258" y="2660651"/>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10</a:t>
            </a:r>
            <a:endParaRPr kumimoji="0" lang="en-US" altLang="en-US" sz="1600" b="1" i="0" u="none" strike="noStrike" cap="none" normalizeH="0" baseline="0" dirty="0" smtClean="0">
              <a:ln>
                <a:noFill/>
              </a:ln>
              <a:solidFill>
                <a:schemeClr val="tx1"/>
              </a:solidFill>
              <a:effectLst/>
              <a:latin typeface="+mj-lt"/>
            </a:endParaRPr>
          </a:p>
        </p:txBody>
      </p:sp>
      <p:sp>
        <p:nvSpPr>
          <p:cNvPr id="47" name="Rectangle 147"/>
          <p:cNvSpPr>
            <a:spLocks noChangeArrowheads="1"/>
          </p:cNvSpPr>
          <p:nvPr/>
        </p:nvSpPr>
        <p:spPr bwMode="auto">
          <a:xfrm>
            <a:off x="4794252" y="4608511"/>
            <a:ext cx="1301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410</a:t>
            </a:r>
            <a:endParaRPr kumimoji="0" lang="en-US" altLang="en-US" sz="1600" b="1" i="0" u="none" strike="noStrike" cap="none" normalizeH="0" baseline="0" dirty="0" smtClean="0">
              <a:ln>
                <a:noFill/>
              </a:ln>
              <a:solidFill>
                <a:schemeClr val="tx1"/>
              </a:solidFill>
              <a:effectLst/>
              <a:latin typeface="+mj-lt"/>
            </a:endParaRPr>
          </a:p>
        </p:txBody>
      </p:sp>
      <p:sp>
        <p:nvSpPr>
          <p:cNvPr id="48" name="Rectangle 148"/>
          <p:cNvSpPr>
            <a:spLocks noChangeArrowheads="1"/>
          </p:cNvSpPr>
          <p:nvPr/>
        </p:nvSpPr>
        <p:spPr bwMode="auto">
          <a:xfrm>
            <a:off x="3692527" y="4186237"/>
            <a:ext cx="1301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410</a:t>
            </a:r>
            <a:endParaRPr kumimoji="0" lang="en-US" altLang="en-US" sz="1600" b="1" i="0" u="none" strike="noStrike" cap="none" normalizeH="0" baseline="0" dirty="0" smtClean="0">
              <a:ln>
                <a:noFill/>
              </a:ln>
              <a:solidFill>
                <a:schemeClr val="tx1"/>
              </a:solidFill>
              <a:effectLst/>
              <a:latin typeface="+mj-lt"/>
            </a:endParaRPr>
          </a:p>
        </p:txBody>
      </p:sp>
      <p:sp>
        <p:nvSpPr>
          <p:cNvPr id="49" name="Rectangle 149"/>
          <p:cNvSpPr>
            <a:spLocks noChangeArrowheads="1"/>
          </p:cNvSpPr>
          <p:nvPr/>
        </p:nvSpPr>
        <p:spPr bwMode="auto">
          <a:xfrm>
            <a:off x="3063876" y="4621211"/>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90</a:t>
            </a:r>
            <a:endParaRPr kumimoji="0" lang="en-US" altLang="en-US" sz="1600" b="1" i="0" u="none" strike="noStrike" cap="none" normalizeH="0" baseline="0" dirty="0" smtClean="0">
              <a:ln>
                <a:noFill/>
              </a:ln>
              <a:solidFill>
                <a:schemeClr val="tx1"/>
              </a:solidFill>
              <a:effectLst/>
              <a:latin typeface="+mj-lt"/>
            </a:endParaRPr>
          </a:p>
        </p:txBody>
      </p:sp>
      <p:sp>
        <p:nvSpPr>
          <p:cNvPr id="50" name="Rectangle 150"/>
          <p:cNvSpPr>
            <a:spLocks noChangeArrowheads="1"/>
          </p:cNvSpPr>
          <p:nvPr/>
        </p:nvSpPr>
        <p:spPr bwMode="auto">
          <a:xfrm>
            <a:off x="3362326" y="3814763"/>
            <a:ext cx="1730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1604</a:t>
            </a:r>
            <a:endParaRPr kumimoji="0" lang="en-US" altLang="en-US" sz="1600" b="1" i="0" u="none" strike="noStrike" cap="none" normalizeH="0" baseline="0" dirty="0" smtClean="0">
              <a:ln>
                <a:noFill/>
              </a:ln>
              <a:solidFill>
                <a:schemeClr val="tx1"/>
              </a:solidFill>
              <a:effectLst/>
              <a:latin typeface="+mj-lt"/>
            </a:endParaRPr>
          </a:p>
        </p:txBody>
      </p:sp>
      <p:sp>
        <p:nvSpPr>
          <p:cNvPr id="51" name="Rectangle 151"/>
          <p:cNvSpPr>
            <a:spLocks noChangeArrowheads="1"/>
          </p:cNvSpPr>
          <p:nvPr/>
        </p:nvSpPr>
        <p:spPr bwMode="auto">
          <a:xfrm>
            <a:off x="5445126" y="4740274"/>
            <a:ext cx="1730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1604</a:t>
            </a:r>
            <a:endParaRPr kumimoji="0" lang="en-US" altLang="en-US" sz="1600" b="1" i="0" u="none" strike="noStrike" cap="none" normalizeH="0" baseline="0" dirty="0" smtClean="0">
              <a:ln>
                <a:noFill/>
              </a:ln>
              <a:solidFill>
                <a:schemeClr val="tx1"/>
              </a:solidFill>
              <a:effectLst/>
              <a:latin typeface="+mj-lt"/>
            </a:endParaRPr>
          </a:p>
        </p:txBody>
      </p:sp>
      <p:sp>
        <p:nvSpPr>
          <p:cNvPr id="52" name="Rectangle 152"/>
          <p:cNvSpPr>
            <a:spLocks noChangeArrowheads="1"/>
          </p:cNvSpPr>
          <p:nvPr/>
        </p:nvSpPr>
        <p:spPr bwMode="auto">
          <a:xfrm>
            <a:off x="4559300" y="2794795"/>
            <a:ext cx="1301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281</a:t>
            </a:r>
            <a:endParaRPr kumimoji="0" lang="en-US" altLang="en-US" sz="1600" b="1" i="0" u="none" strike="noStrike" cap="none" normalizeH="0" baseline="0" dirty="0" smtClean="0">
              <a:ln>
                <a:noFill/>
              </a:ln>
              <a:solidFill>
                <a:schemeClr val="tx1"/>
              </a:solidFill>
              <a:effectLst/>
              <a:latin typeface="+mj-lt"/>
            </a:endParaRPr>
          </a:p>
        </p:txBody>
      </p:sp>
      <p:sp>
        <p:nvSpPr>
          <p:cNvPr id="53" name="Rectangle 153"/>
          <p:cNvSpPr>
            <a:spLocks noChangeArrowheads="1"/>
          </p:cNvSpPr>
          <p:nvPr/>
        </p:nvSpPr>
        <p:spPr bwMode="auto">
          <a:xfrm>
            <a:off x="3671886" y="3900487"/>
            <a:ext cx="2596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Leon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Valley</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54" name="Rectangle 157"/>
          <p:cNvSpPr>
            <a:spLocks noChangeArrowheads="1"/>
          </p:cNvSpPr>
          <p:nvPr/>
        </p:nvSpPr>
        <p:spPr bwMode="auto">
          <a:xfrm>
            <a:off x="3317878" y="3402012"/>
            <a:ext cx="3238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Helotes</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55" name="Rectangle 158"/>
          <p:cNvSpPr>
            <a:spLocks noChangeArrowheads="1"/>
          </p:cNvSpPr>
          <p:nvPr/>
        </p:nvSpPr>
        <p:spPr bwMode="auto">
          <a:xfrm>
            <a:off x="4930774" y="3735389"/>
            <a:ext cx="3670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Live Oak</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56" name="Rectangle 159"/>
          <p:cNvSpPr>
            <a:spLocks noChangeArrowheads="1"/>
          </p:cNvSpPr>
          <p:nvPr/>
        </p:nvSpPr>
        <p:spPr bwMode="auto">
          <a:xfrm>
            <a:off x="5253038" y="3557587"/>
            <a:ext cx="3959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Universal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City</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57" name="Rectangle 161"/>
          <p:cNvSpPr>
            <a:spLocks noChangeArrowheads="1"/>
          </p:cNvSpPr>
          <p:nvPr/>
        </p:nvSpPr>
        <p:spPr bwMode="auto">
          <a:xfrm>
            <a:off x="4837113" y="3859214"/>
            <a:ext cx="42159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Arial Black" panose="020B0A04020102020204" pitchFamily="34" charset="0"/>
              </a:rPr>
              <a:t>Windcrest</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58" name="Rectangle 164"/>
          <p:cNvSpPr>
            <a:spLocks noChangeArrowheads="1"/>
          </p:cNvSpPr>
          <p:nvPr/>
        </p:nvSpPr>
        <p:spPr bwMode="auto">
          <a:xfrm>
            <a:off x="5075238" y="3944937"/>
            <a:ext cx="39113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Arial Black" panose="020B0A04020102020204" pitchFamily="34" charset="0"/>
              </a:rPr>
              <a:t>Converse</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59" name="Rectangle 166"/>
          <p:cNvSpPr>
            <a:spLocks noChangeArrowheads="1"/>
          </p:cNvSpPr>
          <p:nvPr/>
        </p:nvSpPr>
        <p:spPr bwMode="auto">
          <a:xfrm>
            <a:off x="5354638" y="4030662"/>
            <a:ext cx="32060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Schertz</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60" name="Rectangle 167"/>
          <p:cNvSpPr>
            <a:spLocks noChangeArrowheads="1"/>
          </p:cNvSpPr>
          <p:nvPr/>
        </p:nvSpPr>
        <p:spPr bwMode="auto">
          <a:xfrm>
            <a:off x="4830763" y="4189412"/>
            <a:ext cx="22121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Kirby</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61" name="Rectangle 168"/>
          <p:cNvSpPr>
            <a:spLocks noChangeArrowheads="1"/>
          </p:cNvSpPr>
          <p:nvPr/>
        </p:nvSpPr>
        <p:spPr bwMode="auto">
          <a:xfrm>
            <a:off x="4490236" y="4100511"/>
            <a:ext cx="2773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Terrell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Hills</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62" name="Rectangle 173"/>
          <p:cNvSpPr>
            <a:spLocks noChangeArrowheads="1"/>
          </p:cNvSpPr>
          <p:nvPr/>
        </p:nvSpPr>
        <p:spPr bwMode="auto">
          <a:xfrm>
            <a:off x="4316413" y="3984623"/>
            <a:ext cx="51135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Alamo </a:t>
            </a:r>
            <a:r>
              <a:rPr kumimoji="0" lang="en-US" altLang="en-US" sz="600" b="1" i="0" u="none" strike="noStrike" cap="none" normalizeH="0" baseline="0" dirty="0" err="1" smtClean="0">
                <a:ln>
                  <a:noFill/>
                </a:ln>
                <a:solidFill>
                  <a:srgbClr val="000000"/>
                </a:solidFill>
                <a:effectLst>
                  <a:glow rad="63500">
                    <a:schemeClr val="bg1">
                      <a:alpha val="50000"/>
                    </a:schemeClr>
                  </a:glow>
                </a:effectLst>
                <a:latin typeface="Arial Black" panose="020B0A04020102020204" pitchFamily="34" charset="0"/>
              </a:rPr>
              <a:t>Hgts</a:t>
            </a: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63" name="Rectangle 174"/>
          <p:cNvSpPr>
            <a:spLocks noChangeArrowheads="1"/>
          </p:cNvSpPr>
          <p:nvPr/>
        </p:nvSpPr>
        <p:spPr bwMode="auto">
          <a:xfrm>
            <a:off x="3732213" y="4603749"/>
            <a:ext cx="76302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San Antonio</a:t>
            </a:r>
            <a:endParaRPr kumimoji="0" lang="en-US" altLang="en-US" sz="9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64" name="Rectangle 175"/>
          <p:cNvSpPr>
            <a:spLocks noChangeArrowheads="1"/>
          </p:cNvSpPr>
          <p:nvPr/>
        </p:nvSpPr>
        <p:spPr bwMode="auto">
          <a:xfrm>
            <a:off x="5318126" y="2489200"/>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65" name="Rectangle 176"/>
          <p:cNvSpPr>
            <a:spLocks noChangeArrowheads="1"/>
          </p:cNvSpPr>
          <p:nvPr/>
        </p:nvSpPr>
        <p:spPr bwMode="auto">
          <a:xfrm>
            <a:off x="5718176" y="2489200"/>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a:t>
            </a:r>
            <a:endParaRPr kumimoji="0" lang="en-US" altLang="en-US" sz="1600" b="1" i="0" u="none" strike="noStrike" cap="none" normalizeH="0" baseline="0" dirty="0" smtClean="0">
              <a:ln>
                <a:noFill/>
              </a:ln>
              <a:solidFill>
                <a:schemeClr val="tx1"/>
              </a:solidFill>
              <a:effectLst/>
              <a:latin typeface="+mj-lt"/>
            </a:endParaRPr>
          </a:p>
        </p:txBody>
      </p:sp>
      <p:sp>
        <p:nvSpPr>
          <p:cNvPr id="66" name="Rectangle 177"/>
          <p:cNvSpPr>
            <a:spLocks noChangeArrowheads="1"/>
          </p:cNvSpPr>
          <p:nvPr/>
        </p:nvSpPr>
        <p:spPr bwMode="auto">
          <a:xfrm>
            <a:off x="5318126" y="2632075"/>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67" name="Rectangle 178"/>
          <p:cNvSpPr>
            <a:spLocks noChangeArrowheads="1"/>
          </p:cNvSpPr>
          <p:nvPr/>
        </p:nvSpPr>
        <p:spPr bwMode="auto">
          <a:xfrm>
            <a:off x="5564188" y="2632075"/>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a:t>
            </a:r>
            <a:endParaRPr kumimoji="0" lang="en-US" altLang="en-US" sz="1600" b="1" i="0" u="none" strike="noStrike" cap="none" normalizeH="0" baseline="0" dirty="0" smtClean="0">
              <a:ln>
                <a:noFill/>
              </a:ln>
              <a:solidFill>
                <a:schemeClr val="tx1"/>
              </a:solidFill>
              <a:effectLst/>
              <a:latin typeface="+mj-lt"/>
            </a:endParaRPr>
          </a:p>
        </p:txBody>
      </p:sp>
      <p:sp>
        <p:nvSpPr>
          <p:cNvPr id="68" name="Rectangle 179"/>
          <p:cNvSpPr>
            <a:spLocks noChangeArrowheads="1"/>
          </p:cNvSpPr>
          <p:nvPr/>
        </p:nvSpPr>
        <p:spPr bwMode="auto">
          <a:xfrm>
            <a:off x="6091238" y="2489200"/>
            <a:ext cx="2476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10 Miles</a:t>
            </a:r>
            <a:endParaRPr kumimoji="0" lang="en-US" altLang="en-US" sz="1600" b="1" i="0" u="none" strike="noStrike" cap="none" normalizeH="0" baseline="0" smtClean="0">
              <a:ln>
                <a:noFill/>
              </a:ln>
              <a:solidFill>
                <a:schemeClr val="tx1"/>
              </a:solidFill>
              <a:effectLst/>
              <a:latin typeface="+mj-lt"/>
            </a:endParaRPr>
          </a:p>
        </p:txBody>
      </p:sp>
      <p:sp>
        <p:nvSpPr>
          <p:cNvPr id="69" name="Rectangle 180"/>
          <p:cNvSpPr>
            <a:spLocks noChangeArrowheads="1"/>
          </p:cNvSpPr>
          <p:nvPr/>
        </p:nvSpPr>
        <p:spPr bwMode="auto">
          <a:xfrm>
            <a:off x="5789613" y="2628900"/>
            <a:ext cx="4191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10 Kilometers</a:t>
            </a:r>
            <a:endParaRPr kumimoji="0" lang="en-US" altLang="en-US" sz="1600" b="1" i="0" u="none" strike="noStrike" cap="none" normalizeH="0" baseline="0" smtClean="0">
              <a:ln>
                <a:noFill/>
              </a:ln>
              <a:solidFill>
                <a:schemeClr val="tx1"/>
              </a:solidFill>
              <a:effectLst/>
              <a:latin typeface="+mj-lt"/>
            </a:endParaRPr>
          </a:p>
        </p:txBody>
      </p:sp>
      <p:sp>
        <p:nvSpPr>
          <p:cNvPr id="70" name="Rectangle 181"/>
          <p:cNvSpPr>
            <a:spLocks noChangeArrowheads="1"/>
          </p:cNvSpPr>
          <p:nvPr/>
        </p:nvSpPr>
        <p:spPr bwMode="auto">
          <a:xfrm>
            <a:off x="5327651" y="5543556"/>
            <a:ext cx="9040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Arial Black" panose="020B0A04020102020204" pitchFamily="34" charset="0"/>
              </a:rPr>
              <a:t>Household income</a:t>
            </a:r>
            <a:endParaRPr kumimoji="0" lang="en-US" altLang="en-US" sz="700" b="1" i="0" u="none" strike="noStrike" cap="none" normalizeH="0" baseline="0" dirty="0" smtClean="0">
              <a:ln>
                <a:noFill/>
              </a:ln>
              <a:solidFill>
                <a:schemeClr val="tx1"/>
              </a:solidFill>
              <a:effectLst/>
              <a:latin typeface="Arial Black" panose="020B0A04020102020204" pitchFamily="34" charset="0"/>
            </a:endParaRPr>
          </a:p>
        </p:txBody>
      </p:sp>
      <p:sp>
        <p:nvSpPr>
          <p:cNvPr id="71" name="Rectangle 187"/>
          <p:cNvSpPr>
            <a:spLocks noChangeArrowheads="1"/>
          </p:cNvSpPr>
          <p:nvPr/>
        </p:nvSpPr>
        <p:spPr bwMode="auto">
          <a:xfrm>
            <a:off x="5559426" y="5691188"/>
            <a:ext cx="7918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$90,000 and above</a:t>
            </a:r>
            <a:endParaRPr kumimoji="0" lang="en-US" altLang="en-US" sz="700" b="1" i="0" u="none" strike="noStrike" cap="none" normalizeH="0" baseline="0" dirty="0" smtClean="0">
              <a:ln>
                <a:noFill/>
              </a:ln>
              <a:solidFill>
                <a:schemeClr val="tx1"/>
              </a:solidFill>
              <a:effectLst/>
              <a:latin typeface="+mj-lt"/>
            </a:endParaRPr>
          </a:p>
        </p:txBody>
      </p:sp>
      <p:sp>
        <p:nvSpPr>
          <p:cNvPr id="72" name="Rectangle 188"/>
          <p:cNvSpPr>
            <a:spLocks noChangeArrowheads="1"/>
          </p:cNvSpPr>
          <p:nvPr/>
        </p:nvSpPr>
        <p:spPr bwMode="auto">
          <a:xfrm>
            <a:off x="5559426" y="5849938"/>
            <a:ext cx="69730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$50,000–$90,000</a:t>
            </a:r>
            <a:endParaRPr kumimoji="0" lang="en-US" altLang="en-US" sz="700" b="1" i="0" u="none" strike="noStrike" cap="none" normalizeH="0" baseline="0" dirty="0" smtClean="0">
              <a:ln>
                <a:noFill/>
              </a:ln>
              <a:solidFill>
                <a:schemeClr val="tx1"/>
              </a:solidFill>
              <a:effectLst/>
              <a:latin typeface="+mj-lt"/>
            </a:endParaRPr>
          </a:p>
        </p:txBody>
      </p:sp>
      <p:sp>
        <p:nvSpPr>
          <p:cNvPr id="73" name="Rectangle 190"/>
          <p:cNvSpPr>
            <a:spLocks noChangeArrowheads="1"/>
          </p:cNvSpPr>
          <p:nvPr/>
        </p:nvSpPr>
        <p:spPr bwMode="auto">
          <a:xfrm>
            <a:off x="5559426" y="6008688"/>
            <a:ext cx="6043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below $50,000</a:t>
            </a:r>
            <a:endParaRPr kumimoji="0" lang="en-US" altLang="en-US" sz="700" b="1" i="0" u="none" strike="noStrike" cap="none" normalizeH="0" baseline="0" dirty="0" smtClean="0">
              <a:ln>
                <a:noFill/>
              </a:ln>
              <a:solidFill>
                <a:schemeClr val="tx1"/>
              </a:solidFill>
              <a:effectLst/>
              <a:latin typeface="+mj-lt"/>
            </a:endParaRPr>
          </a:p>
        </p:txBody>
      </p:sp>
      <p:sp>
        <p:nvSpPr>
          <p:cNvPr id="74" name="Rectangle 163"/>
          <p:cNvSpPr>
            <a:spLocks noChangeArrowheads="1"/>
          </p:cNvSpPr>
          <p:nvPr/>
        </p:nvSpPr>
        <p:spPr bwMode="auto">
          <a:xfrm>
            <a:off x="3063777" y="5926136"/>
            <a:ext cx="91372"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50" b="1" i="1" u="none" strike="noStrike" cap="none" normalizeH="0" baseline="0" dirty="0" smtClean="0">
                <a:ln>
                  <a:noFill/>
                </a:ln>
                <a:solidFill>
                  <a:srgbClr val="000000"/>
                </a:solidFill>
                <a:effectLst/>
                <a:latin typeface="Arial Black" panose="020B0A04020102020204" pitchFamily="34" charset="0"/>
              </a:rPr>
              <a:t>N</a:t>
            </a:r>
            <a:endParaRPr kumimoji="0" lang="en-US" altLang="en-US" sz="850" b="1" i="1"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1843535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816" y="2343373"/>
            <a:ext cx="3852368" cy="3908202"/>
          </a:xfrm>
          <a:prstGeom prst="rect">
            <a:avLst/>
          </a:prstGeom>
        </p:spPr>
      </p:pic>
      <p:sp>
        <p:nvSpPr>
          <p:cNvPr id="7" name="Title 6"/>
          <p:cNvSpPr>
            <a:spLocks noGrp="1"/>
          </p:cNvSpPr>
          <p:nvPr>
            <p:ph type="title"/>
          </p:nvPr>
        </p:nvSpPr>
        <p:spPr/>
        <p:txBody>
          <a:bodyPr/>
          <a:lstStyle/>
          <a:p>
            <a:r>
              <a:rPr lang="en-US" sz="3400" dirty="0"/>
              <a:t>13.2.2 Applying the Models in North America </a:t>
            </a:r>
            <a:r>
              <a:rPr lang="en-US" sz="2000" b="0" dirty="0" smtClean="0"/>
              <a:t>(6 </a:t>
            </a:r>
            <a:r>
              <a:rPr lang="en-US" sz="2000" b="0" dirty="0"/>
              <a:t>of </a:t>
            </a:r>
            <a:r>
              <a:rPr lang="en-US" sz="2000" b="0" dirty="0" smtClean="0"/>
              <a:t>6)</a:t>
            </a:r>
            <a:endParaRPr lang="en-US" sz="3400" dirty="0"/>
          </a:p>
        </p:txBody>
      </p:sp>
      <p:sp>
        <p:nvSpPr>
          <p:cNvPr id="6" name="Rectangle 142"/>
          <p:cNvSpPr>
            <a:spLocks noChangeArrowheads="1"/>
          </p:cNvSpPr>
          <p:nvPr/>
        </p:nvSpPr>
        <p:spPr bwMode="auto">
          <a:xfrm>
            <a:off x="6040064" y="3859213"/>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10</a:t>
            </a:r>
            <a:endParaRPr kumimoji="0" lang="en-US" altLang="en-US" sz="1600" b="1" i="0" u="none" strike="noStrike" cap="none" normalizeH="0" baseline="0" dirty="0" smtClean="0">
              <a:ln>
                <a:noFill/>
              </a:ln>
              <a:solidFill>
                <a:schemeClr val="tx1"/>
              </a:solidFill>
              <a:effectLst/>
              <a:latin typeface="+mj-lt"/>
            </a:endParaRPr>
          </a:p>
        </p:txBody>
      </p:sp>
      <p:sp>
        <p:nvSpPr>
          <p:cNvPr id="9" name="Rectangle 143"/>
          <p:cNvSpPr>
            <a:spLocks noChangeArrowheads="1"/>
          </p:cNvSpPr>
          <p:nvPr/>
        </p:nvSpPr>
        <p:spPr bwMode="auto">
          <a:xfrm>
            <a:off x="4617665" y="5856287"/>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37</a:t>
            </a:r>
            <a:endParaRPr kumimoji="0" lang="en-US" altLang="en-US" sz="1600" b="1" i="0" u="none" strike="noStrike" cap="none" normalizeH="0" baseline="0" dirty="0" smtClean="0">
              <a:ln>
                <a:noFill/>
              </a:ln>
              <a:solidFill>
                <a:schemeClr val="tx1"/>
              </a:solidFill>
              <a:effectLst/>
              <a:latin typeface="+mj-lt"/>
            </a:endParaRPr>
          </a:p>
        </p:txBody>
      </p:sp>
      <p:sp>
        <p:nvSpPr>
          <p:cNvPr id="10" name="Rectangle 144"/>
          <p:cNvSpPr>
            <a:spLocks noChangeArrowheads="1"/>
          </p:cNvSpPr>
          <p:nvPr/>
        </p:nvSpPr>
        <p:spPr bwMode="auto">
          <a:xfrm>
            <a:off x="2712664" y="5672137"/>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35</a:t>
            </a:r>
            <a:endParaRPr kumimoji="0" lang="en-US" altLang="en-US" sz="1600" b="1" i="0" u="none" strike="noStrike" cap="none" normalizeH="0" baseline="0" dirty="0" smtClean="0">
              <a:ln>
                <a:noFill/>
              </a:ln>
              <a:solidFill>
                <a:schemeClr val="tx1"/>
              </a:solidFill>
              <a:effectLst/>
              <a:latin typeface="+mj-lt"/>
            </a:endParaRPr>
          </a:p>
        </p:txBody>
      </p:sp>
      <p:sp>
        <p:nvSpPr>
          <p:cNvPr id="11" name="Rectangle 145"/>
          <p:cNvSpPr>
            <a:spLocks noChangeArrowheads="1"/>
          </p:cNvSpPr>
          <p:nvPr/>
        </p:nvSpPr>
        <p:spPr bwMode="auto">
          <a:xfrm>
            <a:off x="5986089" y="2943225"/>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35</a:t>
            </a:r>
            <a:endParaRPr kumimoji="0" lang="en-US" altLang="en-US" sz="1600" b="1" i="0" u="none" strike="noStrike" cap="none" normalizeH="0" baseline="0" dirty="0" smtClean="0">
              <a:ln>
                <a:noFill/>
              </a:ln>
              <a:solidFill>
                <a:schemeClr val="tx1"/>
              </a:solidFill>
              <a:effectLst/>
              <a:latin typeface="+mj-lt"/>
            </a:endParaRPr>
          </a:p>
        </p:txBody>
      </p:sp>
      <p:sp>
        <p:nvSpPr>
          <p:cNvPr id="12" name="Rectangle 146"/>
          <p:cNvSpPr>
            <a:spLocks noChangeArrowheads="1"/>
          </p:cNvSpPr>
          <p:nvPr/>
        </p:nvSpPr>
        <p:spPr bwMode="auto">
          <a:xfrm>
            <a:off x="3577059" y="2663826"/>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10</a:t>
            </a:r>
            <a:endParaRPr kumimoji="0" lang="en-US" altLang="en-US" sz="1600" b="1" i="0" u="none" strike="noStrike" cap="none" normalizeH="0" baseline="0" dirty="0" smtClean="0">
              <a:ln>
                <a:noFill/>
              </a:ln>
              <a:solidFill>
                <a:schemeClr val="tx1"/>
              </a:solidFill>
              <a:effectLst/>
              <a:latin typeface="+mj-lt"/>
            </a:endParaRPr>
          </a:p>
        </p:txBody>
      </p:sp>
      <p:sp>
        <p:nvSpPr>
          <p:cNvPr id="13" name="Rectangle 147"/>
          <p:cNvSpPr>
            <a:spLocks noChangeArrowheads="1"/>
          </p:cNvSpPr>
          <p:nvPr/>
        </p:nvSpPr>
        <p:spPr bwMode="auto">
          <a:xfrm>
            <a:off x="4793878" y="4608511"/>
            <a:ext cx="1301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410</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148"/>
          <p:cNvSpPr>
            <a:spLocks noChangeArrowheads="1"/>
          </p:cNvSpPr>
          <p:nvPr/>
        </p:nvSpPr>
        <p:spPr bwMode="auto">
          <a:xfrm>
            <a:off x="3692153" y="4186237"/>
            <a:ext cx="1301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410</a:t>
            </a:r>
            <a:endParaRPr kumimoji="0" lang="en-US" altLang="en-US" sz="1600" b="1" i="0" u="none" strike="noStrike" cap="none" normalizeH="0" baseline="0" dirty="0" smtClean="0">
              <a:ln>
                <a:noFill/>
              </a:ln>
              <a:solidFill>
                <a:schemeClr val="tx1"/>
              </a:solidFill>
              <a:effectLst/>
              <a:latin typeface="+mj-lt"/>
            </a:endParaRPr>
          </a:p>
        </p:txBody>
      </p:sp>
      <p:sp>
        <p:nvSpPr>
          <p:cNvPr id="15" name="Rectangle 149"/>
          <p:cNvSpPr>
            <a:spLocks noChangeArrowheads="1"/>
          </p:cNvSpPr>
          <p:nvPr/>
        </p:nvSpPr>
        <p:spPr bwMode="auto">
          <a:xfrm>
            <a:off x="3073028" y="4621211"/>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90</a:t>
            </a:r>
            <a:endParaRPr kumimoji="0" lang="en-US" altLang="en-US" sz="1600" b="1" i="0" u="none" strike="noStrike" cap="none" normalizeH="0" baseline="0" dirty="0" smtClean="0">
              <a:ln>
                <a:noFill/>
              </a:ln>
              <a:solidFill>
                <a:schemeClr val="tx1"/>
              </a:solidFill>
              <a:effectLst/>
              <a:latin typeface="+mj-lt"/>
            </a:endParaRPr>
          </a:p>
        </p:txBody>
      </p:sp>
      <p:sp>
        <p:nvSpPr>
          <p:cNvPr id="16" name="Rectangle 150"/>
          <p:cNvSpPr>
            <a:spLocks noChangeArrowheads="1"/>
          </p:cNvSpPr>
          <p:nvPr/>
        </p:nvSpPr>
        <p:spPr bwMode="auto">
          <a:xfrm>
            <a:off x="3366715" y="3814763"/>
            <a:ext cx="1730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1604</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51"/>
          <p:cNvSpPr>
            <a:spLocks noChangeArrowheads="1"/>
          </p:cNvSpPr>
          <p:nvPr/>
        </p:nvSpPr>
        <p:spPr bwMode="auto">
          <a:xfrm>
            <a:off x="5444752" y="4740274"/>
            <a:ext cx="1730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1604</a:t>
            </a:r>
            <a:endParaRPr kumimoji="0" lang="en-US" altLang="en-US" sz="1600" b="1" i="0" u="none" strike="noStrike" cap="none" normalizeH="0" baseline="0" dirty="0" smtClean="0">
              <a:ln>
                <a:noFill/>
              </a:ln>
              <a:solidFill>
                <a:schemeClr val="tx1"/>
              </a:solidFill>
              <a:effectLst/>
              <a:latin typeface="+mj-lt"/>
            </a:endParaRPr>
          </a:p>
        </p:txBody>
      </p:sp>
      <p:sp>
        <p:nvSpPr>
          <p:cNvPr id="18" name="Rectangle 152"/>
          <p:cNvSpPr>
            <a:spLocks noChangeArrowheads="1"/>
          </p:cNvSpPr>
          <p:nvPr/>
        </p:nvSpPr>
        <p:spPr bwMode="auto">
          <a:xfrm>
            <a:off x="4558926" y="2794795"/>
            <a:ext cx="1301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281</a:t>
            </a:r>
            <a:endParaRPr kumimoji="0" lang="en-US" altLang="en-US" sz="1600" b="1" i="0" u="none" strike="noStrike" cap="none" normalizeH="0" baseline="0" dirty="0" smtClean="0">
              <a:ln>
                <a:noFill/>
              </a:ln>
              <a:solidFill>
                <a:schemeClr val="tx1"/>
              </a:solidFill>
              <a:effectLst/>
              <a:latin typeface="+mj-lt"/>
            </a:endParaRPr>
          </a:p>
        </p:txBody>
      </p:sp>
      <p:sp>
        <p:nvSpPr>
          <p:cNvPr id="19" name="Rectangle 153"/>
          <p:cNvSpPr>
            <a:spLocks noChangeArrowheads="1"/>
          </p:cNvSpPr>
          <p:nvPr/>
        </p:nvSpPr>
        <p:spPr bwMode="auto">
          <a:xfrm>
            <a:off x="3671512" y="3900487"/>
            <a:ext cx="2596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Leon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Valley</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0" name="Rectangle 157"/>
          <p:cNvSpPr>
            <a:spLocks noChangeArrowheads="1"/>
          </p:cNvSpPr>
          <p:nvPr/>
        </p:nvSpPr>
        <p:spPr bwMode="auto">
          <a:xfrm>
            <a:off x="3317504" y="3402012"/>
            <a:ext cx="3238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Helotes</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1" name="Rectangle 158"/>
          <p:cNvSpPr>
            <a:spLocks noChangeArrowheads="1"/>
          </p:cNvSpPr>
          <p:nvPr/>
        </p:nvSpPr>
        <p:spPr bwMode="auto">
          <a:xfrm>
            <a:off x="4930400" y="3735389"/>
            <a:ext cx="3670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Live Oak</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2" name="Rectangle 159"/>
          <p:cNvSpPr>
            <a:spLocks noChangeArrowheads="1"/>
          </p:cNvSpPr>
          <p:nvPr/>
        </p:nvSpPr>
        <p:spPr bwMode="auto">
          <a:xfrm>
            <a:off x="5252664" y="3557587"/>
            <a:ext cx="3959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Universal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City</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3" name="Rectangle 161"/>
          <p:cNvSpPr>
            <a:spLocks noChangeArrowheads="1"/>
          </p:cNvSpPr>
          <p:nvPr/>
        </p:nvSpPr>
        <p:spPr bwMode="auto">
          <a:xfrm>
            <a:off x="4836739" y="3859214"/>
            <a:ext cx="42159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Arial Black" panose="020B0A04020102020204" pitchFamily="34" charset="0"/>
              </a:rPr>
              <a:t>Windcrest</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4" name="Rectangle 164"/>
          <p:cNvSpPr>
            <a:spLocks noChangeArrowheads="1"/>
          </p:cNvSpPr>
          <p:nvPr/>
        </p:nvSpPr>
        <p:spPr bwMode="auto">
          <a:xfrm>
            <a:off x="5074864" y="3944937"/>
            <a:ext cx="39113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Arial Black" panose="020B0A04020102020204" pitchFamily="34" charset="0"/>
              </a:rPr>
              <a:t>Converse</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5" name="Rectangle 166"/>
          <p:cNvSpPr>
            <a:spLocks noChangeArrowheads="1"/>
          </p:cNvSpPr>
          <p:nvPr/>
        </p:nvSpPr>
        <p:spPr bwMode="auto">
          <a:xfrm>
            <a:off x="5354264" y="4030662"/>
            <a:ext cx="32060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Schertz</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6" name="Rectangle 167"/>
          <p:cNvSpPr>
            <a:spLocks noChangeArrowheads="1"/>
          </p:cNvSpPr>
          <p:nvPr/>
        </p:nvSpPr>
        <p:spPr bwMode="auto">
          <a:xfrm>
            <a:off x="4830389" y="4189412"/>
            <a:ext cx="22121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Kirby</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7" name="Rectangle 168"/>
          <p:cNvSpPr>
            <a:spLocks noChangeArrowheads="1"/>
          </p:cNvSpPr>
          <p:nvPr/>
        </p:nvSpPr>
        <p:spPr bwMode="auto">
          <a:xfrm>
            <a:off x="4489862" y="4100511"/>
            <a:ext cx="2773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Terrell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Hills</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8" name="Rectangle 173"/>
          <p:cNvSpPr>
            <a:spLocks noChangeArrowheads="1"/>
          </p:cNvSpPr>
          <p:nvPr/>
        </p:nvSpPr>
        <p:spPr bwMode="auto">
          <a:xfrm>
            <a:off x="4316039" y="3984623"/>
            <a:ext cx="51135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Alamo </a:t>
            </a:r>
            <a:r>
              <a:rPr kumimoji="0" lang="en-US" altLang="en-US" sz="600" b="1" i="0" u="none" strike="noStrike" cap="none" normalizeH="0" baseline="0" dirty="0" err="1" smtClean="0">
                <a:ln>
                  <a:noFill/>
                </a:ln>
                <a:solidFill>
                  <a:srgbClr val="000000"/>
                </a:solidFill>
                <a:effectLst>
                  <a:glow rad="63500">
                    <a:schemeClr val="bg1">
                      <a:alpha val="50000"/>
                    </a:schemeClr>
                  </a:glow>
                </a:effectLst>
                <a:latin typeface="Arial Black" panose="020B0A04020102020204" pitchFamily="34" charset="0"/>
              </a:rPr>
              <a:t>Hgts</a:t>
            </a: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9" name="Rectangle 174"/>
          <p:cNvSpPr>
            <a:spLocks noChangeArrowheads="1"/>
          </p:cNvSpPr>
          <p:nvPr/>
        </p:nvSpPr>
        <p:spPr bwMode="auto">
          <a:xfrm>
            <a:off x="3731839" y="4603749"/>
            <a:ext cx="76302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San Antonio</a:t>
            </a:r>
            <a:endParaRPr kumimoji="0" lang="en-US" altLang="en-US" sz="9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30" name="Rectangle 175"/>
          <p:cNvSpPr>
            <a:spLocks noChangeArrowheads="1"/>
          </p:cNvSpPr>
          <p:nvPr/>
        </p:nvSpPr>
        <p:spPr bwMode="auto">
          <a:xfrm>
            <a:off x="5312989" y="2489200"/>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31" name="Rectangle 176"/>
          <p:cNvSpPr>
            <a:spLocks noChangeArrowheads="1"/>
          </p:cNvSpPr>
          <p:nvPr/>
        </p:nvSpPr>
        <p:spPr bwMode="auto">
          <a:xfrm>
            <a:off x="5713039" y="2489200"/>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a:t>
            </a:r>
            <a:endParaRPr kumimoji="0" lang="en-US" altLang="en-US" sz="1600" b="1" i="0" u="none" strike="noStrike" cap="none" normalizeH="0" baseline="0" dirty="0" smtClean="0">
              <a:ln>
                <a:noFill/>
              </a:ln>
              <a:solidFill>
                <a:schemeClr val="tx1"/>
              </a:solidFill>
              <a:effectLst/>
              <a:latin typeface="+mj-lt"/>
            </a:endParaRPr>
          </a:p>
        </p:txBody>
      </p:sp>
      <p:sp>
        <p:nvSpPr>
          <p:cNvPr id="32" name="Rectangle 177"/>
          <p:cNvSpPr>
            <a:spLocks noChangeArrowheads="1"/>
          </p:cNvSpPr>
          <p:nvPr/>
        </p:nvSpPr>
        <p:spPr bwMode="auto">
          <a:xfrm>
            <a:off x="5312989" y="2632075"/>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33" name="Rectangle 178"/>
          <p:cNvSpPr>
            <a:spLocks noChangeArrowheads="1"/>
          </p:cNvSpPr>
          <p:nvPr/>
        </p:nvSpPr>
        <p:spPr bwMode="auto">
          <a:xfrm>
            <a:off x="5559051" y="2632075"/>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a:t>
            </a:r>
            <a:endParaRPr kumimoji="0" lang="en-US" altLang="en-US" sz="1600" b="1" i="0" u="none" strike="noStrike" cap="none" normalizeH="0" baseline="0" dirty="0" smtClean="0">
              <a:ln>
                <a:noFill/>
              </a:ln>
              <a:solidFill>
                <a:schemeClr val="tx1"/>
              </a:solidFill>
              <a:effectLst/>
              <a:latin typeface="+mj-lt"/>
            </a:endParaRPr>
          </a:p>
        </p:txBody>
      </p:sp>
      <p:sp>
        <p:nvSpPr>
          <p:cNvPr id="34" name="Rectangle 179"/>
          <p:cNvSpPr>
            <a:spLocks noChangeArrowheads="1"/>
          </p:cNvSpPr>
          <p:nvPr/>
        </p:nvSpPr>
        <p:spPr bwMode="auto">
          <a:xfrm>
            <a:off x="6086101" y="2489200"/>
            <a:ext cx="2476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10 Miles</a:t>
            </a:r>
            <a:endParaRPr kumimoji="0" lang="en-US" altLang="en-US" sz="1600" b="1" i="0" u="none" strike="noStrike" cap="none" normalizeH="0" baseline="0" smtClean="0">
              <a:ln>
                <a:noFill/>
              </a:ln>
              <a:solidFill>
                <a:schemeClr val="tx1"/>
              </a:solidFill>
              <a:effectLst/>
              <a:latin typeface="+mj-lt"/>
            </a:endParaRPr>
          </a:p>
        </p:txBody>
      </p:sp>
      <p:sp>
        <p:nvSpPr>
          <p:cNvPr id="35" name="Rectangle 180"/>
          <p:cNvSpPr>
            <a:spLocks noChangeArrowheads="1"/>
          </p:cNvSpPr>
          <p:nvPr/>
        </p:nvSpPr>
        <p:spPr bwMode="auto">
          <a:xfrm>
            <a:off x="5784476" y="2628900"/>
            <a:ext cx="4191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10 Kilometers</a:t>
            </a:r>
            <a:endParaRPr kumimoji="0" lang="en-US" altLang="en-US" sz="1600" b="1" i="0" u="none" strike="noStrike" cap="none" normalizeH="0" baseline="0" smtClean="0">
              <a:ln>
                <a:noFill/>
              </a:ln>
              <a:solidFill>
                <a:schemeClr val="tx1"/>
              </a:solidFill>
              <a:effectLst/>
              <a:latin typeface="+mj-lt"/>
            </a:endParaRPr>
          </a:p>
        </p:txBody>
      </p:sp>
      <p:sp>
        <p:nvSpPr>
          <p:cNvPr id="40" name="Rectangle 163"/>
          <p:cNvSpPr>
            <a:spLocks noChangeArrowheads="1"/>
          </p:cNvSpPr>
          <p:nvPr/>
        </p:nvSpPr>
        <p:spPr bwMode="auto">
          <a:xfrm>
            <a:off x="3063403" y="5926136"/>
            <a:ext cx="91371"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50" b="1" i="1" u="none" strike="noStrike" cap="none" normalizeH="0" baseline="0" dirty="0" smtClean="0">
                <a:ln>
                  <a:noFill/>
                </a:ln>
                <a:solidFill>
                  <a:srgbClr val="000000"/>
                </a:solidFill>
                <a:effectLst/>
                <a:latin typeface="Arial Black" panose="020B0A04020102020204" pitchFamily="34" charset="0"/>
              </a:rPr>
              <a:t>N</a:t>
            </a:r>
            <a:endParaRPr kumimoji="0" lang="en-US" altLang="en-US" sz="850" b="1" i="1" u="none" strike="noStrike" cap="none" normalizeH="0" baseline="0" dirty="0" smtClean="0">
              <a:ln>
                <a:noFill/>
              </a:ln>
              <a:solidFill>
                <a:schemeClr val="tx1"/>
              </a:solidFill>
              <a:effectLst/>
              <a:latin typeface="Arial Black" panose="020B0A04020102020204" pitchFamily="34" charset="0"/>
            </a:endParaRPr>
          </a:p>
        </p:txBody>
      </p:sp>
      <p:sp>
        <p:nvSpPr>
          <p:cNvPr id="84" name="Rectangle 44"/>
          <p:cNvSpPr>
            <a:spLocks noChangeArrowheads="1"/>
          </p:cNvSpPr>
          <p:nvPr/>
        </p:nvSpPr>
        <p:spPr bwMode="auto">
          <a:xfrm>
            <a:off x="5815965" y="5354004"/>
            <a:ext cx="51456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smtClean="0">
                <a:solidFill>
                  <a:srgbClr val="000000"/>
                </a:solidFill>
                <a:latin typeface="+mj-lt"/>
              </a:rPr>
              <a:t>Hispanic</a:t>
            </a:r>
            <a:endParaRPr lang="en-US" altLang="en-US" sz="800" b="1" dirty="0" smtClean="0">
              <a:solidFill>
                <a:srgbClr val="000000"/>
              </a:solidFill>
              <a:latin typeface="+mj-lt"/>
            </a:endParaRPr>
          </a:p>
          <a:p>
            <a:pPr lvl="0"/>
            <a:r>
              <a:rPr lang="en-US" altLang="en-US" sz="600" b="1" dirty="0" smtClean="0">
                <a:solidFill>
                  <a:srgbClr val="000000"/>
                </a:solidFill>
                <a:latin typeface="+mj-lt"/>
              </a:rPr>
              <a:t>(</a:t>
            </a:r>
            <a:r>
              <a:rPr lang="en-US" altLang="en-US" sz="600" b="1" dirty="0">
                <a:solidFill>
                  <a:srgbClr val="000000"/>
                </a:solidFill>
                <a:latin typeface="+mj-lt"/>
              </a:rPr>
              <a:t>75% or more</a:t>
            </a:r>
            <a:r>
              <a:rPr lang="en-US" altLang="en-US" sz="600" b="1" dirty="0" smtClean="0">
                <a:solidFill>
                  <a:srgbClr val="000000"/>
                </a:solidFill>
                <a:latin typeface="+mj-lt"/>
              </a:rPr>
              <a:t>)</a:t>
            </a:r>
            <a:endParaRPr kumimoji="0" lang="en-US" altLang="en-US" sz="600" b="1" i="0" u="none" strike="noStrike" cap="none" normalizeH="0" baseline="0" dirty="0" smtClean="0">
              <a:ln>
                <a:noFill/>
              </a:ln>
              <a:solidFill>
                <a:schemeClr val="tx1"/>
              </a:solidFill>
              <a:effectLst/>
              <a:latin typeface="+mj-lt"/>
            </a:endParaRPr>
          </a:p>
        </p:txBody>
      </p:sp>
      <p:sp>
        <p:nvSpPr>
          <p:cNvPr id="88" name="Rectangle 48"/>
          <p:cNvSpPr>
            <a:spLocks noChangeArrowheads="1"/>
          </p:cNvSpPr>
          <p:nvPr/>
        </p:nvSpPr>
        <p:spPr bwMode="auto">
          <a:xfrm>
            <a:off x="5825491" y="5622290"/>
            <a:ext cx="51456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Black</a:t>
            </a:r>
          </a:p>
          <a:p>
            <a:pPr lvl="0"/>
            <a:r>
              <a:rPr lang="en-US" altLang="en-US" sz="600" b="1" dirty="0">
                <a:latin typeface="+mj-lt"/>
              </a:rPr>
              <a:t>(25% or more)</a:t>
            </a:r>
            <a:endParaRPr kumimoji="0" lang="en-US" altLang="en-US" sz="600" b="1" i="0" u="none" strike="noStrike" cap="none" normalizeH="0" baseline="0" dirty="0" smtClean="0">
              <a:ln>
                <a:noFill/>
              </a:ln>
              <a:solidFill>
                <a:schemeClr val="tx1"/>
              </a:solidFill>
              <a:effectLst/>
              <a:latin typeface="+mj-lt"/>
            </a:endParaRPr>
          </a:p>
        </p:txBody>
      </p:sp>
      <p:sp>
        <p:nvSpPr>
          <p:cNvPr id="92" name="Rectangle 52"/>
          <p:cNvSpPr>
            <a:spLocks noChangeArrowheads="1"/>
          </p:cNvSpPr>
          <p:nvPr/>
        </p:nvSpPr>
        <p:spPr bwMode="auto">
          <a:xfrm>
            <a:off x="5825491" y="5898515"/>
            <a:ext cx="47128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Asian</a:t>
            </a:r>
          </a:p>
          <a:p>
            <a:pPr lvl="0"/>
            <a:r>
              <a:rPr lang="en-US" altLang="en-US" sz="600" b="1" dirty="0">
                <a:latin typeface="+mj-lt"/>
              </a:rPr>
              <a:t>(5% or more)</a:t>
            </a:r>
            <a:endParaRPr kumimoji="0" lang="en-US" altLang="en-US" sz="600" b="1" i="0" u="none" strike="noStrike" cap="none" normalizeH="0" baseline="0" dirty="0" smtClean="0">
              <a:ln>
                <a:noFill/>
              </a:ln>
              <a:solidFill>
                <a:schemeClr val="tx1"/>
              </a:solidFill>
              <a:effectLst/>
              <a:latin typeface="+mj-lt"/>
            </a:endParaRPr>
          </a:p>
        </p:txBody>
      </p:sp>
      <p:sp>
        <p:nvSpPr>
          <p:cNvPr id="96" name="Rectangle 56"/>
          <p:cNvSpPr>
            <a:spLocks noChangeArrowheads="1"/>
          </p:cNvSpPr>
          <p:nvPr/>
        </p:nvSpPr>
        <p:spPr bwMode="auto">
          <a:xfrm>
            <a:off x="5580381" y="5190490"/>
            <a:ext cx="798295"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latin typeface="Arial Black" panose="020B0A04020102020204" pitchFamily="34" charset="0"/>
              </a:rPr>
              <a:t>Ethnic clusters</a:t>
            </a:r>
            <a:endParaRPr kumimoji="0" lang="en-US" altLang="en-US" sz="750" b="1" i="0" u="none" strike="noStrike" cap="none" normalizeH="0" baseline="0" dirty="0" smtClean="0">
              <a:ln>
                <a:noFill/>
              </a:ln>
              <a:solidFill>
                <a:schemeClr val="tx1"/>
              </a:solidFill>
              <a:effectLst/>
              <a:latin typeface="Arial Black" panose="020B0A04020102020204" pitchFamily="34" charset="0"/>
            </a:endParaRPr>
          </a:p>
        </p:txBody>
      </p:sp>
      <p:sp>
        <p:nvSpPr>
          <p:cNvPr id="103" name="Content Placeholder 7"/>
          <p:cNvSpPr txBox="1">
            <a:spLocks/>
          </p:cNvSpPr>
          <p:nvPr/>
        </p:nvSpPr>
        <p:spPr>
          <a:xfrm>
            <a:off x="457200" y="1556325"/>
            <a:ext cx="8229600" cy="703795"/>
          </a:xfrm>
          <a:prstGeom prst="rect">
            <a:avLst/>
          </a:prstGeom>
          <a:noFill/>
          <a:ln>
            <a:noFill/>
          </a:ln>
        </p:spPr>
        <p:txBody>
          <a:bodyPr lIns="0" tIns="0" rIns="0" bIns="0" anchor="t" anchorCtr="0"/>
          <a:lstStyle>
            <a:defPPr marR="0" lvl="0" algn="l" rtl="0">
              <a:lnSpc>
                <a:spcPct val="100000"/>
              </a:lnSpc>
              <a:spcBef>
                <a:spcPts val="0"/>
              </a:spcBef>
              <a:spcAft>
                <a:spcPts val="0"/>
              </a:spcAft>
            </a:defPPr>
            <a:lvl1pPr marL="256032" marR="0" lvl="0" indent="-255600" algn="l" rtl="0">
              <a:lnSpc>
                <a:spcPct val="100000"/>
              </a:lnSpc>
              <a:spcBef>
                <a:spcPts val="1500"/>
              </a:spcBef>
              <a:spcAft>
                <a:spcPts val="0"/>
              </a:spcAft>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4400" algn="l" rtl="0">
              <a:lnSpc>
                <a:spcPct val="100000"/>
              </a:lnSpc>
              <a:spcBef>
                <a:spcPts val="600"/>
              </a:spcBef>
              <a:spcAft>
                <a:spcPts val="0"/>
              </a:spcAft>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lnSpc>
                <a:spcPct val="100000"/>
              </a:lnSpc>
              <a:spcBef>
                <a:spcPts val="600"/>
              </a:spcBef>
              <a:spcAft>
                <a:spcPts val="0"/>
              </a:spcAft>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lnSpc>
                <a:spcPct val="100000"/>
              </a:lnSpc>
              <a:spcBef>
                <a:spcPts val="600"/>
              </a:spcBef>
              <a:spcAft>
                <a:spcPts val="0"/>
              </a:spcAft>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30400" algn="l" rtl="0">
              <a:lnSpc>
                <a:spcPct val="100000"/>
              </a:lnSpc>
              <a:spcBef>
                <a:spcPts val="600"/>
              </a:spcBef>
              <a:spcAft>
                <a:spcPts val="0"/>
              </a:spcAft>
              <a:buClr>
                <a:srgbClr val="007FA3"/>
              </a:buClr>
              <a:buSzPct val="100000"/>
              <a:buFont typeface="Arial"/>
              <a:buChar char="•"/>
              <a:defRPr sz="2400" b="0" i="0" u="none" strike="noStrike" cap="none">
                <a:solidFill>
                  <a:schemeClr val="dk1"/>
                </a:solidFill>
                <a:latin typeface="+mn-lt"/>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None/>
              <a:tabLst>
                <a:tab pos="2800350" algn="l"/>
              </a:tabLst>
            </a:pPr>
            <a:r>
              <a:rPr lang="it-IT" sz="2200" b="1" dirty="0"/>
              <a:t>Figure 13-23:</a:t>
            </a:r>
            <a:r>
              <a:rPr lang="it-IT" sz="2200" dirty="0"/>
              <a:t> </a:t>
            </a:r>
            <a:r>
              <a:rPr lang="en-US" sz="2200" dirty="0"/>
              <a:t>Examining the distribution of ethnicities in San Antonio reveals multiple nuclei.</a:t>
            </a:r>
          </a:p>
        </p:txBody>
      </p:sp>
    </p:spTree>
    <p:extLst>
      <p:ext uri="{BB962C8B-B14F-4D97-AF65-F5344CB8AC3E}">
        <p14:creationId xmlns:p14="http://schemas.microsoft.com/office/powerpoint/2010/main" val="2322277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13.2.3 Structure of European Cities </a:t>
            </a:r>
            <a:r>
              <a:rPr lang="en-US" sz="2000" b="0" dirty="0"/>
              <a:t>(1 of </a:t>
            </a:r>
            <a:r>
              <a:rPr lang="en-US" sz="2000" b="0" dirty="0" smtClean="0"/>
              <a:t>6)</a:t>
            </a:r>
            <a:endParaRPr lang="en-US" sz="2000" b="0" dirty="0"/>
          </a:p>
        </p:txBody>
      </p:sp>
      <p:sp>
        <p:nvSpPr>
          <p:cNvPr id="8" name="Content Placeholder 7"/>
          <p:cNvSpPr>
            <a:spLocks noGrp="1"/>
          </p:cNvSpPr>
          <p:nvPr>
            <p:ph sz="quarter" idx="13"/>
          </p:nvPr>
        </p:nvSpPr>
        <p:spPr>
          <a:xfrm>
            <a:off x="457200" y="1556326"/>
            <a:ext cx="8386763" cy="4434275"/>
          </a:xfrm>
        </p:spPr>
        <p:txBody>
          <a:bodyPr/>
          <a:lstStyle/>
          <a:p>
            <a:pPr indent="-256032"/>
            <a:r>
              <a:rPr lang="en-US" dirty="0"/>
              <a:t>European urban patterns differ from the United States</a:t>
            </a:r>
          </a:p>
          <a:p>
            <a:pPr indent="-256032"/>
            <a:r>
              <a:rPr lang="en-US" dirty="0"/>
              <a:t>The C</a:t>
            </a:r>
            <a:r>
              <a:rPr lang="en-US" sz="100" dirty="0"/>
              <a:t> </a:t>
            </a:r>
            <a:r>
              <a:rPr lang="en-US" dirty="0"/>
              <a:t>B</a:t>
            </a:r>
            <a:r>
              <a:rPr lang="en-US" sz="100" dirty="0"/>
              <a:t> </a:t>
            </a:r>
            <a:r>
              <a:rPr lang="en-US" dirty="0"/>
              <a:t>D will have high-density residential areas. It will also feature consumer services directed to a residential population</a:t>
            </a:r>
          </a:p>
          <a:p>
            <a:pPr indent="-256032"/>
            <a:r>
              <a:rPr lang="en-US" dirty="0"/>
              <a:t>Public services will be found within the C</a:t>
            </a:r>
            <a:r>
              <a:rPr lang="en-US" sz="100" dirty="0"/>
              <a:t> </a:t>
            </a:r>
            <a:r>
              <a:rPr lang="en-US" dirty="0"/>
              <a:t>B</a:t>
            </a:r>
            <a:r>
              <a:rPr lang="en-US" sz="100" dirty="0"/>
              <a:t> </a:t>
            </a:r>
            <a:r>
              <a:rPr lang="en-US" dirty="0"/>
              <a:t>D, often parks laid out centuries ago</a:t>
            </a:r>
          </a:p>
          <a:p>
            <a:pPr indent="-256032"/>
            <a:r>
              <a:rPr lang="en-US" dirty="0"/>
              <a:t>The historic core will be preserved and skyscrapers will be absent</a:t>
            </a:r>
          </a:p>
          <a:p>
            <a:pPr indent="-256032"/>
            <a:r>
              <a:rPr lang="en-US" dirty="0"/>
              <a:t>Higher income residencies will be in the center, lower incomes on the periphery</a:t>
            </a:r>
          </a:p>
        </p:txBody>
      </p:sp>
    </p:spTree>
    <p:extLst>
      <p:ext uri="{BB962C8B-B14F-4D97-AF65-F5344CB8AC3E}">
        <p14:creationId xmlns:p14="http://schemas.microsoft.com/office/powerpoint/2010/main" val="2059654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Key Issue 1: Why Are Downtowns Distinctive?</a:t>
            </a:r>
          </a:p>
        </p:txBody>
      </p:sp>
      <p:sp>
        <p:nvSpPr>
          <p:cNvPr id="8" name="Content Placeholder 7"/>
          <p:cNvSpPr>
            <a:spLocks noGrp="1"/>
          </p:cNvSpPr>
          <p:nvPr>
            <p:ph sz="quarter" idx="13"/>
          </p:nvPr>
        </p:nvSpPr>
        <p:spPr/>
        <p:txBody>
          <a:bodyPr/>
          <a:lstStyle/>
          <a:p>
            <a:pPr marL="0" indent="0">
              <a:buNone/>
            </a:pPr>
            <a:r>
              <a:rPr lang="en-US" b="1" dirty="0">
                <a:solidFill>
                  <a:schemeClr val="tx2"/>
                </a:solidFill>
              </a:rPr>
              <a:t>13.1.1</a:t>
            </a:r>
            <a:r>
              <a:rPr lang="en-US" dirty="0"/>
              <a:t> Cities </a:t>
            </a:r>
            <a:r>
              <a:rPr lang="en-US" dirty="0" smtClean="0"/>
              <a:t>and </a:t>
            </a:r>
            <a:r>
              <a:rPr lang="en-US" dirty="0"/>
              <a:t>Geography</a:t>
            </a:r>
          </a:p>
          <a:p>
            <a:pPr marL="0" indent="0">
              <a:buNone/>
            </a:pPr>
            <a:r>
              <a:rPr lang="en-US" b="1" dirty="0">
                <a:solidFill>
                  <a:schemeClr val="tx2"/>
                </a:solidFill>
              </a:rPr>
              <a:t>13.1.2</a:t>
            </a:r>
            <a:r>
              <a:rPr lang="en-US" dirty="0"/>
              <a:t> The Central Business District</a:t>
            </a:r>
          </a:p>
          <a:p>
            <a:pPr marL="0" indent="0">
              <a:buNone/>
            </a:pPr>
            <a:r>
              <a:rPr lang="en-US" b="1" dirty="0">
                <a:solidFill>
                  <a:schemeClr val="tx2"/>
                </a:solidFill>
              </a:rPr>
              <a:t>13.1.3</a:t>
            </a:r>
            <a:r>
              <a:rPr lang="en-US" dirty="0"/>
              <a:t> Competing for Space in C</a:t>
            </a:r>
            <a:r>
              <a:rPr lang="en-US" sz="100" dirty="0"/>
              <a:t> </a:t>
            </a:r>
            <a:r>
              <a:rPr lang="en-US" dirty="0"/>
              <a:t>B</a:t>
            </a:r>
            <a:r>
              <a:rPr lang="en-US" sz="100" dirty="0"/>
              <a:t> </a:t>
            </a:r>
            <a:r>
              <a:rPr lang="en-US" dirty="0"/>
              <a:t>Ds</a:t>
            </a:r>
          </a:p>
        </p:txBody>
      </p:sp>
    </p:spTree>
    <p:extLst>
      <p:ext uri="{BB962C8B-B14F-4D97-AF65-F5344CB8AC3E}">
        <p14:creationId xmlns:p14="http://schemas.microsoft.com/office/powerpoint/2010/main" val="1167639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13.2.3 Structure of European Cities </a:t>
            </a:r>
            <a:r>
              <a:rPr lang="en-US" sz="2000" b="0" dirty="0"/>
              <a:t>(2 of </a:t>
            </a:r>
            <a:r>
              <a:rPr lang="en-US" sz="2000" b="0" dirty="0" smtClean="0"/>
              <a:t>6)</a:t>
            </a:r>
            <a:endParaRPr lang="en-US" sz="3400" dirty="0"/>
          </a:p>
        </p:txBody>
      </p:sp>
      <p:sp>
        <p:nvSpPr>
          <p:cNvPr id="8" name="Content Placeholder 7"/>
          <p:cNvSpPr>
            <a:spLocks noGrp="1"/>
          </p:cNvSpPr>
          <p:nvPr>
            <p:ph sz="quarter" idx="13"/>
          </p:nvPr>
        </p:nvSpPr>
        <p:spPr>
          <a:xfrm>
            <a:off x="457200" y="1556326"/>
            <a:ext cx="8229600" cy="936708"/>
          </a:xfrm>
        </p:spPr>
        <p:txBody>
          <a:bodyPr/>
          <a:lstStyle/>
          <a:p>
            <a:pPr marL="0" indent="0">
              <a:buNone/>
              <a:tabLst>
                <a:tab pos="2800350" algn="l"/>
              </a:tabLst>
            </a:pPr>
            <a:r>
              <a:rPr lang="it-IT" sz="2000" b="1" dirty="0"/>
              <a:t>Figure 13-24:</a:t>
            </a:r>
            <a:r>
              <a:rPr lang="it-IT" sz="2000" dirty="0"/>
              <a:t> </a:t>
            </a:r>
            <a:r>
              <a:rPr lang="en-US" sz="2000" dirty="0"/>
              <a:t>The oldest housing is in the inner ring, in the area around the Louvre Museum, the former royal palace near the historic center of Paris.</a:t>
            </a:r>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846" y="2569710"/>
            <a:ext cx="3706309" cy="3652980"/>
          </a:xfrm>
          <a:prstGeom prst="rect">
            <a:avLst/>
          </a:prstGeom>
        </p:spPr>
      </p:pic>
      <p:sp>
        <p:nvSpPr>
          <p:cNvPr id="49" name="Rectangle 5"/>
          <p:cNvSpPr>
            <a:spLocks noChangeArrowheads="1"/>
          </p:cNvSpPr>
          <p:nvPr/>
        </p:nvSpPr>
        <p:spPr bwMode="auto">
          <a:xfrm rot="19140000">
            <a:off x="4268089" y="3550802"/>
            <a:ext cx="2757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93D4"/>
                </a:solidFill>
                <a:effectLst>
                  <a:glow rad="63500">
                    <a:schemeClr val="bg1">
                      <a:alpha val="50000"/>
                    </a:schemeClr>
                  </a:glow>
                </a:effectLst>
                <a:latin typeface="+mj-lt"/>
              </a:rPr>
              <a:t>Seine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0" name="Rectangle 6"/>
          <p:cNvSpPr>
            <a:spLocks noChangeArrowheads="1"/>
          </p:cNvSpPr>
          <p:nvPr/>
        </p:nvSpPr>
        <p:spPr bwMode="auto">
          <a:xfrm rot="2640000">
            <a:off x="5068189" y="5090677"/>
            <a:ext cx="2757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93D4"/>
                </a:solidFill>
                <a:effectLst>
                  <a:glow rad="63500">
                    <a:schemeClr val="bg1">
                      <a:alpha val="50000"/>
                    </a:schemeClr>
                  </a:glow>
                </a:effectLst>
                <a:latin typeface="+mj-lt"/>
              </a:rPr>
              <a:t>Seine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 name="Rectangle 7"/>
          <p:cNvSpPr>
            <a:spLocks noChangeArrowheads="1"/>
          </p:cNvSpPr>
          <p:nvPr/>
        </p:nvSpPr>
        <p:spPr bwMode="auto">
          <a:xfrm rot="20460000">
            <a:off x="5554626" y="4077852"/>
            <a:ext cx="3029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93D4"/>
                </a:solidFill>
                <a:effectLst>
                  <a:glow rad="63500">
                    <a:schemeClr val="bg1">
                      <a:alpha val="50000"/>
                    </a:schemeClr>
                  </a:glow>
                </a:effectLst>
                <a:latin typeface="+mj-lt"/>
              </a:rPr>
              <a:t>Marne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2" name="Rectangle 8"/>
          <p:cNvSpPr>
            <a:spLocks noChangeArrowheads="1"/>
          </p:cNvSpPr>
          <p:nvPr/>
        </p:nvSpPr>
        <p:spPr bwMode="auto">
          <a:xfrm>
            <a:off x="4842510" y="3876676"/>
            <a:ext cx="34304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Louvre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6" name="Rectangle 12"/>
          <p:cNvSpPr>
            <a:spLocks noChangeArrowheads="1"/>
          </p:cNvSpPr>
          <p:nvPr/>
        </p:nvSpPr>
        <p:spPr bwMode="auto">
          <a:xfrm>
            <a:off x="5444173" y="3813176"/>
            <a:ext cx="84478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err="1" smtClean="0">
                <a:ln>
                  <a:noFill/>
                </a:ln>
                <a:solidFill>
                  <a:srgbClr val="000000"/>
                </a:solidFill>
                <a:effectLst>
                  <a:glow rad="63500">
                    <a:schemeClr val="bg1">
                      <a:alpha val="50000"/>
                    </a:schemeClr>
                  </a:glow>
                </a:effectLst>
                <a:latin typeface="+mj-lt"/>
              </a:rPr>
              <a:t>Rosny</a:t>
            </a: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-sous-Bois</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7" name="Rectangle 13"/>
          <p:cNvSpPr>
            <a:spLocks noChangeArrowheads="1"/>
          </p:cNvSpPr>
          <p:nvPr/>
        </p:nvSpPr>
        <p:spPr bwMode="auto">
          <a:xfrm>
            <a:off x="4518660" y="4330701"/>
            <a:ext cx="4280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Paris</a:t>
            </a:r>
            <a:endParaRPr kumimoji="0" lang="en-US" altLang="en-US" sz="1600"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59" name="Rectangle 15"/>
          <p:cNvSpPr>
            <a:spLocks noChangeArrowheads="1"/>
          </p:cNvSpPr>
          <p:nvPr/>
        </p:nvSpPr>
        <p:spPr bwMode="auto">
          <a:xfrm>
            <a:off x="4804411" y="26431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60" name="Rectangle 16"/>
          <p:cNvSpPr>
            <a:spLocks noChangeArrowheads="1"/>
          </p:cNvSpPr>
          <p:nvPr/>
        </p:nvSpPr>
        <p:spPr bwMode="auto">
          <a:xfrm>
            <a:off x="5210811" y="26431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5</a:t>
            </a:r>
            <a:endParaRPr kumimoji="0" lang="en-US" altLang="en-US" sz="1600" b="1" i="0" u="none" strike="noStrike" cap="none" normalizeH="0" baseline="0" smtClean="0">
              <a:ln>
                <a:noFill/>
              </a:ln>
              <a:solidFill>
                <a:schemeClr val="tx1"/>
              </a:solidFill>
              <a:effectLst/>
              <a:latin typeface="+mj-lt"/>
            </a:endParaRPr>
          </a:p>
        </p:txBody>
      </p:sp>
      <p:sp>
        <p:nvSpPr>
          <p:cNvPr id="61" name="Rectangle 17"/>
          <p:cNvSpPr>
            <a:spLocks noChangeArrowheads="1"/>
          </p:cNvSpPr>
          <p:nvPr/>
        </p:nvSpPr>
        <p:spPr bwMode="auto">
          <a:xfrm>
            <a:off x="4804411" y="2789242"/>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62" name="Rectangle 18"/>
          <p:cNvSpPr>
            <a:spLocks noChangeArrowheads="1"/>
          </p:cNvSpPr>
          <p:nvPr/>
        </p:nvSpPr>
        <p:spPr bwMode="auto">
          <a:xfrm>
            <a:off x="5058411" y="2789242"/>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a:t>
            </a:r>
            <a:endParaRPr kumimoji="0" lang="en-US" altLang="en-US" sz="1600" b="1" i="0" u="none" strike="noStrike" cap="none" normalizeH="0" baseline="0" dirty="0" smtClean="0">
              <a:ln>
                <a:noFill/>
              </a:ln>
              <a:solidFill>
                <a:schemeClr val="tx1"/>
              </a:solidFill>
              <a:effectLst/>
              <a:latin typeface="+mj-lt"/>
            </a:endParaRPr>
          </a:p>
        </p:txBody>
      </p:sp>
      <p:sp>
        <p:nvSpPr>
          <p:cNvPr id="63" name="Rectangle 19"/>
          <p:cNvSpPr>
            <a:spLocks noChangeArrowheads="1"/>
          </p:cNvSpPr>
          <p:nvPr/>
        </p:nvSpPr>
        <p:spPr bwMode="auto">
          <a:xfrm>
            <a:off x="5591811" y="2643188"/>
            <a:ext cx="2468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 Miles</a:t>
            </a:r>
            <a:endParaRPr kumimoji="0" lang="en-US" altLang="en-US" sz="1600" b="1" i="0" u="none" strike="noStrike" cap="none" normalizeH="0" baseline="0" dirty="0" smtClean="0">
              <a:ln>
                <a:noFill/>
              </a:ln>
              <a:solidFill>
                <a:schemeClr val="tx1"/>
              </a:solidFill>
              <a:effectLst/>
              <a:latin typeface="+mj-lt"/>
            </a:endParaRPr>
          </a:p>
        </p:txBody>
      </p:sp>
      <p:sp>
        <p:nvSpPr>
          <p:cNvPr id="64" name="Rectangle 20"/>
          <p:cNvSpPr>
            <a:spLocks noChangeArrowheads="1"/>
          </p:cNvSpPr>
          <p:nvPr/>
        </p:nvSpPr>
        <p:spPr bwMode="auto">
          <a:xfrm>
            <a:off x="5298123" y="2789242"/>
            <a:ext cx="41838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 Kilometers</a:t>
            </a:r>
            <a:endParaRPr kumimoji="0" lang="en-US" altLang="en-US" sz="1600" b="1" i="0" u="none" strike="noStrike" cap="none" normalizeH="0" baseline="0" dirty="0" smtClean="0">
              <a:ln>
                <a:noFill/>
              </a:ln>
              <a:solidFill>
                <a:schemeClr val="tx1"/>
              </a:solidFill>
              <a:effectLst/>
              <a:latin typeface="+mj-lt"/>
            </a:endParaRPr>
          </a:p>
        </p:txBody>
      </p:sp>
      <p:sp>
        <p:nvSpPr>
          <p:cNvPr id="65" name="Rectangle 21"/>
          <p:cNvSpPr>
            <a:spLocks noChangeArrowheads="1"/>
          </p:cNvSpPr>
          <p:nvPr/>
        </p:nvSpPr>
        <p:spPr bwMode="auto">
          <a:xfrm>
            <a:off x="2778125" y="5311776"/>
            <a:ext cx="9890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000000"/>
                </a:solidFill>
                <a:effectLst/>
                <a:latin typeface="Arial Black" panose="020B0A04020102020204" pitchFamily="34" charset="0"/>
              </a:rPr>
              <a:t>Percent of housing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000000"/>
                </a:solidFill>
                <a:effectLst/>
                <a:latin typeface="Arial Black" panose="020B0A04020102020204" pitchFamily="34" charset="0"/>
              </a:rPr>
              <a:t>built 2001–2010</a:t>
            </a:r>
            <a:endParaRPr kumimoji="0" lang="en-US" altLang="en-US" sz="750" b="1" i="0" u="none" strike="noStrike" cap="none" normalizeH="0" baseline="0" dirty="0" smtClean="0">
              <a:ln>
                <a:noFill/>
              </a:ln>
              <a:solidFill>
                <a:schemeClr val="tx1"/>
              </a:solidFill>
              <a:effectLst/>
              <a:latin typeface="Arial Black" panose="020B0A04020102020204" pitchFamily="34" charset="0"/>
            </a:endParaRPr>
          </a:p>
        </p:txBody>
      </p:sp>
      <p:sp>
        <p:nvSpPr>
          <p:cNvPr id="71" name="Rectangle 27"/>
          <p:cNvSpPr>
            <a:spLocks noChangeArrowheads="1"/>
          </p:cNvSpPr>
          <p:nvPr/>
        </p:nvSpPr>
        <p:spPr bwMode="auto">
          <a:xfrm>
            <a:off x="2989263" y="5572126"/>
            <a:ext cx="6540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10 and above</a:t>
            </a:r>
            <a:endParaRPr kumimoji="0" lang="en-US" altLang="en-US" sz="1600" b="1" i="0" u="none" strike="noStrike" cap="none" normalizeH="0" baseline="0" dirty="0" smtClean="0">
              <a:ln>
                <a:noFill/>
              </a:ln>
              <a:solidFill>
                <a:schemeClr val="tx1"/>
              </a:solidFill>
              <a:effectLst/>
              <a:latin typeface="+mj-lt"/>
            </a:endParaRPr>
          </a:p>
        </p:txBody>
      </p:sp>
      <p:sp>
        <p:nvSpPr>
          <p:cNvPr id="72" name="Rectangle 28"/>
          <p:cNvSpPr>
            <a:spLocks noChangeArrowheads="1"/>
          </p:cNvSpPr>
          <p:nvPr/>
        </p:nvSpPr>
        <p:spPr bwMode="auto">
          <a:xfrm>
            <a:off x="2989263" y="5724526"/>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5–9</a:t>
            </a:r>
            <a:endParaRPr kumimoji="0" lang="en-US" altLang="en-US" sz="1600" b="1" i="0" u="none" strike="noStrike" cap="none" normalizeH="0" baseline="0" smtClean="0">
              <a:ln>
                <a:noFill/>
              </a:ln>
              <a:solidFill>
                <a:schemeClr val="tx1"/>
              </a:solidFill>
              <a:effectLst/>
              <a:latin typeface="+mj-lt"/>
            </a:endParaRPr>
          </a:p>
        </p:txBody>
      </p:sp>
      <p:sp>
        <p:nvSpPr>
          <p:cNvPr id="75" name="Rectangle 31"/>
          <p:cNvSpPr>
            <a:spLocks noChangeArrowheads="1"/>
          </p:cNvSpPr>
          <p:nvPr/>
        </p:nvSpPr>
        <p:spPr bwMode="auto">
          <a:xfrm>
            <a:off x="2989263" y="5878514"/>
            <a:ext cx="37830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below 5</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9071572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13.2.3 Structure of European Cities </a:t>
            </a:r>
            <a:r>
              <a:rPr lang="en-US" sz="2000" b="0" dirty="0"/>
              <a:t>(3 of </a:t>
            </a:r>
            <a:r>
              <a:rPr lang="en-US" sz="2000" b="0" dirty="0" smtClean="0"/>
              <a:t>6)</a:t>
            </a:r>
            <a:endParaRPr lang="en-US" sz="3400" dirty="0"/>
          </a:p>
        </p:txBody>
      </p:sp>
      <p:sp>
        <p:nvSpPr>
          <p:cNvPr id="8" name="Content Placeholder 7"/>
          <p:cNvSpPr>
            <a:spLocks noGrp="1"/>
          </p:cNvSpPr>
          <p:nvPr>
            <p:ph sz="quarter" idx="13"/>
          </p:nvPr>
        </p:nvSpPr>
        <p:spPr>
          <a:xfrm>
            <a:off x="457200" y="1556326"/>
            <a:ext cx="8229600" cy="686542"/>
          </a:xfrm>
        </p:spPr>
        <p:txBody>
          <a:bodyPr/>
          <a:lstStyle/>
          <a:p>
            <a:pPr marL="0" indent="0">
              <a:buNone/>
              <a:tabLst>
                <a:tab pos="2800350" algn="l"/>
              </a:tabLst>
            </a:pPr>
            <a:r>
              <a:rPr lang="it-IT" sz="2000" b="1" dirty="0"/>
              <a:t>Figure 13-25:</a:t>
            </a:r>
            <a:r>
              <a:rPr lang="it-IT" sz="2000" dirty="0"/>
              <a:t> </a:t>
            </a:r>
            <a:r>
              <a:rPr lang="en-US" sz="2000" dirty="0"/>
              <a:t>Older housing situated above shops in an inner-city Paris neighborhood immediately across the River Seine from the Louvre.</a:t>
            </a:r>
          </a:p>
        </p:txBody>
      </p:sp>
      <p:pic>
        <p:nvPicPr>
          <p:cNvPr id="2" name="Picture 1" descr="Older housing situated above shops in an inner-city Paris neighborhoo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495" y="2379770"/>
            <a:ext cx="5071010" cy="3980154"/>
          </a:xfrm>
          <a:prstGeom prst="rect">
            <a:avLst/>
          </a:prstGeom>
        </p:spPr>
      </p:pic>
    </p:spTree>
    <p:extLst>
      <p:ext uri="{BB962C8B-B14F-4D97-AF65-F5344CB8AC3E}">
        <p14:creationId xmlns:p14="http://schemas.microsoft.com/office/powerpoint/2010/main" val="35286964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13.2.3 Structure of European Cities </a:t>
            </a:r>
            <a:r>
              <a:rPr lang="en-US" sz="2000" b="0" dirty="0"/>
              <a:t>(4 of </a:t>
            </a:r>
            <a:r>
              <a:rPr lang="en-US" sz="2000" b="0" dirty="0" smtClean="0"/>
              <a:t>6)</a:t>
            </a:r>
            <a:endParaRPr lang="en-US" sz="3400" dirty="0"/>
          </a:p>
        </p:txBody>
      </p:sp>
      <p:sp>
        <p:nvSpPr>
          <p:cNvPr id="8" name="Content Placeholder 7"/>
          <p:cNvSpPr>
            <a:spLocks noGrp="1"/>
          </p:cNvSpPr>
          <p:nvPr>
            <p:ph sz="quarter" idx="13"/>
          </p:nvPr>
        </p:nvSpPr>
        <p:spPr>
          <a:xfrm>
            <a:off x="457200" y="1556325"/>
            <a:ext cx="8229600" cy="1048851"/>
          </a:xfrm>
        </p:spPr>
        <p:txBody>
          <a:bodyPr/>
          <a:lstStyle/>
          <a:p>
            <a:pPr marL="0" indent="0">
              <a:buNone/>
              <a:tabLst>
                <a:tab pos="2800350" algn="l"/>
              </a:tabLst>
            </a:pPr>
            <a:r>
              <a:rPr lang="it-IT" sz="2000" b="1" dirty="0"/>
              <a:t>Figure 13-26: </a:t>
            </a:r>
            <a:r>
              <a:rPr lang="en-US" sz="2000" dirty="0"/>
              <a:t>Household income in Paris follows a sector model. The southwest is the highest-income sector, and the northeast is the lowest-income sector.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993" y="2564947"/>
            <a:ext cx="3742488" cy="3712198"/>
          </a:xfrm>
          <a:prstGeom prst="rect">
            <a:avLst/>
          </a:prstGeom>
        </p:spPr>
      </p:pic>
      <p:sp>
        <p:nvSpPr>
          <p:cNvPr id="40" name="Rectangle 39"/>
          <p:cNvSpPr>
            <a:spLocks noChangeArrowheads="1"/>
          </p:cNvSpPr>
          <p:nvPr/>
        </p:nvSpPr>
        <p:spPr bwMode="auto">
          <a:xfrm rot="19140000">
            <a:off x="4268089" y="3550802"/>
            <a:ext cx="2757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93D4"/>
                </a:solidFill>
                <a:effectLst>
                  <a:glow rad="63500">
                    <a:schemeClr val="bg1">
                      <a:alpha val="50000"/>
                    </a:schemeClr>
                  </a:glow>
                </a:effectLst>
                <a:latin typeface="+mj-lt"/>
              </a:rPr>
              <a:t>Seine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1" name="Rectangle 6"/>
          <p:cNvSpPr>
            <a:spLocks noChangeArrowheads="1"/>
          </p:cNvSpPr>
          <p:nvPr/>
        </p:nvSpPr>
        <p:spPr bwMode="auto">
          <a:xfrm rot="2640000">
            <a:off x="5068189" y="5090677"/>
            <a:ext cx="2757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93D4"/>
                </a:solidFill>
                <a:effectLst>
                  <a:glow rad="63500">
                    <a:schemeClr val="bg1">
                      <a:alpha val="50000"/>
                    </a:schemeClr>
                  </a:glow>
                </a:effectLst>
                <a:latin typeface="+mj-lt"/>
              </a:rPr>
              <a:t>Seine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2" name="Rectangle 7"/>
          <p:cNvSpPr>
            <a:spLocks noChangeArrowheads="1"/>
          </p:cNvSpPr>
          <p:nvPr/>
        </p:nvSpPr>
        <p:spPr bwMode="auto">
          <a:xfrm rot="20460000">
            <a:off x="5554626" y="4077852"/>
            <a:ext cx="3029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93D4"/>
                </a:solidFill>
                <a:effectLst>
                  <a:glow rad="63500">
                    <a:schemeClr val="bg1">
                      <a:alpha val="50000"/>
                    </a:schemeClr>
                  </a:glow>
                </a:effectLst>
                <a:latin typeface="+mj-lt"/>
              </a:rPr>
              <a:t>Marne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3" name="Rectangle 8"/>
          <p:cNvSpPr>
            <a:spLocks noChangeArrowheads="1"/>
          </p:cNvSpPr>
          <p:nvPr/>
        </p:nvSpPr>
        <p:spPr bwMode="auto">
          <a:xfrm>
            <a:off x="4842510" y="3876676"/>
            <a:ext cx="34304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Louvre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4" name="Rectangle 12"/>
          <p:cNvSpPr>
            <a:spLocks noChangeArrowheads="1"/>
          </p:cNvSpPr>
          <p:nvPr/>
        </p:nvSpPr>
        <p:spPr bwMode="auto">
          <a:xfrm>
            <a:off x="5444173" y="3813176"/>
            <a:ext cx="84478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err="1" smtClean="0">
                <a:ln>
                  <a:noFill/>
                </a:ln>
                <a:solidFill>
                  <a:srgbClr val="000000"/>
                </a:solidFill>
                <a:effectLst>
                  <a:glow rad="63500">
                    <a:schemeClr val="bg1">
                      <a:alpha val="50000"/>
                    </a:schemeClr>
                  </a:glow>
                </a:effectLst>
                <a:latin typeface="+mj-lt"/>
              </a:rPr>
              <a:t>Rosny</a:t>
            </a: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-sous-Bois</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5" name="Rectangle 13"/>
          <p:cNvSpPr>
            <a:spLocks noChangeArrowheads="1"/>
          </p:cNvSpPr>
          <p:nvPr/>
        </p:nvSpPr>
        <p:spPr bwMode="auto">
          <a:xfrm>
            <a:off x="4518660" y="4330701"/>
            <a:ext cx="4280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Paris</a:t>
            </a:r>
            <a:endParaRPr kumimoji="0" lang="en-US" altLang="en-US" sz="1600"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46" name="Rectangle 15"/>
          <p:cNvSpPr>
            <a:spLocks noChangeArrowheads="1"/>
          </p:cNvSpPr>
          <p:nvPr/>
        </p:nvSpPr>
        <p:spPr bwMode="auto">
          <a:xfrm>
            <a:off x="4804411" y="26431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47" name="Rectangle 16"/>
          <p:cNvSpPr>
            <a:spLocks noChangeArrowheads="1"/>
          </p:cNvSpPr>
          <p:nvPr/>
        </p:nvSpPr>
        <p:spPr bwMode="auto">
          <a:xfrm>
            <a:off x="5210811" y="26431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5</a:t>
            </a:r>
            <a:endParaRPr kumimoji="0" lang="en-US" altLang="en-US" sz="1600" b="1" i="0" u="none" strike="noStrike" cap="none" normalizeH="0" baseline="0" smtClean="0">
              <a:ln>
                <a:noFill/>
              </a:ln>
              <a:solidFill>
                <a:schemeClr val="tx1"/>
              </a:solidFill>
              <a:effectLst/>
              <a:latin typeface="+mj-lt"/>
            </a:endParaRPr>
          </a:p>
        </p:txBody>
      </p:sp>
      <p:sp>
        <p:nvSpPr>
          <p:cNvPr id="48" name="Rectangle 17"/>
          <p:cNvSpPr>
            <a:spLocks noChangeArrowheads="1"/>
          </p:cNvSpPr>
          <p:nvPr/>
        </p:nvSpPr>
        <p:spPr bwMode="auto">
          <a:xfrm>
            <a:off x="4804411" y="2789242"/>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49" name="Rectangle 18"/>
          <p:cNvSpPr>
            <a:spLocks noChangeArrowheads="1"/>
          </p:cNvSpPr>
          <p:nvPr/>
        </p:nvSpPr>
        <p:spPr bwMode="auto">
          <a:xfrm>
            <a:off x="5058411" y="2789242"/>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a:t>
            </a:r>
            <a:endParaRPr kumimoji="0" lang="en-US" altLang="en-US" sz="1600" b="1" i="0" u="none" strike="noStrike" cap="none" normalizeH="0" baseline="0" dirty="0" smtClean="0">
              <a:ln>
                <a:noFill/>
              </a:ln>
              <a:solidFill>
                <a:schemeClr val="tx1"/>
              </a:solidFill>
              <a:effectLst/>
              <a:latin typeface="+mj-lt"/>
            </a:endParaRPr>
          </a:p>
        </p:txBody>
      </p:sp>
      <p:sp>
        <p:nvSpPr>
          <p:cNvPr id="50" name="Rectangle 19"/>
          <p:cNvSpPr>
            <a:spLocks noChangeArrowheads="1"/>
          </p:cNvSpPr>
          <p:nvPr/>
        </p:nvSpPr>
        <p:spPr bwMode="auto">
          <a:xfrm>
            <a:off x="5591811" y="2643188"/>
            <a:ext cx="2468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 Miles</a:t>
            </a:r>
            <a:endParaRPr kumimoji="0" lang="en-US" altLang="en-US" sz="1600" b="1" i="0" u="none" strike="noStrike" cap="none" normalizeH="0" baseline="0" dirty="0" smtClean="0">
              <a:ln>
                <a:noFill/>
              </a:ln>
              <a:solidFill>
                <a:schemeClr val="tx1"/>
              </a:solidFill>
              <a:effectLst/>
              <a:latin typeface="+mj-lt"/>
            </a:endParaRPr>
          </a:p>
        </p:txBody>
      </p:sp>
      <p:sp>
        <p:nvSpPr>
          <p:cNvPr id="51" name="Rectangle 20"/>
          <p:cNvSpPr>
            <a:spLocks noChangeArrowheads="1"/>
          </p:cNvSpPr>
          <p:nvPr/>
        </p:nvSpPr>
        <p:spPr bwMode="auto">
          <a:xfrm>
            <a:off x="5298123" y="2789242"/>
            <a:ext cx="41838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 Kilometers</a:t>
            </a:r>
            <a:endParaRPr kumimoji="0" lang="en-US" altLang="en-US" sz="1600" b="1" i="0" u="none" strike="noStrike" cap="none" normalizeH="0" baseline="0" dirty="0" smtClean="0">
              <a:ln>
                <a:noFill/>
              </a:ln>
              <a:solidFill>
                <a:schemeClr val="tx1"/>
              </a:solidFill>
              <a:effectLst/>
              <a:latin typeface="+mj-lt"/>
            </a:endParaRPr>
          </a:p>
        </p:txBody>
      </p:sp>
      <p:sp>
        <p:nvSpPr>
          <p:cNvPr id="52" name="Rectangle 21"/>
          <p:cNvSpPr>
            <a:spLocks noChangeArrowheads="1"/>
          </p:cNvSpPr>
          <p:nvPr/>
        </p:nvSpPr>
        <p:spPr bwMode="auto">
          <a:xfrm>
            <a:off x="2771775" y="5534026"/>
            <a:ext cx="1056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Arial Black" panose="020B0A04020102020204" pitchFamily="34" charset="0"/>
              </a:rPr>
              <a:t>Monthly </a:t>
            </a:r>
            <a:r>
              <a:rPr lang="en-US" altLang="en-US" sz="800" b="1" dirty="0" smtClean="0">
                <a:solidFill>
                  <a:srgbClr val="000000"/>
                </a:solidFill>
                <a:latin typeface="Arial Black" panose="020B0A04020102020204" pitchFamily="34" charset="0"/>
              </a:rPr>
              <a:t>household</a:t>
            </a:r>
          </a:p>
          <a:p>
            <a:pPr lvl="0"/>
            <a:r>
              <a:rPr lang="en-US" altLang="en-US" sz="800" b="1" dirty="0" smtClean="0">
                <a:solidFill>
                  <a:srgbClr val="000000"/>
                </a:solidFill>
                <a:latin typeface="Arial Black" panose="020B0A04020102020204" pitchFamily="34" charset="0"/>
              </a:rPr>
              <a:t>income </a:t>
            </a:r>
            <a:r>
              <a:rPr lang="en-US" altLang="en-US" sz="800" b="1" dirty="0">
                <a:solidFill>
                  <a:srgbClr val="000000"/>
                </a:solidFill>
                <a:latin typeface="Arial Black" panose="020B0A04020102020204" pitchFamily="34" charset="0"/>
              </a:rPr>
              <a:t>(Euros)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53" name="Rectangle 27"/>
          <p:cNvSpPr>
            <a:spLocks noChangeArrowheads="1"/>
          </p:cNvSpPr>
          <p:nvPr/>
        </p:nvSpPr>
        <p:spPr bwMode="auto">
          <a:xfrm>
            <a:off x="2982913" y="5794376"/>
            <a:ext cx="79829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1,800 and above</a:t>
            </a:r>
            <a:endParaRPr kumimoji="0" lang="en-US" altLang="en-US" sz="1600" b="1" i="0" u="none" strike="noStrike" cap="none" normalizeH="0" baseline="0" dirty="0" smtClean="0">
              <a:ln>
                <a:noFill/>
              </a:ln>
              <a:solidFill>
                <a:schemeClr val="tx1"/>
              </a:solidFill>
              <a:effectLst/>
              <a:latin typeface="+mj-lt"/>
            </a:endParaRPr>
          </a:p>
        </p:txBody>
      </p:sp>
      <p:sp>
        <p:nvSpPr>
          <p:cNvPr id="54" name="Rectangle 28"/>
          <p:cNvSpPr>
            <a:spLocks noChangeArrowheads="1"/>
          </p:cNvSpPr>
          <p:nvPr/>
        </p:nvSpPr>
        <p:spPr bwMode="auto">
          <a:xfrm>
            <a:off x="2982913" y="5946776"/>
            <a:ext cx="60593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1,000– 1,799</a:t>
            </a:r>
            <a:endParaRPr kumimoji="0" lang="en-US" altLang="en-US" sz="1600" b="1" i="0" u="none" strike="noStrike" cap="none" normalizeH="0" baseline="0" dirty="0" smtClean="0">
              <a:ln>
                <a:noFill/>
              </a:ln>
              <a:solidFill>
                <a:schemeClr val="tx1"/>
              </a:solidFill>
              <a:effectLst/>
              <a:latin typeface="+mj-lt"/>
            </a:endParaRPr>
          </a:p>
        </p:txBody>
      </p:sp>
      <p:sp>
        <p:nvSpPr>
          <p:cNvPr id="55" name="Rectangle 31"/>
          <p:cNvSpPr>
            <a:spLocks noChangeArrowheads="1"/>
          </p:cNvSpPr>
          <p:nvPr/>
        </p:nvSpPr>
        <p:spPr bwMode="auto">
          <a:xfrm>
            <a:off x="2982913" y="6100764"/>
            <a:ext cx="4360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below 10</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4101128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13.2.3 Structure of European Cities </a:t>
            </a:r>
            <a:r>
              <a:rPr lang="en-US" sz="2000" b="0" dirty="0"/>
              <a:t>(5 of </a:t>
            </a:r>
            <a:r>
              <a:rPr lang="en-US" sz="2000" b="0" dirty="0" smtClean="0"/>
              <a:t>6)</a:t>
            </a:r>
            <a:endParaRPr lang="en-US" sz="3400" dirty="0"/>
          </a:p>
        </p:txBody>
      </p:sp>
      <p:sp>
        <p:nvSpPr>
          <p:cNvPr id="8" name="Content Placeholder 7"/>
          <p:cNvSpPr>
            <a:spLocks noGrp="1"/>
          </p:cNvSpPr>
          <p:nvPr>
            <p:ph sz="quarter" idx="13"/>
          </p:nvPr>
        </p:nvSpPr>
        <p:spPr>
          <a:xfrm>
            <a:off x="457200" y="1556325"/>
            <a:ext cx="8229600" cy="1255885"/>
          </a:xfrm>
        </p:spPr>
        <p:txBody>
          <a:bodyPr/>
          <a:lstStyle/>
          <a:p>
            <a:pPr marL="0" indent="0">
              <a:buNone/>
              <a:tabLst>
                <a:tab pos="2800350" algn="l"/>
              </a:tabLst>
            </a:pPr>
            <a:r>
              <a:rPr lang="it-IT" sz="2000" b="1" dirty="0"/>
              <a:t>Figures 13-27 and 13-29:</a:t>
            </a:r>
            <a:r>
              <a:rPr lang="it-IT" sz="2000" dirty="0"/>
              <a:t> </a:t>
            </a:r>
            <a:r>
              <a:rPr lang="en-US" sz="2000" dirty="0" err="1"/>
              <a:t>Rosny</a:t>
            </a:r>
            <a:r>
              <a:rPr lang="en-US" sz="2000" dirty="0"/>
              <a:t>-sous-Bois is a suburb located in the northeastern low-income sector (left) with high-rise apartment blocks. Many immigrants to the Paris area from Africa live in suburbs to the northeast and southeast (right).</a:t>
            </a:r>
          </a:p>
        </p:txBody>
      </p:sp>
      <p:pic>
        <p:nvPicPr>
          <p:cNvPr id="5" name="Picture 4" descr="Paris Low-income apartments."/>
          <p:cNvPicPr>
            <a:picLocks noChangeAspect="1"/>
          </p:cNvPicPr>
          <p:nvPr/>
        </p:nvPicPr>
        <p:blipFill rotWithShape="1">
          <a:blip r:embed="rId2">
            <a:extLst>
              <a:ext uri="{28A0092B-C50C-407E-A947-70E740481C1C}">
                <a14:useLocalDpi xmlns:a14="http://schemas.microsoft.com/office/drawing/2010/main" val="0"/>
              </a:ext>
            </a:extLst>
          </a:blip>
          <a:srcRect b="3378"/>
          <a:stretch/>
        </p:blipFill>
        <p:spPr>
          <a:xfrm>
            <a:off x="457200" y="3055885"/>
            <a:ext cx="3985527" cy="3067096"/>
          </a:xfrm>
          <a:prstGeom prst="rect">
            <a:avLst/>
          </a:prstGeom>
        </p:spPr>
      </p:pic>
      <p:pic>
        <p:nvPicPr>
          <p:cNvPr id="6" name="Picture 5" descr="Immigrants from Africa shopping in Pari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942" y="3122872"/>
            <a:ext cx="4281930" cy="2933122"/>
          </a:xfrm>
          <a:prstGeom prst="rect">
            <a:avLst/>
          </a:prstGeom>
        </p:spPr>
      </p:pic>
    </p:spTree>
    <p:extLst>
      <p:ext uri="{BB962C8B-B14F-4D97-AF65-F5344CB8AC3E}">
        <p14:creationId xmlns:p14="http://schemas.microsoft.com/office/powerpoint/2010/main" val="7434258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13.2.3 Structure of European Cities </a:t>
            </a:r>
            <a:r>
              <a:rPr lang="en-US" sz="2000" b="0" dirty="0" smtClean="0"/>
              <a:t>(6 </a:t>
            </a:r>
            <a:r>
              <a:rPr lang="en-US" sz="2000" b="0" dirty="0"/>
              <a:t>of </a:t>
            </a:r>
            <a:r>
              <a:rPr lang="en-US" sz="2000" b="0" dirty="0" smtClean="0"/>
              <a:t>6)</a:t>
            </a:r>
            <a:endParaRPr lang="en-US" sz="3400" dirty="0"/>
          </a:p>
        </p:txBody>
      </p:sp>
      <p:sp>
        <p:nvSpPr>
          <p:cNvPr id="8" name="Content Placeholder 7"/>
          <p:cNvSpPr>
            <a:spLocks noGrp="1"/>
          </p:cNvSpPr>
          <p:nvPr>
            <p:ph sz="quarter" idx="13"/>
          </p:nvPr>
        </p:nvSpPr>
        <p:spPr>
          <a:xfrm>
            <a:off x="457200" y="1556326"/>
            <a:ext cx="8229600" cy="686542"/>
          </a:xfrm>
        </p:spPr>
        <p:txBody>
          <a:bodyPr/>
          <a:lstStyle/>
          <a:p>
            <a:pPr marL="0" indent="0">
              <a:buNone/>
              <a:tabLst>
                <a:tab pos="2800350" algn="l"/>
              </a:tabLst>
            </a:pPr>
            <a:r>
              <a:rPr lang="it-IT" sz="2200" b="1" dirty="0"/>
              <a:t>Figure 13-28:</a:t>
            </a:r>
            <a:r>
              <a:rPr lang="it-IT" sz="2200" dirty="0"/>
              <a:t> </a:t>
            </a:r>
            <a:r>
              <a:rPr lang="en-US" sz="2200" dirty="0"/>
              <a:t>Immigrant neighborhoods in Paris follow a multiple nuclei model</a:t>
            </a:r>
            <a:r>
              <a:rPr lang="it-IT" sz="2200" dirty="0"/>
              <a:t>.</a:t>
            </a:r>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759" y="2448848"/>
            <a:ext cx="3870482" cy="3814792"/>
          </a:xfrm>
          <a:prstGeom prst="rect">
            <a:avLst/>
          </a:prstGeom>
        </p:spPr>
      </p:pic>
      <p:sp>
        <p:nvSpPr>
          <p:cNvPr id="9" name="Rectangle 5"/>
          <p:cNvSpPr>
            <a:spLocks noChangeArrowheads="1"/>
          </p:cNvSpPr>
          <p:nvPr/>
        </p:nvSpPr>
        <p:spPr bwMode="auto">
          <a:xfrm rot="19140000">
            <a:off x="4255625" y="3470174"/>
            <a:ext cx="287024" cy="12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93D4"/>
                </a:solidFill>
                <a:effectLst>
                  <a:glow rad="63500">
                    <a:schemeClr val="bg1">
                      <a:alpha val="50000"/>
                    </a:schemeClr>
                  </a:glow>
                </a:effectLst>
                <a:latin typeface="+mj-lt"/>
              </a:rPr>
              <a:t>Seine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0" name="Rectangle 6"/>
          <p:cNvSpPr>
            <a:spLocks noChangeArrowheads="1"/>
          </p:cNvSpPr>
          <p:nvPr/>
        </p:nvSpPr>
        <p:spPr bwMode="auto">
          <a:xfrm rot="2640000">
            <a:off x="5088538" y="5073201"/>
            <a:ext cx="287024" cy="12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93D4"/>
                </a:solidFill>
                <a:effectLst>
                  <a:glow rad="63500">
                    <a:schemeClr val="bg1">
                      <a:alpha val="50000"/>
                    </a:schemeClr>
                  </a:glow>
                </a:effectLst>
                <a:latin typeface="+mj-lt"/>
              </a:rPr>
              <a:t>Seine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 name="Rectangle 7"/>
          <p:cNvSpPr>
            <a:spLocks noChangeArrowheads="1"/>
          </p:cNvSpPr>
          <p:nvPr/>
        </p:nvSpPr>
        <p:spPr bwMode="auto">
          <a:xfrm rot="20460000">
            <a:off x="5594924" y="4018839"/>
            <a:ext cx="315393" cy="12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93D4"/>
                </a:solidFill>
                <a:effectLst>
                  <a:glow rad="63500">
                    <a:schemeClr val="bg1">
                      <a:alpha val="50000"/>
                    </a:schemeClr>
                  </a:glow>
                </a:effectLst>
                <a:latin typeface="+mj-lt"/>
              </a:rPr>
              <a:t>Marne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2" name="Rectangle 8"/>
          <p:cNvSpPr>
            <a:spLocks noChangeArrowheads="1"/>
          </p:cNvSpPr>
          <p:nvPr/>
        </p:nvSpPr>
        <p:spPr bwMode="auto">
          <a:xfrm>
            <a:off x="4853604" y="3809413"/>
            <a:ext cx="357111" cy="12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Louvre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3" name="Rectangle 12"/>
          <p:cNvSpPr>
            <a:spLocks noChangeArrowheads="1"/>
          </p:cNvSpPr>
          <p:nvPr/>
        </p:nvSpPr>
        <p:spPr bwMode="auto">
          <a:xfrm>
            <a:off x="5479941" y="3743308"/>
            <a:ext cx="879428" cy="12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err="1" smtClean="0">
                <a:ln>
                  <a:noFill/>
                </a:ln>
                <a:solidFill>
                  <a:srgbClr val="000000"/>
                </a:solidFill>
                <a:effectLst>
                  <a:glow rad="63500">
                    <a:schemeClr val="bg1">
                      <a:alpha val="50000"/>
                    </a:schemeClr>
                  </a:glow>
                </a:effectLst>
                <a:latin typeface="+mj-lt"/>
              </a:rPr>
              <a:t>Rosny</a:t>
            </a: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-sous-Bois</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4" name="Rectangle 13"/>
          <p:cNvSpPr>
            <a:spLocks noChangeArrowheads="1"/>
          </p:cNvSpPr>
          <p:nvPr/>
        </p:nvSpPr>
        <p:spPr bwMode="auto">
          <a:xfrm>
            <a:off x="4516471" y="4282058"/>
            <a:ext cx="445554" cy="1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Paris</a:t>
            </a:r>
            <a:endParaRPr kumimoji="0" lang="en-US" altLang="en-US" sz="1600"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5" name="Rectangle 15"/>
          <p:cNvSpPr>
            <a:spLocks noChangeArrowheads="1"/>
          </p:cNvSpPr>
          <p:nvPr/>
        </p:nvSpPr>
        <p:spPr bwMode="auto">
          <a:xfrm>
            <a:off x="4813941" y="2525339"/>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16" name="Rectangle 16"/>
          <p:cNvSpPr>
            <a:spLocks noChangeArrowheads="1"/>
          </p:cNvSpPr>
          <p:nvPr/>
        </p:nvSpPr>
        <p:spPr bwMode="auto">
          <a:xfrm>
            <a:off x="5237009" y="2525339"/>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5</a:t>
            </a:r>
            <a:endParaRPr kumimoji="0" lang="en-US" altLang="en-US" sz="1600" b="1" i="0" u="none" strike="noStrike" cap="none" normalizeH="0" baseline="0" smtClean="0">
              <a:ln>
                <a:noFill/>
              </a:ln>
              <a:solidFill>
                <a:schemeClr val="tx1"/>
              </a:solidFill>
              <a:effectLst/>
              <a:latin typeface="+mj-lt"/>
            </a:endParaRPr>
          </a:p>
        </p:txBody>
      </p:sp>
      <p:sp>
        <p:nvSpPr>
          <p:cNvPr id="17" name="Rectangle 17"/>
          <p:cNvSpPr>
            <a:spLocks noChangeArrowheads="1"/>
          </p:cNvSpPr>
          <p:nvPr/>
        </p:nvSpPr>
        <p:spPr bwMode="auto">
          <a:xfrm>
            <a:off x="4813941" y="2677383"/>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18" name="Rectangle 18"/>
          <p:cNvSpPr>
            <a:spLocks noChangeArrowheads="1"/>
          </p:cNvSpPr>
          <p:nvPr/>
        </p:nvSpPr>
        <p:spPr bwMode="auto">
          <a:xfrm>
            <a:off x="5078359" y="2677383"/>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a:t>
            </a:r>
            <a:endParaRPr kumimoji="0" lang="en-US" altLang="en-US" sz="1600" b="1" i="0" u="none" strike="noStrike" cap="none" normalizeH="0" baseline="0" dirty="0" smtClean="0">
              <a:ln>
                <a:noFill/>
              </a:ln>
              <a:solidFill>
                <a:schemeClr val="tx1"/>
              </a:solidFill>
              <a:effectLst/>
              <a:latin typeface="+mj-lt"/>
            </a:endParaRPr>
          </a:p>
        </p:txBody>
      </p:sp>
      <p:sp>
        <p:nvSpPr>
          <p:cNvPr id="19" name="Rectangle 19"/>
          <p:cNvSpPr>
            <a:spLocks noChangeArrowheads="1"/>
          </p:cNvSpPr>
          <p:nvPr/>
        </p:nvSpPr>
        <p:spPr bwMode="auto">
          <a:xfrm>
            <a:off x="5633634" y="2525338"/>
            <a:ext cx="256986"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 Miles</a:t>
            </a:r>
            <a:endParaRPr kumimoji="0" lang="en-US" altLang="en-US" sz="1600" b="1" i="0" u="none" strike="noStrike" cap="none" normalizeH="0" baseline="0" dirty="0" smtClean="0">
              <a:ln>
                <a:noFill/>
              </a:ln>
              <a:solidFill>
                <a:schemeClr val="tx1"/>
              </a:solidFill>
              <a:effectLst/>
              <a:latin typeface="+mj-lt"/>
            </a:endParaRPr>
          </a:p>
        </p:txBody>
      </p:sp>
      <p:sp>
        <p:nvSpPr>
          <p:cNvPr id="20" name="Rectangle 20"/>
          <p:cNvSpPr>
            <a:spLocks noChangeArrowheads="1"/>
          </p:cNvSpPr>
          <p:nvPr/>
        </p:nvSpPr>
        <p:spPr bwMode="auto">
          <a:xfrm>
            <a:off x="5327901" y="2677383"/>
            <a:ext cx="43554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 Kilometers</a:t>
            </a:r>
            <a:endParaRPr kumimoji="0" lang="en-US" altLang="en-US" sz="1600" b="1" i="0" u="none" strike="noStrike" cap="none" normalizeH="0" baseline="0" dirty="0" smtClean="0">
              <a:ln>
                <a:noFill/>
              </a:ln>
              <a:solidFill>
                <a:schemeClr val="tx1"/>
              </a:solidFill>
              <a:effectLst/>
              <a:latin typeface="+mj-lt"/>
            </a:endParaRPr>
          </a:p>
        </p:txBody>
      </p:sp>
      <p:sp>
        <p:nvSpPr>
          <p:cNvPr id="21" name="Rectangle 21"/>
          <p:cNvSpPr>
            <a:spLocks noChangeArrowheads="1"/>
          </p:cNvSpPr>
          <p:nvPr/>
        </p:nvSpPr>
        <p:spPr bwMode="auto">
          <a:xfrm>
            <a:off x="2704556" y="5093486"/>
            <a:ext cx="11381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smtClean="0">
                <a:solidFill>
                  <a:srgbClr val="000000"/>
                </a:solidFill>
                <a:latin typeface="Arial Black" panose="020B0A04020102020204" pitchFamily="34" charset="0"/>
              </a:rPr>
              <a:t>Percent immigrants,</a:t>
            </a:r>
          </a:p>
          <a:p>
            <a:pPr lvl="0"/>
            <a:r>
              <a:rPr lang="en-US" altLang="en-US" sz="800" b="1" dirty="0" smtClean="0">
                <a:solidFill>
                  <a:srgbClr val="000000"/>
                </a:solidFill>
                <a:latin typeface="Arial Black" panose="020B0A04020102020204" pitchFamily="34" charset="0"/>
              </a:rPr>
              <a:t>2017</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2" name="Rectangle 27"/>
          <p:cNvSpPr>
            <a:spLocks noChangeArrowheads="1"/>
          </p:cNvSpPr>
          <p:nvPr/>
        </p:nvSpPr>
        <p:spPr bwMode="auto">
          <a:xfrm>
            <a:off x="2924355" y="5364515"/>
            <a:ext cx="680848" cy="12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20 and above</a:t>
            </a:r>
            <a:endParaRPr kumimoji="0" lang="en-US" altLang="en-US" sz="1600" b="1" i="0" u="none" strike="noStrike" cap="none" normalizeH="0" baseline="0" dirty="0" smtClean="0">
              <a:ln>
                <a:noFill/>
              </a:ln>
              <a:solidFill>
                <a:schemeClr val="tx1"/>
              </a:solidFill>
              <a:effectLst/>
              <a:latin typeface="+mj-lt"/>
            </a:endParaRPr>
          </a:p>
        </p:txBody>
      </p:sp>
      <p:sp>
        <p:nvSpPr>
          <p:cNvPr id="23" name="Rectangle 28"/>
          <p:cNvSpPr>
            <a:spLocks noChangeArrowheads="1"/>
          </p:cNvSpPr>
          <p:nvPr/>
        </p:nvSpPr>
        <p:spPr bwMode="auto">
          <a:xfrm>
            <a:off x="2924355" y="5523175"/>
            <a:ext cx="300374" cy="12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10–19</a:t>
            </a:r>
            <a:endParaRPr kumimoji="0" lang="en-US" altLang="en-US" sz="1600" b="1" i="0" u="none" strike="noStrike" cap="none" normalizeH="0" baseline="0" dirty="0" smtClean="0">
              <a:ln>
                <a:noFill/>
              </a:ln>
              <a:solidFill>
                <a:schemeClr val="tx1"/>
              </a:solidFill>
              <a:effectLst/>
              <a:latin typeface="+mj-lt"/>
            </a:endParaRPr>
          </a:p>
        </p:txBody>
      </p:sp>
      <p:sp>
        <p:nvSpPr>
          <p:cNvPr id="24" name="Rectangle 31"/>
          <p:cNvSpPr>
            <a:spLocks noChangeArrowheads="1"/>
          </p:cNvSpPr>
          <p:nvPr/>
        </p:nvSpPr>
        <p:spPr bwMode="auto">
          <a:xfrm>
            <a:off x="2924352" y="5683484"/>
            <a:ext cx="453898" cy="12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below 10</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7848736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13.2.4 Premodern Cities in Developing Countries </a:t>
            </a:r>
            <a:r>
              <a:rPr lang="en-US" sz="2000" b="0" dirty="0"/>
              <a:t>(1 of </a:t>
            </a:r>
            <a:r>
              <a:rPr lang="en-US" sz="2000" b="0" dirty="0" smtClean="0"/>
              <a:t>5)</a:t>
            </a:r>
            <a:endParaRPr lang="en-US" sz="2000" b="0" dirty="0"/>
          </a:p>
        </p:txBody>
      </p:sp>
      <p:sp>
        <p:nvSpPr>
          <p:cNvPr id="8" name="Content Placeholder 7"/>
          <p:cNvSpPr>
            <a:spLocks noGrp="1"/>
          </p:cNvSpPr>
          <p:nvPr>
            <p:ph sz="quarter" idx="13"/>
          </p:nvPr>
        </p:nvSpPr>
        <p:spPr>
          <a:xfrm>
            <a:off x="457200" y="1556326"/>
            <a:ext cx="8386763" cy="4434275"/>
          </a:xfrm>
        </p:spPr>
        <p:txBody>
          <a:bodyPr/>
          <a:lstStyle/>
          <a:p>
            <a:pPr indent="-256032"/>
            <a:r>
              <a:rPr lang="en-US" dirty="0"/>
              <a:t>The ancient and medieval structure of cities in the developing world was influenced by the cultural values of the peoples living there</a:t>
            </a:r>
          </a:p>
          <a:p>
            <a:pPr indent="-256032"/>
            <a:r>
              <a:rPr lang="en-US" dirty="0"/>
              <a:t>European colonialization resulted in the imposition of standardized plans for cities, often by building a new city next to the existing one. In other cases, the Europeans demolished the precolonial city and built atop its ruins</a:t>
            </a:r>
          </a:p>
        </p:txBody>
      </p:sp>
    </p:spTree>
    <p:extLst>
      <p:ext uri="{BB962C8B-B14F-4D97-AF65-F5344CB8AC3E}">
        <p14:creationId xmlns:p14="http://schemas.microsoft.com/office/powerpoint/2010/main" val="11120172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13.2.4 Premodern Cities in Developing Countries </a:t>
            </a:r>
            <a:r>
              <a:rPr lang="en-US" sz="2000" b="0" dirty="0"/>
              <a:t>(2 of </a:t>
            </a:r>
            <a:r>
              <a:rPr lang="en-US" sz="2000" b="0" dirty="0" smtClean="0"/>
              <a:t>5)</a:t>
            </a:r>
            <a:endParaRPr lang="en-US" sz="3400" dirty="0"/>
          </a:p>
        </p:txBody>
      </p:sp>
      <p:sp>
        <p:nvSpPr>
          <p:cNvPr id="8" name="Content Placeholder 7"/>
          <p:cNvSpPr>
            <a:spLocks noGrp="1"/>
          </p:cNvSpPr>
          <p:nvPr>
            <p:ph sz="quarter" idx="13"/>
          </p:nvPr>
        </p:nvSpPr>
        <p:spPr>
          <a:xfrm>
            <a:off x="457200" y="1556325"/>
            <a:ext cx="8229600" cy="703795"/>
          </a:xfrm>
        </p:spPr>
        <p:txBody>
          <a:bodyPr/>
          <a:lstStyle/>
          <a:p>
            <a:pPr marL="0" indent="0">
              <a:buNone/>
              <a:tabLst>
                <a:tab pos="2800350" algn="l"/>
              </a:tabLst>
            </a:pPr>
            <a:r>
              <a:rPr lang="it-IT" sz="2200" b="1" dirty="0"/>
              <a:t>Figure 13-30:</a:t>
            </a:r>
            <a:r>
              <a:rPr lang="it-IT" sz="2200" dirty="0"/>
              <a:t> </a:t>
            </a:r>
            <a:r>
              <a:rPr lang="en-US" sz="2200" dirty="0"/>
              <a:t>Dadu during the Yuan Dynasty (left) and Beijing during the Ming Dynasty (right).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73" y="2485484"/>
            <a:ext cx="5131676" cy="3738793"/>
          </a:xfrm>
          <a:prstGeom prst="rect">
            <a:avLst/>
          </a:prstGeom>
        </p:spPr>
      </p:pic>
      <p:sp>
        <p:nvSpPr>
          <p:cNvPr id="10" name="Rectangle 5"/>
          <p:cNvSpPr>
            <a:spLocks noChangeArrowheads="1"/>
          </p:cNvSpPr>
          <p:nvPr/>
        </p:nvSpPr>
        <p:spPr bwMode="auto">
          <a:xfrm>
            <a:off x="5919788" y="2844874"/>
            <a:ext cx="52097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Bell Tower</a:t>
            </a:r>
            <a:endParaRPr kumimoji="0" lang="en-US" altLang="en-US" sz="105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 name="Rectangle 6"/>
          <p:cNvSpPr>
            <a:spLocks noChangeArrowheads="1"/>
          </p:cNvSpPr>
          <p:nvPr/>
        </p:nvSpPr>
        <p:spPr bwMode="auto">
          <a:xfrm>
            <a:off x="6189663" y="3367162"/>
            <a:ext cx="3991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50000"/>
                    </a:schemeClr>
                  </a:glow>
                </a:effectLst>
                <a:latin typeface="+mj-lt"/>
              </a:rPr>
              <a:t>INNER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50000"/>
                    </a:schemeClr>
                  </a:glow>
                </a:effectLst>
                <a:latin typeface="+mj-lt"/>
              </a:rPr>
              <a:t>CITY</a:t>
            </a:r>
            <a:endParaRPr kumimoji="0" lang="en-US" altLang="en-US" sz="11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3" name="Rectangle 8"/>
          <p:cNvSpPr>
            <a:spLocks noChangeArrowheads="1"/>
          </p:cNvSpPr>
          <p:nvPr/>
        </p:nvSpPr>
        <p:spPr bwMode="auto">
          <a:xfrm>
            <a:off x="5416550" y="4462536"/>
            <a:ext cx="77628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50000"/>
                    </a:schemeClr>
                  </a:glow>
                </a:effectLst>
                <a:latin typeface="+mj-lt"/>
              </a:rPr>
              <a:t>OUTER CITY</a:t>
            </a:r>
            <a:endParaRPr kumimoji="0" lang="en-US" altLang="en-US" sz="11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4" name="Rectangle 9"/>
          <p:cNvSpPr>
            <a:spLocks noChangeArrowheads="1"/>
          </p:cNvSpPr>
          <p:nvPr/>
        </p:nvSpPr>
        <p:spPr bwMode="auto">
          <a:xfrm>
            <a:off x="4467721" y="3813249"/>
            <a:ext cx="3975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Temple</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of Moon</a:t>
            </a:r>
            <a:endParaRPr kumimoji="0" lang="en-US" altLang="en-US" sz="105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7" name="Rectangle 12"/>
          <p:cNvSpPr>
            <a:spLocks noChangeArrowheads="1"/>
          </p:cNvSpPr>
          <p:nvPr/>
        </p:nvSpPr>
        <p:spPr bwMode="auto">
          <a:xfrm>
            <a:off x="6437313" y="2498799"/>
            <a:ext cx="3879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Temple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of Earth</a:t>
            </a:r>
            <a:endParaRPr kumimoji="0" lang="en-US" altLang="en-US" sz="105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0" name="Rectangle 15"/>
          <p:cNvSpPr>
            <a:spLocks noChangeArrowheads="1"/>
          </p:cNvSpPr>
          <p:nvPr/>
        </p:nvSpPr>
        <p:spPr bwMode="auto">
          <a:xfrm>
            <a:off x="6804025" y="3867224"/>
            <a:ext cx="3606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Temple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of Sun</a:t>
            </a:r>
            <a:endParaRPr kumimoji="0" lang="en-US" altLang="en-US" sz="105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3" name="Rectangle 18"/>
          <p:cNvSpPr>
            <a:spLocks noChangeArrowheads="1"/>
          </p:cNvSpPr>
          <p:nvPr/>
        </p:nvSpPr>
        <p:spPr bwMode="auto">
          <a:xfrm>
            <a:off x="5483830" y="3624337"/>
            <a:ext cx="5017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Forbidden</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City</a:t>
            </a:r>
            <a:endParaRPr kumimoji="0" lang="en-US" altLang="en-US" sz="105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6" name="Rectangle 21"/>
          <p:cNvSpPr>
            <a:spLocks noChangeArrowheads="1"/>
          </p:cNvSpPr>
          <p:nvPr/>
        </p:nvSpPr>
        <p:spPr bwMode="auto">
          <a:xfrm>
            <a:off x="4981575" y="4821311"/>
            <a:ext cx="5482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Temple of</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Agriculture</a:t>
            </a:r>
            <a:endParaRPr kumimoji="0" lang="en-US" altLang="en-US" sz="105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1" name="Rectangle 26"/>
          <p:cNvSpPr>
            <a:spLocks noChangeArrowheads="1"/>
          </p:cNvSpPr>
          <p:nvPr/>
        </p:nvSpPr>
        <p:spPr bwMode="auto">
          <a:xfrm>
            <a:off x="5959475" y="4821311"/>
            <a:ext cx="4857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Temple of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Heaven</a:t>
            </a:r>
            <a:endParaRPr kumimoji="0" lang="en-US" altLang="en-US" sz="105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4" name="Rectangle 29"/>
          <p:cNvSpPr>
            <a:spLocks noChangeArrowheads="1"/>
          </p:cNvSpPr>
          <p:nvPr/>
        </p:nvSpPr>
        <p:spPr bwMode="auto">
          <a:xfrm>
            <a:off x="5919788" y="3059187"/>
            <a:ext cx="5995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Drum Tower</a:t>
            </a:r>
            <a:endParaRPr kumimoji="0" lang="en-US" altLang="en-US" sz="105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5" name="Rectangle 30"/>
          <p:cNvSpPr>
            <a:spLocks noChangeArrowheads="1"/>
          </p:cNvSpPr>
          <p:nvPr/>
        </p:nvSpPr>
        <p:spPr bwMode="auto">
          <a:xfrm>
            <a:off x="3219450" y="3525912"/>
            <a:ext cx="52097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Bell Tower</a:t>
            </a:r>
            <a:endParaRPr kumimoji="0" lang="en-US" altLang="en-US" sz="105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6" name="Rectangle 31"/>
          <p:cNvSpPr>
            <a:spLocks noChangeArrowheads="1"/>
          </p:cNvSpPr>
          <p:nvPr/>
        </p:nvSpPr>
        <p:spPr bwMode="auto">
          <a:xfrm>
            <a:off x="3305175" y="3962474"/>
            <a:ext cx="6860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50000"/>
                    </a:schemeClr>
                  </a:glow>
                </a:effectLst>
                <a:latin typeface="+mj-lt"/>
              </a:rPr>
              <a:t>Central Tower</a:t>
            </a:r>
            <a:endParaRPr kumimoji="0" lang="en-US" altLang="en-US" sz="105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40" name="Rectangle 35"/>
          <p:cNvSpPr>
            <a:spLocks noChangeArrowheads="1"/>
          </p:cNvSpPr>
          <p:nvPr/>
        </p:nvSpPr>
        <p:spPr bwMode="auto">
          <a:xfrm>
            <a:off x="3148013" y="4594299"/>
            <a:ext cx="3286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50000"/>
                    </a:schemeClr>
                  </a:glow>
                </a:effectLst>
                <a:latin typeface="+mj-lt"/>
              </a:rPr>
              <a:t>Palace</a:t>
            </a:r>
            <a:endParaRPr kumimoji="0" lang="en-US" altLang="en-US" sz="105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44" name="Rectangle 39"/>
          <p:cNvSpPr>
            <a:spLocks noChangeArrowheads="1"/>
          </p:cNvSpPr>
          <p:nvPr/>
        </p:nvSpPr>
        <p:spPr bwMode="auto">
          <a:xfrm>
            <a:off x="2221198" y="4291087"/>
            <a:ext cx="5257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err="1" smtClean="0">
                <a:ln>
                  <a:noFill/>
                </a:ln>
                <a:solidFill>
                  <a:srgbClr val="000000"/>
                </a:solidFill>
                <a:effectLst>
                  <a:glow rad="63500">
                    <a:schemeClr val="bg1">
                      <a:alpha val="50000"/>
                    </a:schemeClr>
                  </a:glow>
                </a:effectLst>
                <a:latin typeface="+mj-lt"/>
              </a:rPr>
              <a:t>Xingsheng</a:t>
            </a:r>
            <a:endPar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Palace</a:t>
            </a:r>
            <a:endParaRPr kumimoji="0" lang="en-US" altLang="en-US" sz="105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9" name="Rectangle 44"/>
          <p:cNvSpPr>
            <a:spLocks noChangeArrowheads="1"/>
          </p:cNvSpPr>
          <p:nvPr/>
        </p:nvSpPr>
        <p:spPr bwMode="auto">
          <a:xfrm>
            <a:off x="2400734" y="4721299"/>
            <a:ext cx="3462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err="1" smtClean="0">
                <a:ln>
                  <a:noFill/>
                </a:ln>
                <a:solidFill>
                  <a:srgbClr val="000000"/>
                </a:solidFill>
                <a:effectLst>
                  <a:glow rad="63500">
                    <a:schemeClr val="bg1">
                      <a:alpha val="50000"/>
                    </a:schemeClr>
                  </a:glow>
                </a:effectLst>
                <a:latin typeface="+mj-lt"/>
              </a:rPr>
              <a:t>Longfu</a:t>
            </a:r>
            <a:endPar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Palace</a:t>
            </a:r>
            <a:endParaRPr kumimoji="0" lang="en-US" altLang="en-US" sz="105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4" name="Rectangle 49"/>
          <p:cNvSpPr>
            <a:spLocks noChangeArrowheads="1"/>
          </p:cNvSpPr>
          <p:nvPr/>
        </p:nvSpPr>
        <p:spPr bwMode="auto">
          <a:xfrm>
            <a:off x="3614738" y="4962599"/>
            <a:ext cx="6075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Observatory</a:t>
            </a:r>
            <a:endParaRPr kumimoji="0" lang="en-US" altLang="en-US" sz="105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7" name="Rectangle 52"/>
          <p:cNvSpPr>
            <a:spLocks noChangeArrowheads="1"/>
          </p:cNvSpPr>
          <p:nvPr/>
        </p:nvSpPr>
        <p:spPr bwMode="auto">
          <a:xfrm>
            <a:off x="2772691" y="3844999"/>
            <a:ext cx="3029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Drum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Tower</a:t>
            </a:r>
            <a:endParaRPr kumimoji="0" lang="en-US" altLang="en-US" sz="105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9" name="Rectangle 54"/>
          <p:cNvSpPr>
            <a:spLocks noChangeArrowheads="1"/>
          </p:cNvSpPr>
          <p:nvPr/>
        </p:nvSpPr>
        <p:spPr bwMode="auto">
          <a:xfrm>
            <a:off x="5346700" y="5516636"/>
            <a:ext cx="61875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Imperial City</a:t>
            </a:r>
            <a:endParaRPr kumimoji="0" lang="en-US" altLang="en-US" sz="1050" b="1" i="0" u="none" strike="noStrike" cap="none" normalizeH="0" baseline="0" dirty="0" smtClean="0">
              <a:ln>
                <a:noFill/>
              </a:ln>
              <a:solidFill>
                <a:schemeClr val="tx1"/>
              </a:solidFill>
              <a:effectLst/>
              <a:latin typeface="+mj-lt"/>
            </a:endParaRPr>
          </a:p>
        </p:txBody>
      </p:sp>
      <p:sp>
        <p:nvSpPr>
          <p:cNvPr id="60" name="Rectangle 55"/>
          <p:cNvSpPr>
            <a:spLocks noChangeArrowheads="1"/>
          </p:cNvSpPr>
          <p:nvPr/>
        </p:nvSpPr>
        <p:spPr bwMode="auto">
          <a:xfrm>
            <a:off x="5346700" y="5726186"/>
            <a:ext cx="9008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Important building</a:t>
            </a:r>
            <a:endParaRPr kumimoji="0" lang="en-US" altLang="en-US" sz="1050" b="1" i="0" u="none" strike="noStrike" cap="none" normalizeH="0" baseline="0" dirty="0" smtClean="0">
              <a:ln>
                <a:noFill/>
              </a:ln>
              <a:solidFill>
                <a:schemeClr val="tx1"/>
              </a:solidFill>
              <a:effectLst/>
              <a:latin typeface="+mj-lt"/>
            </a:endParaRPr>
          </a:p>
        </p:txBody>
      </p:sp>
      <p:sp>
        <p:nvSpPr>
          <p:cNvPr id="61" name="Rectangle 56"/>
          <p:cNvSpPr>
            <a:spLocks noChangeArrowheads="1"/>
          </p:cNvSpPr>
          <p:nvPr/>
        </p:nvSpPr>
        <p:spPr bwMode="auto">
          <a:xfrm>
            <a:off x="5346700" y="5937324"/>
            <a:ext cx="79669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Place of interest</a:t>
            </a:r>
            <a:endParaRPr kumimoji="0" lang="en-US" altLang="en-US" sz="1050" b="1" i="0" u="none" strike="noStrike" cap="none" normalizeH="0" baseline="0" dirty="0" smtClean="0">
              <a:ln>
                <a:noFill/>
              </a:ln>
              <a:solidFill>
                <a:schemeClr val="tx1"/>
              </a:solidFill>
              <a:effectLst/>
              <a:latin typeface="+mj-lt"/>
            </a:endParaRPr>
          </a:p>
        </p:txBody>
      </p:sp>
      <p:sp>
        <p:nvSpPr>
          <p:cNvPr id="66" name="Rectangle 61"/>
          <p:cNvSpPr>
            <a:spLocks noChangeArrowheads="1"/>
          </p:cNvSpPr>
          <p:nvPr/>
        </p:nvSpPr>
        <p:spPr bwMode="auto">
          <a:xfrm>
            <a:off x="6813550" y="5524256"/>
            <a:ext cx="2115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Wall</a:t>
            </a:r>
            <a:endParaRPr kumimoji="0" lang="en-US" altLang="en-US" sz="1050" b="1" i="0" u="none" strike="noStrike" cap="none" normalizeH="0" baseline="0" dirty="0" smtClean="0">
              <a:ln>
                <a:noFill/>
              </a:ln>
              <a:solidFill>
                <a:schemeClr val="tx1"/>
              </a:solidFill>
              <a:effectLst/>
              <a:latin typeface="+mj-lt"/>
            </a:endParaRPr>
          </a:p>
        </p:txBody>
      </p:sp>
      <p:sp>
        <p:nvSpPr>
          <p:cNvPr id="68" name="Rectangle 63"/>
          <p:cNvSpPr>
            <a:spLocks noChangeArrowheads="1"/>
          </p:cNvSpPr>
          <p:nvPr/>
        </p:nvSpPr>
        <p:spPr bwMode="auto">
          <a:xfrm>
            <a:off x="6813550" y="5733806"/>
            <a:ext cx="2292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Gate</a:t>
            </a:r>
            <a:endParaRPr kumimoji="0" lang="en-US" altLang="en-US" sz="1050" b="1" i="0" u="none" strike="noStrike" cap="none" normalizeH="0" baseline="0" dirty="0" smtClean="0">
              <a:ln>
                <a:noFill/>
              </a:ln>
              <a:solidFill>
                <a:schemeClr val="tx1"/>
              </a:solidFill>
              <a:effectLst/>
              <a:latin typeface="+mj-lt"/>
            </a:endParaRPr>
          </a:p>
        </p:txBody>
      </p:sp>
      <p:sp>
        <p:nvSpPr>
          <p:cNvPr id="69" name="Rectangle 64"/>
          <p:cNvSpPr>
            <a:spLocks noChangeArrowheads="1"/>
          </p:cNvSpPr>
          <p:nvPr/>
        </p:nvSpPr>
        <p:spPr bwMode="auto">
          <a:xfrm>
            <a:off x="6813550" y="5944944"/>
            <a:ext cx="29174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Street</a:t>
            </a:r>
            <a:endParaRPr kumimoji="0" lang="en-US" altLang="en-US" sz="1050" b="1" i="0" u="none" strike="noStrike" cap="none" normalizeH="0" baseline="0" smtClean="0">
              <a:ln>
                <a:noFill/>
              </a:ln>
              <a:solidFill>
                <a:schemeClr val="tx1"/>
              </a:solidFill>
              <a:effectLst/>
              <a:latin typeface="+mj-lt"/>
            </a:endParaRPr>
          </a:p>
        </p:txBody>
      </p:sp>
      <p:sp>
        <p:nvSpPr>
          <p:cNvPr id="72" name="Rectangle 67"/>
          <p:cNvSpPr>
            <a:spLocks noChangeArrowheads="1"/>
          </p:cNvSpPr>
          <p:nvPr/>
        </p:nvSpPr>
        <p:spPr bwMode="auto">
          <a:xfrm>
            <a:off x="6813550" y="6154494"/>
            <a:ext cx="28052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Canal</a:t>
            </a:r>
            <a:endParaRPr kumimoji="0" lang="en-US" altLang="en-US" sz="1050" b="1" i="0" u="none" strike="noStrike" cap="none" normalizeH="0" baseline="0" smtClean="0">
              <a:ln>
                <a:noFill/>
              </a:ln>
              <a:solidFill>
                <a:schemeClr val="tx1"/>
              </a:solidFill>
              <a:effectLst/>
              <a:latin typeface="+mj-lt"/>
            </a:endParaRPr>
          </a:p>
        </p:txBody>
      </p:sp>
      <p:sp>
        <p:nvSpPr>
          <p:cNvPr id="73" name="Rectangle 68"/>
          <p:cNvSpPr>
            <a:spLocks noChangeArrowheads="1"/>
          </p:cNvSpPr>
          <p:nvPr/>
        </p:nvSpPr>
        <p:spPr bwMode="auto">
          <a:xfrm>
            <a:off x="2136775" y="2449587"/>
            <a:ext cx="157163"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(a)</a:t>
            </a:r>
            <a:endParaRPr kumimoji="0" lang="en-US" altLang="en-US" sz="1100" b="1" i="0" u="none" strike="noStrike" cap="none" normalizeH="0" baseline="0" dirty="0" smtClean="0">
              <a:ln>
                <a:noFill/>
              </a:ln>
              <a:solidFill>
                <a:schemeClr val="tx1"/>
              </a:solidFill>
              <a:effectLst/>
              <a:latin typeface="+mj-lt"/>
            </a:endParaRPr>
          </a:p>
        </p:txBody>
      </p:sp>
      <p:sp>
        <p:nvSpPr>
          <p:cNvPr id="74" name="Rectangle 69"/>
          <p:cNvSpPr>
            <a:spLocks noChangeArrowheads="1"/>
          </p:cNvSpPr>
          <p:nvPr/>
        </p:nvSpPr>
        <p:spPr bwMode="auto">
          <a:xfrm>
            <a:off x="4964113" y="2449587"/>
            <a:ext cx="1651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(b)</a:t>
            </a:r>
            <a:endParaRPr kumimoji="0" lang="en-US" altLang="en-US" sz="11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554870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13.2.4 Premodern Cities in Developing Countries </a:t>
            </a:r>
            <a:r>
              <a:rPr lang="en-US" sz="2000" b="0" dirty="0"/>
              <a:t>(3 of </a:t>
            </a:r>
            <a:r>
              <a:rPr lang="en-US" sz="2000" b="0" dirty="0" smtClean="0"/>
              <a:t>5)</a:t>
            </a:r>
            <a:endParaRPr lang="en-US" sz="3400" dirty="0"/>
          </a:p>
        </p:txBody>
      </p:sp>
      <p:sp>
        <p:nvSpPr>
          <p:cNvPr id="8" name="Content Placeholder 7"/>
          <p:cNvSpPr>
            <a:spLocks noGrp="1"/>
          </p:cNvSpPr>
          <p:nvPr>
            <p:ph sz="quarter" idx="13"/>
          </p:nvPr>
        </p:nvSpPr>
        <p:spPr>
          <a:xfrm>
            <a:off x="457200" y="1556326"/>
            <a:ext cx="8229600" cy="936708"/>
          </a:xfrm>
        </p:spPr>
        <p:txBody>
          <a:bodyPr/>
          <a:lstStyle/>
          <a:p>
            <a:pPr marL="0" indent="0">
              <a:buNone/>
              <a:tabLst>
                <a:tab pos="2800350" algn="l"/>
              </a:tabLst>
            </a:pPr>
            <a:r>
              <a:rPr lang="it-IT" sz="2000" b="1" dirty="0"/>
              <a:t>Figures 13-31 and 13-32:</a:t>
            </a:r>
            <a:r>
              <a:rPr lang="it-IT" sz="2000" dirty="0"/>
              <a:t> </a:t>
            </a:r>
            <a:r>
              <a:rPr lang="en-US" sz="2000" dirty="0"/>
              <a:t>The Drum Tower (left) was the center of Dadu, the city that became Beijing. The Temple of Heaven (right) was built in the outer city of Beijing in the 1400s.</a:t>
            </a:r>
          </a:p>
        </p:txBody>
      </p:sp>
      <p:pic>
        <p:nvPicPr>
          <p:cNvPr id="2" name="Picture 1" descr="Chinese buildings in the Forbidden City and Rum Tower in Beij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36710"/>
            <a:ext cx="3789785" cy="3192643"/>
          </a:xfrm>
          <a:prstGeom prst="rect">
            <a:avLst/>
          </a:prstGeom>
        </p:spPr>
      </p:pic>
      <p:pic>
        <p:nvPicPr>
          <p:cNvPr id="5" name="Picture 4" descr="The Temple of Heaven in Beijing."/>
          <p:cNvPicPr>
            <a:picLocks noChangeAspect="1"/>
          </p:cNvPicPr>
          <p:nvPr/>
        </p:nvPicPr>
        <p:blipFill rotWithShape="1">
          <a:blip r:embed="rId3">
            <a:extLst>
              <a:ext uri="{28A0092B-C50C-407E-A947-70E740481C1C}">
                <a14:useLocalDpi xmlns:a14="http://schemas.microsoft.com/office/drawing/2010/main" val="0"/>
              </a:ext>
            </a:extLst>
          </a:blip>
          <a:srcRect b="2947"/>
          <a:stretch/>
        </p:blipFill>
        <p:spPr>
          <a:xfrm>
            <a:off x="4908219" y="2736710"/>
            <a:ext cx="3675274" cy="3511690"/>
          </a:xfrm>
          <a:prstGeom prst="rect">
            <a:avLst/>
          </a:prstGeom>
        </p:spPr>
      </p:pic>
    </p:spTree>
    <p:extLst>
      <p:ext uri="{BB962C8B-B14F-4D97-AF65-F5344CB8AC3E}">
        <p14:creationId xmlns:p14="http://schemas.microsoft.com/office/powerpoint/2010/main" val="17728747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13.2.4 Premodern Cities in Developing Countries </a:t>
            </a:r>
            <a:r>
              <a:rPr lang="en-US" sz="2000" b="0" dirty="0" smtClean="0"/>
              <a:t>(4 </a:t>
            </a:r>
            <a:r>
              <a:rPr lang="en-US" sz="2000" b="0" dirty="0"/>
              <a:t>of </a:t>
            </a:r>
            <a:r>
              <a:rPr lang="en-US" sz="2000" b="0" dirty="0" smtClean="0"/>
              <a:t>5)</a:t>
            </a:r>
            <a:endParaRPr lang="en-US" sz="3400" dirty="0"/>
          </a:p>
        </p:txBody>
      </p:sp>
      <p:sp>
        <p:nvSpPr>
          <p:cNvPr id="8" name="Content Placeholder 7"/>
          <p:cNvSpPr>
            <a:spLocks noGrp="1"/>
          </p:cNvSpPr>
          <p:nvPr>
            <p:ph sz="quarter" idx="13"/>
          </p:nvPr>
        </p:nvSpPr>
        <p:spPr>
          <a:xfrm>
            <a:off x="457200" y="1556325"/>
            <a:ext cx="8039819" cy="1152369"/>
          </a:xfrm>
        </p:spPr>
        <p:txBody>
          <a:bodyPr/>
          <a:lstStyle/>
          <a:p>
            <a:pPr marL="0" indent="0">
              <a:buNone/>
              <a:tabLst>
                <a:tab pos="2800350" algn="l"/>
              </a:tabLst>
            </a:pPr>
            <a:r>
              <a:rPr lang="it-IT" sz="1800" b="1" dirty="0"/>
              <a:t>Figure 13-33:</a:t>
            </a:r>
            <a:r>
              <a:rPr lang="it-IT" sz="1800" dirty="0"/>
              <a:t> </a:t>
            </a:r>
            <a:r>
              <a:rPr lang="en-US" sz="1800" dirty="0"/>
              <a:t>The precolonial town to the east (Medinah on the map) had narrow irregularly arranged streets and numerous mosques. The French colonial administration laid out an entirely new district in the west (New Town on the map), with geometrically arranged streets and squares.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981" y="2814770"/>
            <a:ext cx="7850038" cy="3375516"/>
          </a:xfrm>
          <a:prstGeom prst="rect">
            <a:avLst/>
          </a:prstGeom>
        </p:spPr>
      </p:pic>
      <p:sp>
        <p:nvSpPr>
          <p:cNvPr id="10" name="Rectangle 5"/>
          <p:cNvSpPr>
            <a:spLocks noChangeArrowheads="1"/>
          </p:cNvSpPr>
          <p:nvPr/>
        </p:nvSpPr>
        <p:spPr bwMode="auto">
          <a:xfrm rot="1380000">
            <a:off x="7175148" y="3922569"/>
            <a:ext cx="237244" cy="1384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63500">
                    <a:schemeClr val="bg1">
                      <a:alpha val="50000"/>
                    </a:schemeClr>
                  </a:glow>
                </a:effectLst>
                <a:latin typeface="+mj-lt"/>
              </a:rPr>
              <a:t>Wall</a:t>
            </a:r>
            <a:endParaRPr kumimoji="0" lang="en-US" altLang="en-US" sz="12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 name="Rectangle 6"/>
          <p:cNvSpPr>
            <a:spLocks noChangeArrowheads="1"/>
          </p:cNvSpPr>
          <p:nvPr/>
        </p:nvSpPr>
        <p:spPr bwMode="auto">
          <a:xfrm rot="1980000">
            <a:off x="6252811" y="4662344"/>
            <a:ext cx="237244" cy="1384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Wall</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2" name="Rectangle 7"/>
          <p:cNvSpPr>
            <a:spLocks noChangeArrowheads="1"/>
          </p:cNvSpPr>
          <p:nvPr/>
        </p:nvSpPr>
        <p:spPr bwMode="auto">
          <a:xfrm rot="18660000">
            <a:off x="4812481" y="2940374"/>
            <a:ext cx="237244" cy="1384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Wall</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3" name="Rectangle 8"/>
          <p:cNvSpPr>
            <a:spLocks noChangeArrowheads="1"/>
          </p:cNvSpPr>
          <p:nvPr/>
        </p:nvSpPr>
        <p:spPr bwMode="auto">
          <a:xfrm rot="720000">
            <a:off x="1273734" y="3190732"/>
            <a:ext cx="705322" cy="1384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Race Course</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4" name="Rectangle 9"/>
          <p:cNvSpPr>
            <a:spLocks noChangeArrowheads="1"/>
          </p:cNvSpPr>
          <p:nvPr/>
        </p:nvSpPr>
        <p:spPr bwMode="auto">
          <a:xfrm>
            <a:off x="3378201" y="2975819"/>
            <a:ext cx="391133" cy="1384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Station</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5" name="Rectangle 10"/>
          <p:cNvSpPr>
            <a:spLocks noChangeArrowheads="1"/>
          </p:cNvSpPr>
          <p:nvPr/>
        </p:nvSpPr>
        <p:spPr bwMode="auto">
          <a:xfrm>
            <a:off x="3767139" y="3715594"/>
            <a:ext cx="455253" cy="1384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63500">
                    <a:schemeClr val="bg1">
                      <a:alpha val="50000"/>
                    </a:schemeClr>
                  </a:glow>
                </a:effectLst>
                <a:latin typeface="+mj-lt"/>
              </a:rPr>
              <a:t>Stadium</a:t>
            </a:r>
            <a:endParaRPr kumimoji="0" lang="en-US" altLang="en-US" sz="12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6" name="Rectangle 11"/>
          <p:cNvSpPr>
            <a:spLocks noChangeArrowheads="1"/>
          </p:cNvSpPr>
          <p:nvPr/>
        </p:nvSpPr>
        <p:spPr bwMode="auto">
          <a:xfrm>
            <a:off x="5019319" y="3631456"/>
            <a:ext cx="365486"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Royal</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Palace</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8" name="Rectangle 13"/>
          <p:cNvSpPr>
            <a:spLocks noChangeArrowheads="1"/>
          </p:cNvSpPr>
          <p:nvPr/>
        </p:nvSpPr>
        <p:spPr bwMode="auto">
          <a:xfrm>
            <a:off x="6100500" y="3139331"/>
            <a:ext cx="506549"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Kasbah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Cherarda</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0" name="Rectangle 15"/>
          <p:cNvSpPr>
            <a:spLocks noChangeArrowheads="1"/>
          </p:cNvSpPr>
          <p:nvPr/>
        </p:nvSpPr>
        <p:spPr bwMode="auto">
          <a:xfrm>
            <a:off x="6329364" y="3998821"/>
            <a:ext cx="538609"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Dar </a:t>
            </a: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Beide</a:t>
            </a:r>
            <a:endPar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Palace</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2" name="Rectangle 17"/>
          <p:cNvSpPr>
            <a:spLocks noChangeArrowheads="1"/>
          </p:cNvSpPr>
          <p:nvPr/>
        </p:nvSpPr>
        <p:spPr bwMode="auto">
          <a:xfrm>
            <a:off x="6923556" y="4334719"/>
            <a:ext cx="365485"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Batha</a:t>
            </a:r>
            <a:endPar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Palace</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 name="Rectangle 19"/>
          <p:cNvSpPr>
            <a:spLocks noChangeArrowheads="1"/>
          </p:cNvSpPr>
          <p:nvPr/>
        </p:nvSpPr>
        <p:spPr bwMode="auto">
          <a:xfrm>
            <a:off x="7989421" y="4385519"/>
            <a:ext cx="365485"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Jamaï</a:t>
            </a:r>
            <a:endPar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Palace</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6" name="Rectangle 21"/>
          <p:cNvSpPr>
            <a:spLocks noChangeArrowheads="1"/>
          </p:cNvSpPr>
          <p:nvPr/>
        </p:nvSpPr>
        <p:spPr bwMode="auto">
          <a:xfrm>
            <a:off x="7352026" y="4728419"/>
            <a:ext cx="487314"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Nejjarine</a:t>
            </a:r>
            <a:endPar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Fountain</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8" name="Rectangle 23"/>
          <p:cNvSpPr>
            <a:spLocks noChangeArrowheads="1"/>
          </p:cNvSpPr>
          <p:nvPr/>
        </p:nvSpPr>
        <p:spPr bwMode="auto">
          <a:xfrm>
            <a:off x="7831139" y="5138461"/>
            <a:ext cx="564257"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Karaouine</a:t>
            </a:r>
            <a:endPar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Mosque</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0" name="Rectangle 25"/>
          <p:cNvSpPr>
            <a:spLocks noChangeArrowheads="1"/>
          </p:cNvSpPr>
          <p:nvPr/>
        </p:nvSpPr>
        <p:spPr bwMode="auto">
          <a:xfrm>
            <a:off x="7428939" y="5799047"/>
            <a:ext cx="617157" cy="246221"/>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err="1" smtClean="0">
                <a:ln>
                  <a:noFill/>
                </a:ln>
                <a:solidFill>
                  <a:srgbClr val="000000"/>
                </a:solidFill>
                <a:effectLst>
                  <a:glow rad="63500">
                    <a:schemeClr val="bg1">
                      <a:alpha val="50000"/>
                    </a:schemeClr>
                  </a:glow>
                </a:effectLst>
                <a:latin typeface="+mj-lt"/>
              </a:rPr>
              <a:t>Andalousian</a:t>
            </a:r>
            <a:endPar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Mosque</a:t>
            </a:r>
            <a:endParaRPr kumimoji="0" lang="en-US" altLang="en-US" sz="11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2" name="Rectangle 27"/>
          <p:cNvSpPr>
            <a:spLocks noChangeArrowheads="1"/>
          </p:cNvSpPr>
          <p:nvPr/>
        </p:nvSpPr>
        <p:spPr bwMode="auto">
          <a:xfrm>
            <a:off x="5496394" y="3968006"/>
            <a:ext cx="436017"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Great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Mosque</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4" name="Rectangle 29"/>
          <p:cNvSpPr>
            <a:spLocks noChangeArrowheads="1"/>
          </p:cNvSpPr>
          <p:nvPr/>
        </p:nvSpPr>
        <p:spPr bwMode="auto">
          <a:xfrm>
            <a:off x="7846546" y="3698784"/>
            <a:ext cx="474489"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Merinide</a:t>
            </a:r>
            <a:endPar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Tombs</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6" name="Rectangle 31"/>
          <p:cNvSpPr>
            <a:spLocks noChangeArrowheads="1"/>
          </p:cNvSpPr>
          <p:nvPr/>
        </p:nvSpPr>
        <p:spPr bwMode="auto">
          <a:xfrm>
            <a:off x="4236248" y="5390406"/>
            <a:ext cx="455253" cy="1384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Hospital</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7" name="Rectangle 32"/>
          <p:cNvSpPr>
            <a:spLocks noChangeArrowheads="1"/>
          </p:cNvSpPr>
          <p:nvPr/>
        </p:nvSpPr>
        <p:spPr bwMode="auto">
          <a:xfrm>
            <a:off x="5433221" y="3059021"/>
            <a:ext cx="628378"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Bab </a:t>
            </a: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Segma</a:t>
            </a:r>
            <a:endPar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Gate</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9" name="Rectangle 34"/>
          <p:cNvSpPr>
            <a:spLocks noChangeArrowheads="1"/>
          </p:cNvSpPr>
          <p:nvPr/>
        </p:nvSpPr>
        <p:spPr bwMode="auto">
          <a:xfrm>
            <a:off x="6488206" y="3624639"/>
            <a:ext cx="750205"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Bab </a:t>
            </a: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Boujloud</a:t>
            </a:r>
            <a:endPar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Gate</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1" name="Rectangle 36"/>
          <p:cNvSpPr>
            <a:spLocks noChangeArrowheads="1"/>
          </p:cNvSpPr>
          <p:nvPr/>
        </p:nvSpPr>
        <p:spPr bwMode="auto">
          <a:xfrm>
            <a:off x="5623956" y="4425206"/>
            <a:ext cx="532197"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Bab </a:t>
            </a: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Riafa</a:t>
            </a:r>
            <a:endPar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Gate</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3" name="Rectangle 38"/>
          <p:cNvSpPr>
            <a:spLocks noChangeArrowheads="1"/>
          </p:cNvSpPr>
          <p:nvPr/>
        </p:nvSpPr>
        <p:spPr bwMode="auto">
          <a:xfrm>
            <a:off x="5741244" y="5003056"/>
            <a:ext cx="711734"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Bab El </a:t>
            </a: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Hadid</a:t>
            </a:r>
            <a:endPar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Gate</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5" name="Rectangle 40"/>
          <p:cNvSpPr>
            <a:spLocks noChangeArrowheads="1"/>
          </p:cNvSpPr>
          <p:nvPr/>
        </p:nvSpPr>
        <p:spPr bwMode="auto">
          <a:xfrm>
            <a:off x="6130789" y="5712016"/>
            <a:ext cx="487314"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Bab </a:t>
            </a: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Jdid</a:t>
            </a:r>
            <a:endPar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Gate</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7" name="Rectangle 42"/>
          <p:cNvSpPr>
            <a:spLocks noChangeArrowheads="1"/>
          </p:cNvSpPr>
          <p:nvPr/>
        </p:nvSpPr>
        <p:spPr bwMode="auto">
          <a:xfrm rot="60000">
            <a:off x="2768744" y="4084494"/>
            <a:ext cx="955390" cy="1384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63500">
                    <a:schemeClr val="bg1">
                      <a:alpha val="50000"/>
                    </a:schemeClr>
                  </a:glow>
                </a:effectLst>
                <a:latin typeface="+mj-lt"/>
              </a:rPr>
              <a:t>Avenue Hassan II</a:t>
            </a:r>
            <a:endParaRPr kumimoji="0" lang="en-US" altLang="en-US" sz="12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49" name="Rectangle 44"/>
          <p:cNvSpPr>
            <a:spLocks noChangeArrowheads="1"/>
          </p:cNvSpPr>
          <p:nvPr/>
        </p:nvSpPr>
        <p:spPr bwMode="auto">
          <a:xfrm rot="810382">
            <a:off x="723727" y="5785307"/>
            <a:ext cx="1513236" cy="2769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900" b="1" i="0" u="none" strike="noStrike" cap="none" normalizeH="0" baseline="0" dirty="0" smtClean="0">
                <a:ln>
                  <a:noFill/>
                </a:ln>
                <a:solidFill>
                  <a:srgbClr val="000000"/>
                </a:solidFill>
                <a:effectLst>
                  <a:glow rad="63500">
                    <a:schemeClr val="bg1">
                      <a:alpha val="50000"/>
                    </a:schemeClr>
                  </a:glow>
                </a:effectLst>
                <a:latin typeface="+mj-lt"/>
              </a:rPr>
              <a:t>Avenue Ibn</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900" b="1" i="0" u="none" strike="noStrike" cap="none" normalizeH="0" baseline="0" dirty="0" smtClean="0">
                <a:ln>
                  <a:noFill/>
                </a:ln>
                <a:solidFill>
                  <a:srgbClr val="000000"/>
                </a:solidFill>
                <a:effectLst>
                  <a:glow rad="63500">
                    <a:schemeClr val="bg1">
                      <a:alpha val="50000"/>
                    </a:schemeClr>
                  </a:glow>
                </a:effectLst>
                <a:latin typeface="+mj-lt"/>
              </a:rPr>
              <a:t>El </a:t>
            </a:r>
            <a:r>
              <a:rPr kumimoji="0" lang="fr-FR" altLang="en-US" sz="900" b="1" i="0" u="none" strike="noStrike" cap="none" normalizeH="0" baseline="0" dirty="0" err="1" smtClean="0">
                <a:ln>
                  <a:noFill/>
                </a:ln>
                <a:solidFill>
                  <a:srgbClr val="000000"/>
                </a:solidFill>
                <a:effectLst>
                  <a:glow rad="63500">
                    <a:schemeClr val="bg1">
                      <a:alpha val="50000"/>
                    </a:schemeClr>
                  </a:glow>
                </a:effectLst>
                <a:latin typeface="+mj-lt"/>
              </a:rPr>
              <a:t>Khatib</a:t>
            </a:r>
            <a:r>
              <a:rPr kumimoji="0" lang="fr-FR" altLang="en-US" sz="900" b="1" i="0" u="none" strike="noStrike" cap="none" normalizeH="0" baseline="0" dirty="0" smtClean="0">
                <a:ln>
                  <a:noFill/>
                </a:ln>
                <a:solidFill>
                  <a:srgbClr val="000000"/>
                </a:solidFill>
                <a:effectLst>
                  <a:glow rad="63500">
                    <a:schemeClr val="bg1">
                      <a:alpha val="50000"/>
                    </a:schemeClr>
                  </a:glow>
                </a:effectLst>
                <a:latin typeface="+mj-lt"/>
              </a:rPr>
              <a:t> Rue </a:t>
            </a:r>
            <a:r>
              <a:rPr kumimoji="0" lang="fr-FR" altLang="en-US" sz="900" b="1" i="0" u="none" strike="noStrike" cap="none" normalizeH="0" baseline="0" dirty="0" err="1" smtClean="0">
                <a:ln>
                  <a:noFill/>
                </a:ln>
                <a:solidFill>
                  <a:srgbClr val="000000"/>
                </a:solidFill>
                <a:effectLst>
                  <a:glow rad="63500">
                    <a:schemeClr val="bg1">
                      <a:alpha val="50000"/>
                    </a:schemeClr>
                  </a:glow>
                </a:effectLst>
                <a:latin typeface="+mj-lt"/>
              </a:rPr>
              <a:t>Chefchaquen</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0" name="Rectangle 45"/>
          <p:cNvSpPr>
            <a:spLocks noChangeArrowheads="1"/>
          </p:cNvSpPr>
          <p:nvPr/>
        </p:nvSpPr>
        <p:spPr bwMode="auto">
          <a:xfrm rot="16320000">
            <a:off x="1930935" y="3551094"/>
            <a:ext cx="1038746" cy="1384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Avenue de Meknes</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 name="Rectangle 46"/>
          <p:cNvSpPr>
            <a:spLocks noChangeArrowheads="1"/>
          </p:cNvSpPr>
          <p:nvPr/>
        </p:nvSpPr>
        <p:spPr bwMode="auto">
          <a:xfrm rot="1080000">
            <a:off x="5481193" y="5090409"/>
            <a:ext cx="256480" cy="1384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Tour</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2" name="Rectangle 47"/>
          <p:cNvSpPr>
            <a:spLocks noChangeArrowheads="1"/>
          </p:cNvSpPr>
          <p:nvPr/>
        </p:nvSpPr>
        <p:spPr bwMode="auto">
          <a:xfrm rot="420000">
            <a:off x="6015665" y="5342822"/>
            <a:ext cx="198772" cy="1384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Fés</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3" name="Rectangle 48"/>
          <p:cNvSpPr>
            <a:spLocks noChangeArrowheads="1"/>
          </p:cNvSpPr>
          <p:nvPr/>
        </p:nvSpPr>
        <p:spPr bwMode="auto">
          <a:xfrm rot="2280000">
            <a:off x="5768325" y="5218997"/>
            <a:ext cx="134652" cy="1384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de</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67" name="Rectangle 62"/>
          <p:cNvSpPr>
            <a:spLocks noChangeArrowheads="1"/>
          </p:cNvSpPr>
          <p:nvPr/>
        </p:nvSpPr>
        <p:spPr bwMode="auto">
          <a:xfrm>
            <a:off x="6890868" y="5079256"/>
            <a:ext cx="589905" cy="153888"/>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smtClean="0">
                <a:ln>
                  <a:noFill/>
                </a:ln>
                <a:solidFill>
                  <a:srgbClr val="000000"/>
                </a:solidFill>
                <a:effectLst>
                  <a:glow rad="63500">
                    <a:schemeClr val="bg1">
                      <a:alpha val="50000"/>
                    </a:schemeClr>
                  </a:glow>
                </a:effectLst>
                <a:latin typeface="Arial Black" panose="020B0A04020102020204" pitchFamily="34" charset="0"/>
              </a:rPr>
              <a:t>Medinah</a:t>
            </a:r>
            <a:endParaRPr kumimoji="0" lang="en-US" altLang="en-US" sz="11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68" name="Rectangle 63"/>
          <p:cNvSpPr>
            <a:spLocks noChangeArrowheads="1"/>
          </p:cNvSpPr>
          <p:nvPr/>
        </p:nvSpPr>
        <p:spPr bwMode="auto">
          <a:xfrm>
            <a:off x="1601027" y="4524018"/>
            <a:ext cx="384721" cy="307777"/>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New</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Town</a:t>
            </a:r>
            <a:endParaRPr kumimoji="0" lang="en-US" altLang="en-US" sz="1100"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70" name="Rectangle 163"/>
          <p:cNvSpPr>
            <a:spLocks noChangeArrowheads="1"/>
          </p:cNvSpPr>
          <p:nvPr/>
        </p:nvSpPr>
        <p:spPr bwMode="auto">
          <a:xfrm rot="2122553">
            <a:off x="2876660" y="5992444"/>
            <a:ext cx="961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0000"/>
                </a:solidFill>
                <a:effectLst/>
                <a:latin typeface="Arial Black" panose="020B0A04020102020204" pitchFamily="34" charset="0"/>
              </a:rPr>
              <a:t>N</a:t>
            </a:r>
            <a:endParaRPr kumimoji="0" lang="en-US" altLang="en-US" sz="900" b="1" i="1" u="none" strike="noStrike" cap="none" normalizeH="0" baseline="0" dirty="0" smtClean="0">
              <a:ln>
                <a:noFill/>
              </a:ln>
              <a:solidFill>
                <a:schemeClr val="tx1"/>
              </a:solidFill>
              <a:effectLst/>
              <a:latin typeface="Arial Black" panose="020B0A04020102020204" pitchFamily="34" charset="0"/>
            </a:endParaRPr>
          </a:p>
        </p:txBody>
      </p:sp>
      <p:sp>
        <p:nvSpPr>
          <p:cNvPr id="71" name="Rectangle 46"/>
          <p:cNvSpPr>
            <a:spLocks noChangeArrowheads="1"/>
          </p:cNvSpPr>
          <p:nvPr/>
        </p:nvSpPr>
        <p:spPr bwMode="auto">
          <a:xfrm rot="2073591">
            <a:off x="6556470" y="3304729"/>
            <a:ext cx="910506" cy="138499"/>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Panoramic Road</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j-lt"/>
            </a:endParaRPr>
          </a:p>
        </p:txBody>
      </p:sp>
    </p:spTree>
    <p:extLst>
      <p:ext uri="{BB962C8B-B14F-4D97-AF65-F5344CB8AC3E}">
        <p14:creationId xmlns:p14="http://schemas.microsoft.com/office/powerpoint/2010/main" val="5714563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13.2.4 Premodern Cities in Developing Countries </a:t>
            </a:r>
            <a:r>
              <a:rPr lang="en-US" sz="2000" b="0" dirty="0" smtClean="0"/>
              <a:t>(5 </a:t>
            </a:r>
            <a:r>
              <a:rPr lang="en-US" sz="2000" b="0" dirty="0"/>
              <a:t>of </a:t>
            </a:r>
            <a:r>
              <a:rPr lang="en-US" sz="2000" b="0" dirty="0" smtClean="0"/>
              <a:t>5)</a:t>
            </a:r>
            <a:endParaRPr lang="en-US" sz="3400" dirty="0"/>
          </a:p>
        </p:txBody>
      </p:sp>
      <p:sp>
        <p:nvSpPr>
          <p:cNvPr id="8" name="Content Placeholder 7"/>
          <p:cNvSpPr>
            <a:spLocks noGrp="1"/>
          </p:cNvSpPr>
          <p:nvPr>
            <p:ph sz="quarter" idx="13"/>
          </p:nvPr>
        </p:nvSpPr>
        <p:spPr>
          <a:xfrm>
            <a:off x="457200" y="1556325"/>
            <a:ext cx="8229600" cy="1247260"/>
          </a:xfrm>
        </p:spPr>
        <p:txBody>
          <a:bodyPr/>
          <a:lstStyle/>
          <a:p>
            <a:pPr marL="0" indent="0">
              <a:buNone/>
              <a:tabLst>
                <a:tab pos="2800350" algn="l"/>
              </a:tabLst>
            </a:pPr>
            <a:r>
              <a:rPr lang="it-IT" sz="2000" b="1" dirty="0"/>
              <a:t>Figure 13-34:</a:t>
            </a:r>
            <a:r>
              <a:rPr lang="it-IT" sz="2000" dirty="0"/>
              <a:t> </a:t>
            </a:r>
            <a:r>
              <a:rPr lang="en-US" sz="2000" dirty="0"/>
              <a:t>Looking west, the Medinah (Old Town) is in the foreground, and the French built New Town is in the background. A portion of the wall that encircles the Medinah is visible between the Old Town and New Town.</a:t>
            </a:r>
          </a:p>
        </p:txBody>
      </p:sp>
      <p:pic>
        <p:nvPicPr>
          <p:cNvPr id="3" name="Picture 2" descr="An aerial view of precolonial and colonial Fez."/>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27" y="3047260"/>
            <a:ext cx="7758545" cy="3136669"/>
          </a:xfrm>
          <a:prstGeom prst="rect">
            <a:avLst/>
          </a:prstGeom>
        </p:spPr>
      </p:pic>
    </p:spTree>
    <p:extLst>
      <p:ext uri="{BB962C8B-B14F-4D97-AF65-F5344CB8AC3E}">
        <p14:creationId xmlns:p14="http://schemas.microsoft.com/office/powerpoint/2010/main" val="38053909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13.1.1 Cities </a:t>
            </a:r>
            <a:r>
              <a:rPr lang="en-IN" dirty="0" smtClean="0"/>
              <a:t>and </a:t>
            </a:r>
            <a:r>
              <a:rPr lang="en-IN" dirty="0"/>
              <a:t>Geography </a:t>
            </a:r>
            <a:r>
              <a:rPr lang="en-IN" sz="2000" b="0" dirty="0"/>
              <a:t>(1 of 5)</a:t>
            </a:r>
          </a:p>
        </p:txBody>
      </p:sp>
      <p:sp>
        <p:nvSpPr>
          <p:cNvPr id="8" name="Content Placeholder 7"/>
          <p:cNvSpPr>
            <a:spLocks noGrp="1"/>
          </p:cNvSpPr>
          <p:nvPr>
            <p:ph sz="quarter" idx="13"/>
          </p:nvPr>
        </p:nvSpPr>
        <p:spPr>
          <a:xfrm>
            <a:off x="457200" y="1556326"/>
            <a:ext cx="8104909" cy="4434275"/>
          </a:xfrm>
        </p:spPr>
        <p:txBody>
          <a:bodyPr/>
          <a:lstStyle/>
          <a:p>
            <a:pPr indent="-256032"/>
            <a:r>
              <a:rPr lang="en-US" dirty="0"/>
              <a:t>A </a:t>
            </a:r>
            <a:r>
              <a:rPr lang="en-US" b="1" dirty="0"/>
              <a:t>central city</a:t>
            </a:r>
            <a:r>
              <a:rPr lang="en-US" dirty="0"/>
              <a:t> is an urban settlement that has been legally incorporated into an independent, self-governing unit known as a municipality</a:t>
            </a:r>
          </a:p>
          <a:p>
            <a:pPr indent="-256032"/>
            <a:r>
              <a:rPr lang="en-US" dirty="0"/>
              <a:t>An </a:t>
            </a:r>
            <a:r>
              <a:rPr lang="en-US" b="1" dirty="0"/>
              <a:t>urban area</a:t>
            </a:r>
            <a:r>
              <a:rPr lang="en-US" dirty="0"/>
              <a:t> consists of a central city and its surrounding built-up suburbs. The U.S. census recognizes two types of urban areas:</a:t>
            </a:r>
          </a:p>
          <a:p>
            <a:pPr marL="741600" lvl="1" indent="-429768">
              <a:buFont typeface="+mj-lt"/>
              <a:buAutoNum type="arabicPeriod"/>
            </a:pPr>
            <a:r>
              <a:rPr lang="en-US" dirty="0"/>
              <a:t>An </a:t>
            </a:r>
            <a:r>
              <a:rPr lang="en-US" b="1" dirty="0"/>
              <a:t>urbanized area</a:t>
            </a:r>
            <a:r>
              <a:rPr lang="en-US" dirty="0"/>
              <a:t> is an urban area with at least 50,000 inhabitants</a:t>
            </a:r>
          </a:p>
          <a:p>
            <a:pPr marL="741600" lvl="1" indent="-429768">
              <a:buFont typeface="+mj-lt"/>
              <a:buAutoNum type="arabicPeriod"/>
            </a:pPr>
            <a:r>
              <a:rPr lang="en-US" dirty="0"/>
              <a:t>An </a:t>
            </a:r>
            <a:r>
              <a:rPr lang="en-US" b="1" dirty="0"/>
              <a:t>urban cluster</a:t>
            </a:r>
            <a:r>
              <a:rPr lang="en-US" dirty="0"/>
              <a:t> is an urban area with between 2,500 and 50,000 inhabitants</a:t>
            </a:r>
          </a:p>
        </p:txBody>
      </p:sp>
    </p:spTree>
    <p:extLst>
      <p:ext uri="{BB962C8B-B14F-4D97-AF65-F5344CB8AC3E}">
        <p14:creationId xmlns:p14="http://schemas.microsoft.com/office/powerpoint/2010/main" val="16077212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13.2.5 Applying the Models in Developing Countries </a:t>
            </a:r>
            <a:r>
              <a:rPr lang="en-US" sz="2000" b="0" dirty="0"/>
              <a:t>(1 of 8)</a:t>
            </a:r>
          </a:p>
        </p:txBody>
      </p:sp>
      <p:sp>
        <p:nvSpPr>
          <p:cNvPr id="8" name="Content Placeholder 7"/>
          <p:cNvSpPr>
            <a:spLocks noGrp="1"/>
          </p:cNvSpPr>
          <p:nvPr>
            <p:ph sz="quarter" idx="13"/>
          </p:nvPr>
        </p:nvSpPr>
        <p:spPr>
          <a:xfrm>
            <a:off x="457200" y="1556326"/>
            <a:ext cx="8386763" cy="4434275"/>
          </a:xfrm>
        </p:spPr>
        <p:txBody>
          <a:bodyPr/>
          <a:lstStyle/>
          <a:p>
            <a:pPr indent="-256032"/>
            <a:r>
              <a:rPr lang="en-US" dirty="0"/>
              <a:t>The concentric zone model has been applied most frequently to cities in developing countries. The inner rings house higher-income people, the outer rings are </a:t>
            </a:r>
            <a:r>
              <a:rPr lang="en-US" b="1" dirty="0"/>
              <a:t>informal settlements</a:t>
            </a:r>
          </a:p>
          <a:p>
            <a:pPr indent="-256032"/>
            <a:r>
              <a:rPr lang="en-US" dirty="0"/>
              <a:t>The sector model reveals wealthy people push out from the center in a well-defined elite residential sector</a:t>
            </a:r>
          </a:p>
          <a:p>
            <a:pPr indent="-256032"/>
            <a:r>
              <a:rPr lang="en-US" dirty="0"/>
              <a:t>The multiple nuclei model shows a complex mix of ethnic groups residing in different zones, such as in Southeast Asia</a:t>
            </a:r>
          </a:p>
        </p:txBody>
      </p:sp>
    </p:spTree>
    <p:extLst>
      <p:ext uri="{BB962C8B-B14F-4D97-AF65-F5344CB8AC3E}">
        <p14:creationId xmlns:p14="http://schemas.microsoft.com/office/powerpoint/2010/main" val="12290289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13.2.5 Applying the Models in Developing Countries </a:t>
            </a:r>
            <a:r>
              <a:rPr lang="en-US" sz="2000" b="0" dirty="0"/>
              <a:t>(2 of 8)</a:t>
            </a:r>
            <a:endParaRPr lang="en-US" sz="3400" dirty="0"/>
          </a:p>
        </p:txBody>
      </p:sp>
      <p:sp>
        <p:nvSpPr>
          <p:cNvPr id="8" name="Content Placeholder 7"/>
          <p:cNvSpPr>
            <a:spLocks noGrp="1"/>
          </p:cNvSpPr>
          <p:nvPr>
            <p:ph sz="quarter" idx="13"/>
          </p:nvPr>
        </p:nvSpPr>
        <p:spPr>
          <a:xfrm>
            <a:off x="457200" y="1556325"/>
            <a:ext cx="8229600" cy="763794"/>
          </a:xfrm>
        </p:spPr>
        <p:txBody>
          <a:bodyPr/>
          <a:lstStyle/>
          <a:p>
            <a:pPr marL="0" indent="0">
              <a:buNone/>
              <a:tabLst>
                <a:tab pos="2800350" algn="l"/>
              </a:tabLst>
            </a:pPr>
            <a:r>
              <a:rPr lang="it-IT" sz="2200" b="1" dirty="0"/>
              <a:t>Figure 13-35:</a:t>
            </a:r>
            <a:r>
              <a:rPr lang="it-IT" sz="2200" dirty="0"/>
              <a:t> </a:t>
            </a:r>
            <a:r>
              <a:rPr lang="en-US" sz="2200" dirty="0"/>
              <a:t>Models of urban structure have been adapted to fit different developing countries.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796" y="2372729"/>
            <a:ext cx="5185194" cy="3987800"/>
          </a:xfrm>
          <a:prstGeom prst="rect">
            <a:avLst/>
          </a:prstGeom>
        </p:spPr>
      </p:pic>
      <p:sp>
        <p:nvSpPr>
          <p:cNvPr id="281" name="Rectangle 275"/>
          <p:cNvSpPr>
            <a:spLocks noChangeArrowheads="1"/>
          </p:cNvSpPr>
          <p:nvPr/>
        </p:nvSpPr>
        <p:spPr bwMode="auto">
          <a:xfrm>
            <a:off x="2224088" y="5160478"/>
            <a:ext cx="90249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Colonial CBD</a:t>
            </a:r>
            <a:endParaRPr kumimoji="0" lang="en-US" altLang="en-US" b="1" i="0" u="none" strike="noStrike" cap="none" normalizeH="0" baseline="0" dirty="0" smtClean="0">
              <a:ln>
                <a:noFill/>
              </a:ln>
              <a:solidFill>
                <a:schemeClr val="tx1"/>
              </a:solidFill>
              <a:effectLst/>
              <a:latin typeface="+mj-lt"/>
            </a:endParaRPr>
          </a:p>
        </p:txBody>
      </p:sp>
      <p:sp>
        <p:nvSpPr>
          <p:cNvPr id="282" name="Rectangle 276"/>
          <p:cNvSpPr>
            <a:spLocks noChangeArrowheads="1"/>
          </p:cNvSpPr>
          <p:nvPr/>
        </p:nvSpPr>
        <p:spPr bwMode="auto">
          <a:xfrm>
            <a:off x="2224088" y="5410743"/>
            <a:ext cx="106599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Traditional CBD</a:t>
            </a:r>
            <a:endParaRPr kumimoji="0" lang="en-US" altLang="en-US" b="1" i="0" u="none" strike="noStrike" cap="none" normalizeH="0" baseline="0" dirty="0" smtClean="0">
              <a:ln>
                <a:noFill/>
              </a:ln>
              <a:solidFill>
                <a:schemeClr val="tx1"/>
              </a:solidFill>
              <a:effectLst/>
              <a:latin typeface="+mj-lt"/>
            </a:endParaRPr>
          </a:p>
        </p:txBody>
      </p:sp>
      <p:sp>
        <p:nvSpPr>
          <p:cNvPr id="283" name="Rectangle 277"/>
          <p:cNvSpPr>
            <a:spLocks noChangeArrowheads="1"/>
          </p:cNvSpPr>
          <p:nvPr/>
        </p:nvSpPr>
        <p:spPr bwMode="auto">
          <a:xfrm>
            <a:off x="2224088" y="5652043"/>
            <a:ext cx="81432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Market zone</a:t>
            </a:r>
            <a:endParaRPr kumimoji="0" lang="en-US" altLang="en-US" b="1" i="0" u="none" strike="noStrike" cap="none" normalizeH="0" baseline="0" smtClean="0">
              <a:ln>
                <a:noFill/>
              </a:ln>
              <a:solidFill>
                <a:schemeClr val="tx1"/>
              </a:solidFill>
              <a:effectLst/>
              <a:latin typeface="+mj-lt"/>
            </a:endParaRPr>
          </a:p>
        </p:txBody>
      </p:sp>
      <p:sp>
        <p:nvSpPr>
          <p:cNvPr id="284" name="Rectangle 278"/>
          <p:cNvSpPr>
            <a:spLocks noChangeArrowheads="1"/>
          </p:cNvSpPr>
          <p:nvPr/>
        </p:nvSpPr>
        <p:spPr bwMode="auto">
          <a:xfrm>
            <a:off x="2224088" y="5855335"/>
            <a:ext cx="71974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Major road</a:t>
            </a:r>
            <a:endParaRPr kumimoji="0" lang="en-US" altLang="en-US" b="1" i="0" u="none" strike="noStrike" cap="none" normalizeH="0" baseline="0" smtClean="0">
              <a:ln>
                <a:noFill/>
              </a:ln>
              <a:solidFill>
                <a:schemeClr val="tx1"/>
              </a:solidFill>
              <a:effectLst/>
              <a:latin typeface="+mj-lt"/>
            </a:endParaRPr>
          </a:p>
        </p:txBody>
      </p:sp>
      <p:sp>
        <p:nvSpPr>
          <p:cNvPr id="285" name="Rectangle 279"/>
          <p:cNvSpPr>
            <a:spLocks noChangeArrowheads="1"/>
          </p:cNvSpPr>
          <p:nvPr/>
        </p:nvSpPr>
        <p:spPr bwMode="auto">
          <a:xfrm>
            <a:off x="2224088" y="6096635"/>
            <a:ext cx="7902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Local street</a:t>
            </a:r>
            <a:endParaRPr kumimoji="0" lang="en-US" altLang="en-US" b="1" i="0" u="none" strike="noStrike" cap="none" normalizeH="0" baseline="0" dirty="0" smtClean="0">
              <a:ln>
                <a:noFill/>
              </a:ln>
              <a:solidFill>
                <a:schemeClr val="tx1"/>
              </a:solidFill>
              <a:effectLst/>
              <a:latin typeface="+mj-lt"/>
            </a:endParaRPr>
          </a:p>
        </p:txBody>
      </p:sp>
      <p:sp>
        <p:nvSpPr>
          <p:cNvPr id="286" name="Rectangle 275"/>
          <p:cNvSpPr>
            <a:spLocks noChangeArrowheads="1"/>
          </p:cNvSpPr>
          <p:nvPr/>
        </p:nvSpPr>
        <p:spPr bwMode="auto">
          <a:xfrm rot="19009369">
            <a:off x="3161926" y="3011184"/>
            <a:ext cx="2319450" cy="106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000000"/>
                </a:solidFill>
                <a:latin typeface="+mj-lt"/>
              </a:rPr>
              <a:t>Informal  satellite  townships</a:t>
            </a:r>
            <a:endParaRPr kumimoji="0" lang="en-US" altLang="en-US" sz="1600" b="1" i="0" u="none" strike="noStrike" cap="none" normalizeH="0" baseline="0" dirty="0" smtClean="0">
              <a:ln>
                <a:noFill/>
              </a:ln>
              <a:solidFill>
                <a:schemeClr val="tx1"/>
              </a:solidFill>
              <a:effectLst/>
              <a:latin typeface="+mj-lt"/>
            </a:endParaRPr>
          </a:p>
        </p:txBody>
      </p:sp>
      <p:sp>
        <p:nvSpPr>
          <p:cNvPr id="291" name="Rectangle 275"/>
          <p:cNvSpPr>
            <a:spLocks noChangeArrowheads="1"/>
          </p:cNvSpPr>
          <p:nvPr/>
        </p:nvSpPr>
        <p:spPr bwMode="auto">
          <a:xfrm rot="18923471">
            <a:off x="3564580" y="3290001"/>
            <a:ext cx="1866098" cy="9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0753237"/>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000000"/>
                </a:solidFill>
                <a:latin typeface="+mj-lt"/>
              </a:rPr>
              <a:t>Ethnic   and   mixed</a:t>
            </a:r>
            <a:endParaRPr kumimoji="0" lang="en-US" altLang="en-US" sz="1600" b="1" i="0" u="none" strike="noStrike" cap="none" normalizeH="0" baseline="0" dirty="0" smtClean="0">
              <a:ln>
                <a:noFill/>
              </a:ln>
              <a:solidFill>
                <a:schemeClr val="tx1"/>
              </a:solidFill>
              <a:effectLst/>
              <a:latin typeface="+mj-lt"/>
            </a:endParaRPr>
          </a:p>
        </p:txBody>
      </p:sp>
      <p:sp>
        <p:nvSpPr>
          <p:cNvPr id="292" name="Rectangle 275"/>
          <p:cNvSpPr>
            <a:spLocks noChangeArrowheads="1"/>
          </p:cNvSpPr>
          <p:nvPr/>
        </p:nvSpPr>
        <p:spPr bwMode="auto">
          <a:xfrm rot="18936281">
            <a:off x="4148789" y="3296168"/>
            <a:ext cx="1898715" cy="215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1283440"/>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000000"/>
                </a:solidFill>
                <a:latin typeface="+mj-lt"/>
              </a:rPr>
              <a:t>neighborhoods</a:t>
            </a:r>
            <a:endParaRPr kumimoji="0" lang="en-US" altLang="en-US" sz="1600" b="1" i="0" u="none" strike="noStrike" cap="none" normalizeH="0" baseline="0" dirty="0" smtClean="0">
              <a:ln>
                <a:noFill/>
              </a:ln>
              <a:solidFill>
                <a:schemeClr val="tx1"/>
              </a:solidFill>
              <a:effectLst/>
              <a:latin typeface="+mj-lt"/>
            </a:endParaRPr>
          </a:p>
        </p:txBody>
      </p:sp>
      <p:sp>
        <p:nvSpPr>
          <p:cNvPr id="88" name="Rectangle 275"/>
          <p:cNvSpPr>
            <a:spLocks noChangeArrowheads="1"/>
          </p:cNvSpPr>
          <p:nvPr/>
        </p:nvSpPr>
        <p:spPr bwMode="auto">
          <a:xfrm rot="19487370">
            <a:off x="4201474" y="4243798"/>
            <a:ext cx="2588429" cy="15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000000"/>
                </a:solidFill>
                <a:latin typeface="+mj-lt"/>
              </a:rPr>
              <a:t>Informal   satellite   townships</a:t>
            </a:r>
            <a:endParaRPr kumimoji="0" lang="en-US" altLang="en-US" sz="1600" b="1" i="0" u="none" strike="noStrike" cap="none" normalizeH="0" baseline="0" dirty="0" smtClean="0">
              <a:ln>
                <a:noFill/>
              </a:ln>
              <a:solidFill>
                <a:schemeClr val="tx1"/>
              </a:solidFill>
              <a:effectLst/>
              <a:latin typeface="+mj-lt"/>
            </a:endParaRPr>
          </a:p>
        </p:txBody>
      </p:sp>
      <p:sp>
        <p:nvSpPr>
          <p:cNvPr id="91" name="Rectangle 275"/>
          <p:cNvSpPr>
            <a:spLocks noChangeArrowheads="1"/>
          </p:cNvSpPr>
          <p:nvPr/>
        </p:nvSpPr>
        <p:spPr bwMode="auto">
          <a:xfrm rot="19568691">
            <a:off x="3890972" y="3382849"/>
            <a:ext cx="2437105" cy="220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000000"/>
                </a:solidFill>
              </a:rPr>
              <a:t>Mining   and   manufacturing   zone</a:t>
            </a:r>
            <a:endParaRPr lang="en-US" altLang="en-US" sz="1600" b="1" dirty="0"/>
          </a:p>
        </p:txBody>
      </p:sp>
      <p:sp>
        <p:nvSpPr>
          <p:cNvPr id="92" name="Rectangle 275"/>
          <p:cNvSpPr>
            <a:spLocks noChangeArrowheads="1"/>
          </p:cNvSpPr>
          <p:nvPr/>
        </p:nvSpPr>
        <p:spPr bwMode="auto">
          <a:xfrm rot="19514516">
            <a:off x="3758381" y="2947273"/>
            <a:ext cx="2200806" cy="2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gd name="adj" fmla="val 151124"/>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000000"/>
                </a:solidFill>
              </a:rPr>
              <a:t>Ethnic   neighborhoods</a:t>
            </a:r>
            <a:endParaRPr lang="en-US" altLang="en-US" sz="1600" b="1" dirty="0"/>
          </a:p>
        </p:txBody>
      </p:sp>
    </p:spTree>
    <p:extLst>
      <p:ext uri="{BB962C8B-B14F-4D97-AF65-F5344CB8AC3E}">
        <p14:creationId xmlns:p14="http://schemas.microsoft.com/office/powerpoint/2010/main" val="34896862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13.2.5 Applying the Models in Developing Countries </a:t>
            </a:r>
            <a:r>
              <a:rPr lang="en-US" sz="2000" b="0" dirty="0"/>
              <a:t>(3 of 8)</a:t>
            </a:r>
            <a:endParaRPr lang="en-US" sz="3400" dirty="0"/>
          </a:p>
        </p:txBody>
      </p:sp>
      <p:sp>
        <p:nvSpPr>
          <p:cNvPr id="8" name="Content Placeholder 7"/>
          <p:cNvSpPr>
            <a:spLocks noGrp="1"/>
          </p:cNvSpPr>
          <p:nvPr>
            <p:ph sz="quarter" idx="13"/>
          </p:nvPr>
        </p:nvSpPr>
        <p:spPr>
          <a:xfrm>
            <a:off x="457199" y="1556325"/>
            <a:ext cx="8410755" cy="763794"/>
          </a:xfrm>
        </p:spPr>
        <p:txBody>
          <a:bodyPr/>
          <a:lstStyle/>
          <a:p>
            <a:pPr marL="0" indent="0">
              <a:buNone/>
              <a:tabLst>
                <a:tab pos="2800350" algn="l"/>
              </a:tabLst>
            </a:pPr>
            <a:r>
              <a:rPr lang="it-IT" sz="2200" b="1" dirty="0"/>
              <a:t>Figure 13-36:</a:t>
            </a:r>
            <a:r>
              <a:rPr lang="it-IT" sz="2200" dirty="0"/>
              <a:t> </a:t>
            </a:r>
            <a:r>
              <a:rPr lang="en-US" sz="2200" dirty="0"/>
              <a:t>Higher-income people in Nairobi are more likely to live in an inner ring, whereas low-income people are in outer rings.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467" y="2491022"/>
            <a:ext cx="5686300" cy="3778016"/>
          </a:xfrm>
          <a:prstGeom prst="rect">
            <a:avLst/>
          </a:prstGeom>
        </p:spPr>
      </p:pic>
      <p:sp>
        <p:nvSpPr>
          <p:cNvPr id="15" name="Rectangle 5"/>
          <p:cNvSpPr>
            <a:spLocks noChangeArrowheads="1"/>
          </p:cNvSpPr>
          <p:nvPr/>
        </p:nvSpPr>
        <p:spPr bwMode="auto">
          <a:xfrm>
            <a:off x="3566322" y="3858415"/>
            <a:ext cx="3603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glow rad="63500">
                    <a:schemeClr val="bg1">
                      <a:alpha val="50000"/>
                    </a:schemeClr>
                  </a:glow>
                </a:effectLst>
                <a:latin typeface="+mj-lt"/>
              </a:rPr>
              <a:t>CBD</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6" name="Rectangle 6"/>
          <p:cNvSpPr>
            <a:spLocks noChangeArrowheads="1"/>
          </p:cNvSpPr>
          <p:nvPr/>
        </p:nvSpPr>
        <p:spPr bwMode="auto">
          <a:xfrm>
            <a:off x="4200530" y="3944140"/>
            <a:ext cx="75180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smtClean="0">
                <a:ln>
                  <a:noFill/>
                </a:ln>
                <a:solidFill>
                  <a:srgbClr val="000000"/>
                </a:solidFill>
                <a:effectLst>
                  <a:glow rad="63500">
                    <a:schemeClr val="bg1">
                      <a:alpha val="50000"/>
                    </a:schemeClr>
                  </a:glow>
                </a:effectLst>
                <a:latin typeface="+mj-lt"/>
              </a:rPr>
              <a:t>Nairobi</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9" name="Line 9"/>
          <p:cNvSpPr>
            <a:spLocks noChangeShapeType="1"/>
          </p:cNvSpPr>
          <p:nvPr/>
        </p:nvSpPr>
        <p:spPr bwMode="auto">
          <a:xfrm>
            <a:off x="3736976" y="4029075"/>
            <a:ext cx="30163" cy="1000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0" name="Rectangle 10"/>
          <p:cNvSpPr>
            <a:spLocks noChangeArrowheads="1"/>
          </p:cNvSpPr>
          <p:nvPr/>
        </p:nvSpPr>
        <p:spPr bwMode="auto">
          <a:xfrm>
            <a:off x="5392738" y="2852741"/>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21" name="Rectangle 11"/>
          <p:cNvSpPr>
            <a:spLocks noChangeArrowheads="1"/>
          </p:cNvSpPr>
          <p:nvPr/>
        </p:nvSpPr>
        <p:spPr bwMode="auto">
          <a:xfrm>
            <a:off x="5819776" y="2852741"/>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2</a:t>
            </a:r>
            <a:endParaRPr kumimoji="0" lang="en-US" altLang="en-US" b="1" i="0" u="none" strike="noStrike" cap="none" normalizeH="0" baseline="0" dirty="0" smtClean="0">
              <a:ln>
                <a:noFill/>
              </a:ln>
              <a:solidFill>
                <a:schemeClr val="tx1"/>
              </a:solidFill>
              <a:effectLst/>
              <a:latin typeface="+mj-lt"/>
            </a:endParaRPr>
          </a:p>
        </p:txBody>
      </p:sp>
      <p:sp>
        <p:nvSpPr>
          <p:cNvPr id="22" name="Rectangle 12"/>
          <p:cNvSpPr>
            <a:spLocks noChangeArrowheads="1"/>
          </p:cNvSpPr>
          <p:nvPr/>
        </p:nvSpPr>
        <p:spPr bwMode="auto">
          <a:xfrm>
            <a:off x="5392738" y="303688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0</a:t>
            </a:r>
            <a:endParaRPr kumimoji="0" lang="en-US" altLang="en-US" b="1" i="0" u="none" strike="noStrike" cap="none" normalizeH="0" baseline="0" dirty="0" smtClean="0">
              <a:ln>
                <a:noFill/>
              </a:ln>
              <a:solidFill>
                <a:schemeClr val="tx1"/>
              </a:solidFill>
              <a:effectLst/>
              <a:latin typeface="+mj-lt"/>
            </a:endParaRPr>
          </a:p>
        </p:txBody>
      </p:sp>
      <p:sp>
        <p:nvSpPr>
          <p:cNvPr id="23" name="Rectangle 13"/>
          <p:cNvSpPr>
            <a:spLocks noChangeArrowheads="1"/>
          </p:cNvSpPr>
          <p:nvPr/>
        </p:nvSpPr>
        <p:spPr bwMode="auto">
          <a:xfrm>
            <a:off x="5662613" y="303688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2</a:t>
            </a:r>
            <a:endParaRPr kumimoji="0" lang="en-US" altLang="en-US" b="1" i="0" u="none" strike="noStrike" cap="none" normalizeH="0" baseline="0" dirty="0" smtClean="0">
              <a:ln>
                <a:noFill/>
              </a:ln>
              <a:solidFill>
                <a:schemeClr val="tx1"/>
              </a:solidFill>
              <a:effectLst/>
              <a:latin typeface="+mj-lt"/>
            </a:endParaRPr>
          </a:p>
        </p:txBody>
      </p:sp>
      <p:sp>
        <p:nvSpPr>
          <p:cNvPr id="24" name="Rectangle 14"/>
          <p:cNvSpPr>
            <a:spLocks noChangeArrowheads="1"/>
          </p:cNvSpPr>
          <p:nvPr/>
        </p:nvSpPr>
        <p:spPr bwMode="auto">
          <a:xfrm>
            <a:off x="6235700" y="2852741"/>
            <a:ext cx="2564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4 Miles</a:t>
            </a:r>
            <a:endParaRPr kumimoji="0" lang="en-US" altLang="en-US" b="1" i="0" u="none" strike="noStrike" cap="none" normalizeH="0" baseline="0" dirty="0" smtClean="0">
              <a:ln>
                <a:noFill/>
              </a:ln>
              <a:solidFill>
                <a:schemeClr val="tx1"/>
              </a:solidFill>
              <a:effectLst/>
              <a:latin typeface="+mj-lt"/>
            </a:endParaRPr>
          </a:p>
        </p:txBody>
      </p:sp>
      <p:sp>
        <p:nvSpPr>
          <p:cNvPr id="25" name="Rectangle 15"/>
          <p:cNvSpPr>
            <a:spLocks noChangeArrowheads="1"/>
          </p:cNvSpPr>
          <p:nvPr/>
        </p:nvSpPr>
        <p:spPr bwMode="auto">
          <a:xfrm>
            <a:off x="5929313" y="3036888"/>
            <a:ext cx="46326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4 Kilometers</a:t>
            </a:r>
            <a:endParaRPr kumimoji="0" lang="en-US" altLang="en-US" b="1" i="0" u="none" strike="noStrike" cap="none" normalizeH="0" baseline="0" dirty="0" smtClean="0">
              <a:ln>
                <a:noFill/>
              </a:ln>
              <a:solidFill>
                <a:schemeClr val="tx1"/>
              </a:solidFill>
              <a:effectLst/>
              <a:latin typeface="+mj-lt"/>
            </a:endParaRPr>
          </a:p>
        </p:txBody>
      </p:sp>
      <p:sp>
        <p:nvSpPr>
          <p:cNvPr id="26" name="Rectangle 16"/>
          <p:cNvSpPr>
            <a:spLocks noChangeArrowheads="1"/>
          </p:cNvSpPr>
          <p:nvPr/>
        </p:nvSpPr>
        <p:spPr bwMode="auto">
          <a:xfrm>
            <a:off x="6235700" y="4726623"/>
            <a:ext cx="76783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High income</a:t>
            </a:r>
            <a:endParaRPr kumimoji="0" lang="en-US" altLang="en-US" sz="1000" b="1" i="0" u="none" strike="noStrike" cap="none" normalizeH="0" baseline="0" dirty="0" smtClean="0">
              <a:ln>
                <a:noFill/>
              </a:ln>
              <a:solidFill>
                <a:schemeClr val="tx1"/>
              </a:solidFill>
              <a:effectLst/>
              <a:latin typeface="+mj-lt"/>
            </a:endParaRPr>
          </a:p>
        </p:txBody>
      </p:sp>
      <p:sp>
        <p:nvSpPr>
          <p:cNvPr id="29" name="Rectangle 19"/>
          <p:cNvSpPr>
            <a:spLocks noChangeArrowheads="1"/>
          </p:cNvSpPr>
          <p:nvPr/>
        </p:nvSpPr>
        <p:spPr bwMode="auto">
          <a:xfrm>
            <a:off x="6235700" y="4937760"/>
            <a:ext cx="888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Middle income</a:t>
            </a:r>
            <a:endParaRPr kumimoji="0" lang="en-US" altLang="en-US" sz="1000" b="1" i="0" u="none" strike="noStrike" cap="none" normalizeH="0" baseline="0" dirty="0" smtClean="0">
              <a:ln>
                <a:noFill/>
              </a:ln>
              <a:solidFill>
                <a:schemeClr val="tx1"/>
              </a:solidFill>
              <a:effectLst/>
              <a:latin typeface="+mj-lt"/>
            </a:endParaRPr>
          </a:p>
        </p:txBody>
      </p:sp>
      <p:sp>
        <p:nvSpPr>
          <p:cNvPr id="32" name="Rectangle 22"/>
          <p:cNvSpPr>
            <a:spLocks noChangeArrowheads="1"/>
          </p:cNvSpPr>
          <p:nvPr/>
        </p:nvSpPr>
        <p:spPr bwMode="auto">
          <a:xfrm>
            <a:off x="6235700" y="5153660"/>
            <a:ext cx="73898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Low income</a:t>
            </a:r>
            <a:endParaRPr kumimoji="0" lang="en-US" altLang="en-US" sz="1000" b="1" i="0" u="none" strike="noStrike" cap="none" normalizeH="0" baseline="0" dirty="0" smtClean="0">
              <a:ln>
                <a:noFill/>
              </a:ln>
              <a:solidFill>
                <a:schemeClr val="tx1"/>
              </a:solidFill>
              <a:effectLst/>
              <a:latin typeface="+mj-lt"/>
            </a:endParaRPr>
          </a:p>
        </p:txBody>
      </p:sp>
      <p:sp>
        <p:nvSpPr>
          <p:cNvPr id="36" name="Rectangle 26"/>
          <p:cNvSpPr>
            <a:spLocks noChangeArrowheads="1"/>
          </p:cNvSpPr>
          <p:nvPr/>
        </p:nvSpPr>
        <p:spPr bwMode="auto">
          <a:xfrm>
            <a:off x="6235700" y="5364797"/>
            <a:ext cx="10291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latin typeface="+mj-lt"/>
              </a:rPr>
              <a:t>Central </a:t>
            </a:r>
            <a:r>
              <a:rPr lang="en-US" altLang="en-US" sz="1000" b="1" dirty="0" smtClean="0">
                <a:solidFill>
                  <a:srgbClr val="000000"/>
                </a:solidFill>
                <a:latin typeface="+mj-lt"/>
              </a:rPr>
              <a:t>business</a:t>
            </a:r>
          </a:p>
          <a:p>
            <a:pPr lvl="0"/>
            <a:r>
              <a:rPr lang="en-US" altLang="en-US" sz="1000" b="1" dirty="0" smtClean="0">
                <a:solidFill>
                  <a:srgbClr val="000000"/>
                </a:solidFill>
                <a:latin typeface="+mj-lt"/>
              </a:rPr>
              <a:t>district</a:t>
            </a:r>
            <a:endParaRPr kumimoji="0" lang="en-US" altLang="en-US" sz="1000" b="1" i="0" u="none" strike="noStrike" cap="none" normalizeH="0" baseline="0" dirty="0" smtClean="0">
              <a:ln>
                <a:noFill/>
              </a:ln>
              <a:solidFill>
                <a:schemeClr val="tx1"/>
              </a:solidFill>
              <a:effectLst/>
              <a:latin typeface="+mj-lt"/>
            </a:endParaRPr>
          </a:p>
        </p:txBody>
      </p:sp>
      <p:sp>
        <p:nvSpPr>
          <p:cNvPr id="41" name="Rectangle 31"/>
          <p:cNvSpPr>
            <a:spLocks noChangeArrowheads="1"/>
          </p:cNvSpPr>
          <p:nvPr/>
        </p:nvSpPr>
        <p:spPr bwMode="auto">
          <a:xfrm>
            <a:off x="6235700" y="5723573"/>
            <a:ext cx="103714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Industrial district</a:t>
            </a:r>
            <a:endParaRPr kumimoji="0" lang="en-US" altLang="en-US" sz="1000" b="1" i="0" u="none" strike="noStrike" cap="none" normalizeH="0" baseline="0" dirty="0" smtClean="0">
              <a:ln>
                <a:noFill/>
              </a:ln>
              <a:solidFill>
                <a:schemeClr val="tx1"/>
              </a:solidFill>
              <a:effectLst/>
              <a:latin typeface="+mj-lt"/>
            </a:endParaRPr>
          </a:p>
        </p:txBody>
      </p:sp>
      <p:sp>
        <p:nvSpPr>
          <p:cNvPr id="42" name="Rectangle 32"/>
          <p:cNvSpPr>
            <a:spLocks noChangeArrowheads="1"/>
          </p:cNvSpPr>
          <p:nvPr/>
        </p:nvSpPr>
        <p:spPr bwMode="auto">
          <a:xfrm>
            <a:off x="6235700" y="5939473"/>
            <a:ext cx="12920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Nairobi National Park</a:t>
            </a:r>
            <a:endParaRPr kumimoji="0" lang="en-US" altLang="en-US" sz="10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027434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13.2.5 Applying the Models in Developing Countries </a:t>
            </a:r>
            <a:r>
              <a:rPr lang="en-US" sz="2000" b="0" dirty="0"/>
              <a:t>(4 of 8)</a:t>
            </a:r>
            <a:endParaRPr lang="en-US" sz="3400" dirty="0"/>
          </a:p>
        </p:txBody>
      </p:sp>
      <p:sp>
        <p:nvSpPr>
          <p:cNvPr id="8" name="Content Placeholder 7"/>
          <p:cNvSpPr>
            <a:spLocks noGrp="1"/>
          </p:cNvSpPr>
          <p:nvPr>
            <p:ph sz="quarter" idx="13"/>
          </p:nvPr>
        </p:nvSpPr>
        <p:spPr>
          <a:xfrm>
            <a:off x="457200" y="1556325"/>
            <a:ext cx="8229600" cy="712422"/>
          </a:xfrm>
        </p:spPr>
        <p:txBody>
          <a:bodyPr/>
          <a:lstStyle/>
          <a:p>
            <a:pPr marL="0" indent="0">
              <a:buNone/>
              <a:tabLst>
                <a:tab pos="2800350" algn="l"/>
              </a:tabLst>
            </a:pPr>
            <a:r>
              <a:rPr lang="it-IT" sz="2200" b="1" dirty="0"/>
              <a:t>Figure 13-37:</a:t>
            </a:r>
            <a:r>
              <a:rPr lang="it-IT" sz="2200" dirty="0"/>
              <a:t> </a:t>
            </a:r>
            <a:r>
              <a:rPr lang="en-US" sz="2200" dirty="0"/>
              <a:t>Higher-income people live in the high-rises, which are closer to the center.</a:t>
            </a:r>
          </a:p>
        </p:txBody>
      </p:sp>
      <p:pic>
        <p:nvPicPr>
          <p:cNvPr id="2" name="Picture 1" descr="A view of the higher-income people’s buildings that are closer to the cen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415" y="2415453"/>
            <a:ext cx="4593171" cy="4019955"/>
          </a:xfrm>
          <a:prstGeom prst="rect">
            <a:avLst/>
          </a:prstGeom>
        </p:spPr>
      </p:pic>
    </p:spTree>
    <p:extLst>
      <p:ext uri="{BB962C8B-B14F-4D97-AF65-F5344CB8AC3E}">
        <p14:creationId xmlns:p14="http://schemas.microsoft.com/office/powerpoint/2010/main" val="13375051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13.2.5 Applying the Models in Developing Countries </a:t>
            </a:r>
            <a:r>
              <a:rPr lang="en-US" sz="2000" b="0" dirty="0"/>
              <a:t>(5 of 8)</a:t>
            </a:r>
            <a:endParaRPr lang="en-US" sz="3400" dirty="0"/>
          </a:p>
        </p:txBody>
      </p:sp>
      <p:sp>
        <p:nvSpPr>
          <p:cNvPr id="8" name="Content Placeholder 7"/>
          <p:cNvSpPr>
            <a:spLocks noGrp="1"/>
          </p:cNvSpPr>
          <p:nvPr>
            <p:ph sz="quarter" idx="13"/>
          </p:nvPr>
        </p:nvSpPr>
        <p:spPr>
          <a:xfrm>
            <a:off x="457199" y="1556324"/>
            <a:ext cx="8333117" cy="750147"/>
          </a:xfrm>
        </p:spPr>
        <p:txBody>
          <a:bodyPr/>
          <a:lstStyle/>
          <a:p>
            <a:pPr marL="0" indent="0">
              <a:buNone/>
              <a:tabLst>
                <a:tab pos="2800350" algn="l"/>
              </a:tabLst>
            </a:pPr>
            <a:r>
              <a:rPr lang="it-IT" sz="2200" b="1" dirty="0"/>
              <a:t>Figure 13-38:</a:t>
            </a:r>
            <a:r>
              <a:rPr lang="it-IT" sz="2200" dirty="0"/>
              <a:t> </a:t>
            </a:r>
            <a:r>
              <a:rPr lang="en-US" sz="2200" dirty="0"/>
              <a:t>The sector model is often applied to Latin American cities.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022" y="2409824"/>
            <a:ext cx="4559956" cy="3841494"/>
          </a:xfrm>
          <a:prstGeom prst="rect">
            <a:avLst/>
          </a:prstGeom>
        </p:spPr>
      </p:pic>
      <p:sp>
        <p:nvSpPr>
          <p:cNvPr id="11" name="Rectangle 5"/>
          <p:cNvSpPr>
            <a:spLocks noChangeArrowheads="1"/>
          </p:cNvSpPr>
          <p:nvPr/>
        </p:nvSpPr>
        <p:spPr bwMode="auto">
          <a:xfrm>
            <a:off x="4969510" y="4136392"/>
            <a:ext cx="2508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CBD</a:t>
            </a:r>
            <a:endParaRPr kumimoji="0" lang="en-US" altLang="en-US" sz="1100" b="1" i="0" u="none" strike="noStrike" cap="none" normalizeH="0" baseline="0" dirty="0" smtClean="0">
              <a:ln>
                <a:noFill/>
              </a:ln>
              <a:solidFill>
                <a:schemeClr val="tx1"/>
              </a:solidFill>
              <a:effectLst/>
              <a:latin typeface="+mj-lt"/>
            </a:endParaRPr>
          </a:p>
        </p:txBody>
      </p:sp>
      <p:sp>
        <p:nvSpPr>
          <p:cNvPr id="12" name="Rectangle 6"/>
          <p:cNvSpPr>
            <a:spLocks noChangeArrowheads="1"/>
          </p:cNvSpPr>
          <p:nvPr/>
        </p:nvSpPr>
        <p:spPr bwMode="auto">
          <a:xfrm>
            <a:off x="4910457" y="3913823"/>
            <a:ext cx="3714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Market</a:t>
            </a:r>
            <a:endParaRPr kumimoji="0" lang="en-US" altLang="en-US" sz="1100" b="1" i="0" u="none" strike="noStrike" cap="none" normalizeH="0" baseline="0" dirty="0" smtClean="0">
              <a:ln>
                <a:noFill/>
              </a:ln>
              <a:solidFill>
                <a:schemeClr val="tx1"/>
              </a:solidFill>
              <a:effectLst/>
              <a:latin typeface="+mj-lt"/>
            </a:endParaRPr>
          </a:p>
        </p:txBody>
      </p:sp>
      <p:sp>
        <p:nvSpPr>
          <p:cNvPr id="13" name="Rectangle 7"/>
          <p:cNvSpPr>
            <a:spLocks noChangeArrowheads="1"/>
          </p:cNvSpPr>
          <p:nvPr/>
        </p:nvSpPr>
        <p:spPr bwMode="auto">
          <a:xfrm>
            <a:off x="4980624" y="5326066"/>
            <a:ext cx="22383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Mall</a:t>
            </a:r>
            <a:endParaRPr kumimoji="0" lang="en-US" altLang="en-US" sz="1100" b="1" i="0" u="none" strike="noStrike" cap="none" normalizeH="0" baseline="0" dirty="0" smtClean="0">
              <a:ln>
                <a:noFill/>
              </a:ln>
              <a:solidFill>
                <a:schemeClr val="tx1"/>
              </a:solidFill>
              <a:effectLst/>
              <a:latin typeface="+mj-lt"/>
            </a:endParaRPr>
          </a:p>
        </p:txBody>
      </p:sp>
      <p:sp>
        <p:nvSpPr>
          <p:cNvPr id="14" name="Rectangle 8"/>
          <p:cNvSpPr>
            <a:spLocks noChangeArrowheads="1"/>
          </p:cNvSpPr>
          <p:nvPr/>
        </p:nvSpPr>
        <p:spPr bwMode="auto">
          <a:xfrm>
            <a:off x="4837861" y="2553728"/>
            <a:ext cx="519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Industrial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park</a:t>
            </a:r>
            <a:endParaRPr kumimoji="0" lang="en-US" altLang="en-US" sz="1100" b="1" i="0" u="none" strike="noStrike" cap="none" normalizeH="0" baseline="0" dirty="0" smtClean="0">
              <a:ln>
                <a:noFill/>
              </a:ln>
              <a:solidFill>
                <a:schemeClr val="tx1"/>
              </a:solidFill>
              <a:effectLst/>
              <a:latin typeface="+mj-lt"/>
            </a:endParaRPr>
          </a:p>
        </p:txBody>
      </p:sp>
      <p:sp>
        <p:nvSpPr>
          <p:cNvPr id="16" name="Rectangle 10"/>
          <p:cNvSpPr>
            <a:spLocks noChangeArrowheads="1"/>
          </p:cNvSpPr>
          <p:nvPr/>
        </p:nvSpPr>
        <p:spPr bwMode="auto">
          <a:xfrm rot="16200000">
            <a:off x="4798378" y="4654233"/>
            <a:ext cx="3143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Spine</a:t>
            </a:r>
            <a:endParaRPr kumimoji="0" lang="en-US" altLang="en-US" sz="1100" b="1" i="0" u="none" strike="noStrike" cap="none" normalizeH="0" baseline="0" dirty="0" smtClean="0">
              <a:ln>
                <a:noFill/>
              </a:ln>
              <a:solidFill>
                <a:schemeClr val="tx1"/>
              </a:solidFill>
              <a:effectLst/>
              <a:latin typeface="+mj-lt"/>
            </a:endParaRPr>
          </a:p>
        </p:txBody>
      </p:sp>
      <p:sp>
        <p:nvSpPr>
          <p:cNvPr id="17" name="Rectangle 11"/>
          <p:cNvSpPr>
            <a:spLocks noChangeArrowheads="1"/>
          </p:cNvSpPr>
          <p:nvPr/>
        </p:nvSpPr>
        <p:spPr bwMode="auto">
          <a:xfrm rot="18540000">
            <a:off x="5208271" y="3501708"/>
            <a:ext cx="6159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000000"/>
                </a:solidFill>
                <a:effectLst/>
                <a:latin typeface="+mj-lt"/>
              </a:rPr>
              <a:t>Disamenity</a:t>
            </a:r>
            <a:endParaRPr kumimoji="0" lang="en-US" altLang="en-US" sz="1100" b="1" i="0" u="none" strike="noStrike" cap="none" normalizeH="0" baseline="0" dirty="0" smtClean="0">
              <a:ln>
                <a:noFill/>
              </a:ln>
              <a:solidFill>
                <a:schemeClr val="tx1"/>
              </a:solidFill>
              <a:effectLst/>
              <a:latin typeface="+mj-lt"/>
            </a:endParaRPr>
          </a:p>
        </p:txBody>
      </p:sp>
      <p:sp>
        <p:nvSpPr>
          <p:cNvPr id="18" name="Rectangle 12"/>
          <p:cNvSpPr>
            <a:spLocks noChangeArrowheads="1"/>
          </p:cNvSpPr>
          <p:nvPr/>
        </p:nvSpPr>
        <p:spPr bwMode="auto">
          <a:xfrm rot="2700000">
            <a:off x="4347211" y="3542348"/>
            <a:ext cx="6159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000000"/>
                </a:solidFill>
                <a:effectLst/>
                <a:latin typeface="+mj-lt"/>
              </a:rPr>
              <a:t>Disamenity</a:t>
            </a:r>
            <a:endParaRPr kumimoji="0" lang="en-US" altLang="en-US" sz="1100" b="1" i="0" u="none" strike="noStrike" cap="none" normalizeH="0" baseline="0" dirty="0" smtClean="0">
              <a:ln>
                <a:noFill/>
              </a:ln>
              <a:solidFill>
                <a:schemeClr val="tx1"/>
              </a:solidFill>
              <a:effectLst/>
              <a:latin typeface="+mj-lt"/>
            </a:endParaRPr>
          </a:p>
        </p:txBody>
      </p:sp>
      <p:sp>
        <p:nvSpPr>
          <p:cNvPr id="39" name="Rectangle 33"/>
          <p:cNvSpPr>
            <a:spLocks noChangeArrowheads="1"/>
          </p:cNvSpPr>
          <p:nvPr/>
        </p:nvSpPr>
        <p:spPr bwMode="auto">
          <a:xfrm>
            <a:off x="2553653" y="4473576"/>
            <a:ext cx="5905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Commercial</a:t>
            </a:r>
            <a:endParaRPr kumimoji="0" lang="en-US" altLang="en-US" sz="1100" b="1" i="0" u="none" strike="noStrike" cap="none" normalizeH="0" baseline="0" dirty="0" smtClean="0">
              <a:ln>
                <a:noFill/>
              </a:ln>
              <a:solidFill>
                <a:schemeClr val="tx1"/>
              </a:solidFill>
              <a:effectLst/>
              <a:latin typeface="+mj-lt"/>
            </a:endParaRPr>
          </a:p>
        </p:txBody>
      </p:sp>
      <p:sp>
        <p:nvSpPr>
          <p:cNvPr id="40" name="Rectangle 34"/>
          <p:cNvSpPr>
            <a:spLocks noChangeArrowheads="1"/>
          </p:cNvSpPr>
          <p:nvPr/>
        </p:nvSpPr>
        <p:spPr bwMode="auto">
          <a:xfrm>
            <a:off x="2553653" y="4664076"/>
            <a:ext cx="3317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Market</a:t>
            </a:r>
            <a:endParaRPr kumimoji="0" lang="en-US" altLang="en-US" sz="1100" b="1" i="0" u="none" strike="noStrike" cap="none" normalizeH="0" baseline="0" smtClean="0">
              <a:ln>
                <a:noFill/>
              </a:ln>
              <a:solidFill>
                <a:schemeClr val="tx1"/>
              </a:solidFill>
              <a:effectLst/>
              <a:latin typeface="+mj-lt"/>
            </a:endParaRPr>
          </a:p>
        </p:txBody>
      </p:sp>
      <p:sp>
        <p:nvSpPr>
          <p:cNvPr id="41" name="Rectangle 35"/>
          <p:cNvSpPr>
            <a:spLocks noChangeArrowheads="1"/>
          </p:cNvSpPr>
          <p:nvPr/>
        </p:nvSpPr>
        <p:spPr bwMode="auto">
          <a:xfrm>
            <a:off x="2553653" y="4854576"/>
            <a:ext cx="4635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Industrial</a:t>
            </a:r>
            <a:endParaRPr kumimoji="0" lang="en-US" altLang="en-US" sz="1100" b="1" i="0" u="none" strike="noStrike" cap="none" normalizeH="0" baseline="0" smtClean="0">
              <a:ln>
                <a:noFill/>
              </a:ln>
              <a:solidFill>
                <a:schemeClr val="tx1"/>
              </a:solidFill>
              <a:effectLst/>
              <a:latin typeface="+mj-lt"/>
            </a:endParaRPr>
          </a:p>
        </p:txBody>
      </p:sp>
      <p:sp>
        <p:nvSpPr>
          <p:cNvPr id="42" name="Rectangle 36"/>
          <p:cNvSpPr>
            <a:spLocks noChangeArrowheads="1"/>
          </p:cNvSpPr>
          <p:nvPr/>
        </p:nvSpPr>
        <p:spPr bwMode="auto">
          <a:xfrm>
            <a:off x="2553653" y="5045076"/>
            <a:ext cx="1101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Elite residential sector</a:t>
            </a:r>
            <a:endParaRPr kumimoji="0" lang="en-US" altLang="en-US" sz="1100" b="1" i="0" u="none" strike="noStrike" cap="none" normalizeH="0" baseline="0" smtClean="0">
              <a:ln>
                <a:noFill/>
              </a:ln>
              <a:solidFill>
                <a:schemeClr val="tx1"/>
              </a:solidFill>
              <a:effectLst/>
              <a:latin typeface="+mj-lt"/>
            </a:endParaRPr>
          </a:p>
        </p:txBody>
      </p:sp>
      <p:sp>
        <p:nvSpPr>
          <p:cNvPr id="43" name="Rectangle 37"/>
          <p:cNvSpPr>
            <a:spLocks noChangeArrowheads="1"/>
          </p:cNvSpPr>
          <p:nvPr/>
        </p:nvSpPr>
        <p:spPr bwMode="auto">
          <a:xfrm>
            <a:off x="2553653" y="5235576"/>
            <a:ext cx="8048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Zone of maturity</a:t>
            </a:r>
            <a:endParaRPr kumimoji="0" lang="en-US" altLang="en-US" sz="1100" b="1" i="0" u="none" strike="noStrike" cap="none" normalizeH="0" baseline="0" smtClean="0">
              <a:ln>
                <a:noFill/>
              </a:ln>
              <a:solidFill>
                <a:schemeClr val="tx1"/>
              </a:solidFill>
              <a:effectLst/>
              <a:latin typeface="+mj-lt"/>
            </a:endParaRPr>
          </a:p>
        </p:txBody>
      </p:sp>
      <p:sp>
        <p:nvSpPr>
          <p:cNvPr id="44" name="Rectangle 38"/>
          <p:cNvSpPr>
            <a:spLocks noChangeArrowheads="1"/>
          </p:cNvSpPr>
          <p:nvPr/>
        </p:nvSpPr>
        <p:spPr bwMode="auto">
          <a:xfrm>
            <a:off x="2553653" y="5426076"/>
            <a:ext cx="13049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Zone of increasing density</a:t>
            </a:r>
            <a:endParaRPr kumimoji="0" lang="en-US" altLang="en-US" sz="1100" b="1" i="0" u="none" strike="noStrike" cap="none" normalizeH="0" baseline="0" smtClean="0">
              <a:ln>
                <a:noFill/>
              </a:ln>
              <a:solidFill>
                <a:schemeClr val="tx1"/>
              </a:solidFill>
              <a:effectLst/>
              <a:latin typeface="+mj-lt"/>
            </a:endParaRPr>
          </a:p>
        </p:txBody>
      </p:sp>
      <p:sp>
        <p:nvSpPr>
          <p:cNvPr id="45" name="Rectangle 39"/>
          <p:cNvSpPr>
            <a:spLocks noChangeArrowheads="1"/>
          </p:cNvSpPr>
          <p:nvPr/>
        </p:nvSpPr>
        <p:spPr bwMode="auto">
          <a:xfrm>
            <a:off x="2553653" y="5616576"/>
            <a:ext cx="10066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Zone of peripheral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squatter settlements</a:t>
            </a:r>
            <a:endParaRPr kumimoji="0" lang="en-US" altLang="en-US" sz="1100" b="1" i="0" u="none" strike="noStrike" cap="none" normalizeH="0" baseline="0" dirty="0" smtClean="0">
              <a:ln>
                <a:noFill/>
              </a:ln>
              <a:solidFill>
                <a:schemeClr val="tx1"/>
              </a:solidFill>
              <a:effectLst/>
              <a:latin typeface="+mj-lt"/>
            </a:endParaRPr>
          </a:p>
        </p:txBody>
      </p:sp>
      <p:sp>
        <p:nvSpPr>
          <p:cNvPr id="47" name="Rectangle 41"/>
          <p:cNvSpPr>
            <a:spLocks noChangeArrowheads="1"/>
          </p:cNvSpPr>
          <p:nvPr/>
        </p:nvSpPr>
        <p:spPr bwMode="auto">
          <a:xfrm>
            <a:off x="2553653" y="5945188"/>
            <a:ext cx="6683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Gentrification</a:t>
            </a:r>
            <a:endParaRPr kumimoji="0" lang="en-US" altLang="en-US" sz="1100" b="1" i="0" u="none" strike="noStrike" cap="none" normalizeH="0" baseline="0" smtClean="0">
              <a:ln>
                <a:noFill/>
              </a:ln>
              <a:solidFill>
                <a:schemeClr val="tx1"/>
              </a:solidFill>
              <a:effectLst/>
              <a:latin typeface="+mj-lt"/>
            </a:endParaRPr>
          </a:p>
        </p:txBody>
      </p:sp>
      <p:sp>
        <p:nvSpPr>
          <p:cNvPr id="48" name="Rectangle 42"/>
          <p:cNvSpPr>
            <a:spLocks noChangeArrowheads="1"/>
          </p:cNvSpPr>
          <p:nvPr/>
        </p:nvSpPr>
        <p:spPr bwMode="auto">
          <a:xfrm>
            <a:off x="2553653" y="6135688"/>
            <a:ext cx="11636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Middle-class residential</a:t>
            </a:r>
            <a:endParaRPr kumimoji="0" lang="en-US" altLang="en-US" sz="1100" b="1" i="0" u="none" strike="noStrike" cap="none" normalizeH="0" baseline="0" smtClean="0">
              <a:ln>
                <a:noFill/>
              </a:ln>
              <a:solidFill>
                <a:schemeClr val="tx1"/>
              </a:solidFill>
              <a:effectLst/>
              <a:latin typeface="+mj-lt"/>
            </a:endParaRPr>
          </a:p>
        </p:txBody>
      </p:sp>
      <p:sp>
        <p:nvSpPr>
          <p:cNvPr id="50" name="Rectangle 8"/>
          <p:cNvSpPr>
            <a:spLocks noChangeArrowheads="1"/>
          </p:cNvSpPr>
          <p:nvPr/>
        </p:nvSpPr>
        <p:spPr bwMode="auto">
          <a:xfrm rot="16200000">
            <a:off x="3713101" y="4046410"/>
            <a:ext cx="5321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Butto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err="1">
                <a:solidFill>
                  <a:srgbClr val="000000"/>
                </a:solidFill>
                <a:latin typeface="+mj-lt"/>
              </a:rPr>
              <a:t>Periférico</a:t>
            </a:r>
            <a:endParaRPr kumimoji="0" lang="en-US" altLang="en-US" sz="1100" b="1" i="0" u="none" strike="noStrike" cap="none" normalizeH="0" baseline="0" dirty="0" smtClean="0">
              <a:ln>
                <a:noFill/>
              </a:ln>
              <a:solidFill>
                <a:schemeClr val="tx1"/>
              </a:solidFill>
              <a:effectLst/>
              <a:latin typeface="+mj-lt"/>
            </a:endParaRPr>
          </a:p>
        </p:txBody>
      </p:sp>
      <p:sp>
        <p:nvSpPr>
          <p:cNvPr id="51" name="Rectangle 8"/>
          <p:cNvSpPr>
            <a:spLocks noChangeArrowheads="1"/>
          </p:cNvSpPr>
          <p:nvPr/>
        </p:nvSpPr>
        <p:spPr bwMode="auto">
          <a:xfrm rot="5400000">
            <a:off x="5953381" y="4046410"/>
            <a:ext cx="5321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err="1">
                <a:solidFill>
                  <a:srgbClr val="000000"/>
                </a:solidFill>
                <a:latin typeface="+mj-lt"/>
              </a:rPr>
              <a:t>Periférico</a:t>
            </a:r>
            <a:endParaRPr kumimoji="0" lang="en-US" altLang="en-US" sz="11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4790639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13.2.5 Applying the Models in Developing Countries </a:t>
            </a:r>
            <a:r>
              <a:rPr lang="en-US" sz="2000" b="0" dirty="0"/>
              <a:t>(6 of 8)</a:t>
            </a:r>
            <a:endParaRPr lang="en-US" sz="3400" dirty="0"/>
          </a:p>
        </p:txBody>
      </p:sp>
      <p:sp>
        <p:nvSpPr>
          <p:cNvPr id="8" name="Content Placeholder 7"/>
          <p:cNvSpPr>
            <a:spLocks noGrp="1"/>
          </p:cNvSpPr>
          <p:nvPr>
            <p:ph sz="quarter" idx="13"/>
          </p:nvPr>
        </p:nvSpPr>
        <p:spPr>
          <a:xfrm>
            <a:off x="457200" y="1556324"/>
            <a:ext cx="8229600" cy="695169"/>
          </a:xfrm>
        </p:spPr>
        <p:txBody>
          <a:bodyPr/>
          <a:lstStyle/>
          <a:p>
            <a:pPr marL="0" indent="0">
              <a:buNone/>
              <a:tabLst>
                <a:tab pos="2800350" algn="l"/>
              </a:tabLst>
            </a:pPr>
            <a:r>
              <a:rPr lang="it-IT" sz="2200" b="1" dirty="0"/>
              <a:t>Figure 13-39:</a:t>
            </a:r>
            <a:r>
              <a:rPr lang="it-IT" sz="2200" dirty="0"/>
              <a:t> </a:t>
            </a:r>
            <a:r>
              <a:rPr lang="en-US" sz="2200" dirty="0"/>
              <a:t>Santiago’s development follows a sector model. High-income people live in a sector to the northeast.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225" y="2525739"/>
            <a:ext cx="4781550" cy="3722188"/>
          </a:xfrm>
          <a:prstGeom prst="rect">
            <a:avLst/>
          </a:prstGeom>
        </p:spPr>
      </p:pic>
      <p:sp>
        <p:nvSpPr>
          <p:cNvPr id="27" name="Rectangle 5"/>
          <p:cNvSpPr>
            <a:spLocks noChangeArrowheads="1"/>
          </p:cNvSpPr>
          <p:nvPr/>
        </p:nvSpPr>
        <p:spPr bwMode="auto">
          <a:xfrm>
            <a:off x="4759325" y="3883025"/>
            <a:ext cx="870431" cy="215444"/>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Santiago</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45" name="Rectangle 21"/>
          <p:cNvSpPr>
            <a:spLocks noChangeArrowheads="1"/>
          </p:cNvSpPr>
          <p:nvPr/>
        </p:nvSpPr>
        <p:spPr bwMode="auto">
          <a:xfrm>
            <a:off x="2183606" y="5413534"/>
            <a:ext cx="1170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dirty="0">
                <a:solidFill>
                  <a:srgbClr val="000000"/>
                </a:solidFill>
                <a:latin typeface="Arial Black" panose="020B0A04020102020204" pitchFamily="34" charset="0"/>
              </a:rPr>
              <a:t>Percent of residents</a:t>
            </a:r>
          </a:p>
          <a:p>
            <a:pPr lvl="0"/>
            <a:r>
              <a:rPr lang="en-US" altLang="en-US" sz="800" dirty="0">
                <a:solidFill>
                  <a:srgbClr val="000000"/>
                </a:solidFill>
                <a:latin typeface="Arial Black" panose="020B0A04020102020204" pitchFamily="34" charset="0"/>
              </a:rPr>
              <a:t>who are high-income</a:t>
            </a:r>
            <a:endParaRPr kumimoji="0" lang="en-US" altLang="en-US" sz="1600" i="0" u="none" strike="noStrike" cap="none" normalizeH="0" baseline="0" dirty="0" smtClean="0">
              <a:ln>
                <a:noFill/>
              </a:ln>
              <a:solidFill>
                <a:schemeClr val="tx1"/>
              </a:solidFill>
              <a:effectLst/>
              <a:latin typeface="Arial Black" panose="020B0A04020102020204" pitchFamily="34" charset="0"/>
            </a:endParaRPr>
          </a:p>
        </p:txBody>
      </p:sp>
      <p:sp>
        <p:nvSpPr>
          <p:cNvPr id="46" name="Rectangle 27"/>
          <p:cNvSpPr>
            <a:spLocks noChangeArrowheads="1"/>
          </p:cNvSpPr>
          <p:nvPr/>
        </p:nvSpPr>
        <p:spPr bwMode="auto">
          <a:xfrm>
            <a:off x="2436741" y="5684562"/>
            <a:ext cx="6540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40 and above</a:t>
            </a:r>
            <a:endParaRPr kumimoji="0" lang="en-US" altLang="en-US" sz="1600" b="1" i="0" u="none" strike="noStrike" cap="none" normalizeH="0" baseline="0" dirty="0" smtClean="0">
              <a:ln>
                <a:noFill/>
              </a:ln>
              <a:solidFill>
                <a:schemeClr val="tx1"/>
              </a:solidFill>
              <a:effectLst/>
              <a:latin typeface="+mj-lt"/>
            </a:endParaRPr>
          </a:p>
        </p:txBody>
      </p:sp>
      <p:sp>
        <p:nvSpPr>
          <p:cNvPr id="47" name="Rectangle 28"/>
          <p:cNvSpPr>
            <a:spLocks noChangeArrowheads="1"/>
          </p:cNvSpPr>
          <p:nvPr/>
        </p:nvSpPr>
        <p:spPr bwMode="auto">
          <a:xfrm>
            <a:off x="2436741" y="5876556"/>
            <a:ext cx="2885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10–39</a:t>
            </a:r>
            <a:endParaRPr kumimoji="0" lang="en-US" altLang="en-US" sz="1600" b="1" i="0" u="none" strike="noStrike" cap="none" normalizeH="0" baseline="0" dirty="0" smtClean="0">
              <a:ln>
                <a:noFill/>
              </a:ln>
              <a:solidFill>
                <a:schemeClr val="tx1"/>
              </a:solidFill>
              <a:effectLst/>
              <a:latin typeface="+mj-lt"/>
            </a:endParaRPr>
          </a:p>
        </p:txBody>
      </p:sp>
      <p:sp>
        <p:nvSpPr>
          <p:cNvPr id="48" name="Rectangle 31"/>
          <p:cNvSpPr>
            <a:spLocks noChangeArrowheads="1"/>
          </p:cNvSpPr>
          <p:nvPr/>
        </p:nvSpPr>
        <p:spPr bwMode="auto">
          <a:xfrm>
            <a:off x="2436738" y="6063056"/>
            <a:ext cx="4360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below 10</a:t>
            </a:r>
            <a:endParaRPr kumimoji="0" lang="en-US" altLang="en-US" sz="1600" b="1" i="0" u="none" strike="noStrike" cap="none" normalizeH="0" baseline="0" dirty="0" smtClean="0">
              <a:ln>
                <a:noFill/>
              </a:ln>
              <a:solidFill>
                <a:schemeClr val="tx1"/>
              </a:solidFill>
              <a:effectLst/>
              <a:latin typeface="+mj-lt"/>
            </a:endParaRPr>
          </a:p>
        </p:txBody>
      </p:sp>
      <p:sp>
        <p:nvSpPr>
          <p:cNvPr id="49" name="Rectangle 15"/>
          <p:cNvSpPr>
            <a:spLocks noChangeArrowheads="1"/>
          </p:cNvSpPr>
          <p:nvPr/>
        </p:nvSpPr>
        <p:spPr bwMode="auto">
          <a:xfrm>
            <a:off x="6063277" y="5875297"/>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50" name="Rectangle 16"/>
          <p:cNvSpPr>
            <a:spLocks noChangeArrowheads="1"/>
          </p:cNvSpPr>
          <p:nvPr/>
        </p:nvSpPr>
        <p:spPr bwMode="auto">
          <a:xfrm>
            <a:off x="6360143" y="5875297"/>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a:t>
            </a:r>
            <a:endParaRPr kumimoji="0" lang="en-US" altLang="en-US" sz="1600" b="1" i="0" u="none" strike="noStrike" cap="none" normalizeH="0" baseline="0" dirty="0" smtClean="0">
              <a:ln>
                <a:noFill/>
              </a:ln>
              <a:solidFill>
                <a:schemeClr val="tx1"/>
              </a:solidFill>
              <a:effectLst/>
              <a:latin typeface="+mj-lt"/>
            </a:endParaRPr>
          </a:p>
        </p:txBody>
      </p:sp>
      <p:sp>
        <p:nvSpPr>
          <p:cNvPr id="51" name="Rectangle 17"/>
          <p:cNvSpPr>
            <a:spLocks noChangeArrowheads="1"/>
          </p:cNvSpPr>
          <p:nvPr/>
        </p:nvSpPr>
        <p:spPr bwMode="auto">
          <a:xfrm>
            <a:off x="6063277" y="6027341"/>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52" name="Rectangle 18"/>
          <p:cNvSpPr>
            <a:spLocks noChangeArrowheads="1"/>
          </p:cNvSpPr>
          <p:nvPr/>
        </p:nvSpPr>
        <p:spPr bwMode="auto">
          <a:xfrm>
            <a:off x="6251494" y="6027341"/>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a:t>
            </a:r>
            <a:endParaRPr kumimoji="0" lang="en-US" altLang="en-US" sz="1600" b="1" i="0" u="none" strike="noStrike" cap="none" normalizeH="0" baseline="0" dirty="0" smtClean="0">
              <a:ln>
                <a:noFill/>
              </a:ln>
              <a:solidFill>
                <a:schemeClr val="tx1"/>
              </a:solidFill>
              <a:effectLst/>
              <a:latin typeface="+mj-lt"/>
            </a:endParaRPr>
          </a:p>
        </p:txBody>
      </p:sp>
      <p:sp>
        <p:nvSpPr>
          <p:cNvPr id="53" name="Rectangle 19"/>
          <p:cNvSpPr>
            <a:spLocks noChangeArrowheads="1"/>
          </p:cNvSpPr>
          <p:nvPr/>
        </p:nvSpPr>
        <p:spPr bwMode="auto">
          <a:xfrm>
            <a:off x="6649617" y="5875296"/>
            <a:ext cx="21159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4 Miles</a:t>
            </a:r>
            <a:endParaRPr kumimoji="0" lang="en-US" altLang="en-US" sz="1600" b="1" i="0" u="none" strike="noStrike" cap="none" normalizeH="0" baseline="0" dirty="0" smtClean="0">
              <a:ln>
                <a:noFill/>
              </a:ln>
              <a:solidFill>
                <a:schemeClr val="tx1"/>
              </a:solidFill>
              <a:effectLst/>
              <a:latin typeface="+mj-lt"/>
            </a:endParaRPr>
          </a:p>
        </p:txBody>
      </p:sp>
      <p:sp>
        <p:nvSpPr>
          <p:cNvPr id="54" name="Rectangle 20"/>
          <p:cNvSpPr>
            <a:spLocks noChangeArrowheads="1"/>
          </p:cNvSpPr>
          <p:nvPr/>
        </p:nvSpPr>
        <p:spPr bwMode="auto">
          <a:xfrm>
            <a:off x="6434368" y="6027341"/>
            <a:ext cx="38311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4 Kilometers</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9012039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13.2.5 Applying the Models in Developing Countries </a:t>
            </a:r>
            <a:r>
              <a:rPr lang="en-US" sz="2000" b="0" dirty="0"/>
              <a:t>(7 of 8)</a:t>
            </a:r>
            <a:endParaRPr lang="en-US" sz="3400" dirty="0"/>
          </a:p>
        </p:txBody>
      </p:sp>
      <p:sp>
        <p:nvSpPr>
          <p:cNvPr id="8" name="Content Placeholder 7"/>
          <p:cNvSpPr>
            <a:spLocks noGrp="1"/>
          </p:cNvSpPr>
          <p:nvPr>
            <p:ph sz="quarter" idx="13"/>
          </p:nvPr>
        </p:nvSpPr>
        <p:spPr>
          <a:xfrm>
            <a:off x="457200" y="1556324"/>
            <a:ext cx="8160589" cy="971216"/>
          </a:xfrm>
        </p:spPr>
        <p:txBody>
          <a:bodyPr/>
          <a:lstStyle/>
          <a:p>
            <a:pPr marL="0" indent="0">
              <a:buNone/>
              <a:tabLst>
                <a:tab pos="2800350" algn="l"/>
              </a:tabLst>
            </a:pPr>
            <a:r>
              <a:rPr lang="it-IT" sz="2000" b="1" dirty="0"/>
              <a:t>Figure 13-40:</a:t>
            </a:r>
            <a:r>
              <a:rPr lang="it-IT" sz="2000" dirty="0"/>
              <a:t> The </a:t>
            </a:r>
            <a:r>
              <a:rPr lang="en-US" sz="2000" dirty="0"/>
              <a:t>Southeast Asian city displays the multiple nuclei model with different immigrant ethnic groups residing in different nodes in the city.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84" y="2867920"/>
            <a:ext cx="5285232" cy="3389872"/>
          </a:xfrm>
          <a:prstGeom prst="rect">
            <a:avLst/>
          </a:prstGeom>
        </p:spPr>
      </p:pic>
      <p:sp>
        <p:nvSpPr>
          <p:cNvPr id="123" name="Freeform 118"/>
          <p:cNvSpPr>
            <a:spLocks/>
          </p:cNvSpPr>
          <p:nvPr/>
        </p:nvSpPr>
        <p:spPr bwMode="auto">
          <a:xfrm>
            <a:off x="3914775" y="5281613"/>
            <a:ext cx="798513" cy="314325"/>
          </a:xfrm>
          <a:custGeom>
            <a:avLst/>
            <a:gdLst>
              <a:gd name="T0" fmla="*/ 240 w 503"/>
              <a:gd name="T1" fmla="*/ 0 h 198"/>
              <a:gd name="T2" fmla="*/ 0 w 503"/>
              <a:gd name="T3" fmla="*/ 198 h 198"/>
              <a:gd name="T4" fmla="*/ 503 w 503"/>
              <a:gd name="T5" fmla="*/ 81 h 198"/>
            </a:gdLst>
            <a:ahLst/>
            <a:cxnLst>
              <a:cxn ang="0">
                <a:pos x="T0" y="T1"/>
              </a:cxn>
              <a:cxn ang="0">
                <a:pos x="T2" y="T3"/>
              </a:cxn>
              <a:cxn ang="0">
                <a:pos x="T4" y="T5"/>
              </a:cxn>
            </a:cxnLst>
            <a:rect l="0" t="0" r="r" b="b"/>
            <a:pathLst>
              <a:path w="503" h="198">
                <a:moveTo>
                  <a:pt x="240" y="0"/>
                </a:moveTo>
                <a:lnTo>
                  <a:pt x="0" y="198"/>
                </a:lnTo>
                <a:lnTo>
                  <a:pt x="503" y="8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4" name="Line 119"/>
          <p:cNvSpPr>
            <a:spLocks noChangeShapeType="1"/>
          </p:cNvSpPr>
          <p:nvPr/>
        </p:nvSpPr>
        <p:spPr bwMode="auto">
          <a:xfrm flipH="1">
            <a:off x="4208463" y="5761038"/>
            <a:ext cx="236538" cy="200025"/>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5" name="Line 120"/>
          <p:cNvSpPr>
            <a:spLocks noChangeShapeType="1"/>
          </p:cNvSpPr>
          <p:nvPr/>
        </p:nvSpPr>
        <p:spPr bwMode="auto">
          <a:xfrm>
            <a:off x="6002338" y="5233988"/>
            <a:ext cx="128588" cy="18573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6" name="Line 121"/>
          <p:cNvSpPr>
            <a:spLocks noChangeShapeType="1"/>
          </p:cNvSpPr>
          <p:nvPr/>
        </p:nvSpPr>
        <p:spPr bwMode="auto">
          <a:xfrm>
            <a:off x="6465888" y="4811713"/>
            <a:ext cx="171450" cy="73025"/>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7" name="Line 122"/>
          <p:cNvSpPr>
            <a:spLocks noChangeShapeType="1"/>
          </p:cNvSpPr>
          <p:nvPr/>
        </p:nvSpPr>
        <p:spPr bwMode="auto">
          <a:xfrm flipH="1" flipV="1">
            <a:off x="5135563" y="5683251"/>
            <a:ext cx="325438" cy="3302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8" name="Line 123"/>
          <p:cNvSpPr>
            <a:spLocks noChangeShapeType="1"/>
          </p:cNvSpPr>
          <p:nvPr/>
        </p:nvSpPr>
        <p:spPr bwMode="auto">
          <a:xfrm>
            <a:off x="5589588" y="5626101"/>
            <a:ext cx="123825" cy="13493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9" name="Rectangle 124"/>
          <p:cNvSpPr>
            <a:spLocks noChangeArrowheads="1"/>
          </p:cNvSpPr>
          <p:nvPr/>
        </p:nvSpPr>
        <p:spPr bwMode="auto">
          <a:xfrm>
            <a:off x="2212975" y="4839168"/>
            <a:ext cx="93775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Squatter areas</a:t>
            </a:r>
            <a:endParaRPr kumimoji="0" lang="en-US" altLang="en-US" sz="1200" b="1" i="0" u="none" strike="noStrike" cap="none" normalizeH="0" baseline="0" dirty="0" smtClean="0">
              <a:ln>
                <a:noFill/>
              </a:ln>
              <a:solidFill>
                <a:schemeClr val="tx1"/>
              </a:solidFill>
              <a:effectLst/>
              <a:latin typeface="+mj-lt"/>
            </a:endParaRPr>
          </a:p>
        </p:txBody>
      </p:sp>
      <p:sp>
        <p:nvSpPr>
          <p:cNvPr id="132" name="Rectangle 127"/>
          <p:cNvSpPr>
            <a:spLocks noChangeArrowheads="1"/>
          </p:cNvSpPr>
          <p:nvPr/>
        </p:nvSpPr>
        <p:spPr bwMode="auto">
          <a:xfrm>
            <a:off x="2212975" y="5066181"/>
            <a:ext cx="54502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Suburbs</a:t>
            </a:r>
            <a:endParaRPr kumimoji="0" lang="en-US" altLang="en-US" sz="1200" b="1" i="0" u="none" strike="noStrike" cap="none" normalizeH="0" baseline="0" dirty="0" smtClean="0">
              <a:ln>
                <a:noFill/>
              </a:ln>
              <a:solidFill>
                <a:schemeClr val="tx1"/>
              </a:solidFill>
              <a:effectLst/>
              <a:latin typeface="+mj-lt"/>
            </a:endParaRPr>
          </a:p>
        </p:txBody>
      </p:sp>
      <p:sp>
        <p:nvSpPr>
          <p:cNvPr id="139" name="Rectangle 85"/>
          <p:cNvSpPr>
            <a:spLocks noChangeArrowheads="1"/>
          </p:cNvSpPr>
          <p:nvPr/>
        </p:nvSpPr>
        <p:spPr bwMode="auto">
          <a:xfrm>
            <a:off x="3545499" y="3132138"/>
            <a:ext cx="694101"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ts val="1000"/>
              </a:lnSpc>
            </a:pPr>
            <a:r>
              <a:rPr lang="en-US" altLang="en-US" sz="1200" b="1" dirty="0">
                <a:solidFill>
                  <a:srgbClr val="000000"/>
                </a:solidFill>
                <a:latin typeface="+mj-lt"/>
              </a:rPr>
              <a:t>New</a:t>
            </a:r>
          </a:p>
          <a:p>
            <a:pPr lvl="0" algn="ctr">
              <a:lnSpc>
                <a:spcPts val="1000"/>
              </a:lnSpc>
            </a:pPr>
            <a:r>
              <a:rPr lang="en-US" altLang="en-US" sz="1200" b="1" dirty="0">
                <a:solidFill>
                  <a:srgbClr val="000000"/>
                </a:solidFill>
                <a:latin typeface="+mj-lt"/>
              </a:rPr>
              <a:t>industrial</a:t>
            </a:r>
          </a:p>
          <a:p>
            <a:pPr lvl="0" algn="ctr">
              <a:lnSpc>
                <a:spcPts val="1000"/>
              </a:lnSpc>
            </a:pPr>
            <a:r>
              <a:rPr lang="en-US" altLang="en-US" sz="1200" b="1" dirty="0">
                <a:solidFill>
                  <a:srgbClr val="000000"/>
                </a:solidFill>
                <a:latin typeface="+mj-lt"/>
              </a:rPr>
              <a:t>estate </a:t>
            </a:r>
            <a:endParaRPr kumimoji="0" lang="en-US" altLang="en-US" b="1" i="0" u="none" strike="noStrike" cap="none" normalizeH="0" baseline="0" dirty="0" smtClean="0">
              <a:ln>
                <a:noFill/>
              </a:ln>
              <a:solidFill>
                <a:schemeClr val="tx1"/>
              </a:solidFill>
              <a:effectLst/>
              <a:latin typeface="+mj-lt"/>
            </a:endParaRPr>
          </a:p>
        </p:txBody>
      </p:sp>
      <p:sp>
        <p:nvSpPr>
          <p:cNvPr id="140" name="Rectangle 88"/>
          <p:cNvSpPr>
            <a:spLocks noChangeArrowheads="1"/>
          </p:cNvSpPr>
          <p:nvPr/>
        </p:nvSpPr>
        <p:spPr bwMode="auto">
          <a:xfrm>
            <a:off x="6476343" y="4797426"/>
            <a:ext cx="7694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000000"/>
                </a:solidFill>
                <a:latin typeface="+mj-lt"/>
              </a:rPr>
              <a:t>New</a:t>
            </a:r>
          </a:p>
          <a:p>
            <a:pPr lvl="0" algn="ctr"/>
            <a:r>
              <a:rPr lang="en-US" altLang="en-US" sz="1200" b="1" dirty="0">
                <a:solidFill>
                  <a:srgbClr val="000000"/>
                </a:solidFill>
                <a:latin typeface="+mj-lt"/>
              </a:rPr>
              <a:t>high-class</a:t>
            </a:r>
          </a:p>
          <a:p>
            <a:pPr lvl="0" algn="ctr"/>
            <a:r>
              <a:rPr lang="en-US" altLang="en-US" sz="1200" b="1" dirty="0">
                <a:solidFill>
                  <a:srgbClr val="000000"/>
                </a:solidFill>
                <a:latin typeface="+mj-lt"/>
              </a:rPr>
              <a:t>residential</a:t>
            </a:r>
            <a:endParaRPr kumimoji="0" lang="en-US" altLang="en-US" b="1" i="0" u="none" strike="noStrike" cap="none" normalizeH="0" baseline="0" dirty="0" smtClean="0">
              <a:ln>
                <a:noFill/>
              </a:ln>
              <a:solidFill>
                <a:schemeClr val="tx1"/>
              </a:solidFill>
              <a:effectLst/>
              <a:latin typeface="+mj-lt"/>
            </a:endParaRPr>
          </a:p>
        </p:txBody>
      </p:sp>
      <p:sp>
        <p:nvSpPr>
          <p:cNvPr id="141" name="Rectangle 92"/>
          <p:cNvSpPr>
            <a:spLocks noChangeArrowheads="1"/>
          </p:cNvSpPr>
          <p:nvPr/>
        </p:nvSpPr>
        <p:spPr bwMode="auto">
          <a:xfrm>
            <a:off x="6175376" y="5353051"/>
            <a:ext cx="7774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latin typeface="+mj-lt"/>
              </a:rPr>
              <a:t>High-class</a:t>
            </a:r>
          </a:p>
          <a:p>
            <a:pPr lvl="0"/>
            <a:r>
              <a:rPr lang="en-US" altLang="en-US" sz="1200" b="1" dirty="0">
                <a:solidFill>
                  <a:srgbClr val="000000"/>
                </a:solidFill>
                <a:latin typeface="+mj-lt"/>
              </a:rPr>
              <a:t>residential</a:t>
            </a:r>
            <a:endParaRPr kumimoji="0" lang="en-US" altLang="en-US" b="1" i="0" u="none" strike="noStrike" cap="none" normalizeH="0" baseline="0" dirty="0" smtClean="0">
              <a:ln>
                <a:noFill/>
              </a:ln>
              <a:solidFill>
                <a:schemeClr val="tx1"/>
              </a:solidFill>
              <a:effectLst/>
              <a:latin typeface="+mj-lt"/>
            </a:endParaRPr>
          </a:p>
        </p:txBody>
      </p:sp>
      <p:sp>
        <p:nvSpPr>
          <p:cNvPr id="142" name="Rectangle 95"/>
          <p:cNvSpPr>
            <a:spLocks noChangeArrowheads="1"/>
          </p:cNvSpPr>
          <p:nvPr/>
        </p:nvSpPr>
        <p:spPr bwMode="auto">
          <a:xfrm>
            <a:off x="5757863" y="5708651"/>
            <a:ext cx="13000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latin typeface="+mj-lt"/>
              </a:rPr>
              <a:t>Government zone</a:t>
            </a:r>
            <a:endParaRPr kumimoji="0" lang="en-US" altLang="en-US" b="1" i="0" u="none" strike="noStrike" cap="none" normalizeH="0" baseline="0" dirty="0" smtClean="0">
              <a:ln>
                <a:noFill/>
              </a:ln>
              <a:solidFill>
                <a:schemeClr val="tx1"/>
              </a:solidFill>
              <a:effectLst/>
              <a:latin typeface="+mj-lt"/>
            </a:endParaRPr>
          </a:p>
        </p:txBody>
      </p:sp>
      <p:sp>
        <p:nvSpPr>
          <p:cNvPr id="143" name="Rectangle 98"/>
          <p:cNvSpPr>
            <a:spLocks noChangeArrowheads="1"/>
          </p:cNvSpPr>
          <p:nvPr/>
        </p:nvSpPr>
        <p:spPr bwMode="auto">
          <a:xfrm>
            <a:off x="5500688" y="5915026"/>
            <a:ext cx="189635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latin typeface="+mj-lt"/>
              </a:rPr>
              <a:t>Western commercial zone</a:t>
            </a:r>
            <a:endParaRPr kumimoji="0" lang="en-US" altLang="en-US" b="1" i="0" u="none" strike="noStrike" cap="none" normalizeH="0" baseline="0" dirty="0" smtClean="0">
              <a:ln>
                <a:noFill/>
              </a:ln>
              <a:solidFill>
                <a:schemeClr val="tx1"/>
              </a:solidFill>
              <a:effectLst/>
              <a:latin typeface="+mj-lt"/>
            </a:endParaRPr>
          </a:p>
        </p:txBody>
      </p:sp>
      <p:sp>
        <p:nvSpPr>
          <p:cNvPr id="144" name="Rectangle 104"/>
          <p:cNvSpPr>
            <a:spLocks noChangeArrowheads="1"/>
          </p:cNvSpPr>
          <p:nvPr/>
        </p:nvSpPr>
        <p:spPr bwMode="auto">
          <a:xfrm>
            <a:off x="2673742" y="5868988"/>
            <a:ext cx="149880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1200" b="1" dirty="0">
                <a:solidFill>
                  <a:srgbClr val="000000"/>
                </a:solidFill>
                <a:latin typeface="+mj-lt"/>
              </a:rPr>
              <a:t>Mixed land use zone</a:t>
            </a:r>
            <a:endParaRPr kumimoji="0" lang="en-US" altLang="en-US" b="1" i="0" u="none" strike="noStrike" cap="none" normalizeH="0" baseline="0" dirty="0" smtClean="0">
              <a:ln>
                <a:noFill/>
              </a:ln>
              <a:solidFill>
                <a:schemeClr val="tx1"/>
              </a:solidFill>
              <a:effectLst/>
              <a:latin typeface="+mj-lt"/>
            </a:endParaRPr>
          </a:p>
        </p:txBody>
      </p:sp>
      <p:sp>
        <p:nvSpPr>
          <p:cNvPr id="145" name="Rectangle 109"/>
          <p:cNvSpPr>
            <a:spLocks noChangeArrowheads="1"/>
          </p:cNvSpPr>
          <p:nvPr/>
        </p:nvSpPr>
        <p:spPr bwMode="auto">
          <a:xfrm>
            <a:off x="2597076" y="5502276"/>
            <a:ext cx="1272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1200" b="1" dirty="0">
                <a:solidFill>
                  <a:srgbClr val="000000"/>
                </a:solidFill>
                <a:latin typeface="+mj-lt"/>
              </a:rPr>
              <a:t>Alien commercial</a:t>
            </a:r>
          </a:p>
          <a:p>
            <a:pPr lvl="0" algn="r"/>
            <a:r>
              <a:rPr lang="en-US" altLang="en-US" sz="1200" b="1" dirty="0">
                <a:solidFill>
                  <a:srgbClr val="000000"/>
                </a:solidFill>
                <a:latin typeface="+mj-lt"/>
              </a:rPr>
              <a:t>zone</a:t>
            </a:r>
            <a:endParaRPr kumimoji="0" lang="en-US" altLang="en-US" b="1" i="0" u="none" strike="noStrike" cap="none" normalizeH="0" baseline="0" dirty="0" smtClean="0">
              <a:ln>
                <a:noFill/>
              </a:ln>
              <a:solidFill>
                <a:schemeClr val="tx1"/>
              </a:solidFill>
              <a:effectLst/>
              <a:latin typeface="+mj-lt"/>
            </a:endParaRPr>
          </a:p>
        </p:txBody>
      </p:sp>
      <p:sp>
        <p:nvSpPr>
          <p:cNvPr id="146" name="Rectangle 85"/>
          <p:cNvSpPr>
            <a:spLocks noChangeArrowheads="1"/>
          </p:cNvSpPr>
          <p:nvPr/>
        </p:nvSpPr>
        <p:spPr bwMode="auto">
          <a:xfrm>
            <a:off x="3119827" y="3946445"/>
            <a:ext cx="3517511" cy="278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000000"/>
                </a:solidFill>
                <a:latin typeface="+mj-lt"/>
              </a:rPr>
              <a:t>Zone of new suburbs and squatter areas</a:t>
            </a:r>
            <a:endParaRPr kumimoji="0" lang="en-US" altLang="en-US" b="1" i="0" u="none" strike="noStrike" cap="none" normalizeH="0" baseline="0" dirty="0" smtClean="0">
              <a:ln>
                <a:noFill/>
              </a:ln>
              <a:solidFill>
                <a:schemeClr val="tx1"/>
              </a:solidFill>
              <a:effectLst/>
              <a:latin typeface="+mj-lt"/>
            </a:endParaRPr>
          </a:p>
        </p:txBody>
      </p:sp>
      <p:sp>
        <p:nvSpPr>
          <p:cNvPr id="147" name="Rectangle 85"/>
          <p:cNvSpPr>
            <a:spLocks noChangeArrowheads="1"/>
          </p:cNvSpPr>
          <p:nvPr/>
        </p:nvSpPr>
        <p:spPr bwMode="auto">
          <a:xfrm>
            <a:off x="3474677" y="4469217"/>
            <a:ext cx="2850139" cy="26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000000"/>
                </a:solidFill>
                <a:latin typeface="+mj-lt"/>
              </a:rPr>
              <a:t>Middle-density residential zone</a:t>
            </a:r>
            <a:endParaRPr kumimoji="0" lang="en-US" altLang="en-US" b="1" i="0" u="none" strike="noStrike" cap="none" normalizeH="0" baseline="0" dirty="0" smtClean="0">
              <a:ln>
                <a:noFill/>
              </a:ln>
              <a:solidFill>
                <a:schemeClr val="tx1"/>
              </a:solidFill>
              <a:effectLst/>
              <a:latin typeface="+mj-lt"/>
            </a:endParaRPr>
          </a:p>
        </p:txBody>
      </p:sp>
      <p:sp>
        <p:nvSpPr>
          <p:cNvPr id="148" name="Rectangle 85"/>
          <p:cNvSpPr>
            <a:spLocks noChangeArrowheads="1"/>
          </p:cNvSpPr>
          <p:nvPr/>
        </p:nvSpPr>
        <p:spPr bwMode="auto">
          <a:xfrm rot="300165">
            <a:off x="3200508" y="3596819"/>
            <a:ext cx="3517511" cy="278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000000"/>
                </a:solidFill>
              </a:rPr>
              <a:t>Market   gardening   zone</a:t>
            </a:r>
            <a:endParaRPr lang="en-US" altLang="en-US" b="1" dirty="0"/>
          </a:p>
        </p:txBody>
      </p:sp>
    </p:spTree>
    <p:extLst>
      <p:ext uri="{BB962C8B-B14F-4D97-AF65-F5344CB8AC3E}">
        <p14:creationId xmlns:p14="http://schemas.microsoft.com/office/powerpoint/2010/main" val="31341283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13.2.5 Applying the Models in Developing Countries </a:t>
            </a:r>
            <a:r>
              <a:rPr lang="en-US" sz="2000" b="0" dirty="0"/>
              <a:t>(8 of 8)</a:t>
            </a:r>
            <a:endParaRPr lang="en-US" sz="3400" dirty="0"/>
          </a:p>
        </p:txBody>
      </p:sp>
      <p:sp>
        <p:nvSpPr>
          <p:cNvPr id="8" name="Content Placeholder 7"/>
          <p:cNvSpPr>
            <a:spLocks noGrp="1"/>
          </p:cNvSpPr>
          <p:nvPr>
            <p:ph sz="quarter" idx="13"/>
          </p:nvPr>
        </p:nvSpPr>
        <p:spPr>
          <a:xfrm>
            <a:off x="457200" y="1556325"/>
            <a:ext cx="8229600" cy="712422"/>
          </a:xfrm>
        </p:spPr>
        <p:txBody>
          <a:bodyPr/>
          <a:lstStyle/>
          <a:p>
            <a:pPr marL="0" indent="0">
              <a:buNone/>
              <a:tabLst>
                <a:tab pos="2800350" algn="l"/>
              </a:tabLst>
            </a:pPr>
            <a:r>
              <a:rPr lang="it-IT" sz="2200" b="1" dirty="0"/>
              <a:t>Figure 13-41:</a:t>
            </a:r>
            <a:r>
              <a:rPr lang="it-IT" sz="2200" dirty="0"/>
              <a:t> </a:t>
            </a:r>
            <a:r>
              <a:rPr lang="en-US" sz="2200" dirty="0"/>
              <a:t>Most informal settlements in Manila, the Philippines, are located in outer districts.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181" y="2419350"/>
            <a:ext cx="3497662" cy="3866516"/>
          </a:xfrm>
          <a:prstGeom prst="rect">
            <a:avLst/>
          </a:prstGeom>
        </p:spPr>
      </p:pic>
      <p:sp>
        <p:nvSpPr>
          <p:cNvPr id="152" name="Line 147"/>
          <p:cNvSpPr>
            <a:spLocks noChangeShapeType="1"/>
          </p:cNvSpPr>
          <p:nvPr/>
        </p:nvSpPr>
        <p:spPr bwMode="auto">
          <a:xfrm>
            <a:off x="5651500" y="4497388"/>
            <a:ext cx="249238" cy="7461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3" name="Line 148"/>
          <p:cNvSpPr>
            <a:spLocks noChangeShapeType="1"/>
          </p:cNvSpPr>
          <p:nvPr/>
        </p:nvSpPr>
        <p:spPr bwMode="auto">
          <a:xfrm flipH="1" flipV="1">
            <a:off x="5424488" y="4210050"/>
            <a:ext cx="284163" cy="12541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4" name="Rectangle 149"/>
          <p:cNvSpPr>
            <a:spLocks noChangeArrowheads="1"/>
          </p:cNvSpPr>
          <p:nvPr/>
        </p:nvSpPr>
        <p:spPr bwMode="auto">
          <a:xfrm>
            <a:off x="2819400" y="5167313"/>
            <a:ext cx="81592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Arial Black" panose="020B0A04020102020204" pitchFamily="34" charset="0"/>
              </a:rPr>
              <a:t>Percent informal</a:t>
            </a:r>
          </a:p>
          <a:p>
            <a:pPr lvl="0"/>
            <a:r>
              <a:rPr lang="en-US" altLang="en-US" sz="700" b="1" dirty="0">
                <a:solidFill>
                  <a:srgbClr val="000000"/>
                </a:solidFill>
                <a:latin typeface="Arial Black" panose="020B0A04020102020204" pitchFamily="34" charset="0"/>
              </a:rPr>
              <a:t>settlements per</a:t>
            </a:r>
          </a:p>
          <a:p>
            <a:pPr lvl="0"/>
            <a:r>
              <a:rPr lang="en-US" altLang="en-US" sz="700" b="1" dirty="0">
                <a:solidFill>
                  <a:srgbClr val="000000"/>
                </a:solidFill>
                <a:latin typeface="Arial Black" panose="020B0A04020102020204" pitchFamily="34" charset="0"/>
              </a:rPr>
              <a:t>district</a:t>
            </a:r>
            <a:endParaRPr kumimoji="0" lang="en-US" altLang="en-US" sz="700" b="1" i="0" u="none" strike="noStrike" cap="none" normalizeH="0" baseline="0" dirty="0" smtClean="0">
              <a:ln>
                <a:noFill/>
              </a:ln>
              <a:solidFill>
                <a:schemeClr val="tx1"/>
              </a:solidFill>
              <a:effectLst/>
              <a:latin typeface="Arial Black" panose="020B0A04020102020204" pitchFamily="34" charset="0"/>
            </a:endParaRPr>
          </a:p>
        </p:txBody>
      </p:sp>
      <p:sp>
        <p:nvSpPr>
          <p:cNvPr id="157" name="Rectangle 152"/>
          <p:cNvSpPr>
            <a:spLocks noChangeArrowheads="1"/>
          </p:cNvSpPr>
          <p:nvPr/>
        </p:nvSpPr>
        <p:spPr bwMode="auto">
          <a:xfrm>
            <a:off x="3713537" y="5160963"/>
            <a:ext cx="94256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Arial Black" panose="020B0A04020102020204" pitchFamily="34" charset="0"/>
              </a:rPr>
              <a:t>Number of informal</a:t>
            </a:r>
          </a:p>
          <a:p>
            <a:pPr lvl="0"/>
            <a:r>
              <a:rPr lang="en-US" altLang="en-US" sz="700" b="1" dirty="0">
                <a:solidFill>
                  <a:srgbClr val="000000"/>
                </a:solidFill>
                <a:latin typeface="Arial Black" panose="020B0A04020102020204" pitchFamily="34" charset="0"/>
              </a:rPr>
              <a:t>settlements per </a:t>
            </a:r>
          </a:p>
          <a:p>
            <a:pPr lvl="0"/>
            <a:r>
              <a:rPr lang="en-US" altLang="en-US" sz="700" b="1" dirty="0">
                <a:solidFill>
                  <a:srgbClr val="000000"/>
                </a:solidFill>
                <a:latin typeface="Arial Black" panose="020B0A04020102020204" pitchFamily="34" charset="0"/>
              </a:rPr>
              <a:t>district</a:t>
            </a:r>
            <a:endParaRPr kumimoji="0" lang="en-US" altLang="en-US" sz="700" b="1" i="0" u="none" strike="noStrike" cap="none" normalizeH="0" baseline="0" dirty="0" smtClean="0">
              <a:ln>
                <a:noFill/>
              </a:ln>
              <a:solidFill>
                <a:schemeClr val="tx1"/>
              </a:solidFill>
              <a:effectLst/>
              <a:latin typeface="Arial Black" panose="020B0A04020102020204" pitchFamily="34" charset="0"/>
            </a:endParaRPr>
          </a:p>
        </p:txBody>
      </p:sp>
      <p:sp>
        <p:nvSpPr>
          <p:cNvPr id="160" name="Rectangle 155"/>
          <p:cNvSpPr>
            <a:spLocks noChangeArrowheads="1"/>
          </p:cNvSpPr>
          <p:nvPr/>
        </p:nvSpPr>
        <p:spPr bwMode="auto">
          <a:xfrm>
            <a:off x="3014663" y="5549903"/>
            <a:ext cx="6540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40 and above</a:t>
            </a:r>
            <a:endParaRPr kumimoji="0" lang="en-US" altLang="en-US" sz="1600" b="1" i="0" u="none" strike="noStrike" cap="none" normalizeH="0" baseline="0" dirty="0" smtClean="0">
              <a:ln>
                <a:noFill/>
              </a:ln>
              <a:solidFill>
                <a:schemeClr val="tx1"/>
              </a:solidFill>
              <a:effectLst/>
              <a:latin typeface="+mj-lt"/>
            </a:endParaRPr>
          </a:p>
        </p:txBody>
      </p:sp>
      <p:sp>
        <p:nvSpPr>
          <p:cNvPr id="161" name="Rectangle 156"/>
          <p:cNvSpPr>
            <a:spLocks noChangeArrowheads="1"/>
          </p:cNvSpPr>
          <p:nvPr/>
        </p:nvSpPr>
        <p:spPr bwMode="auto">
          <a:xfrm>
            <a:off x="3014663" y="5697541"/>
            <a:ext cx="2885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20–39</a:t>
            </a:r>
            <a:endParaRPr kumimoji="0" lang="en-US" altLang="en-US" sz="1600" b="1" i="0" u="none" strike="noStrike" cap="none" normalizeH="0" baseline="0" smtClean="0">
              <a:ln>
                <a:noFill/>
              </a:ln>
              <a:solidFill>
                <a:schemeClr val="tx1"/>
              </a:solidFill>
              <a:effectLst/>
              <a:latin typeface="+mj-lt"/>
            </a:endParaRPr>
          </a:p>
        </p:txBody>
      </p:sp>
      <p:sp>
        <p:nvSpPr>
          <p:cNvPr id="162" name="Rectangle 157"/>
          <p:cNvSpPr>
            <a:spLocks noChangeArrowheads="1"/>
          </p:cNvSpPr>
          <p:nvPr/>
        </p:nvSpPr>
        <p:spPr bwMode="auto">
          <a:xfrm>
            <a:off x="3014663" y="5846766"/>
            <a:ext cx="4360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below 20</a:t>
            </a:r>
            <a:endParaRPr kumimoji="0" lang="en-US" altLang="en-US" sz="1600" b="1" i="0" u="none" strike="noStrike" cap="none" normalizeH="0" baseline="0" smtClean="0">
              <a:ln>
                <a:noFill/>
              </a:ln>
              <a:solidFill>
                <a:schemeClr val="tx1"/>
              </a:solidFill>
              <a:effectLst/>
              <a:latin typeface="+mj-lt"/>
            </a:endParaRPr>
          </a:p>
        </p:txBody>
      </p:sp>
      <p:sp>
        <p:nvSpPr>
          <p:cNvPr id="163" name="Rectangle 158"/>
          <p:cNvSpPr>
            <a:spLocks noChangeArrowheads="1"/>
          </p:cNvSpPr>
          <p:nvPr/>
        </p:nvSpPr>
        <p:spPr bwMode="auto">
          <a:xfrm>
            <a:off x="3014663" y="5994403"/>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no data</a:t>
            </a:r>
            <a:endParaRPr kumimoji="0" lang="en-US" altLang="en-US" sz="1600" b="1" i="0" u="none" strike="noStrike" cap="none" normalizeH="0" baseline="0" dirty="0" smtClean="0">
              <a:ln>
                <a:noFill/>
              </a:ln>
              <a:solidFill>
                <a:schemeClr val="tx1"/>
              </a:solidFill>
              <a:effectLst/>
              <a:latin typeface="+mj-lt"/>
            </a:endParaRPr>
          </a:p>
        </p:txBody>
      </p:sp>
      <p:sp>
        <p:nvSpPr>
          <p:cNvPr id="164" name="Rectangle 159"/>
          <p:cNvSpPr>
            <a:spLocks noChangeArrowheads="1"/>
          </p:cNvSpPr>
          <p:nvPr/>
        </p:nvSpPr>
        <p:spPr bwMode="auto">
          <a:xfrm>
            <a:off x="4048125" y="5571330"/>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100,000</a:t>
            </a:r>
            <a:endParaRPr kumimoji="0" lang="en-US" altLang="en-US" sz="1600" b="1" i="0" u="none" strike="noStrike" cap="none" normalizeH="0" baseline="0" dirty="0" smtClean="0">
              <a:ln>
                <a:noFill/>
              </a:ln>
              <a:solidFill>
                <a:schemeClr val="tx1"/>
              </a:solidFill>
              <a:effectLst/>
              <a:latin typeface="+mj-lt"/>
            </a:endParaRPr>
          </a:p>
        </p:txBody>
      </p:sp>
      <p:sp>
        <p:nvSpPr>
          <p:cNvPr id="165" name="Rectangle 160"/>
          <p:cNvSpPr>
            <a:spLocks noChangeArrowheads="1"/>
          </p:cNvSpPr>
          <p:nvPr/>
        </p:nvSpPr>
        <p:spPr bwMode="auto">
          <a:xfrm>
            <a:off x="4098925" y="5766592"/>
            <a:ext cx="31739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10,000</a:t>
            </a:r>
            <a:endParaRPr kumimoji="0" lang="en-US" altLang="en-US" sz="1600" b="1" i="0" u="none" strike="noStrike" cap="none" normalizeH="0" baseline="0" dirty="0" smtClean="0">
              <a:ln>
                <a:noFill/>
              </a:ln>
              <a:solidFill>
                <a:schemeClr val="tx1"/>
              </a:solidFill>
              <a:effectLst/>
              <a:latin typeface="+mj-lt"/>
            </a:endParaRPr>
          </a:p>
        </p:txBody>
      </p:sp>
      <p:sp>
        <p:nvSpPr>
          <p:cNvPr id="166" name="Rectangle 161"/>
          <p:cNvSpPr>
            <a:spLocks noChangeArrowheads="1"/>
          </p:cNvSpPr>
          <p:nvPr/>
        </p:nvSpPr>
        <p:spPr bwMode="auto">
          <a:xfrm>
            <a:off x="4148137" y="5857080"/>
            <a:ext cx="2596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1,000</a:t>
            </a:r>
            <a:endParaRPr kumimoji="0" lang="en-US" altLang="en-US" sz="1600" b="1" i="0" u="none" strike="noStrike" cap="none" normalizeH="0" baseline="0" dirty="0" smtClean="0">
              <a:ln>
                <a:noFill/>
              </a:ln>
              <a:solidFill>
                <a:schemeClr val="tx1"/>
              </a:solidFill>
              <a:effectLst/>
              <a:latin typeface="+mj-lt"/>
            </a:endParaRPr>
          </a:p>
        </p:txBody>
      </p:sp>
      <p:sp>
        <p:nvSpPr>
          <p:cNvPr id="167" name="Line 162"/>
          <p:cNvSpPr>
            <a:spLocks noChangeShapeType="1"/>
          </p:cNvSpPr>
          <p:nvPr/>
        </p:nvSpPr>
        <p:spPr bwMode="auto">
          <a:xfrm>
            <a:off x="3867150" y="5845175"/>
            <a:ext cx="227013"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8" name="Line 163"/>
          <p:cNvSpPr>
            <a:spLocks noChangeShapeType="1"/>
          </p:cNvSpPr>
          <p:nvPr/>
        </p:nvSpPr>
        <p:spPr bwMode="auto">
          <a:xfrm>
            <a:off x="3867150" y="5643563"/>
            <a:ext cx="179388"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9" name="Line 164"/>
          <p:cNvSpPr>
            <a:spLocks noChangeShapeType="1"/>
          </p:cNvSpPr>
          <p:nvPr/>
        </p:nvSpPr>
        <p:spPr bwMode="auto">
          <a:xfrm>
            <a:off x="3867150" y="5919788"/>
            <a:ext cx="263525"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91" name="Rectangle 5"/>
          <p:cNvSpPr>
            <a:spLocks noChangeArrowheads="1"/>
          </p:cNvSpPr>
          <p:nvPr/>
        </p:nvSpPr>
        <p:spPr bwMode="auto">
          <a:xfrm>
            <a:off x="5562653" y="5187950"/>
            <a:ext cx="3173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Laguna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de Bay</a:t>
            </a:r>
            <a:endParaRPr kumimoji="0" lang="en-US" altLang="en-US" sz="1800" b="1" i="0" u="none" strike="noStrike" cap="none" normalizeH="0" baseline="0" dirty="0" smtClean="0">
              <a:ln>
                <a:noFill/>
              </a:ln>
              <a:solidFill>
                <a:schemeClr val="tx1"/>
              </a:solidFill>
              <a:effectLst/>
              <a:latin typeface="+mj-lt"/>
            </a:endParaRPr>
          </a:p>
        </p:txBody>
      </p:sp>
      <p:sp>
        <p:nvSpPr>
          <p:cNvPr id="192" name="Rectangle 7"/>
          <p:cNvSpPr>
            <a:spLocks noChangeArrowheads="1"/>
          </p:cNvSpPr>
          <p:nvPr/>
        </p:nvSpPr>
        <p:spPr bwMode="auto">
          <a:xfrm>
            <a:off x="4467456" y="4456113"/>
            <a:ext cx="2805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Manila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Bay</a:t>
            </a:r>
            <a:endParaRPr kumimoji="0" lang="en-US" altLang="en-US" sz="1800" b="1" i="0" u="none" strike="noStrike" cap="none" normalizeH="0" baseline="0" dirty="0" smtClean="0">
              <a:ln>
                <a:noFill/>
              </a:ln>
              <a:solidFill>
                <a:schemeClr val="tx1"/>
              </a:solidFill>
              <a:effectLst/>
              <a:latin typeface="+mj-lt"/>
            </a:endParaRPr>
          </a:p>
        </p:txBody>
      </p:sp>
      <p:sp>
        <p:nvSpPr>
          <p:cNvPr id="193" name="Rectangle 159"/>
          <p:cNvSpPr>
            <a:spLocks noChangeArrowheads="1"/>
          </p:cNvSpPr>
          <p:nvPr/>
        </p:nvSpPr>
        <p:spPr bwMode="auto">
          <a:xfrm>
            <a:off x="5408454" y="2692758"/>
            <a:ext cx="402354"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effectLst>
                  <a:glow rad="63500">
                    <a:schemeClr val="bg1">
                      <a:alpha val="50000"/>
                    </a:schemeClr>
                  </a:glow>
                </a:effectLst>
                <a:latin typeface="+mj-lt"/>
              </a:rPr>
              <a:t>Caloocan</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194" name="Rectangle 159"/>
          <p:cNvSpPr>
            <a:spLocks noChangeArrowheads="1"/>
          </p:cNvSpPr>
          <p:nvPr/>
        </p:nvSpPr>
        <p:spPr bwMode="auto">
          <a:xfrm>
            <a:off x="4627504" y="2975332"/>
            <a:ext cx="463267"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effectLst>
                  <a:glow rad="63500">
                    <a:schemeClr val="bg1">
                      <a:alpha val="50000"/>
                    </a:schemeClr>
                  </a:glow>
                </a:effectLst>
                <a:latin typeface="+mj-lt"/>
              </a:rPr>
              <a:t>Valenzuela</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195" name="Rectangle 159"/>
          <p:cNvSpPr>
            <a:spLocks noChangeArrowheads="1"/>
          </p:cNvSpPr>
          <p:nvPr/>
        </p:nvSpPr>
        <p:spPr bwMode="auto">
          <a:xfrm>
            <a:off x="4158362" y="3459165"/>
            <a:ext cx="347851"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err="1">
                <a:effectLst>
                  <a:glow rad="63500">
                    <a:schemeClr val="bg1">
                      <a:alpha val="50000"/>
                    </a:schemeClr>
                  </a:glow>
                </a:effectLst>
                <a:latin typeface="+mj-lt"/>
              </a:rPr>
              <a:t>Navotas</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196" name="Rectangle 159"/>
          <p:cNvSpPr>
            <a:spLocks noChangeArrowheads="1"/>
          </p:cNvSpPr>
          <p:nvPr/>
        </p:nvSpPr>
        <p:spPr bwMode="auto">
          <a:xfrm>
            <a:off x="4693699" y="3396377"/>
            <a:ext cx="363881"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err="1">
                <a:effectLst>
                  <a:glow rad="63500">
                    <a:schemeClr val="bg1">
                      <a:alpha val="50000"/>
                    </a:schemeClr>
                  </a:glow>
                </a:effectLst>
                <a:latin typeface="+mj-lt"/>
              </a:rPr>
              <a:t>Malabon</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197" name="Rectangle 159"/>
          <p:cNvSpPr>
            <a:spLocks noChangeArrowheads="1"/>
          </p:cNvSpPr>
          <p:nvPr/>
        </p:nvSpPr>
        <p:spPr bwMode="auto">
          <a:xfrm>
            <a:off x="4687301" y="3572747"/>
            <a:ext cx="285335" cy="76944"/>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effectLst>
                  <a:glow rad="63500">
                    <a:schemeClr val="bg1">
                      <a:alpha val="50000"/>
                    </a:schemeClr>
                  </a:glow>
                </a:effectLst>
                <a:latin typeface="+mj-lt"/>
              </a:rPr>
              <a:t>Caloocan</a:t>
            </a:r>
            <a:endParaRPr kumimoji="0" lang="en-US" altLang="en-US" sz="1200" b="1" i="0" u="none" strike="noStrike" cap="none" normalizeH="0" baseline="0" dirty="0" smtClean="0">
              <a:ln>
                <a:noFill/>
              </a:ln>
              <a:effectLst>
                <a:glow rad="63500">
                  <a:schemeClr val="bg1">
                    <a:alpha val="50000"/>
                  </a:schemeClr>
                </a:glow>
              </a:effectLst>
              <a:latin typeface="+mj-lt"/>
            </a:endParaRPr>
          </a:p>
        </p:txBody>
      </p:sp>
      <p:sp>
        <p:nvSpPr>
          <p:cNvPr id="198" name="Rectangle 159"/>
          <p:cNvSpPr>
            <a:spLocks noChangeArrowheads="1"/>
          </p:cNvSpPr>
          <p:nvPr/>
        </p:nvSpPr>
        <p:spPr bwMode="auto">
          <a:xfrm>
            <a:off x="5145076" y="3599379"/>
            <a:ext cx="524181"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effectLst>
                  <a:glow rad="63500">
                    <a:schemeClr val="bg1">
                      <a:alpha val="50000"/>
                    </a:schemeClr>
                  </a:glow>
                </a:effectLst>
                <a:latin typeface="+mj-lt"/>
              </a:rPr>
              <a:t>Quezon City</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199" name="Rectangle 159"/>
          <p:cNvSpPr>
            <a:spLocks noChangeArrowheads="1"/>
          </p:cNvSpPr>
          <p:nvPr/>
        </p:nvSpPr>
        <p:spPr bwMode="auto">
          <a:xfrm>
            <a:off x="5908054" y="3504840"/>
            <a:ext cx="365485"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effectLst>
                  <a:glow rad="63500">
                    <a:schemeClr val="bg1">
                      <a:alpha val="50000"/>
                    </a:schemeClr>
                  </a:glow>
                </a:effectLst>
                <a:latin typeface="+mj-lt"/>
              </a:rPr>
              <a:t>Marikina</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200" name="Rectangle 159"/>
          <p:cNvSpPr>
            <a:spLocks noChangeArrowheads="1"/>
          </p:cNvSpPr>
          <p:nvPr/>
        </p:nvSpPr>
        <p:spPr bwMode="auto">
          <a:xfrm>
            <a:off x="5806572" y="3968390"/>
            <a:ext cx="238848"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effectLst>
                  <a:glow rad="63500">
                    <a:schemeClr val="bg1">
                      <a:alpha val="50000"/>
                    </a:schemeClr>
                  </a:glow>
                </a:effectLst>
                <a:latin typeface="+mj-lt"/>
              </a:rPr>
              <a:t>Pasig</a:t>
            </a:r>
            <a:endParaRPr kumimoji="0" lang="en-US" altLang="en-US" sz="1600" b="1" i="0" u="none" strike="noStrike" cap="none" normalizeH="0" baseline="0" dirty="0" smtClean="0">
              <a:ln>
                <a:noFill/>
              </a:ln>
              <a:effectLst>
                <a:glow rad="63500">
                  <a:schemeClr val="bg1">
                    <a:alpha val="50000"/>
                  </a:schemeClr>
                </a:glow>
              </a:effectLst>
              <a:latin typeface="+mj-lt"/>
            </a:endParaRPr>
          </a:p>
        </p:txBody>
      </p:sp>
      <p:sp>
        <p:nvSpPr>
          <p:cNvPr id="201" name="Rectangle 159"/>
          <p:cNvSpPr>
            <a:spLocks noChangeArrowheads="1"/>
          </p:cNvSpPr>
          <p:nvPr/>
        </p:nvSpPr>
        <p:spPr bwMode="auto">
          <a:xfrm>
            <a:off x="5199488" y="3894849"/>
            <a:ext cx="208390" cy="215444"/>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effectLst>
                  <a:glow rad="63500">
                    <a:schemeClr val="bg1">
                      <a:alpha val="50000"/>
                    </a:schemeClr>
                  </a:glow>
                </a:effectLst>
                <a:latin typeface="+mj-lt"/>
              </a:rPr>
              <a:t>San</a:t>
            </a:r>
          </a:p>
          <a:p>
            <a:pPr lvl="0"/>
            <a:r>
              <a:rPr lang="en-US" altLang="en-US" sz="700" b="1" dirty="0">
                <a:effectLst>
                  <a:glow rad="63500">
                    <a:schemeClr val="bg1">
                      <a:alpha val="50000"/>
                    </a:schemeClr>
                  </a:glow>
                </a:effectLst>
                <a:latin typeface="+mj-lt"/>
              </a:rPr>
              <a:t>Juan</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202" name="Rectangle 159"/>
          <p:cNvSpPr>
            <a:spLocks noChangeArrowheads="1"/>
          </p:cNvSpPr>
          <p:nvPr/>
        </p:nvSpPr>
        <p:spPr bwMode="auto">
          <a:xfrm>
            <a:off x="4381210" y="3914418"/>
            <a:ext cx="359074" cy="138499"/>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effectLst>
                  <a:glow rad="63500">
                    <a:schemeClr val="bg1">
                      <a:alpha val="50000"/>
                    </a:schemeClr>
                  </a:glow>
                </a:effectLst>
                <a:latin typeface="+mj-lt"/>
              </a:rPr>
              <a:t>Manila</a:t>
            </a:r>
            <a:endParaRPr kumimoji="0" lang="en-US" altLang="en-US" sz="1800" b="1" i="0" u="none" strike="noStrike" cap="none" normalizeH="0" baseline="0" dirty="0" smtClean="0">
              <a:ln>
                <a:noFill/>
              </a:ln>
              <a:effectLst>
                <a:glow rad="63500">
                  <a:schemeClr val="bg1">
                    <a:alpha val="50000"/>
                  </a:schemeClr>
                </a:glow>
              </a:effectLst>
              <a:latin typeface="+mj-lt"/>
            </a:endParaRPr>
          </a:p>
        </p:txBody>
      </p:sp>
      <p:sp>
        <p:nvSpPr>
          <p:cNvPr id="203" name="Rectangle 159"/>
          <p:cNvSpPr>
            <a:spLocks noChangeArrowheads="1"/>
          </p:cNvSpPr>
          <p:nvPr/>
        </p:nvSpPr>
        <p:spPr bwMode="auto">
          <a:xfrm>
            <a:off x="4739821" y="4386977"/>
            <a:ext cx="258083"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effectLst>
                  <a:glow rad="63500">
                    <a:schemeClr val="bg1">
                      <a:alpha val="50000"/>
                    </a:schemeClr>
                  </a:glow>
                </a:effectLst>
                <a:latin typeface="+mj-lt"/>
              </a:rPr>
              <a:t>Pasay</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204" name="Rectangle 159"/>
          <p:cNvSpPr>
            <a:spLocks noChangeArrowheads="1"/>
          </p:cNvSpPr>
          <p:nvPr/>
        </p:nvSpPr>
        <p:spPr bwMode="auto">
          <a:xfrm>
            <a:off x="5735777" y="4282201"/>
            <a:ext cx="577081"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err="1">
                <a:effectLst>
                  <a:glow rad="63500">
                    <a:schemeClr val="bg1">
                      <a:alpha val="50000"/>
                    </a:schemeClr>
                  </a:glow>
                </a:effectLst>
                <a:latin typeface="+mj-lt"/>
              </a:rPr>
              <a:t>Mandaluyong</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205" name="Rectangle 159"/>
          <p:cNvSpPr>
            <a:spLocks noChangeArrowheads="1"/>
          </p:cNvSpPr>
          <p:nvPr/>
        </p:nvSpPr>
        <p:spPr bwMode="auto">
          <a:xfrm>
            <a:off x="5923614" y="4516159"/>
            <a:ext cx="328616"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effectLst>
                  <a:glow rad="63500">
                    <a:schemeClr val="bg1">
                      <a:alpha val="50000"/>
                    </a:schemeClr>
                  </a:glow>
                </a:effectLst>
                <a:latin typeface="+mj-lt"/>
              </a:rPr>
              <a:t>Pateros</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206" name="Rectangle 159"/>
          <p:cNvSpPr>
            <a:spLocks noChangeArrowheads="1"/>
          </p:cNvSpPr>
          <p:nvPr/>
        </p:nvSpPr>
        <p:spPr bwMode="auto">
          <a:xfrm>
            <a:off x="5214516" y="4489966"/>
            <a:ext cx="280525"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effectLst>
                  <a:glow rad="63500">
                    <a:schemeClr val="bg1">
                      <a:alpha val="50000"/>
                    </a:schemeClr>
                  </a:glow>
                </a:effectLst>
                <a:latin typeface="+mj-lt"/>
              </a:rPr>
              <a:t>Makati</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207" name="Rectangle 159"/>
          <p:cNvSpPr>
            <a:spLocks noChangeArrowheads="1"/>
          </p:cNvSpPr>
          <p:nvPr/>
        </p:nvSpPr>
        <p:spPr bwMode="auto">
          <a:xfrm>
            <a:off x="5439737" y="4784368"/>
            <a:ext cx="293350"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err="1">
                <a:effectLst>
                  <a:glow rad="63500">
                    <a:schemeClr val="bg1">
                      <a:alpha val="50000"/>
                    </a:schemeClr>
                  </a:glow>
                </a:effectLst>
                <a:latin typeface="+mj-lt"/>
              </a:rPr>
              <a:t>Taguig</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208" name="Rectangle 159"/>
          <p:cNvSpPr>
            <a:spLocks noChangeArrowheads="1"/>
          </p:cNvSpPr>
          <p:nvPr/>
        </p:nvSpPr>
        <p:spPr bwMode="auto">
          <a:xfrm>
            <a:off x="4916519" y="4923551"/>
            <a:ext cx="456855"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err="1">
                <a:effectLst>
                  <a:glow rad="63500">
                    <a:schemeClr val="bg1">
                      <a:alpha val="50000"/>
                    </a:schemeClr>
                  </a:glow>
                </a:effectLst>
                <a:latin typeface="+mj-lt"/>
              </a:rPr>
              <a:t>Parañaque</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209" name="Rectangle 159"/>
          <p:cNvSpPr>
            <a:spLocks noChangeArrowheads="1"/>
          </p:cNvSpPr>
          <p:nvPr/>
        </p:nvSpPr>
        <p:spPr bwMode="auto">
          <a:xfrm>
            <a:off x="4781047" y="5111393"/>
            <a:ext cx="238848" cy="215444"/>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effectLst>
                  <a:glow rad="63500">
                    <a:schemeClr val="bg1">
                      <a:alpha val="50000"/>
                    </a:schemeClr>
                  </a:glow>
                </a:effectLst>
                <a:latin typeface="+mj-lt"/>
              </a:rPr>
              <a:t>Las</a:t>
            </a:r>
          </a:p>
          <a:p>
            <a:pPr lvl="0" algn="ctr"/>
            <a:r>
              <a:rPr lang="en-US" altLang="en-US" sz="700" b="1" dirty="0" err="1">
                <a:effectLst>
                  <a:glow rad="63500">
                    <a:schemeClr val="bg1">
                      <a:alpha val="50000"/>
                    </a:schemeClr>
                  </a:glow>
                </a:effectLst>
                <a:latin typeface="+mj-lt"/>
              </a:rPr>
              <a:t>Piñas</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210" name="Rectangle 159"/>
          <p:cNvSpPr>
            <a:spLocks noChangeArrowheads="1"/>
          </p:cNvSpPr>
          <p:nvPr/>
        </p:nvSpPr>
        <p:spPr bwMode="auto">
          <a:xfrm>
            <a:off x="5257724" y="5554663"/>
            <a:ext cx="479298" cy="107722"/>
          </a:xfrm>
          <a:prstGeom prst="rect">
            <a:avLst/>
          </a:prstGeom>
          <a:noFill/>
          <a:ln>
            <a:noFill/>
          </a:ln>
          <a:effectLst>
            <a:glow rad="139700">
              <a:schemeClr val="bg1">
                <a:alpha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err="1" smtClean="0">
                <a:effectLst>
                  <a:glow rad="63500">
                    <a:schemeClr val="bg1">
                      <a:alpha val="50000"/>
                    </a:schemeClr>
                  </a:glow>
                </a:effectLst>
                <a:latin typeface="+mj-lt"/>
              </a:rPr>
              <a:t>Muntinlupa</a:t>
            </a:r>
            <a:endParaRPr kumimoji="0" lang="en-US" altLang="en-US" b="1" i="0" u="none" strike="noStrike" cap="none" normalizeH="0" baseline="0" dirty="0" smtClean="0">
              <a:ln>
                <a:noFill/>
              </a:ln>
              <a:effectLst>
                <a:glow rad="63500">
                  <a:schemeClr val="bg1">
                    <a:alpha val="50000"/>
                  </a:schemeClr>
                </a:glow>
              </a:effectLst>
              <a:latin typeface="+mj-lt"/>
            </a:endParaRPr>
          </a:p>
        </p:txBody>
      </p:sp>
      <p:sp>
        <p:nvSpPr>
          <p:cNvPr id="212" name="Rectangle 15"/>
          <p:cNvSpPr>
            <a:spLocks noChangeArrowheads="1"/>
          </p:cNvSpPr>
          <p:nvPr/>
        </p:nvSpPr>
        <p:spPr bwMode="auto">
          <a:xfrm>
            <a:off x="5571396" y="5726774"/>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213" name="Rectangle 16"/>
          <p:cNvSpPr>
            <a:spLocks noChangeArrowheads="1"/>
          </p:cNvSpPr>
          <p:nvPr/>
        </p:nvSpPr>
        <p:spPr bwMode="auto">
          <a:xfrm>
            <a:off x="5820642" y="5726774"/>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a:t>
            </a:r>
            <a:endParaRPr kumimoji="0" lang="en-US" altLang="en-US" sz="1600" b="1" i="0" u="none" strike="noStrike" cap="none" normalizeH="0" baseline="0" dirty="0" smtClean="0">
              <a:ln>
                <a:noFill/>
              </a:ln>
              <a:solidFill>
                <a:schemeClr val="tx1"/>
              </a:solidFill>
              <a:effectLst/>
              <a:latin typeface="+mj-lt"/>
            </a:endParaRPr>
          </a:p>
        </p:txBody>
      </p:sp>
      <p:sp>
        <p:nvSpPr>
          <p:cNvPr id="214" name="Rectangle 17"/>
          <p:cNvSpPr>
            <a:spLocks noChangeArrowheads="1"/>
          </p:cNvSpPr>
          <p:nvPr/>
        </p:nvSpPr>
        <p:spPr bwMode="auto">
          <a:xfrm>
            <a:off x="5571396" y="5871675"/>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215" name="Rectangle 18"/>
          <p:cNvSpPr>
            <a:spLocks noChangeArrowheads="1"/>
          </p:cNvSpPr>
          <p:nvPr/>
        </p:nvSpPr>
        <p:spPr bwMode="auto">
          <a:xfrm>
            <a:off x="5726279" y="5871675"/>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a:t>
            </a:r>
            <a:endParaRPr kumimoji="0" lang="en-US" altLang="en-US" sz="1600" b="1" i="0" u="none" strike="noStrike" cap="none" normalizeH="0" baseline="0" dirty="0" smtClean="0">
              <a:ln>
                <a:noFill/>
              </a:ln>
              <a:solidFill>
                <a:schemeClr val="tx1"/>
              </a:solidFill>
              <a:effectLst/>
              <a:latin typeface="+mj-lt"/>
            </a:endParaRPr>
          </a:p>
        </p:txBody>
      </p:sp>
      <p:sp>
        <p:nvSpPr>
          <p:cNvPr id="216" name="Rectangle 19"/>
          <p:cNvSpPr>
            <a:spLocks noChangeArrowheads="1"/>
          </p:cNvSpPr>
          <p:nvPr/>
        </p:nvSpPr>
        <p:spPr bwMode="auto">
          <a:xfrm>
            <a:off x="6060108" y="5726773"/>
            <a:ext cx="21159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4 Miles</a:t>
            </a:r>
            <a:endParaRPr kumimoji="0" lang="en-US" altLang="en-US" sz="1600" b="1" i="0" u="none" strike="noStrike" cap="none" normalizeH="0" baseline="0" dirty="0" smtClean="0">
              <a:ln>
                <a:noFill/>
              </a:ln>
              <a:solidFill>
                <a:schemeClr val="tx1"/>
              </a:solidFill>
              <a:effectLst/>
              <a:latin typeface="+mj-lt"/>
            </a:endParaRPr>
          </a:p>
        </p:txBody>
      </p:sp>
      <p:sp>
        <p:nvSpPr>
          <p:cNvPr id="217" name="Rectangle 20"/>
          <p:cNvSpPr>
            <a:spLocks noChangeArrowheads="1"/>
          </p:cNvSpPr>
          <p:nvPr/>
        </p:nvSpPr>
        <p:spPr bwMode="auto">
          <a:xfrm>
            <a:off x="5878193" y="5871675"/>
            <a:ext cx="38311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4 Kilometers</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0345168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13.2.6 Changing Urban Structure in Mexico City </a:t>
            </a:r>
            <a:r>
              <a:rPr lang="en-US" sz="2000" b="0" dirty="0"/>
              <a:t>(1 of </a:t>
            </a:r>
            <a:r>
              <a:rPr lang="en-US" sz="2000" b="0" dirty="0" smtClean="0"/>
              <a:t>6)</a:t>
            </a:r>
            <a:endParaRPr lang="en-US" sz="2000" b="0" dirty="0"/>
          </a:p>
        </p:txBody>
      </p:sp>
      <p:sp>
        <p:nvSpPr>
          <p:cNvPr id="8" name="Content Placeholder 7"/>
          <p:cNvSpPr>
            <a:spLocks noGrp="1"/>
          </p:cNvSpPr>
          <p:nvPr>
            <p:ph sz="quarter" idx="13"/>
          </p:nvPr>
        </p:nvSpPr>
        <p:spPr>
          <a:xfrm>
            <a:off x="457200" y="1556326"/>
            <a:ext cx="8492835" cy="4434275"/>
          </a:xfrm>
        </p:spPr>
        <p:txBody>
          <a:bodyPr/>
          <a:lstStyle/>
          <a:p>
            <a:r>
              <a:rPr lang="en-US" dirty="0"/>
              <a:t>Mexico City provides an example of a city in a developing country that has passed through three stages of development</a:t>
            </a:r>
          </a:p>
          <a:p>
            <a:pPr marL="741600" lvl="1" indent="-429768">
              <a:buFont typeface="+mj-lt"/>
              <a:buAutoNum type="arabicPeriod"/>
            </a:pPr>
            <a:r>
              <a:rPr lang="en-US" dirty="0"/>
              <a:t>Pre-colonial Tenochtitlán was built on an island in Lake Texcoco</a:t>
            </a:r>
          </a:p>
          <a:p>
            <a:pPr marL="741600" lvl="1" indent="-429768">
              <a:buFont typeface="+mj-lt"/>
              <a:buAutoNum type="arabicPeriod"/>
            </a:pPr>
            <a:r>
              <a:rPr lang="en-US" dirty="0"/>
              <a:t>The Spanish demolished the Aztec city and rebuilt in the Spanish colonial model</a:t>
            </a:r>
          </a:p>
          <a:p>
            <a:pPr marL="741600" lvl="1" indent="-429768">
              <a:buFont typeface="+mj-lt"/>
              <a:buAutoNum type="arabicPeriod"/>
            </a:pPr>
            <a:r>
              <a:rPr lang="en-US" dirty="0"/>
              <a:t>Since independence: rapid growth from 500,000 people in 1900 to 21 million today</a:t>
            </a:r>
          </a:p>
        </p:txBody>
      </p:sp>
    </p:spTree>
    <p:extLst>
      <p:ext uri="{BB962C8B-B14F-4D97-AF65-F5344CB8AC3E}">
        <p14:creationId xmlns:p14="http://schemas.microsoft.com/office/powerpoint/2010/main" val="9678353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13.2.6 Changing Urban Structure in Mexico City </a:t>
            </a:r>
            <a:r>
              <a:rPr lang="en-US" sz="2000" b="0" dirty="0"/>
              <a:t>(2 of </a:t>
            </a:r>
            <a:r>
              <a:rPr lang="en-US" sz="2000" b="0" dirty="0" smtClean="0"/>
              <a:t>6)</a:t>
            </a:r>
            <a:endParaRPr lang="en-US" sz="3400" dirty="0"/>
          </a:p>
        </p:txBody>
      </p:sp>
      <p:sp>
        <p:nvSpPr>
          <p:cNvPr id="8" name="Content Placeholder 7"/>
          <p:cNvSpPr>
            <a:spLocks noGrp="1"/>
          </p:cNvSpPr>
          <p:nvPr>
            <p:ph sz="quarter" idx="13"/>
          </p:nvPr>
        </p:nvSpPr>
        <p:spPr>
          <a:xfrm>
            <a:off x="457199" y="1556324"/>
            <a:ext cx="8376249" cy="695169"/>
          </a:xfrm>
        </p:spPr>
        <p:txBody>
          <a:bodyPr/>
          <a:lstStyle/>
          <a:p>
            <a:pPr marL="0" indent="0">
              <a:buNone/>
              <a:tabLst>
                <a:tab pos="2800350" algn="l"/>
              </a:tabLst>
            </a:pPr>
            <a:r>
              <a:rPr lang="it-IT" sz="2200" b="1" dirty="0"/>
              <a:t>Figure 13-42:</a:t>
            </a:r>
            <a:r>
              <a:rPr lang="it-IT" sz="2200" dirty="0"/>
              <a:t> </a:t>
            </a:r>
            <a:r>
              <a:rPr lang="en-US" sz="2200" dirty="0"/>
              <a:t>The site of Tenochtitlán was an island in a lake and marsh</a:t>
            </a:r>
            <a:r>
              <a:rPr lang="it-IT" sz="2200" dirty="0"/>
              <a:t>.</a:t>
            </a:r>
            <a:endParaRPr lang="en-US" sz="2200" dirty="0"/>
          </a:p>
        </p:txBody>
      </p:sp>
      <p:pic>
        <p:nvPicPr>
          <p:cNvPr id="4" name="Picture 3" descr="People gather in pre colonial Mexico City called Tenochtitlan. A roadway over water leads to the center of the city."/>
          <p:cNvPicPr>
            <a:picLocks noChangeAspect="1"/>
          </p:cNvPicPr>
          <p:nvPr/>
        </p:nvPicPr>
        <p:blipFill rotWithShape="1">
          <a:blip r:embed="rId2">
            <a:extLst>
              <a:ext uri="{28A0092B-C50C-407E-A947-70E740481C1C}">
                <a14:useLocalDpi xmlns:a14="http://schemas.microsoft.com/office/drawing/2010/main" val="0"/>
              </a:ext>
            </a:extLst>
          </a:blip>
          <a:srcRect b="3626"/>
          <a:stretch/>
        </p:blipFill>
        <p:spPr>
          <a:xfrm>
            <a:off x="2023497" y="2516230"/>
            <a:ext cx="5243652" cy="3952067"/>
          </a:xfrm>
          <a:prstGeom prst="rect">
            <a:avLst/>
          </a:prstGeom>
        </p:spPr>
      </p:pic>
    </p:spTree>
    <p:extLst>
      <p:ext uri="{BB962C8B-B14F-4D97-AF65-F5344CB8AC3E}">
        <p14:creationId xmlns:p14="http://schemas.microsoft.com/office/powerpoint/2010/main" val="1372996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13.1.1 Cities </a:t>
            </a:r>
            <a:r>
              <a:rPr lang="en-IN" dirty="0" smtClean="0"/>
              <a:t>and </a:t>
            </a:r>
            <a:r>
              <a:rPr lang="en-IN" dirty="0"/>
              <a:t>Geography </a:t>
            </a:r>
            <a:r>
              <a:rPr lang="en-IN" sz="2000" b="0" dirty="0"/>
              <a:t>(2 of 5)</a:t>
            </a:r>
            <a:endParaRPr lang="en-IN" dirty="0"/>
          </a:p>
        </p:txBody>
      </p:sp>
      <p:sp>
        <p:nvSpPr>
          <p:cNvPr id="8" name="Content Placeholder 7"/>
          <p:cNvSpPr>
            <a:spLocks noGrp="1"/>
          </p:cNvSpPr>
          <p:nvPr>
            <p:ph sz="quarter" idx="13"/>
          </p:nvPr>
        </p:nvSpPr>
        <p:spPr>
          <a:xfrm>
            <a:off x="457200" y="1556326"/>
            <a:ext cx="8478982" cy="4434275"/>
          </a:xfrm>
        </p:spPr>
        <p:txBody>
          <a:bodyPr/>
          <a:lstStyle/>
          <a:p>
            <a:pPr indent="-256032"/>
            <a:r>
              <a:rPr lang="en-US" b="1" dirty="0"/>
              <a:t>Metropolitan Statistical Area (M</a:t>
            </a:r>
            <a:r>
              <a:rPr lang="en-US" sz="100" b="1" dirty="0"/>
              <a:t> </a:t>
            </a:r>
            <a:r>
              <a:rPr lang="en-US" b="1" dirty="0"/>
              <a:t>S</a:t>
            </a:r>
            <a:r>
              <a:rPr lang="en-US" sz="100" b="1" dirty="0"/>
              <a:t> </a:t>
            </a:r>
            <a:r>
              <a:rPr lang="en-US" b="1" dirty="0"/>
              <a:t>A)</a:t>
            </a:r>
            <a:r>
              <a:rPr lang="en-US" dirty="0"/>
              <a:t> is an urbanized area of &gt;50,000, contains the country of the urbanized area and adjacent counties with high population density</a:t>
            </a:r>
          </a:p>
          <a:p>
            <a:pPr indent="-256032"/>
            <a:r>
              <a:rPr lang="en-US" b="1" dirty="0"/>
              <a:t>Micropolitan Statistical Area (</a:t>
            </a:r>
            <a:r>
              <a:rPr lang="en-US" b="1" dirty="0" err="1"/>
              <a:t>μS</a:t>
            </a:r>
            <a:r>
              <a:rPr lang="en-US" sz="100" b="1" dirty="0"/>
              <a:t> </a:t>
            </a:r>
            <a:r>
              <a:rPr lang="en-US" b="1" dirty="0"/>
              <a:t>A)</a:t>
            </a:r>
            <a:r>
              <a:rPr lang="en-US" dirty="0"/>
              <a:t> is similar to M</a:t>
            </a:r>
            <a:r>
              <a:rPr lang="en-US" sz="100" dirty="0"/>
              <a:t> </a:t>
            </a:r>
            <a:r>
              <a:rPr lang="en-US" dirty="0"/>
              <a:t>S</a:t>
            </a:r>
            <a:r>
              <a:rPr lang="en-US" sz="100" dirty="0"/>
              <a:t> </a:t>
            </a:r>
            <a:r>
              <a:rPr lang="en-US" dirty="0"/>
              <a:t>A, but the central city has 10,000–50,000 people</a:t>
            </a:r>
          </a:p>
          <a:p>
            <a:pPr indent="-256032"/>
            <a:r>
              <a:rPr lang="en-US" dirty="0"/>
              <a:t>A </a:t>
            </a:r>
            <a:r>
              <a:rPr lang="en-US" b="1" dirty="0"/>
              <a:t>core-based statistical area (C</a:t>
            </a:r>
            <a:r>
              <a:rPr lang="en-US" sz="100" b="1" dirty="0"/>
              <a:t> </a:t>
            </a:r>
            <a:r>
              <a:rPr lang="en-US" b="1" dirty="0"/>
              <a:t>B</a:t>
            </a:r>
            <a:r>
              <a:rPr lang="en-US" sz="100" b="1" dirty="0"/>
              <a:t> </a:t>
            </a:r>
            <a:r>
              <a:rPr lang="en-US" b="1" dirty="0"/>
              <a:t>S</a:t>
            </a:r>
            <a:r>
              <a:rPr lang="en-US" sz="100" b="1" dirty="0"/>
              <a:t> </a:t>
            </a:r>
            <a:r>
              <a:rPr lang="en-US" b="1" dirty="0"/>
              <a:t>A)</a:t>
            </a:r>
            <a:r>
              <a:rPr lang="en-US" dirty="0"/>
              <a:t> is any one M</a:t>
            </a:r>
            <a:r>
              <a:rPr lang="en-US" sz="100" dirty="0"/>
              <a:t> </a:t>
            </a:r>
            <a:r>
              <a:rPr lang="en-US" dirty="0"/>
              <a:t>S</a:t>
            </a:r>
            <a:r>
              <a:rPr lang="en-US" sz="100" dirty="0"/>
              <a:t> </a:t>
            </a:r>
            <a:r>
              <a:rPr lang="en-US" dirty="0"/>
              <a:t>A or </a:t>
            </a:r>
            <a:r>
              <a:rPr lang="en-US" dirty="0" err="1"/>
              <a:t>μS</a:t>
            </a:r>
            <a:r>
              <a:rPr lang="en-US" sz="100" dirty="0"/>
              <a:t> </a:t>
            </a:r>
            <a:r>
              <a:rPr lang="en-US" dirty="0"/>
              <a:t>A</a:t>
            </a:r>
          </a:p>
          <a:p>
            <a:pPr indent="-256032"/>
            <a:r>
              <a:rPr lang="en-US" dirty="0"/>
              <a:t>A </a:t>
            </a:r>
            <a:r>
              <a:rPr lang="en-US" b="1" dirty="0"/>
              <a:t>combined statistical area (C</a:t>
            </a:r>
            <a:r>
              <a:rPr lang="en-US" sz="100" b="1" dirty="0"/>
              <a:t> </a:t>
            </a:r>
            <a:r>
              <a:rPr lang="en-US" b="1" dirty="0"/>
              <a:t>S</a:t>
            </a:r>
            <a:r>
              <a:rPr lang="en-US" sz="100" b="1" dirty="0"/>
              <a:t> </a:t>
            </a:r>
            <a:r>
              <a:rPr lang="en-US" b="1" dirty="0"/>
              <a:t>A)</a:t>
            </a:r>
            <a:r>
              <a:rPr lang="en-US" dirty="0"/>
              <a:t> is contiguous C</a:t>
            </a:r>
            <a:r>
              <a:rPr lang="en-US" sz="100" dirty="0"/>
              <a:t> </a:t>
            </a:r>
            <a:r>
              <a:rPr lang="en-US" dirty="0"/>
              <a:t>B</a:t>
            </a:r>
            <a:r>
              <a:rPr lang="en-US" sz="100" dirty="0"/>
              <a:t> </a:t>
            </a:r>
            <a:r>
              <a:rPr lang="en-US" dirty="0"/>
              <a:t>S</a:t>
            </a:r>
            <a:r>
              <a:rPr lang="en-US" sz="100" dirty="0"/>
              <a:t> </a:t>
            </a:r>
            <a:r>
              <a:rPr lang="en-US" dirty="0"/>
              <a:t>As tied together by commuting patterns</a:t>
            </a:r>
          </a:p>
        </p:txBody>
      </p:sp>
    </p:spTree>
    <p:extLst>
      <p:ext uri="{BB962C8B-B14F-4D97-AF65-F5344CB8AC3E}">
        <p14:creationId xmlns:p14="http://schemas.microsoft.com/office/powerpoint/2010/main" val="31313750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13.2.6 Changing Urban Structure in Mexico City </a:t>
            </a:r>
            <a:r>
              <a:rPr lang="en-US" sz="2000" b="0" dirty="0"/>
              <a:t>(3 of </a:t>
            </a:r>
            <a:r>
              <a:rPr lang="en-US" sz="2000" b="0" dirty="0" smtClean="0"/>
              <a:t>6)</a:t>
            </a:r>
            <a:endParaRPr lang="en-US" sz="3400" dirty="0"/>
          </a:p>
        </p:txBody>
      </p:sp>
      <p:sp>
        <p:nvSpPr>
          <p:cNvPr id="8" name="Content Placeholder 7"/>
          <p:cNvSpPr>
            <a:spLocks noGrp="1"/>
          </p:cNvSpPr>
          <p:nvPr>
            <p:ph sz="quarter" idx="13"/>
          </p:nvPr>
        </p:nvSpPr>
        <p:spPr>
          <a:xfrm>
            <a:off x="457200" y="1556324"/>
            <a:ext cx="8229600" cy="686543"/>
          </a:xfrm>
        </p:spPr>
        <p:txBody>
          <a:bodyPr/>
          <a:lstStyle/>
          <a:p>
            <a:pPr marL="0" indent="0">
              <a:buNone/>
              <a:tabLst>
                <a:tab pos="2800350" algn="l"/>
              </a:tabLst>
            </a:pPr>
            <a:r>
              <a:rPr lang="it-IT" sz="2200" b="1" dirty="0"/>
              <a:t>Figure 13-43:</a:t>
            </a:r>
            <a:r>
              <a:rPr lang="it-IT" sz="2200" dirty="0"/>
              <a:t> </a:t>
            </a:r>
            <a:r>
              <a:rPr lang="en-US" sz="2200" dirty="0"/>
              <a:t>The center of Tenochtitlán held the </a:t>
            </a:r>
            <a:r>
              <a:rPr lang="en-US" sz="2200" dirty="0" err="1"/>
              <a:t>Templo</a:t>
            </a:r>
            <a:r>
              <a:rPr lang="en-US" sz="2200" dirty="0"/>
              <a:t> Mayor and shrines.</a:t>
            </a:r>
          </a:p>
        </p:txBody>
      </p:sp>
      <p:pic>
        <p:nvPicPr>
          <p:cNvPr id="2" name="Picture 1" descr="The Great Temple in pre colonial Mexico City is a five layered building with stairs leading up each level. Smaller buildings surround the Great Temp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933" y="2365958"/>
            <a:ext cx="5930662" cy="3960836"/>
          </a:xfrm>
          <a:prstGeom prst="rect">
            <a:avLst/>
          </a:prstGeom>
        </p:spPr>
      </p:pic>
    </p:spTree>
    <p:extLst>
      <p:ext uri="{BB962C8B-B14F-4D97-AF65-F5344CB8AC3E}">
        <p14:creationId xmlns:p14="http://schemas.microsoft.com/office/powerpoint/2010/main" val="39578071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13.2.6 Changing Urban Structure in Mexico City </a:t>
            </a:r>
            <a:r>
              <a:rPr lang="en-US" sz="2000" b="0" dirty="0"/>
              <a:t>(4 of </a:t>
            </a:r>
            <a:r>
              <a:rPr lang="en-US" sz="2000" b="0" dirty="0" smtClean="0"/>
              <a:t>6)</a:t>
            </a:r>
            <a:endParaRPr lang="en-US" sz="3400" dirty="0"/>
          </a:p>
        </p:txBody>
      </p:sp>
      <p:sp>
        <p:nvSpPr>
          <p:cNvPr id="8" name="Content Placeholder 7"/>
          <p:cNvSpPr>
            <a:spLocks noGrp="1"/>
          </p:cNvSpPr>
          <p:nvPr>
            <p:ph sz="quarter" idx="13"/>
          </p:nvPr>
        </p:nvSpPr>
        <p:spPr>
          <a:xfrm>
            <a:off x="457200" y="1556325"/>
            <a:ext cx="8229600" cy="634784"/>
          </a:xfrm>
        </p:spPr>
        <p:txBody>
          <a:bodyPr/>
          <a:lstStyle/>
          <a:p>
            <a:pPr marL="0" indent="0">
              <a:buNone/>
              <a:tabLst>
                <a:tab pos="2800350" algn="l"/>
              </a:tabLst>
            </a:pPr>
            <a:r>
              <a:rPr lang="it-IT" sz="2000" b="1" dirty="0"/>
              <a:t>Figure 13-44:</a:t>
            </a:r>
            <a:r>
              <a:rPr lang="it-IT" sz="2000" dirty="0"/>
              <a:t> </a:t>
            </a:r>
            <a:r>
              <a:rPr lang="en-US" sz="2000" dirty="0"/>
              <a:t>The center of colonial Mexico City was the main square (</a:t>
            </a:r>
            <a:r>
              <a:rPr lang="en-US" sz="2000" dirty="0" err="1"/>
              <a:t>Zocalo</a:t>
            </a:r>
            <a:r>
              <a:rPr lang="en-US" sz="2000" dirty="0"/>
              <a:t>), located near the site of the demolished </a:t>
            </a:r>
            <a:r>
              <a:rPr lang="en-US" sz="2000" dirty="0" err="1"/>
              <a:t>Templo</a:t>
            </a:r>
            <a:r>
              <a:rPr lang="en-US" sz="2000" dirty="0"/>
              <a:t> Mayor.</a:t>
            </a:r>
          </a:p>
        </p:txBody>
      </p:sp>
      <p:pic>
        <p:nvPicPr>
          <p:cNvPr id="3" name="Picture 2" descr="In modern Colonial Mexico City, buildings surround a Roman Catholic cathedr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908" y="2528146"/>
            <a:ext cx="3872184" cy="3691050"/>
          </a:xfrm>
          <a:prstGeom prst="rect">
            <a:avLst/>
          </a:prstGeom>
        </p:spPr>
      </p:pic>
    </p:spTree>
    <p:extLst>
      <p:ext uri="{BB962C8B-B14F-4D97-AF65-F5344CB8AC3E}">
        <p14:creationId xmlns:p14="http://schemas.microsoft.com/office/powerpoint/2010/main" val="3058981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13.2.6 Changing Urban Structure in Mexico City </a:t>
            </a:r>
            <a:r>
              <a:rPr lang="en-US" sz="2000" b="0" dirty="0"/>
              <a:t>(5 of </a:t>
            </a:r>
            <a:r>
              <a:rPr lang="en-US" sz="2000" b="0" dirty="0" smtClean="0"/>
              <a:t>6)</a:t>
            </a:r>
            <a:endParaRPr lang="en-US" sz="3400" dirty="0"/>
          </a:p>
        </p:txBody>
      </p:sp>
      <p:sp>
        <p:nvSpPr>
          <p:cNvPr id="8" name="Content Placeholder 7"/>
          <p:cNvSpPr>
            <a:spLocks noGrp="1"/>
          </p:cNvSpPr>
          <p:nvPr>
            <p:ph sz="quarter" idx="13"/>
          </p:nvPr>
        </p:nvSpPr>
        <p:spPr>
          <a:xfrm>
            <a:off x="457199" y="1556325"/>
            <a:ext cx="8333117" cy="634784"/>
          </a:xfrm>
        </p:spPr>
        <p:txBody>
          <a:bodyPr/>
          <a:lstStyle/>
          <a:p>
            <a:pPr marL="0" indent="0">
              <a:buNone/>
              <a:tabLst>
                <a:tab pos="2800350" algn="l"/>
              </a:tabLst>
            </a:pPr>
            <a:r>
              <a:rPr lang="it-IT" sz="2000" b="1" dirty="0"/>
              <a:t>Figure 13-45:</a:t>
            </a:r>
            <a:r>
              <a:rPr lang="it-IT" sz="2000" dirty="0"/>
              <a:t> </a:t>
            </a:r>
            <a:r>
              <a:rPr lang="en-US" sz="2000" dirty="0"/>
              <a:t>The land area of Mexico City expanded dramatically in the twentieth century. Most of Lake Texcoco was covered by development.</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153" y="2377596"/>
            <a:ext cx="4141694" cy="3931608"/>
          </a:xfrm>
          <a:prstGeom prst="rect">
            <a:avLst/>
          </a:prstGeom>
        </p:spPr>
      </p:pic>
      <p:sp>
        <p:nvSpPr>
          <p:cNvPr id="163" name="Rectangle 148"/>
          <p:cNvSpPr>
            <a:spLocks noChangeArrowheads="1"/>
          </p:cNvSpPr>
          <p:nvPr/>
        </p:nvSpPr>
        <p:spPr bwMode="auto">
          <a:xfrm>
            <a:off x="2900363" y="5538797"/>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1910</a:t>
            </a:r>
            <a:endParaRPr kumimoji="0" lang="en-US" altLang="en-US" sz="700" b="1" i="0" u="none" strike="noStrike" cap="none" normalizeH="0" baseline="0" dirty="0" smtClean="0">
              <a:ln>
                <a:noFill/>
              </a:ln>
              <a:solidFill>
                <a:schemeClr val="tx1"/>
              </a:solidFill>
              <a:effectLst/>
              <a:latin typeface="+mj-lt"/>
            </a:endParaRPr>
          </a:p>
        </p:txBody>
      </p:sp>
      <p:sp>
        <p:nvSpPr>
          <p:cNvPr id="164" name="Rectangle 149"/>
          <p:cNvSpPr>
            <a:spLocks noChangeArrowheads="1"/>
          </p:cNvSpPr>
          <p:nvPr/>
        </p:nvSpPr>
        <p:spPr bwMode="auto">
          <a:xfrm>
            <a:off x="2900363" y="5694372"/>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1960</a:t>
            </a:r>
            <a:endParaRPr kumimoji="0" lang="en-US" altLang="en-US" sz="700" b="1" i="0" u="none" strike="noStrike" cap="none" normalizeH="0" baseline="0" dirty="0" smtClean="0">
              <a:ln>
                <a:noFill/>
              </a:ln>
              <a:solidFill>
                <a:schemeClr val="tx1"/>
              </a:solidFill>
              <a:effectLst/>
              <a:latin typeface="+mj-lt"/>
            </a:endParaRPr>
          </a:p>
        </p:txBody>
      </p:sp>
      <p:sp>
        <p:nvSpPr>
          <p:cNvPr id="165" name="Rectangle 150"/>
          <p:cNvSpPr>
            <a:spLocks noChangeArrowheads="1"/>
          </p:cNvSpPr>
          <p:nvPr/>
        </p:nvSpPr>
        <p:spPr bwMode="auto">
          <a:xfrm>
            <a:off x="2900363" y="5897572"/>
            <a:ext cx="8960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Lake </a:t>
            </a:r>
            <a:r>
              <a:rPr kumimoji="0" lang="en-US" altLang="en-US" sz="700" b="1" i="0" u="none" strike="noStrike" cap="none" normalizeH="0" baseline="0" dirty="0" err="1" smtClean="0">
                <a:ln>
                  <a:noFill/>
                </a:ln>
                <a:solidFill>
                  <a:srgbClr val="000000"/>
                </a:solidFill>
                <a:effectLst/>
                <a:latin typeface="+mj-lt"/>
              </a:rPr>
              <a:t>Texcoco</a:t>
            </a:r>
            <a:r>
              <a:rPr kumimoji="0" lang="en-US" altLang="en-US" sz="700" b="1" i="0" u="none" strike="noStrike" cap="none" normalizeH="0" baseline="0" dirty="0" smtClean="0">
                <a:ln>
                  <a:noFill/>
                </a:ln>
                <a:solidFill>
                  <a:srgbClr val="000000"/>
                </a:solidFill>
                <a:effectLst/>
                <a:latin typeface="+mj-lt"/>
              </a:rPr>
              <a:t> during</a:t>
            </a:r>
          </a:p>
          <a:p>
            <a:pPr lvl="0"/>
            <a:r>
              <a:rPr lang="en-US" altLang="en-US" sz="700" b="1" dirty="0">
                <a:solidFill>
                  <a:srgbClr val="000000"/>
                </a:solidFill>
              </a:rPr>
              <a:t>Aztec </a:t>
            </a:r>
            <a:r>
              <a:rPr lang="en-US" altLang="en-US" sz="700" b="1" dirty="0" smtClean="0">
                <a:solidFill>
                  <a:srgbClr val="000000"/>
                </a:solidFill>
              </a:rPr>
              <a:t>Empire</a:t>
            </a:r>
            <a:endParaRPr kumimoji="0" lang="en-US" altLang="en-US" sz="700" b="1" i="0" u="none" strike="noStrike" cap="none" normalizeH="0" baseline="0" dirty="0" smtClean="0">
              <a:ln>
                <a:noFill/>
              </a:ln>
              <a:solidFill>
                <a:schemeClr val="tx1"/>
              </a:solidFill>
              <a:effectLst/>
              <a:latin typeface="+mj-lt"/>
            </a:endParaRPr>
          </a:p>
        </p:txBody>
      </p:sp>
      <p:sp>
        <p:nvSpPr>
          <p:cNvPr id="167" name="Rectangle 152"/>
          <p:cNvSpPr>
            <a:spLocks noChangeArrowheads="1"/>
          </p:cNvSpPr>
          <p:nvPr/>
        </p:nvSpPr>
        <p:spPr bwMode="auto">
          <a:xfrm>
            <a:off x="2659063" y="5345119"/>
            <a:ext cx="116698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Extent of Mexico City</a:t>
            </a:r>
            <a:endParaRPr kumimoji="0" lang="en-US" altLang="en-US" sz="1600" b="1" i="0" u="none" strike="noStrike" cap="none" normalizeH="0" baseline="0" dirty="0" smtClean="0">
              <a:ln>
                <a:noFill/>
              </a:ln>
              <a:solidFill>
                <a:schemeClr val="tx1"/>
              </a:solidFill>
              <a:effectLst/>
              <a:latin typeface="+mj-lt"/>
            </a:endParaRPr>
          </a:p>
        </p:txBody>
      </p:sp>
      <p:sp>
        <p:nvSpPr>
          <p:cNvPr id="168" name="Rectangle 153"/>
          <p:cNvSpPr>
            <a:spLocks noChangeArrowheads="1"/>
          </p:cNvSpPr>
          <p:nvPr/>
        </p:nvSpPr>
        <p:spPr bwMode="auto">
          <a:xfrm>
            <a:off x="3419475" y="5538797"/>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2000</a:t>
            </a:r>
            <a:endParaRPr kumimoji="0" lang="en-US" altLang="en-US" sz="700" b="1" i="0" u="none" strike="noStrike" cap="none" normalizeH="0" baseline="0" dirty="0" smtClean="0">
              <a:ln>
                <a:noFill/>
              </a:ln>
              <a:solidFill>
                <a:schemeClr val="tx1"/>
              </a:solidFill>
              <a:effectLst/>
              <a:latin typeface="+mj-lt"/>
            </a:endParaRPr>
          </a:p>
        </p:txBody>
      </p:sp>
      <p:sp>
        <p:nvSpPr>
          <p:cNvPr id="172" name="Rectangle 134"/>
          <p:cNvSpPr>
            <a:spLocks noChangeArrowheads="1"/>
          </p:cNvSpPr>
          <p:nvPr/>
        </p:nvSpPr>
        <p:spPr bwMode="auto">
          <a:xfrm>
            <a:off x="4974734" y="3216280"/>
            <a:ext cx="42960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err="1">
                <a:effectLst>
                  <a:glow rad="63500">
                    <a:schemeClr val="bg1">
                      <a:alpha val="50000"/>
                    </a:schemeClr>
                  </a:glow>
                </a:effectLst>
              </a:rPr>
              <a:t>Xalostoc</a:t>
            </a:r>
            <a:endParaRPr lang="en-US" altLang="en-US" sz="1100" b="1" dirty="0">
              <a:effectLst>
                <a:glow rad="63500">
                  <a:schemeClr val="bg1">
                    <a:alpha val="50000"/>
                  </a:schemeClr>
                </a:glow>
              </a:effectLst>
            </a:endParaRPr>
          </a:p>
        </p:txBody>
      </p:sp>
      <p:sp>
        <p:nvSpPr>
          <p:cNvPr id="173" name="Rectangle 134"/>
          <p:cNvSpPr>
            <a:spLocks noChangeArrowheads="1"/>
          </p:cNvSpPr>
          <p:nvPr/>
        </p:nvSpPr>
        <p:spPr bwMode="auto">
          <a:xfrm>
            <a:off x="4351337" y="3907193"/>
            <a:ext cx="3334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a:effectLst>
                  <a:glow rad="63500">
                    <a:schemeClr val="bg1">
                      <a:alpha val="50000"/>
                    </a:schemeClr>
                  </a:glow>
                </a:effectLst>
              </a:rPr>
              <a:t>Vallejo</a:t>
            </a:r>
            <a:endParaRPr lang="en-US" altLang="en-US" sz="1100" b="1" dirty="0">
              <a:effectLst>
                <a:glow rad="63500">
                  <a:schemeClr val="bg1">
                    <a:alpha val="50000"/>
                  </a:schemeClr>
                </a:glow>
              </a:effectLst>
            </a:endParaRPr>
          </a:p>
        </p:txBody>
      </p:sp>
      <p:sp>
        <p:nvSpPr>
          <p:cNvPr id="174" name="Rectangle 134"/>
          <p:cNvSpPr>
            <a:spLocks noChangeArrowheads="1"/>
          </p:cNvSpPr>
          <p:nvPr/>
        </p:nvSpPr>
        <p:spPr bwMode="auto">
          <a:xfrm>
            <a:off x="3067049" y="3551952"/>
            <a:ext cx="60112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a:effectLst>
                  <a:glow rad="63500">
                    <a:schemeClr val="bg1">
                      <a:alpha val="50000"/>
                    </a:schemeClr>
                  </a:glow>
                </a:effectLst>
              </a:rPr>
              <a:t>Tlalnepantla</a:t>
            </a:r>
            <a:endParaRPr lang="en-US" altLang="en-US" sz="1100" b="1" dirty="0">
              <a:effectLst>
                <a:glow rad="63500">
                  <a:schemeClr val="bg1">
                    <a:alpha val="50000"/>
                  </a:schemeClr>
                </a:glow>
              </a:effectLst>
            </a:endParaRPr>
          </a:p>
        </p:txBody>
      </p:sp>
      <p:sp>
        <p:nvSpPr>
          <p:cNvPr id="175" name="Rectangle 134"/>
          <p:cNvSpPr>
            <a:spLocks noChangeArrowheads="1"/>
          </p:cNvSpPr>
          <p:nvPr/>
        </p:nvSpPr>
        <p:spPr bwMode="auto">
          <a:xfrm>
            <a:off x="3117574" y="4104399"/>
            <a:ext cx="52097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a:effectLst>
                  <a:glow rad="63500">
                    <a:schemeClr val="bg1">
                      <a:alpha val="50000"/>
                    </a:schemeClr>
                  </a:glow>
                </a:effectLst>
              </a:rPr>
              <a:t>Naucalpan</a:t>
            </a:r>
            <a:endParaRPr lang="en-US" altLang="en-US" sz="1100" b="1" dirty="0">
              <a:effectLst>
                <a:glow rad="63500">
                  <a:schemeClr val="bg1">
                    <a:alpha val="50000"/>
                  </a:schemeClr>
                </a:glow>
              </a:effectLst>
            </a:endParaRPr>
          </a:p>
        </p:txBody>
      </p:sp>
      <p:sp>
        <p:nvSpPr>
          <p:cNvPr id="176" name="Rectangle 134"/>
          <p:cNvSpPr>
            <a:spLocks noChangeArrowheads="1"/>
          </p:cNvSpPr>
          <p:nvPr/>
        </p:nvSpPr>
        <p:spPr bwMode="auto">
          <a:xfrm>
            <a:off x="5931393" y="3959223"/>
            <a:ext cx="42960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a:effectLst>
                  <a:glow rad="63500">
                    <a:schemeClr val="bg1">
                      <a:alpha val="50000"/>
                    </a:schemeClr>
                  </a:glow>
                </a:effectLst>
              </a:rPr>
              <a:t>Texcoco</a:t>
            </a:r>
            <a:endParaRPr lang="en-US" altLang="en-US" sz="1100" b="1" dirty="0">
              <a:effectLst>
                <a:glow rad="63500">
                  <a:schemeClr val="bg1">
                    <a:alpha val="50000"/>
                  </a:schemeClr>
                </a:glow>
              </a:effectLst>
            </a:endParaRPr>
          </a:p>
        </p:txBody>
      </p:sp>
      <p:sp>
        <p:nvSpPr>
          <p:cNvPr id="177" name="Rectangle 134"/>
          <p:cNvSpPr>
            <a:spLocks noChangeArrowheads="1"/>
          </p:cNvSpPr>
          <p:nvPr/>
        </p:nvSpPr>
        <p:spPr bwMode="auto">
          <a:xfrm>
            <a:off x="4919659" y="4414837"/>
            <a:ext cx="75501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err="1">
                <a:effectLst>
                  <a:glow rad="63500">
                    <a:schemeClr val="bg1">
                      <a:alpha val="50000"/>
                    </a:schemeClr>
                  </a:glow>
                </a:effectLst>
              </a:rPr>
              <a:t>Nezahualcóyotl</a:t>
            </a:r>
            <a:endParaRPr lang="en-US" altLang="en-US" sz="1100" b="1" dirty="0">
              <a:effectLst>
                <a:glow rad="63500">
                  <a:schemeClr val="bg1">
                    <a:alpha val="50000"/>
                  </a:schemeClr>
                </a:glow>
              </a:effectLst>
            </a:endParaRPr>
          </a:p>
        </p:txBody>
      </p:sp>
      <p:sp>
        <p:nvSpPr>
          <p:cNvPr id="178" name="Rectangle 134"/>
          <p:cNvSpPr>
            <a:spLocks noChangeArrowheads="1"/>
          </p:cNvSpPr>
          <p:nvPr/>
        </p:nvSpPr>
        <p:spPr bwMode="auto">
          <a:xfrm>
            <a:off x="2720419" y="4889500"/>
            <a:ext cx="54983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err="1">
                <a:effectLst>
                  <a:glow rad="63500">
                    <a:schemeClr val="bg1">
                      <a:alpha val="50000"/>
                    </a:schemeClr>
                  </a:glow>
                </a:effectLst>
              </a:rPr>
              <a:t>Cuajimalpa</a:t>
            </a:r>
            <a:endParaRPr lang="en-US" altLang="en-US" sz="1100" b="1" dirty="0">
              <a:effectLst>
                <a:glow rad="63500">
                  <a:schemeClr val="bg1">
                    <a:alpha val="50000"/>
                  </a:schemeClr>
                </a:glow>
              </a:effectLst>
            </a:endParaRPr>
          </a:p>
        </p:txBody>
      </p:sp>
      <p:sp>
        <p:nvSpPr>
          <p:cNvPr id="179" name="Rectangle 134"/>
          <p:cNvSpPr>
            <a:spLocks noChangeArrowheads="1"/>
          </p:cNvSpPr>
          <p:nvPr/>
        </p:nvSpPr>
        <p:spPr bwMode="auto">
          <a:xfrm>
            <a:off x="3294527" y="4799731"/>
            <a:ext cx="2805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lnSpc>
                <a:spcPts val="900"/>
              </a:lnSpc>
            </a:pPr>
            <a:r>
              <a:rPr lang="en-US" altLang="en-US" sz="800" b="1" dirty="0">
                <a:effectLst>
                  <a:glow rad="63500">
                    <a:schemeClr val="bg1">
                      <a:alpha val="50000"/>
                    </a:schemeClr>
                  </a:glow>
                </a:effectLst>
              </a:rPr>
              <a:t>Santa</a:t>
            </a:r>
          </a:p>
          <a:p>
            <a:pPr lvl="0" algn="r">
              <a:lnSpc>
                <a:spcPts val="900"/>
              </a:lnSpc>
            </a:pPr>
            <a:r>
              <a:rPr lang="en-US" altLang="en-US" sz="800" b="1" dirty="0">
                <a:effectLst>
                  <a:glow rad="63500">
                    <a:schemeClr val="bg1">
                      <a:alpha val="50000"/>
                    </a:schemeClr>
                  </a:glow>
                </a:effectLst>
              </a:rPr>
              <a:t>Fe</a:t>
            </a:r>
            <a:endParaRPr lang="en-US" altLang="en-US" sz="1100" b="1" dirty="0">
              <a:effectLst>
                <a:glow rad="63500">
                  <a:schemeClr val="bg1">
                    <a:alpha val="50000"/>
                  </a:schemeClr>
                </a:glow>
              </a:effectLst>
            </a:endParaRPr>
          </a:p>
        </p:txBody>
      </p:sp>
      <p:sp>
        <p:nvSpPr>
          <p:cNvPr id="180" name="Rectangle 134"/>
          <p:cNvSpPr>
            <a:spLocks noChangeArrowheads="1"/>
          </p:cNvSpPr>
          <p:nvPr/>
        </p:nvSpPr>
        <p:spPr bwMode="auto">
          <a:xfrm>
            <a:off x="5846761" y="5408969"/>
            <a:ext cx="7630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a:effectLst>
                  <a:glow rad="63500">
                    <a:schemeClr val="bg1">
                      <a:alpha val="50000"/>
                    </a:schemeClr>
                  </a:glow>
                </a:effectLst>
              </a:rPr>
              <a:t>Valle de </a:t>
            </a:r>
            <a:r>
              <a:rPr lang="en-US" altLang="en-US" sz="800" b="1" dirty="0" err="1">
                <a:effectLst>
                  <a:glow rad="63500">
                    <a:schemeClr val="bg1">
                      <a:alpha val="50000"/>
                    </a:schemeClr>
                  </a:glow>
                </a:effectLst>
              </a:rPr>
              <a:t>Chalco</a:t>
            </a:r>
            <a:endParaRPr lang="en-US" altLang="en-US" sz="1100" b="1" dirty="0">
              <a:effectLst>
                <a:glow rad="63500">
                  <a:schemeClr val="bg1">
                    <a:alpha val="50000"/>
                  </a:schemeClr>
                </a:glow>
              </a:effectLst>
            </a:endParaRPr>
          </a:p>
        </p:txBody>
      </p:sp>
      <p:sp>
        <p:nvSpPr>
          <p:cNvPr id="181" name="Rectangle 134"/>
          <p:cNvSpPr>
            <a:spLocks noChangeArrowheads="1"/>
          </p:cNvSpPr>
          <p:nvPr/>
        </p:nvSpPr>
        <p:spPr bwMode="auto">
          <a:xfrm>
            <a:off x="4598641" y="5459413"/>
            <a:ext cx="54983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err="1">
                <a:effectLst>
                  <a:glow rad="63500">
                    <a:schemeClr val="bg1">
                      <a:alpha val="50000"/>
                    </a:schemeClr>
                  </a:glow>
                </a:effectLst>
              </a:rPr>
              <a:t>Xochimilco</a:t>
            </a:r>
            <a:endParaRPr lang="en-US" altLang="en-US" sz="1100" b="1" dirty="0">
              <a:effectLst>
                <a:glow rad="63500">
                  <a:schemeClr val="bg1">
                    <a:alpha val="50000"/>
                  </a:schemeClr>
                </a:glow>
              </a:effectLst>
            </a:endParaRPr>
          </a:p>
        </p:txBody>
      </p:sp>
      <p:sp>
        <p:nvSpPr>
          <p:cNvPr id="183" name="Rectangle 134"/>
          <p:cNvSpPr>
            <a:spLocks noChangeArrowheads="1"/>
          </p:cNvSpPr>
          <p:nvPr/>
        </p:nvSpPr>
        <p:spPr bwMode="auto">
          <a:xfrm>
            <a:off x="4348162" y="4726861"/>
            <a:ext cx="49853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err="1">
                <a:effectLst>
                  <a:glow rad="63500">
                    <a:schemeClr val="bg1">
                      <a:alpha val="50000"/>
                    </a:schemeClr>
                  </a:glow>
                </a:effectLst>
              </a:rPr>
              <a:t>Iztapalapa</a:t>
            </a:r>
            <a:endParaRPr lang="en-US" altLang="en-US" sz="1100" b="1" dirty="0">
              <a:effectLst>
                <a:glow rad="63500">
                  <a:schemeClr val="bg1">
                    <a:alpha val="50000"/>
                  </a:schemeClr>
                </a:glow>
              </a:effectLst>
            </a:endParaRPr>
          </a:p>
        </p:txBody>
      </p:sp>
      <p:sp>
        <p:nvSpPr>
          <p:cNvPr id="184" name="Rectangle 134"/>
          <p:cNvSpPr>
            <a:spLocks noChangeArrowheads="1"/>
          </p:cNvSpPr>
          <p:nvPr/>
        </p:nvSpPr>
        <p:spPr bwMode="auto">
          <a:xfrm>
            <a:off x="3992248" y="5358169"/>
            <a:ext cx="36067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err="1">
                <a:effectLst>
                  <a:glow rad="63500">
                    <a:schemeClr val="bg1">
                      <a:alpha val="50000"/>
                    </a:schemeClr>
                  </a:glow>
                </a:effectLst>
              </a:rPr>
              <a:t>Tlalpan</a:t>
            </a:r>
            <a:endParaRPr lang="en-US" altLang="en-US" sz="1100" b="1" dirty="0">
              <a:effectLst>
                <a:glow rad="63500">
                  <a:schemeClr val="bg1">
                    <a:alpha val="50000"/>
                  </a:schemeClr>
                </a:glow>
              </a:effectLst>
            </a:endParaRPr>
          </a:p>
        </p:txBody>
      </p:sp>
      <p:sp>
        <p:nvSpPr>
          <p:cNvPr id="186" name="Rectangle 134"/>
          <p:cNvSpPr>
            <a:spLocks noChangeArrowheads="1"/>
          </p:cNvSpPr>
          <p:nvPr/>
        </p:nvSpPr>
        <p:spPr bwMode="auto">
          <a:xfrm>
            <a:off x="5438244" y="5822236"/>
            <a:ext cx="3831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err="1">
                <a:effectLst>
                  <a:glow rad="63500">
                    <a:schemeClr val="bg1">
                      <a:alpha val="50000"/>
                    </a:schemeClr>
                  </a:glow>
                </a:effectLst>
              </a:rPr>
              <a:t>Mixquic</a:t>
            </a:r>
            <a:endParaRPr lang="en-US" altLang="en-US" sz="1100" b="1" dirty="0">
              <a:effectLst>
                <a:glow rad="63500">
                  <a:schemeClr val="bg1">
                    <a:alpha val="50000"/>
                  </a:schemeClr>
                </a:glow>
              </a:effectLst>
            </a:endParaRPr>
          </a:p>
        </p:txBody>
      </p:sp>
      <p:sp>
        <p:nvSpPr>
          <p:cNvPr id="191" name="Rectangle 126"/>
          <p:cNvSpPr>
            <a:spLocks noChangeArrowheads="1"/>
          </p:cNvSpPr>
          <p:nvPr/>
        </p:nvSpPr>
        <p:spPr bwMode="auto">
          <a:xfrm>
            <a:off x="4268788" y="5784850"/>
            <a:ext cx="477695" cy="338554"/>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100" b="1" dirty="0" smtClean="0">
                <a:solidFill>
                  <a:srgbClr val="000000"/>
                </a:solidFill>
                <a:effectLst>
                  <a:glow rad="63500">
                    <a:schemeClr val="bg1">
                      <a:alpha val="50000"/>
                    </a:schemeClr>
                  </a:glow>
                </a:effectLst>
                <a:latin typeface="+mj-lt"/>
              </a:rPr>
              <a:t>Mexico</a:t>
            </a:r>
          </a:p>
          <a:p>
            <a:pPr lvl="0" algn="ctr"/>
            <a:r>
              <a:rPr lang="en-US" altLang="en-US" sz="1100" b="1" dirty="0" smtClean="0">
                <a:solidFill>
                  <a:srgbClr val="000000"/>
                </a:solidFill>
                <a:effectLst>
                  <a:glow rad="63500">
                    <a:schemeClr val="bg1">
                      <a:alpha val="50000"/>
                    </a:schemeClr>
                  </a:glow>
                </a:effectLst>
                <a:latin typeface="+mj-lt"/>
              </a:rPr>
              <a:t>City</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92" name="Rectangle 130"/>
          <p:cNvSpPr>
            <a:spLocks noChangeArrowheads="1"/>
          </p:cNvSpPr>
          <p:nvPr/>
        </p:nvSpPr>
        <p:spPr bwMode="auto">
          <a:xfrm>
            <a:off x="2803525" y="2466975"/>
            <a:ext cx="516167" cy="338554"/>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100" b="1" dirty="0">
                <a:solidFill>
                  <a:srgbClr val="000000"/>
                </a:solidFill>
                <a:effectLst>
                  <a:glow rad="63500">
                    <a:schemeClr val="bg1">
                      <a:alpha val="50000"/>
                    </a:schemeClr>
                  </a:glow>
                </a:effectLst>
                <a:latin typeface="+mj-lt"/>
              </a:rPr>
              <a:t>State of</a:t>
            </a:r>
          </a:p>
          <a:p>
            <a:pPr lvl="0" algn="ctr"/>
            <a:r>
              <a:rPr lang="en-US" altLang="en-US" sz="1100" b="1" dirty="0">
                <a:solidFill>
                  <a:srgbClr val="000000"/>
                </a:solidFill>
                <a:effectLst>
                  <a:glow rad="63500">
                    <a:schemeClr val="bg1">
                      <a:alpha val="50000"/>
                    </a:schemeClr>
                  </a:glow>
                </a:effectLst>
                <a:latin typeface="+mj-lt"/>
              </a:rPr>
              <a:t>Mexico</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93" name="Rectangle 134"/>
          <p:cNvSpPr>
            <a:spLocks noChangeArrowheads="1"/>
          </p:cNvSpPr>
          <p:nvPr/>
        </p:nvSpPr>
        <p:spPr bwMode="auto">
          <a:xfrm>
            <a:off x="5940310" y="5915025"/>
            <a:ext cx="516167" cy="338554"/>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100" b="1" dirty="0">
                <a:solidFill>
                  <a:srgbClr val="000000"/>
                </a:solidFill>
                <a:effectLst>
                  <a:glow rad="63500">
                    <a:schemeClr val="bg1">
                      <a:alpha val="50000"/>
                    </a:schemeClr>
                  </a:glow>
                </a:effectLst>
              </a:rPr>
              <a:t>State of</a:t>
            </a:r>
          </a:p>
          <a:p>
            <a:pPr lvl="0" algn="ctr"/>
            <a:r>
              <a:rPr lang="en-US" altLang="en-US" sz="1100" b="1" dirty="0">
                <a:solidFill>
                  <a:srgbClr val="000000"/>
                </a:solidFill>
                <a:effectLst>
                  <a:glow rad="63500">
                    <a:schemeClr val="bg1">
                      <a:alpha val="50000"/>
                    </a:schemeClr>
                  </a:glow>
                </a:effectLst>
              </a:rPr>
              <a:t>Mexico</a:t>
            </a:r>
            <a:endParaRPr lang="en-US" altLang="en-US" sz="1800" b="1" dirty="0">
              <a:effectLst>
                <a:glow rad="63500">
                  <a:schemeClr val="bg1">
                    <a:alpha val="50000"/>
                  </a:schemeClr>
                </a:glow>
              </a:effectLst>
            </a:endParaRPr>
          </a:p>
        </p:txBody>
      </p:sp>
      <p:sp>
        <p:nvSpPr>
          <p:cNvPr id="194" name="Rectangle 126"/>
          <p:cNvSpPr>
            <a:spLocks noChangeArrowheads="1"/>
          </p:cNvSpPr>
          <p:nvPr/>
        </p:nvSpPr>
        <p:spPr bwMode="auto">
          <a:xfrm>
            <a:off x="3978429" y="4321761"/>
            <a:ext cx="827150" cy="153888"/>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00" dirty="0" smtClean="0">
                <a:solidFill>
                  <a:srgbClr val="000000"/>
                </a:solidFill>
                <a:effectLst>
                  <a:glow rad="63500">
                    <a:schemeClr val="bg1">
                      <a:alpha val="50000"/>
                    </a:schemeClr>
                  </a:glow>
                </a:effectLst>
                <a:latin typeface="Arial Black" panose="020B0A04020102020204" pitchFamily="34" charset="0"/>
              </a:rPr>
              <a:t>Mexico City</a:t>
            </a:r>
            <a:endParaRPr kumimoji="0" lang="en-US" altLang="en-US"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96" name="Rectangle 15"/>
          <p:cNvSpPr>
            <a:spLocks noChangeArrowheads="1"/>
          </p:cNvSpPr>
          <p:nvPr/>
        </p:nvSpPr>
        <p:spPr bwMode="auto">
          <a:xfrm>
            <a:off x="5379792" y="2460625"/>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197" name="Rectangle 16"/>
          <p:cNvSpPr>
            <a:spLocks noChangeArrowheads="1"/>
          </p:cNvSpPr>
          <p:nvPr/>
        </p:nvSpPr>
        <p:spPr bwMode="auto">
          <a:xfrm>
            <a:off x="5844942" y="2460625"/>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a:t>
            </a:r>
            <a:endParaRPr kumimoji="0" lang="en-US" altLang="en-US" sz="1600" b="1" i="0" u="none" strike="noStrike" cap="none" normalizeH="0" baseline="0" dirty="0" smtClean="0">
              <a:ln>
                <a:noFill/>
              </a:ln>
              <a:solidFill>
                <a:schemeClr val="tx1"/>
              </a:solidFill>
              <a:effectLst/>
              <a:latin typeface="+mj-lt"/>
            </a:endParaRPr>
          </a:p>
        </p:txBody>
      </p:sp>
      <p:sp>
        <p:nvSpPr>
          <p:cNvPr id="198" name="Rectangle 17"/>
          <p:cNvSpPr>
            <a:spLocks noChangeArrowheads="1"/>
          </p:cNvSpPr>
          <p:nvPr/>
        </p:nvSpPr>
        <p:spPr bwMode="auto">
          <a:xfrm>
            <a:off x="5379792" y="2605526"/>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199" name="Rectangle 18"/>
          <p:cNvSpPr>
            <a:spLocks noChangeArrowheads="1"/>
          </p:cNvSpPr>
          <p:nvPr/>
        </p:nvSpPr>
        <p:spPr bwMode="auto">
          <a:xfrm>
            <a:off x="5671204" y="2605526"/>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rPr>
              <a:t>5</a:t>
            </a:r>
            <a:endParaRPr lang="en-US" altLang="en-US" sz="1600" b="1" dirty="0"/>
          </a:p>
        </p:txBody>
      </p:sp>
      <p:sp>
        <p:nvSpPr>
          <p:cNvPr id="200" name="Rectangle 19"/>
          <p:cNvSpPr>
            <a:spLocks noChangeArrowheads="1"/>
          </p:cNvSpPr>
          <p:nvPr/>
        </p:nvSpPr>
        <p:spPr bwMode="auto">
          <a:xfrm>
            <a:off x="6290783" y="2460624"/>
            <a:ext cx="2468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 Miles</a:t>
            </a:r>
            <a:endParaRPr kumimoji="0" lang="en-US" altLang="en-US" sz="1600" b="1" i="0" u="none" strike="noStrike" cap="none" normalizeH="0" baseline="0" dirty="0" smtClean="0">
              <a:ln>
                <a:noFill/>
              </a:ln>
              <a:solidFill>
                <a:schemeClr val="tx1"/>
              </a:solidFill>
              <a:effectLst/>
              <a:latin typeface="+mj-lt"/>
            </a:endParaRPr>
          </a:p>
        </p:txBody>
      </p:sp>
      <p:sp>
        <p:nvSpPr>
          <p:cNvPr id="201" name="Rectangle 20"/>
          <p:cNvSpPr>
            <a:spLocks noChangeArrowheads="1"/>
          </p:cNvSpPr>
          <p:nvPr/>
        </p:nvSpPr>
        <p:spPr bwMode="auto">
          <a:xfrm>
            <a:off x="5946943" y="2605526"/>
            <a:ext cx="41838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 Kilometers</a:t>
            </a:r>
            <a:endParaRPr kumimoji="0" lang="en-US" altLang="en-US" sz="1600" b="1" i="0" u="none" strike="noStrike" cap="none" normalizeH="0" baseline="0" dirty="0" smtClean="0">
              <a:ln>
                <a:noFill/>
              </a:ln>
              <a:solidFill>
                <a:schemeClr val="tx1"/>
              </a:solidFill>
              <a:effectLst/>
              <a:latin typeface="+mj-lt"/>
            </a:endParaRPr>
          </a:p>
        </p:txBody>
      </p:sp>
      <p:sp>
        <p:nvSpPr>
          <p:cNvPr id="202" name="Rectangle 163"/>
          <p:cNvSpPr>
            <a:spLocks noChangeArrowheads="1"/>
          </p:cNvSpPr>
          <p:nvPr/>
        </p:nvSpPr>
        <p:spPr bwMode="auto">
          <a:xfrm>
            <a:off x="6316986" y="3289189"/>
            <a:ext cx="737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0000"/>
                </a:solidFill>
                <a:effectLst/>
                <a:latin typeface="+mj-lt"/>
              </a:rPr>
              <a:t>N</a:t>
            </a:r>
            <a:endParaRPr kumimoji="0" lang="en-US" altLang="en-US" sz="800" b="1" i="1"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6972336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13.2.6 Changing Urban Structure in Mexico City </a:t>
            </a:r>
            <a:r>
              <a:rPr lang="en-US" sz="2000" b="0" dirty="0"/>
              <a:t>(6 of </a:t>
            </a:r>
            <a:r>
              <a:rPr lang="en-US" sz="2000" b="0" dirty="0" smtClean="0"/>
              <a:t>6)</a:t>
            </a:r>
            <a:endParaRPr lang="en-US" sz="3400" dirty="0"/>
          </a:p>
        </p:txBody>
      </p:sp>
      <p:sp>
        <p:nvSpPr>
          <p:cNvPr id="8" name="Content Placeholder 7"/>
          <p:cNvSpPr>
            <a:spLocks noGrp="1"/>
          </p:cNvSpPr>
          <p:nvPr>
            <p:ph sz="quarter" idx="13"/>
          </p:nvPr>
        </p:nvSpPr>
        <p:spPr>
          <a:xfrm>
            <a:off x="457200" y="1556325"/>
            <a:ext cx="8229600" cy="953962"/>
          </a:xfrm>
        </p:spPr>
        <p:txBody>
          <a:bodyPr/>
          <a:lstStyle/>
          <a:p>
            <a:pPr marL="0" indent="0">
              <a:buNone/>
              <a:tabLst>
                <a:tab pos="2800350" algn="l"/>
              </a:tabLst>
            </a:pPr>
            <a:r>
              <a:rPr lang="en-US" sz="2000" b="1" dirty="0"/>
              <a:t>Figures 13-46 and 13-47:</a:t>
            </a:r>
            <a:r>
              <a:rPr lang="en-US" sz="2000" dirty="0"/>
              <a:t> Mexico City’s informal settlements are in an outer ring (left). The Paseo de la </a:t>
            </a:r>
            <a:r>
              <a:rPr lang="en-US" sz="2000" dirty="0" err="1"/>
              <a:t>Reforma</a:t>
            </a:r>
            <a:r>
              <a:rPr lang="en-US" sz="2000" dirty="0"/>
              <a:t> represents a wealthy sector extending out from the city center (right).</a:t>
            </a:r>
          </a:p>
        </p:txBody>
      </p:sp>
      <p:pic>
        <p:nvPicPr>
          <p:cNvPr id="2" name="Picture 1" descr="A view of housing for low-income people built into the hillsides in the outer rings of Mexico c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39" y="2753962"/>
            <a:ext cx="3645121" cy="3618322"/>
          </a:xfrm>
          <a:prstGeom prst="rect">
            <a:avLst/>
          </a:prstGeom>
        </p:spPr>
      </p:pic>
      <p:pic>
        <p:nvPicPr>
          <p:cNvPr id="5" name="Picture 4" descr="The Elite Sector in Mexico City with skyscrapers, trees, and roa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28084"/>
            <a:ext cx="3605607" cy="3691050"/>
          </a:xfrm>
          <a:prstGeom prst="rect">
            <a:avLst/>
          </a:prstGeom>
        </p:spPr>
      </p:pic>
    </p:spTree>
    <p:extLst>
      <p:ext uri="{BB962C8B-B14F-4D97-AF65-F5344CB8AC3E}">
        <p14:creationId xmlns:p14="http://schemas.microsoft.com/office/powerpoint/2010/main" val="19007233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Key Issue 3: Why Do Urban Areas Expand?</a:t>
            </a:r>
          </a:p>
        </p:txBody>
      </p:sp>
      <p:sp>
        <p:nvSpPr>
          <p:cNvPr id="8" name="Content Placeholder 7"/>
          <p:cNvSpPr>
            <a:spLocks noGrp="1"/>
          </p:cNvSpPr>
          <p:nvPr>
            <p:ph sz="quarter" idx="13"/>
          </p:nvPr>
        </p:nvSpPr>
        <p:spPr/>
        <p:txBody>
          <a:bodyPr/>
          <a:lstStyle/>
          <a:p>
            <a:pPr marL="0" indent="0">
              <a:buNone/>
            </a:pPr>
            <a:r>
              <a:rPr lang="en-US" b="1" dirty="0">
                <a:solidFill>
                  <a:schemeClr val="tx2"/>
                </a:solidFill>
              </a:rPr>
              <a:t>13.3.1</a:t>
            </a:r>
            <a:r>
              <a:rPr lang="en-US" dirty="0">
                <a:solidFill>
                  <a:schemeClr val="tx1"/>
                </a:solidFill>
              </a:rPr>
              <a:t> Origin </a:t>
            </a:r>
            <a:r>
              <a:rPr lang="en-US" dirty="0" smtClean="0">
                <a:solidFill>
                  <a:schemeClr val="tx1"/>
                </a:solidFill>
              </a:rPr>
              <a:t>and </a:t>
            </a:r>
            <a:r>
              <a:rPr lang="en-US" dirty="0">
                <a:solidFill>
                  <a:schemeClr val="tx1"/>
                </a:solidFill>
              </a:rPr>
              <a:t>Growth of Suburbs</a:t>
            </a:r>
          </a:p>
          <a:p>
            <a:pPr marL="0" indent="0">
              <a:buNone/>
            </a:pPr>
            <a:r>
              <a:rPr lang="en-US" b="1" dirty="0">
                <a:solidFill>
                  <a:schemeClr val="tx2"/>
                </a:solidFill>
              </a:rPr>
              <a:t>13.3.2</a:t>
            </a:r>
            <a:r>
              <a:rPr lang="en-US" dirty="0">
                <a:solidFill>
                  <a:schemeClr val="tx1"/>
                </a:solidFill>
              </a:rPr>
              <a:t> Suburban Sprawl</a:t>
            </a:r>
          </a:p>
          <a:p>
            <a:pPr marL="0" indent="0">
              <a:buNone/>
            </a:pPr>
            <a:r>
              <a:rPr lang="en-US" b="1" dirty="0">
                <a:solidFill>
                  <a:schemeClr val="tx2"/>
                </a:solidFill>
              </a:rPr>
              <a:t>13.3.3</a:t>
            </a:r>
            <a:r>
              <a:rPr lang="en-US" dirty="0">
                <a:solidFill>
                  <a:schemeClr val="tx1"/>
                </a:solidFill>
              </a:rPr>
              <a:t> Suburban Segregation</a:t>
            </a:r>
          </a:p>
          <a:p>
            <a:pPr marL="0" indent="0">
              <a:buNone/>
            </a:pPr>
            <a:r>
              <a:rPr lang="en-US" b="1" dirty="0">
                <a:solidFill>
                  <a:schemeClr val="tx2"/>
                </a:solidFill>
              </a:rPr>
              <a:t>13.3.4</a:t>
            </a:r>
            <a:r>
              <a:rPr lang="en-US" dirty="0">
                <a:solidFill>
                  <a:schemeClr val="tx1"/>
                </a:solidFill>
              </a:rPr>
              <a:t> Reliance on Motor Vehicles</a:t>
            </a:r>
          </a:p>
          <a:p>
            <a:pPr marL="0" indent="0">
              <a:buNone/>
            </a:pPr>
            <a:r>
              <a:rPr lang="en-US" b="1" dirty="0">
                <a:solidFill>
                  <a:schemeClr val="tx2"/>
                </a:solidFill>
              </a:rPr>
              <a:t>13.3.5</a:t>
            </a:r>
            <a:r>
              <a:rPr lang="en-US" dirty="0">
                <a:solidFill>
                  <a:schemeClr val="tx1"/>
                </a:solidFill>
              </a:rPr>
              <a:t> Legacy of Public Transport</a:t>
            </a:r>
          </a:p>
        </p:txBody>
      </p:sp>
    </p:spTree>
    <p:extLst>
      <p:ext uri="{BB962C8B-B14F-4D97-AF65-F5344CB8AC3E}">
        <p14:creationId xmlns:p14="http://schemas.microsoft.com/office/powerpoint/2010/main" val="38789637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a:t>13.3.1 Origin </a:t>
            </a:r>
            <a:r>
              <a:rPr lang="en-US" sz="3200" dirty="0" smtClean="0"/>
              <a:t>and </a:t>
            </a:r>
            <a:r>
              <a:rPr lang="en-US" sz="3200" dirty="0"/>
              <a:t>Growth of Suburbs </a:t>
            </a:r>
            <a:r>
              <a:rPr lang="en-US" sz="2000" b="0" dirty="0"/>
              <a:t>(1 of 4)</a:t>
            </a:r>
          </a:p>
        </p:txBody>
      </p:sp>
      <p:sp>
        <p:nvSpPr>
          <p:cNvPr id="8" name="Content Placeholder 7"/>
          <p:cNvSpPr>
            <a:spLocks noGrp="1"/>
          </p:cNvSpPr>
          <p:nvPr>
            <p:ph sz="quarter" idx="13"/>
          </p:nvPr>
        </p:nvSpPr>
        <p:spPr>
          <a:xfrm>
            <a:off x="457200" y="1556326"/>
            <a:ext cx="8229600" cy="4434275"/>
          </a:xfrm>
        </p:spPr>
        <p:txBody>
          <a:bodyPr/>
          <a:lstStyle/>
          <a:p>
            <a:pPr indent="-256032"/>
            <a:r>
              <a:rPr lang="en-US" dirty="0"/>
              <a:t>A </a:t>
            </a:r>
            <a:r>
              <a:rPr lang="en-US" b="1" dirty="0"/>
              <a:t>suburb</a:t>
            </a:r>
            <a:r>
              <a:rPr lang="en-US" dirty="0"/>
              <a:t> is a residential or commercial area situated within an urban area but outside the central city</a:t>
            </a:r>
          </a:p>
          <a:p>
            <a:pPr indent="-256032"/>
            <a:r>
              <a:rPr lang="en-US" b="1" dirty="0"/>
              <a:t>Annexation</a:t>
            </a:r>
            <a:r>
              <a:rPr lang="en-US" dirty="0"/>
              <a:t> is the process of legally adding land area to a city. Annexation was once popular, but now it is common for peripheral areas to organize their own municipalities rather than pay taxes to a city for municipal services</a:t>
            </a:r>
          </a:p>
          <a:p>
            <a:pPr indent="-256032"/>
            <a:r>
              <a:rPr lang="en-US" dirty="0"/>
              <a:t>Local government fragmentation makes it difficult to solve urban problems (e.g., traffic)</a:t>
            </a:r>
          </a:p>
        </p:txBody>
      </p:sp>
    </p:spTree>
    <p:extLst>
      <p:ext uri="{BB962C8B-B14F-4D97-AF65-F5344CB8AC3E}">
        <p14:creationId xmlns:p14="http://schemas.microsoft.com/office/powerpoint/2010/main" val="42699846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a:t>13.3.1 Origin and Growth of Suburbs </a:t>
            </a:r>
            <a:r>
              <a:rPr lang="en-US" sz="2000" b="0" dirty="0" smtClean="0"/>
              <a:t>(2 </a:t>
            </a:r>
            <a:r>
              <a:rPr lang="en-US" sz="2000" b="0" dirty="0"/>
              <a:t>of 4)</a:t>
            </a:r>
            <a:endParaRPr lang="en-US" sz="3200" dirty="0"/>
          </a:p>
        </p:txBody>
      </p:sp>
      <p:sp>
        <p:nvSpPr>
          <p:cNvPr id="8" name="Content Placeholder 7"/>
          <p:cNvSpPr>
            <a:spLocks noGrp="1"/>
          </p:cNvSpPr>
          <p:nvPr>
            <p:ph sz="quarter" idx="13"/>
          </p:nvPr>
        </p:nvSpPr>
        <p:spPr>
          <a:xfrm>
            <a:off x="457200" y="1556327"/>
            <a:ext cx="6179861" cy="348673"/>
          </a:xfrm>
        </p:spPr>
        <p:txBody>
          <a:bodyPr/>
          <a:lstStyle/>
          <a:p>
            <a:pPr marL="0" indent="0">
              <a:buNone/>
              <a:tabLst>
                <a:tab pos="2800350" algn="l"/>
              </a:tabLst>
            </a:pPr>
            <a:r>
              <a:rPr lang="it-IT" sz="2200" b="1" dirty="0"/>
              <a:t>Figure 13-48:</a:t>
            </a:r>
            <a:r>
              <a:rPr lang="it-IT" sz="2200" dirty="0"/>
              <a:t> </a:t>
            </a:r>
            <a:r>
              <a:rPr lang="en-US" sz="2200" dirty="0"/>
              <a:t>Suburban growth accelerated after</a:t>
            </a:r>
          </a:p>
        </p:txBody>
      </p:sp>
      <p:graphicFrame>
        <p:nvGraphicFramePr>
          <p:cNvPr id="3" name="Object 2" descr="world war two"/>
          <p:cNvGraphicFramePr>
            <a:graphicFrameLocks noChangeAspect="1"/>
          </p:cNvGraphicFramePr>
          <p:nvPr>
            <p:extLst>
              <p:ext uri="{D42A27DB-BD31-4B8C-83A1-F6EECF244321}">
                <p14:modId xmlns:p14="http://schemas.microsoft.com/office/powerpoint/2010/main" val="1213481770"/>
              </p:ext>
            </p:extLst>
          </p:nvPr>
        </p:nvGraphicFramePr>
        <p:xfrm>
          <a:off x="6709798" y="1612152"/>
          <a:ext cx="692727" cy="265021"/>
        </p:xfrm>
        <a:graphic>
          <a:graphicData uri="http://schemas.openxmlformats.org/presentationml/2006/ole">
            <mc:AlternateContent xmlns:mc="http://schemas.openxmlformats.org/markup-compatibility/2006">
              <mc:Choice xmlns:v="urn:schemas-microsoft-com:vml" Requires="v">
                <p:oleObj spid="_x0000_s1282" name="Equation" r:id="rId3" imgW="431640" imgH="164880" progId="Equation.DSMT4">
                  <p:embed/>
                </p:oleObj>
              </mc:Choice>
              <mc:Fallback>
                <p:oleObj name="Equation" r:id="rId3" imgW="431640" imgH="164880" progId="Equation.DSMT4">
                  <p:embed/>
                  <p:pic>
                    <p:nvPicPr>
                      <p:cNvPr id="0" name=""/>
                      <p:cNvPicPr/>
                      <p:nvPr/>
                    </p:nvPicPr>
                    <p:blipFill>
                      <a:blip r:embed="rId4"/>
                      <a:stretch>
                        <a:fillRect/>
                      </a:stretch>
                    </p:blipFill>
                    <p:spPr>
                      <a:xfrm>
                        <a:off x="6709798" y="1612152"/>
                        <a:ext cx="692727" cy="265021"/>
                      </a:xfrm>
                      <a:prstGeom prst="rect">
                        <a:avLst/>
                      </a:prstGeom>
                    </p:spPr>
                  </p:pic>
                </p:oleObj>
              </mc:Fallback>
            </mc:AlternateContent>
          </a:graphicData>
        </a:graphic>
      </p:graphicFrame>
      <p:sp>
        <p:nvSpPr>
          <p:cNvPr id="4" name="Content Placeholder 3"/>
          <p:cNvSpPr>
            <a:spLocks noGrp="1"/>
          </p:cNvSpPr>
          <p:nvPr>
            <p:ph sz="quarter" idx="14"/>
          </p:nvPr>
        </p:nvSpPr>
        <p:spPr>
          <a:xfrm>
            <a:off x="457200" y="1952627"/>
            <a:ext cx="5457825" cy="352424"/>
          </a:xfrm>
        </p:spPr>
        <p:txBody>
          <a:bodyPr/>
          <a:lstStyle/>
          <a:p>
            <a:pPr marL="432" indent="0">
              <a:buNone/>
            </a:pPr>
            <a:r>
              <a:rPr lang="en-US" sz="2200" dirty="0"/>
              <a:t>with the widespread use of the automobile.</a:t>
            </a:r>
            <a:endParaRPr lang="en-IN" sz="2200" dirty="0"/>
          </a:p>
        </p:txBody>
      </p:sp>
      <p:pic>
        <p:nvPicPr>
          <p:cNvPr id="2" name="Picture 1" descr="A suburb in Orlando, Florida has several rows of similarly shaped hous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4672" y="2564026"/>
            <a:ext cx="3754656" cy="3940746"/>
          </a:xfrm>
          <a:prstGeom prst="rect">
            <a:avLst/>
          </a:prstGeom>
        </p:spPr>
      </p:pic>
    </p:spTree>
    <p:extLst>
      <p:ext uri="{BB962C8B-B14F-4D97-AF65-F5344CB8AC3E}">
        <p14:creationId xmlns:p14="http://schemas.microsoft.com/office/powerpoint/2010/main" val="18210739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a:t>13.3.1 Origin and Growth of Suburbs </a:t>
            </a:r>
            <a:r>
              <a:rPr lang="en-US" sz="2000" b="0" dirty="0" smtClean="0"/>
              <a:t>(3 </a:t>
            </a:r>
            <a:r>
              <a:rPr lang="en-US" sz="2000" b="0" dirty="0"/>
              <a:t>of 4)</a:t>
            </a:r>
            <a:endParaRPr lang="en-US" sz="3200" dirty="0"/>
          </a:p>
        </p:txBody>
      </p:sp>
      <p:sp>
        <p:nvSpPr>
          <p:cNvPr id="8" name="Content Placeholder 7"/>
          <p:cNvSpPr>
            <a:spLocks noGrp="1"/>
          </p:cNvSpPr>
          <p:nvPr>
            <p:ph sz="quarter" idx="13"/>
          </p:nvPr>
        </p:nvSpPr>
        <p:spPr>
          <a:xfrm>
            <a:off x="457200" y="1556325"/>
            <a:ext cx="8229600" cy="682050"/>
          </a:xfrm>
        </p:spPr>
        <p:txBody>
          <a:bodyPr/>
          <a:lstStyle/>
          <a:p>
            <a:pPr marL="0" indent="0">
              <a:buNone/>
              <a:tabLst>
                <a:tab pos="2800350" algn="l"/>
              </a:tabLst>
            </a:pPr>
            <a:r>
              <a:rPr lang="en-US" sz="2200" b="1" dirty="0"/>
              <a:t>Figure 13-49:</a:t>
            </a:r>
            <a:r>
              <a:rPr lang="en-US" sz="2200" dirty="0"/>
              <a:t> Chicago’s annexation of surrounding areas was rapid in the 1800s, but slowed in the 1900s.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787" y="2347720"/>
            <a:ext cx="3210426" cy="4001400"/>
          </a:xfrm>
          <a:prstGeom prst="rect">
            <a:avLst/>
          </a:prstGeom>
        </p:spPr>
      </p:pic>
      <p:sp>
        <p:nvSpPr>
          <p:cNvPr id="19" name="Rectangle 5"/>
          <p:cNvSpPr>
            <a:spLocks noChangeArrowheads="1"/>
          </p:cNvSpPr>
          <p:nvPr/>
        </p:nvSpPr>
        <p:spPr bwMode="auto">
          <a:xfrm>
            <a:off x="5497507" y="3098800"/>
            <a:ext cx="5546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00" b="1" i="1" dirty="0">
                <a:solidFill>
                  <a:srgbClr val="00ABEA"/>
                </a:solidFill>
                <a:latin typeface="+mj-lt"/>
              </a:rPr>
              <a:t>Lake</a:t>
            </a:r>
          </a:p>
          <a:p>
            <a:pPr lvl="0" algn="ctr"/>
            <a:r>
              <a:rPr lang="en-US" altLang="en-US" sz="1000" b="1" i="1" dirty="0">
                <a:solidFill>
                  <a:srgbClr val="00ABEA"/>
                </a:solidFill>
                <a:latin typeface="+mj-lt"/>
              </a:rPr>
              <a:t>Michigan</a:t>
            </a:r>
            <a:endParaRPr kumimoji="0" lang="en-US" altLang="en-US" sz="1800" b="1" i="0" u="none" strike="noStrike" cap="none" normalizeH="0" baseline="0" dirty="0" smtClean="0">
              <a:ln>
                <a:noFill/>
              </a:ln>
              <a:solidFill>
                <a:schemeClr val="tx1"/>
              </a:solidFill>
              <a:effectLst/>
              <a:latin typeface="+mj-lt"/>
            </a:endParaRPr>
          </a:p>
        </p:txBody>
      </p:sp>
      <p:sp>
        <p:nvSpPr>
          <p:cNvPr id="23" name="Rectangle 9"/>
          <p:cNvSpPr>
            <a:spLocks noChangeArrowheads="1"/>
          </p:cNvSpPr>
          <p:nvPr/>
        </p:nvSpPr>
        <p:spPr bwMode="auto">
          <a:xfrm>
            <a:off x="5611811" y="5702299"/>
            <a:ext cx="3045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BEA"/>
                </a:solidFill>
                <a:effectLst/>
                <a:latin typeface="+mj-lt"/>
              </a:rPr>
              <a:t>Lake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BEA"/>
                </a:solidFill>
                <a:effectLst/>
                <a:latin typeface="+mj-lt"/>
              </a:rPr>
              <a:t>Calumet</a:t>
            </a:r>
            <a:endParaRPr kumimoji="0" lang="en-US" altLang="en-US" sz="1800" b="1" i="0" u="none" strike="noStrike" cap="none" normalizeH="0" baseline="0" dirty="0" smtClean="0">
              <a:ln>
                <a:noFill/>
              </a:ln>
              <a:solidFill>
                <a:schemeClr val="tx1"/>
              </a:solidFill>
              <a:effectLst/>
              <a:latin typeface="+mj-lt"/>
            </a:endParaRPr>
          </a:p>
        </p:txBody>
      </p:sp>
      <p:sp>
        <p:nvSpPr>
          <p:cNvPr id="27" name="Rectangle 13"/>
          <p:cNvSpPr>
            <a:spLocks noChangeArrowheads="1"/>
          </p:cNvSpPr>
          <p:nvPr/>
        </p:nvSpPr>
        <p:spPr bwMode="auto">
          <a:xfrm>
            <a:off x="5438774" y="3806825"/>
            <a:ext cx="5049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latin typeface="+mj-lt"/>
              </a:rPr>
              <a:t>Chicago</a:t>
            </a:r>
            <a:endParaRPr kumimoji="0" lang="en-US" altLang="en-US" sz="1800" b="1" i="0" u="none" strike="noStrike" cap="none" normalizeH="0" baseline="0" dirty="0" smtClean="0">
              <a:ln>
                <a:noFill/>
              </a:ln>
              <a:solidFill>
                <a:schemeClr val="tx1"/>
              </a:solidFill>
              <a:effectLst/>
              <a:latin typeface="+mj-lt"/>
            </a:endParaRPr>
          </a:p>
        </p:txBody>
      </p:sp>
      <p:sp>
        <p:nvSpPr>
          <p:cNvPr id="30" name="Rectangle 16"/>
          <p:cNvSpPr>
            <a:spLocks noChangeArrowheads="1"/>
          </p:cNvSpPr>
          <p:nvPr/>
        </p:nvSpPr>
        <p:spPr bwMode="auto">
          <a:xfrm>
            <a:off x="3906837" y="4684712"/>
            <a:ext cx="4055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Chicago</a:t>
            </a:r>
            <a:endParaRPr kumimoji="0" lang="en-US" altLang="en-US" sz="1800" b="1" i="0" u="none" strike="noStrike" cap="none" normalizeH="0" baseline="0" dirty="0" smtClean="0">
              <a:ln>
                <a:noFill/>
              </a:ln>
              <a:solidFill>
                <a:schemeClr val="tx1"/>
              </a:solidFill>
              <a:effectLst/>
              <a:latin typeface="+mj-lt"/>
            </a:endParaRPr>
          </a:p>
        </p:txBody>
      </p:sp>
      <p:sp>
        <p:nvSpPr>
          <p:cNvPr id="40" name="Rectangle 26"/>
          <p:cNvSpPr>
            <a:spLocks noChangeArrowheads="1"/>
          </p:cNvSpPr>
          <p:nvPr/>
        </p:nvSpPr>
        <p:spPr bwMode="auto">
          <a:xfrm>
            <a:off x="3819524" y="4330700"/>
            <a:ext cx="3318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BEA"/>
                </a:solidFill>
                <a:effectLst/>
                <a:latin typeface="+mj-lt"/>
              </a:rPr>
              <a:t>Lake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BEA"/>
                </a:solidFill>
                <a:effectLst/>
                <a:latin typeface="+mj-lt"/>
              </a:rPr>
              <a:t>Michigan</a:t>
            </a:r>
            <a:endParaRPr kumimoji="0" lang="en-US" altLang="en-US" sz="1800" b="1" i="0" u="none" strike="noStrike" cap="none" normalizeH="0" baseline="0" dirty="0" smtClean="0">
              <a:ln>
                <a:noFill/>
              </a:ln>
              <a:solidFill>
                <a:schemeClr val="tx1"/>
              </a:solidFill>
              <a:effectLst/>
              <a:latin typeface="+mj-lt"/>
            </a:endParaRPr>
          </a:p>
        </p:txBody>
      </p:sp>
      <p:sp>
        <p:nvSpPr>
          <p:cNvPr id="44" name="Rectangle 30"/>
          <p:cNvSpPr>
            <a:spLocks noChangeArrowheads="1"/>
          </p:cNvSpPr>
          <p:nvPr/>
        </p:nvSpPr>
        <p:spPr bwMode="auto">
          <a:xfrm>
            <a:off x="3078162" y="5857874"/>
            <a:ext cx="5842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Annexed by</a:t>
            </a:r>
            <a:endParaRPr kumimoji="0" lang="en-US" altLang="en-US" sz="1800" b="1" i="0" u="none" strike="noStrike" cap="none" normalizeH="0" baseline="0" smtClean="0">
              <a:ln>
                <a:noFill/>
              </a:ln>
              <a:solidFill>
                <a:schemeClr val="tx1"/>
              </a:solidFill>
              <a:effectLst/>
              <a:latin typeface="+mj-lt"/>
            </a:endParaRPr>
          </a:p>
        </p:txBody>
      </p:sp>
      <p:sp>
        <p:nvSpPr>
          <p:cNvPr id="45" name="Rectangle 31"/>
          <p:cNvSpPr>
            <a:spLocks noChangeArrowheads="1"/>
          </p:cNvSpPr>
          <p:nvPr/>
        </p:nvSpPr>
        <p:spPr bwMode="auto">
          <a:xfrm>
            <a:off x="3248024" y="6000749"/>
            <a:ext cx="230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1870</a:t>
            </a:r>
            <a:endParaRPr kumimoji="0" lang="en-US" altLang="en-US" sz="1800" b="1" i="0" u="none" strike="noStrike" cap="none" normalizeH="0" baseline="0" smtClean="0">
              <a:ln>
                <a:noFill/>
              </a:ln>
              <a:solidFill>
                <a:schemeClr val="tx1"/>
              </a:solidFill>
              <a:effectLst/>
              <a:latin typeface="+mj-lt"/>
            </a:endParaRPr>
          </a:p>
        </p:txBody>
      </p:sp>
      <p:sp>
        <p:nvSpPr>
          <p:cNvPr id="46" name="Rectangle 32"/>
          <p:cNvSpPr>
            <a:spLocks noChangeArrowheads="1"/>
          </p:cNvSpPr>
          <p:nvPr/>
        </p:nvSpPr>
        <p:spPr bwMode="auto">
          <a:xfrm>
            <a:off x="3248024" y="6134099"/>
            <a:ext cx="230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1890</a:t>
            </a:r>
            <a:endParaRPr kumimoji="0" lang="en-US" altLang="en-US" sz="1800" b="1" i="0" u="none" strike="noStrike" cap="none" normalizeH="0" baseline="0" smtClean="0">
              <a:ln>
                <a:noFill/>
              </a:ln>
              <a:solidFill>
                <a:schemeClr val="tx1"/>
              </a:solidFill>
              <a:effectLst/>
              <a:latin typeface="+mj-lt"/>
            </a:endParaRPr>
          </a:p>
        </p:txBody>
      </p:sp>
      <p:sp>
        <p:nvSpPr>
          <p:cNvPr id="47" name="Rectangle 33"/>
          <p:cNvSpPr>
            <a:spLocks noChangeArrowheads="1"/>
          </p:cNvSpPr>
          <p:nvPr/>
        </p:nvSpPr>
        <p:spPr bwMode="auto">
          <a:xfrm>
            <a:off x="3263899" y="5724524"/>
            <a:ext cx="7524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City limits,1837</a:t>
            </a:r>
            <a:endParaRPr kumimoji="0" lang="en-US" altLang="en-US" sz="1800" b="1" i="0" u="none" strike="noStrike" cap="none" normalizeH="0" baseline="0" dirty="0" smtClean="0">
              <a:ln>
                <a:noFill/>
              </a:ln>
              <a:solidFill>
                <a:schemeClr val="tx1"/>
              </a:solidFill>
              <a:effectLst/>
              <a:latin typeface="+mj-lt"/>
            </a:endParaRPr>
          </a:p>
        </p:txBody>
      </p:sp>
      <p:sp>
        <p:nvSpPr>
          <p:cNvPr id="48" name="Rectangle 34"/>
          <p:cNvSpPr>
            <a:spLocks noChangeArrowheads="1"/>
          </p:cNvSpPr>
          <p:nvPr/>
        </p:nvSpPr>
        <p:spPr bwMode="auto">
          <a:xfrm>
            <a:off x="3695699" y="6000749"/>
            <a:ext cx="230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1900</a:t>
            </a:r>
            <a:endParaRPr kumimoji="0" lang="en-US" altLang="en-US" sz="1800" b="1" i="0" u="none" strike="noStrike" cap="none" normalizeH="0" baseline="0" smtClean="0">
              <a:ln>
                <a:noFill/>
              </a:ln>
              <a:solidFill>
                <a:schemeClr val="tx1"/>
              </a:solidFill>
              <a:effectLst/>
              <a:latin typeface="+mj-lt"/>
            </a:endParaRPr>
          </a:p>
        </p:txBody>
      </p:sp>
      <p:sp>
        <p:nvSpPr>
          <p:cNvPr id="49" name="Rectangle 35"/>
          <p:cNvSpPr>
            <a:spLocks noChangeArrowheads="1"/>
          </p:cNvSpPr>
          <p:nvPr/>
        </p:nvSpPr>
        <p:spPr bwMode="auto">
          <a:xfrm>
            <a:off x="3695699" y="6134099"/>
            <a:ext cx="230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1930</a:t>
            </a:r>
            <a:endParaRPr kumimoji="0" lang="en-US" altLang="en-US" sz="1800" b="1" i="0" u="none" strike="noStrike" cap="none" normalizeH="0" baseline="0" smtClean="0">
              <a:ln>
                <a:noFill/>
              </a:ln>
              <a:solidFill>
                <a:schemeClr val="tx1"/>
              </a:solidFill>
              <a:effectLst/>
              <a:latin typeface="+mj-lt"/>
            </a:endParaRPr>
          </a:p>
        </p:txBody>
      </p:sp>
      <p:sp>
        <p:nvSpPr>
          <p:cNvPr id="50" name="Rectangle 36"/>
          <p:cNvSpPr>
            <a:spLocks noChangeArrowheads="1"/>
          </p:cNvSpPr>
          <p:nvPr/>
        </p:nvSpPr>
        <p:spPr bwMode="auto">
          <a:xfrm>
            <a:off x="4124324" y="6000749"/>
            <a:ext cx="230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1960</a:t>
            </a:r>
            <a:endParaRPr kumimoji="0" lang="en-US" altLang="en-US" sz="1800" b="1" i="0" u="none" strike="noStrike" cap="none" normalizeH="0" baseline="0" smtClean="0">
              <a:ln>
                <a:noFill/>
              </a:ln>
              <a:solidFill>
                <a:schemeClr val="tx1"/>
              </a:solidFill>
              <a:effectLst/>
              <a:latin typeface="+mj-lt"/>
            </a:endParaRPr>
          </a:p>
        </p:txBody>
      </p:sp>
      <p:sp>
        <p:nvSpPr>
          <p:cNvPr id="51" name="Rectangle 37"/>
          <p:cNvSpPr>
            <a:spLocks noChangeArrowheads="1"/>
          </p:cNvSpPr>
          <p:nvPr/>
        </p:nvSpPr>
        <p:spPr bwMode="auto">
          <a:xfrm>
            <a:off x="4124324" y="6134099"/>
            <a:ext cx="230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1990</a:t>
            </a:r>
            <a:endParaRPr kumimoji="0" lang="en-US" altLang="en-US" sz="1800" b="1" i="0" u="none" strike="noStrike" cap="none" normalizeH="0" baseline="0" smtClean="0">
              <a:ln>
                <a:noFill/>
              </a:ln>
              <a:solidFill>
                <a:schemeClr val="tx1"/>
              </a:solidFill>
              <a:effectLst/>
              <a:latin typeface="+mj-lt"/>
            </a:endParaRPr>
          </a:p>
        </p:txBody>
      </p:sp>
      <p:sp>
        <p:nvSpPr>
          <p:cNvPr id="52" name="Rectangle 19"/>
          <p:cNvSpPr>
            <a:spLocks noChangeArrowheads="1"/>
          </p:cNvSpPr>
          <p:nvPr/>
        </p:nvSpPr>
        <p:spPr bwMode="auto">
          <a:xfrm>
            <a:off x="3146424" y="4637087"/>
            <a:ext cx="455253" cy="276999"/>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A3238D"/>
                </a:solidFill>
                <a:effectLst>
                  <a:glow rad="63500">
                    <a:schemeClr val="bg1">
                      <a:alpha val="50000"/>
                    </a:schemeClr>
                  </a:glow>
                </a:effectLst>
                <a:latin typeface="+mj-lt"/>
              </a:rPr>
              <a:t>Chicago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A3238D"/>
                </a:solidFill>
                <a:effectLst>
                  <a:glow rad="63500">
                    <a:schemeClr val="bg1">
                      <a:alpha val="50000"/>
                    </a:schemeClr>
                  </a:glow>
                </a:effectLst>
                <a:latin typeface="+mj-lt"/>
              </a:rPr>
              <a:t>MSA</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3" name="Rectangle 23"/>
          <p:cNvSpPr>
            <a:spLocks noChangeArrowheads="1"/>
          </p:cNvSpPr>
          <p:nvPr/>
        </p:nvSpPr>
        <p:spPr bwMode="auto">
          <a:xfrm>
            <a:off x="3284537" y="4110037"/>
            <a:ext cx="111125" cy="107950"/>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50000"/>
                    </a:schemeClr>
                  </a:glow>
                </a:effectLst>
                <a:latin typeface="+mj-lt"/>
              </a:rPr>
              <a:t>WI</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4" name="Rectangle 24"/>
          <p:cNvSpPr>
            <a:spLocks noChangeArrowheads="1"/>
          </p:cNvSpPr>
          <p:nvPr/>
        </p:nvSpPr>
        <p:spPr bwMode="auto">
          <a:xfrm>
            <a:off x="3270249" y="4370387"/>
            <a:ext cx="379412" cy="107950"/>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50000"/>
                    </a:schemeClr>
                  </a:glow>
                </a:effectLst>
                <a:latin typeface="+mj-lt"/>
              </a:rPr>
              <a:t>ILLINOIS</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5" name="Rectangle 25"/>
          <p:cNvSpPr>
            <a:spLocks noChangeArrowheads="1"/>
          </p:cNvSpPr>
          <p:nvPr/>
        </p:nvSpPr>
        <p:spPr bwMode="auto">
          <a:xfrm>
            <a:off x="4108449" y="5064124"/>
            <a:ext cx="90487" cy="107950"/>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50000"/>
                    </a:schemeClr>
                  </a:glow>
                </a:effectLst>
                <a:latin typeface="+mj-lt"/>
              </a:rPr>
              <a:t>IN</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7" name="Rectangle 163"/>
          <p:cNvSpPr>
            <a:spLocks noChangeArrowheads="1"/>
          </p:cNvSpPr>
          <p:nvPr/>
        </p:nvSpPr>
        <p:spPr bwMode="auto">
          <a:xfrm>
            <a:off x="5906100" y="4511992"/>
            <a:ext cx="849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0000"/>
                </a:solidFill>
                <a:effectLst/>
                <a:latin typeface="Arial Black" panose="020B0A04020102020204" pitchFamily="34" charset="0"/>
              </a:rPr>
              <a:t>N</a:t>
            </a:r>
            <a:endParaRPr kumimoji="0" lang="en-US" altLang="en-US" sz="800" b="1" i="1" u="none" strike="noStrike" cap="none" normalizeH="0" baseline="0" dirty="0" smtClean="0">
              <a:ln>
                <a:noFill/>
              </a:ln>
              <a:solidFill>
                <a:schemeClr val="tx1"/>
              </a:solidFill>
              <a:effectLst/>
              <a:latin typeface="Arial Black" panose="020B0A04020102020204" pitchFamily="34" charset="0"/>
            </a:endParaRPr>
          </a:p>
        </p:txBody>
      </p:sp>
      <p:sp>
        <p:nvSpPr>
          <p:cNvPr id="59" name="Rectangle 15"/>
          <p:cNvSpPr>
            <a:spLocks noChangeArrowheads="1"/>
          </p:cNvSpPr>
          <p:nvPr/>
        </p:nvSpPr>
        <p:spPr bwMode="auto">
          <a:xfrm>
            <a:off x="5197055" y="2416386"/>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60" name="Rectangle 16"/>
          <p:cNvSpPr>
            <a:spLocks noChangeArrowheads="1"/>
          </p:cNvSpPr>
          <p:nvPr/>
        </p:nvSpPr>
        <p:spPr bwMode="auto">
          <a:xfrm>
            <a:off x="5551759" y="2416386"/>
            <a:ext cx="881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2.5</a:t>
            </a:r>
            <a:endParaRPr kumimoji="0" lang="en-US" altLang="en-US" sz="1600" b="1" i="0" u="none" strike="noStrike" cap="none" normalizeH="0" baseline="0" dirty="0" smtClean="0">
              <a:ln>
                <a:noFill/>
              </a:ln>
              <a:solidFill>
                <a:schemeClr val="tx1"/>
              </a:solidFill>
              <a:effectLst/>
              <a:latin typeface="+mj-lt"/>
            </a:endParaRPr>
          </a:p>
        </p:txBody>
      </p:sp>
      <p:sp>
        <p:nvSpPr>
          <p:cNvPr id="61" name="Rectangle 17"/>
          <p:cNvSpPr>
            <a:spLocks noChangeArrowheads="1"/>
          </p:cNvSpPr>
          <p:nvPr/>
        </p:nvSpPr>
        <p:spPr bwMode="auto">
          <a:xfrm>
            <a:off x="5197055" y="2561287"/>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62" name="Rectangle 18"/>
          <p:cNvSpPr>
            <a:spLocks noChangeArrowheads="1"/>
          </p:cNvSpPr>
          <p:nvPr/>
        </p:nvSpPr>
        <p:spPr bwMode="auto">
          <a:xfrm>
            <a:off x="5404327" y="2561287"/>
            <a:ext cx="881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rPr>
              <a:t>2.5</a:t>
            </a:r>
            <a:endParaRPr lang="en-US" altLang="en-US" sz="1600" b="1" dirty="0"/>
          </a:p>
        </p:txBody>
      </p:sp>
      <p:sp>
        <p:nvSpPr>
          <p:cNvPr id="63" name="Rectangle 19"/>
          <p:cNvSpPr>
            <a:spLocks noChangeArrowheads="1"/>
          </p:cNvSpPr>
          <p:nvPr/>
        </p:nvSpPr>
        <p:spPr bwMode="auto">
          <a:xfrm>
            <a:off x="5952468" y="2416385"/>
            <a:ext cx="21159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 Miles</a:t>
            </a:r>
            <a:endParaRPr kumimoji="0" lang="en-US" altLang="en-US" sz="1600" b="1" i="0" u="none" strike="noStrike" cap="none" normalizeH="0" baseline="0" dirty="0" smtClean="0">
              <a:ln>
                <a:noFill/>
              </a:ln>
              <a:solidFill>
                <a:schemeClr val="tx1"/>
              </a:solidFill>
              <a:effectLst/>
              <a:latin typeface="+mj-lt"/>
            </a:endParaRPr>
          </a:p>
        </p:txBody>
      </p:sp>
      <p:sp>
        <p:nvSpPr>
          <p:cNvPr id="64" name="Rectangle 20"/>
          <p:cNvSpPr>
            <a:spLocks noChangeArrowheads="1"/>
          </p:cNvSpPr>
          <p:nvPr/>
        </p:nvSpPr>
        <p:spPr bwMode="auto">
          <a:xfrm>
            <a:off x="5661016" y="2561287"/>
            <a:ext cx="38311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rPr>
              <a:t>5</a:t>
            </a:r>
            <a:r>
              <a:rPr kumimoji="0" lang="en-US" altLang="en-US" sz="500" b="1" i="0" u="none" strike="noStrike" cap="none" normalizeH="0" baseline="0" dirty="0" smtClean="0">
                <a:ln>
                  <a:noFill/>
                </a:ln>
                <a:solidFill>
                  <a:srgbClr val="000000"/>
                </a:solidFill>
                <a:effectLst/>
                <a:latin typeface="+mj-lt"/>
              </a:rPr>
              <a:t> Kilometers</a:t>
            </a:r>
            <a:endParaRPr kumimoji="0" lang="en-US" altLang="en-US" sz="1600" b="1" i="0" u="none" strike="noStrike" cap="none" normalizeH="0" baseline="0" dirty="0" smtClean="0">
              <a:ln>
                <a:noFill/>
              </a:ln>
              <a:solidFill>
                <a:schemeClr val="tx1"/>
              </a:solidFill>
              <a:effectLst/>
              <a:latin typeface="+mj-lt"/>
            </a:endParaRPr>
          </a:p>
        </p:txBody>
      </p:sp>
      <p:sp>
        <p:nvSpPr>
          <p:cNvPr id="65" name="Rectangle 15"/>
          <p:cNvSpPr>
            <a:spLocks noChangeArrowheads="1"/>
          </p:cNvSpPr>
          <p:nvPr/>
        </p:nvSpPr>
        <p:spPr bwMode="auto">
          <a:xfrm>
            <a:off x="3298902" y="2560654"/>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latin typeface="+mj-lt"/>
              </a:rPr>
              <a:t>90</a:t>
            </a:r>
            <a:endParaRPr kumimoji="0" lang="en-US" altLang="en-US" sz="1600" b="1" i="0" u="none" strike="noStrike" cap="none" normalizeH="0" baseline="0" dirty="0" smtClean="0">
              <a:ln>
                <a:noFill/>
              </a:ln>
              <a:solidFill>
                <a:schemeClr val="tx1"/>
              </a:solidFill>
              <a:effectLst/>
              <a:latin typeface="+mj-lt"/>
            </a:endParaRPr>
          </a:p>
        </p:txBody>
      </p:sp>
      <p:sp>
        <p:nvSpPr>
          <p:cNvPr id="66" name="Rectangle 15"/>
          <p:cNvSpPr>
            <a:spLocks noChangeArrowheads="1"/>
          </p:cNvSpPr>
          <p:nvPr/>
        </p:nvSpPr>
        <p:spPr bwMode="auto">
          <a:xfrm>
            <a:off x="4375227" y="2522554"/>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latin typeface="+mj-lt"/>
              </a:rPr>
              <a:t>94</a:t>
            </a:r>
            <a:endParaRPr kumimoji="0" lang="en-US" altLang="en-US" sz="1600" b="1" i="0" u="none" strike="noStrike" cap="none" normalizeH="0" baseline="0" dirty="0" smtClean="0">
              <a:ln>
                <a:noFill/>
              </a:ln>
              <a:solidFill>
                <a:schemeClr val="tx1"/>
              </a:solidFill>
              <a:effectLst/>
              <a:latin typeface="+mj-lt"/>
            </a:endParaRPr>
          </a:p>
        </p:txBody>
      </p:sp>
      <p:sp>
        <p:nvSpPr>
          <p:cNvPr id="67" name="Rectangle 15"/>
          <p:cNvSpPr>
            <a:spLocks noChangeArrowheads="1"/>
          </p:cNvSpPr>
          <p:nvPr/>
        </p:nvSpPr>
        <p:spPr bwMode="auto">
          <a:xfrm>
            <a:off x="3244338" y="3179260"/>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latin typeface="+mj-lt"/>
              </a:rPr>
              <a:t>294</a:t>
            </a:r>
            <a:endParaRPr kumimoji="0" lang="en-US" altLang="en-US" sz="1600" b="1" i="0" u="none" strike="noStrike" cap="none" normalizeH="0" baseline="0" dirty="0" smtClean="0">
              <a:ln>
                <a:noFill/>
              </a:ln>
              <a:solidFill>
                <a:schemeClr val="tx1"/>
              </a:solidFill>
              <a:effectLst/>
              <a:latin typeface="+mj-lt"/>
            </a:endParaRPr>
          </a:p>
        </p:txBody>
      </p:sp>
      <p:sp>
        <p:nvSpPr>
          <p:cNvPr id="68" name="Rectangle 15"/>
          <p:cNvSpPr>
            <a:spLocks noChangeArrowheads="1"/>
          </p:cNvSpPr>
          <p:nvPr/>
        </p:nvSpPr>
        <p:spPr bwMode="auto">
          <a:xfrm>
            <a:off x="4117296" y="3876592"/>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latin typeface="+mj-lt"/>
              </a:rPr>
              <a:t>290</a:t>
            </a:r>
            <a:endParaRPr kumimoji="0" lang="en-US" altLang="en-US" sz="1600" b="1" i="0" u="none" strike="noStrike" cap="none" normalizeH="0" baseline="0" dirty="0" smtClean="0">
              <a:ln>
                <a:noFill/>
              </a:ln>
              <a:solidFill>
                <a:schemeClr val="tx1"/>
              </a:solidFill>
              <a:effectLst/>
              <a:latin typeface="+mj-lt"/>
            </a:endParaRPr>
          </a:p>
        </p:txBody>
      </p:sp>
      <p:sp>
        <p:nvSpPr>
          <p:cNvPr id="69" name="Rectangle 15"/>
          <p:cNvSpPr>
            <a:spLocks noChangeArrowheads="1"/>
          </p:cNvSpPr>
          <p:nvPr/>
        </p:nvSpPr>
        <p:spPr bwMode="auto">
          <a:xfrm>
            <a:off x="4734002" y="4351612"/>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latin typeface="+mj-lt"/>
              </a:rPr>
              <a:t>55</a:t>
            </a:r>
            <a:endParaRPr kumimoji="0" lang="en-US" altLang="en-US" sz="1600" b="1" i="0" u="none" strike="noStrike" cap="none" normalizeH="0" baseline="0" dirty="0" smtClean="0">
              <a:ln>
                <a:noFill/>
              </a:ln>
              <a:solidFill>
                <a:schemeClr val="tx1"/>
              </a:solidFill>
              <a:effectLst/>
              <a:latin typeface="+mj-lt"/>
            </a:endParaRPr>
          </a:p>
        </p:txBody>
      </p:sp>
      <p:sp>
        <p:nvSpPr>
          <p:cNvPr id="70" name="Rectangle 15"/>
          <p:cNvSpPr>
            <a:spLocks noChangeArrowheads="1"/>
          </p:cNvSpPr>
          <p:nvPr/>
        </p:nvSpPr>
        <p:spPr bwMode="auto">
          <a:xfrm>
            <a:off x="5753177" y="5205687"/>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latin typeface="+mj-lt"/>
              </a:rPr>
              <a:t>90</a:t>
            </a:r>
            <a:endParaRPr kumimoji="0" lang="en-US" altLang="en-US" sz="1600" b="1" i="0" u="none" strike="noStrike" cap="none" normalizeH="0" baseline="0" dirty="0" smtClean="0">
              <a:ln>
                <a:noFill/>
              </a:ln>
              <a:solidFill>
                <a:schemeClr val="tx1"/>
              </a:solidFill>
              <a:effectLst/>
              <a:latin typeface="+mj-lt"/>
            </a:endParaRPr>
          </a:p>
        </p:txBody>
      </p:sp>
      <p:sp>
        <p:nvSpPr>
          <p:cNvPr id="71" name="Rectangle 15"/>
          <p:cNvSpPr>
            <a:spLocks noChangeArrowheads="1"/>
          </p:cNvSpPr>
          <p:nvPr/>
        </p:nvSpPr>
        <p:spPr bwMode="auto">
          <a:xfrm>
            <a:off x="5093459" y="5653930"/>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latin typeface="+mj-lt"/>
              </a:rPr>
              <a:t>57</a:t>
            </a:r>
            <a:endParaRPr kumimoji="0" lang="en-US" altLang="en-US" sz="1600" b="1" i="0" u="none" strike="noStrike" cap="none" normalizeH="0" baseline="0" dirty="0" smtClean="0">
              <a:ln>
                <a:noFill/>
              </a:ln>
              <a:solidFill>
                <a:schemeClr val="tx1"/>
              </a:solidFill>
              <a:effectLst/>
              <a:latin typeface="+mj-lt"/>
            </a:endParaRPr>
          </a:p>
        </p:txBody>
      </p:sp>
      <p:sp>
        <p:nvSpPr>
          <p:cNvPr id="72" name="Rectangle 15"/>
          <p:cNvSpPr>
            <a:spLocks noChangeArrowheads="1"/>
          </p:cNvSpPr>
          <p:nvPr/>
        </p:nvSpPr>
        <p:spPr bwMode="auto">
          <a:xfrm>
            <a:off x="5657841" y="6060329"/>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latin typeface="+mj-lt"/>
              </a:rPr>
              <a:t>94</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2882925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a:t>13.3.1 Origin and Growth of Suburbs </a:t>
            </a:r>
            <a:r>
              <a:rPr lang="en-US" sz="2000" b="0" dirty="0" smtClean="0"/>
              <a:t>(4 </a:t>
            </a:r>
            <a:r>
              <a:rPr lang="en-US" sz="2000" b="0" dirty="0"/>
              <a:t>of 4)</a:t>
            </a:r>
            <a:endParaRPr lang="en-US" sz="3200" dirty="0"/>
          </a:p>
        </p:txBody>
      </p:sp>
      <p:sp>
        <p:nvSpPr>
          <p:cNvPr id="8" name="Content Placeholder 7"/>
          <p:cNvSpPr>
            <a:spLocks noGrp="1"/>
          </p:cNvSpPr>
          <p:nvPr>
            <p:ph sz="quarter" idx="13"/>
          </p:nvPr>
        </p:nvSpPr>
        <p:spPr>
          <a:xfrm>
            <a:off x="457200" y="1556324"/>
            <a:ext cx="8229600" cy="1072575"/>
          </a:xfrm>
        </p:spPr>
        <p:txBody>
          <a:bodyPr/>
          <a:lstStyle/>
          <a:p>
            <a:pPr marL="0" indent="0">
              <a:buNone/>
              <a:tabLst>
                <a:tab pos="2800350" algn="l"/>
              </a:tabLst>
            </a:pPr>
            <a:r>
              <a:rPr lang="it-IT" sz="2200" b="1" dirty="0"/>
              <a:t>Figure 13-51:</a:t>
            </a:r>
            <a:r>
              <a:rPr lang="it-IT" sz="2200" dirty="0"/>
              <a:t> </a:t>
            </a:r>
            <a:r>
              <a:rPr lang="en-US" sz="2200" dirty="0"/>
              <a:t>Instead of the possibility of being annexed by St. Louis, many residents of St. Louis County have incorporated their own municipalities.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211" y="2660512"/>
            <a:ext cx="3518768" cy="3671758"/>
          </a:xfrm>
          <a:prstGeom prst="rect">
            <a:avLst/>
          </a:prstGeom>
        </p:spPr>
      </p:pic>
      <p:sp>
        <p:nvSpPr>
          <p:cNvPr id="44" name="Rectangle 28"/>
          <p:cNvSpPr>
            <a:spLocks noChangeArrowheads="1"/>
          </p:cNvSpPr>
          <p:nvPr/>
        </p:nvSpPr>
        <p:spPr bwMode="auto">
          <a:xfrm>
            <a:off x="5249572" y="4413256"/>
            <a:ext cx="488916" cy="123111"/>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glow>
                </a:effectLst>
                <a:latin typeface="Arial Black" panose="020B0A04020102020204" pitchFamily="34" charset="0"/>
              </a:rPr>
              <a:t>St. Louis</a:t>
            </a:r>
            <a:endParaRPr kumimoji="0" lang="en-US" altLang="en-US" sz="1100" b="1" i="0" u="none" strike="noStrike" cap="none" normalizeH="0" baseline="0" dirty="0" smtClean="0">
              <a:ln>
                <a:noFill/>
              </a:ln>
              <a:solidFill>
                <a:schemeClr val="tx1"/>
              </a:solidFill>
              <a:effectLst>
                <a:glow rad="63500">
                  <a:schemeClr val="bg1"/>
                </a:glow>
              </a:effectLst>
              <a:latin typeface="Arial Black" panose="020B0A04020102020204" pitchFamily="34" charset="0"/>
            </a:endParaRPr>
          </a:p>
        </p:txBody>
      </p:sp>
      <p:sp>
        <p:nvSpPr>
          <p:cNvPr id="45" name="Rectangle 29"/>
          <p:cNvSpPr>
            <a:spLocks noChangeArrowheads="1"/>
          </p:cNvSpPr>
          <p:nvPr/>
        </p:nvSpPr>
        <p:spPr bwMode="auto">
          <a:xfrm>
            <a:off x="4194172" y="3005141"/>
            <a:ext cx="559449" cy="76944"/>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63500">
                    <a:schemeClr val="bg1"/>
                  </a:glow>
                </a:effectLst>
                <a:latin typeface="+mj-lt"/>
              </a:rPr>
              <a:t>ST. CHARLES CO.</a:t>
            </a:r>
            <a:endParaRPr kumimoji="0" lang="en-US" altLang="en-US" b="1" i="0" u="none" strike="noStrike" cap="none" normalizeH="0" baseline="0" dirty="0" smtClean="0">
              <a:ln>
                <a:noFill/>
              </a:ln>
              <a:solidFill>
                <a:schemeClr val="tx1"/>
              </a:solidFill>
              <a:effectLst>
                <a:glow rad="63500">
                  <a:schemeClr val="bg1"/>
                </a:glow>
              </a:effectLst>
              <a:latin typeface="+mj-lt"/>
            </a:endParaRPr>
          </a:p>
        </p:txBody>
      </p:sp>
      <p:sp>
        <p:nvSpPr>
          <p:cNvPr id="46" name="Rectangle 30"/>
          <p:cNvSpPr>
            <a:spLocks noChangeArrowheads="1"/>
          </p:cNvSpPr>
          <p:nvPr/>
        </p:nvSpPr>
        <p:spPr bwMode="auto">
          <a:xfrm>
            <a:off x="3898901" y="5610225"/>
            <a:ext cx="516167" cy="76944"/>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63500">
                    <a:schemeClr val="bg1"/>
                  </a:glow>
                </a:effectLst>
                <a:latin typeface="+mj-lt"/>
              </a:rPr>
              <a:t>JEFFERSON CO.</a:t>
            </a:r>
            <a:endParaRPr kumimoji="0" lang="en-US" altLang="en-US" b="1" i="0" u="none" strike="noStrike" cap="none" normalizeH="0" baseline="0" dirty="0" smtClean="0">
              <a:ln>
                <a:noFill/>
              </a:ln>
              <a:solidFill>
                <a:schemeClr val="tx1"/>
              </a:solidFill>
              <a:effectLst>
                <a:glow rad="63500">
                  <a:schemeClr val="bg1"/>
                </a:glow>
              </a:effectLst>
              <a:latin typeface="+mj-lt"/>
            </a:endParaRPr>
          </a:p>
        </p:txBody>
      </p:sp>
      <p:sp>
        <p:nvSpPr>
          <p:cNvPr id="47" name="Rectangle 31"/>
          <p:cNvSpPr>
            <a:spLocks noChangeArrowheads="1"/>
          </p:cNvSpPr>
          <p:nvPr/>
        </p:nvSpPr>
        <p:spPr bwMode="auto">
          <a:xfrm>
            <a:off x="5386388" y="5948363"/>
            <a:ext cx="419987" cy="76944"/>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63500">
                    <a:schemeClr val="bg1"/>
                  </a:glow>
                </a:effectLst>
                <a:latin typeface="+mj-lt"/>
              </a:rPr>
              <a:t>MONROE CO.</a:t>
            </a:r>
            <a:endParaRPr kumimoji="0" lang="en-US" altLang="en-US" b="1" i="0" u="none" strike="noStrike" cap="none" normalizeH="0" baseline="0" dirty="0" smtClean="0">
              <a:ln>
                <a:noFill/>
              </a:ln>
              <a:solidFill>
                <a:schemeClr val="tx1"/>
              </a:solidFill>
              <a:effectLst>
                <a:glow rad="63500">
                  <a:schemeClr val="bg1"/>
                </a:glow>
              </a:effectLst>
              <a:latin typeface="+mj-lt"/>
            </a:endParaRPr>
          </a:p>
        </p:txBody>
      </p:sp>
      <p:sp>
        <p:nvSpPr>
          <p:cNvPr id="48" name="Rectangle 32"/>
          <p:cNvSpPr>
            <a:spLocks noChangeArrowheads="1"/>
          </p:cNvSpPr>
          <p:nvPr/>
        </p:nvSpPr>
        <p:spPr bwMode="auto">
          <a:xfrm>
            <a:off x="5872163" y="5153025"/>
            <a:ext cx="444032" cy="76944"/>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63500">
                    <a:schemeClr val="bg1"/>
                  </a:glow>
                </a:effectLst>
                <a:latin typeface="+mj-lt"/>
              </a:rPr>
              <a:t>ST. CLAIR CO.</a:t>
            </a:r>
            <a:endParaRPr kumimoji="0" lang="en-US" altLang="en-US" b="1" i="0" u="none" strike="noStrike" cap="none" normalizeH="0" baseline="0" dirty="0" smtClean="0">
              <a:ln>
                <a:noFill/>
              </a:ln>
              <a:solidFill>
                <a:schemeClr val="tx1"/>
              </a:solidFill>
              <a:effectLst>
                <a:glow rad="63500">
                  <a:schemeClr val="bg1"/>
                </a:glow>
              </a:effectLst>
              <a:latin typeface="+mj-lt"/>
            </a:endParaRPr>
          </a:p>
        </p:txBody>
      </p:sp>
      <p:sp>
        <p:nvSpPr>
          <p:cNvPr id="49" name="Rectangle 33"/>
          <p:cNvSpPr>
            <a:spLocks noChangeArrowheads="1"/>
          </p:cNvSpPr>
          <p:nvPr/>
        </p:nvSpPr>
        <p:spPr bwMode="auto">
          <a:xfrm>
            <a:off x="5865813" y="3867150"/>
            <a:ext cx="434414" cy="76944"/>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63500">
                    <a:schemeClr val="bg1"/>
                  </a:glow>
                </a:effectLst>
                <a:latin typeface="+mj-lt"/>
              </a:rPr>
              <a:t>MADISON CO.</a:t>
            </a:r>
            <a:endParaRPr kumimoji="0" lang="en-US" altLang="en-US" b="1" i="0" u="none" strike="noStrike" cap="none" normalizeH="0" baseline="0" dirty="0" smtClean="0">
              <a:ln>
                <a:noFill/>
              </a:ln>
              <a:solidFill>
                <a:schemeClr val="tx1"/>
              </a:solidFill>
              <a:effectLst>
                <a:glow rad="63500">
                  <a:schemeClr val="bg1"/>
                </a:glow>
              </a:effectLst>
              <a:latin typeface="+mj-lt"/>
            </a:endParaRPr>
          </a:p>
        </p:txBody>
      </p:sp>
      <p:sp>
        <p:nvSpPr>
          <p:cNvPr id="50" name="Rectangle 34"/>
          <p:cNvSpPr>
            <a:spLocks noChangeArrowheads="1"/>
          </p:cNvSpPr>
          <p:nvPr/>
        </p:nvSpPr>
        <p:spPr bwMode="auto">
          <a:xfrm>
            <a:off x="3747172" y="4746632"/>
            <a:ext cx="625171" cy="107722"/>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glow>
                </a:effectLst>
                <a:latin typeface="+mj-lt"/>
              </a:rPr>
              <a:t>ST. LOUIS CO.</a:t>
            </a:r>
            <a:endParaRPr kumimoji="0" lang="en-US" altLang="en-US" sz="1050" b="1" i="0" u="none" strike="noStrike" cap="none" normalizeH="0" baseline="0" dirty="0" smtClean="0">
              <a:ln>
                <a:noFill/>
              </a:ln>
              <a:solidFill>
                <a:schemeClr val="tx1"/>
              </a:solidFill>
              <a:effectLst>
                <a:glow rad="63500">
                  <a:schemeClr val="bg1"/>
                </a:glow>
              </a:effectLst>
              <a:latin typeface="+mj-lt"/>
            </a:endParaRPr>
          </a:p>
        </p:txBody>
      </p:sp>
      <p:sp>
        <p:nvSpPr>
          <p:cNvPr id="51" name="Rectangle 35"/>
          <p:cNvSpPr>
            <a:spLocks noChangeArrowheads="1"/>
          </p:cNvSpPr>
          <p:nvPr/>
        </p:nvSpPr>
        <p:spPr bwMode="auto">
          <a:xfrm rot="1740000">
            <a:off x="5815829" y="2839905"/>
            <a:ext cx="322204" cy="92333"/>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glow>
                </a:effectLst>
                <a:latin typeface="+mj-lt"/>
              </a:rPr>
              <a:t>ILLINOIS</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2" name="Rectangle 36"/>
          <p:cNvSpPr>
            <a:spLocks noChangeArrowheads="1"/>
          </p:cNvSpPr>
          <p:nvPr/>
        </p:nvSpPr>
        <p:spPr bwMode="auto">
          <a:xfrm rot="1740000">
            <a:off x="5722681" y="2974842"/>
            <a:ext cx="379912" cy="92333"/>
          </a:xfrm>
          <a:prstGeom prst="rect">
            <a:avLst/>
          </a:prstGeom>
          <a:noFill/>
          <a:ln>
            <a:noFill/>
          </a:ln>
          <a:effectLst>
            <a:glow rad="63500">
              <a:schemeClr val="bg1">
                <a:alpha val="7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glow>
                </a:effectLst>
                <a:latin typeface="+mj-lt"/>
              </a:rPr>
              <a:t>MISSOURI</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3" name="Rectangle 37"/>
          <p:cNvSpPr>
            <a:spLocks noChangeArrowheads="1"/>
          </p:cNvSpPr>
          <p:nvPr/>
        </p:nvSpPr>
        <p:spPr bwMode="auto">
          <a:xfrm>
            <a:off x="4837114" y="5538790"/>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55</a:t>
            </a:r>
            <a:endParaRPr kumimoji="0" lang="en-US" altLang="en-US" sz="1600" b="1" i="0" u="none" strike="noStrike" cap="none" normalizeH="0" baseline="0" smtClean="0">
              <a:ln>
                <a:noFill/>
              </a:ln>
              <a:solidFill>
                <a:schemeClr val="tx1"/>
              </a:solidFill>
              <a:effectLst/>
              <a:latin typeface="+mj-lt"/>
            </a:endParaRPr>
          </a:p>
        </p:txBody>
      </p:sp>
      <p:sp>
        <p:nvSpPr>
          <p:cNvPr id="54" name="Rectangle 38"/>
          <p:cNvSpPr>
            <a:spLocks noChangeArrowheads="1"/>
          </p:cNvSpPr>
          <p:nvPr/>
        </p:nvSpPr>
        <p:spPr bwMode="auto">
          <a:xfrm>
            <a:off x="6196014" y="4337053"/>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55</a:t>
            </a:r>
            <a:endParaRPr kumimoji="0" lang="en-US" altLang="en-US" sz="1600" b="1" i="0" u="none" strike="noStrike" cap="none" normalizeH="0" baseline="0" dirty="0" smtClean="0">
              <a:ln>
                <a:noFill/>
              </a:ln>
              <a:solidFill>
                <a:schemeClr val="tx1"/>
              </a:solidFill>
              <a:effectLst/>
              <a:latin typeface="+mj-lt"/>
            </a:endParaRPr>
          </a:p>
        </p:txBody>
      </p:sp>
      <p:sp>
        <p:nvSpPr>
          <p:cNvPr id="55" name="Rectangle 39"/>
          <p:cNvSpPr>
            <a:spLocks noChangeArrowheads="1"/>
          </p:cNvSpPr>
          <p:nvPr/>
        </p:nvSpPr>
        <p:spPr bwMode="auto">
          <a:xfrm>
            <a:off x="3873501" y="5264153"/>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44</a:t>
            </a:r>
            <a:endParaRPr kumimoji="0" lang="en-US" altLang="en-US" sz="1600" b="1" i="0" u="none" strike="noStrike" cap="none" normalizeH="0" baseline="0" smtClean="0">
              <a:ln>
                <a:noFill/>
              </a:ln>
              <a:solidFill>
                <a:schemeClr val="tx1"/>
              </a:solidFill>
              <a:effectLst/>
              <a:latin typeface="+mj-lt"/>
            </a:endParaRPr>
          </a:p>
        </p:txBody>
      </p:sp>
      <p:sp>
        <p:nvSpPr>
          <p:cNvPr id="56" name="Rectangle 40"/>
          <p:cNvSpPr>
            <a:spLocks noChangeArrowheads="1"/>
          </p:cNvSpPr>
          <p:nvPr/>
        </p:nvSpPr>
        <p:spPr bwMode="auto">
          <a:xfrm>
            <a:off x="3876676" y="4419603"/>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64</a:t>
            </a:r>
            <a:endParaRPr kumimoji="0" lang="en-US" altLang="en-US" sz="1600" b="1" i="0" u="none" strike="noStrike" cap="none" normalizeH="0" baseline="0" smtClean="0">
              <a:ln>
                <a:noFill/>
              </a:ln>
              <a:solidFill>
                <a:schemeClr val="tx1"/>
              </a:solidFill>
              <a:effectLst/>
              <a:latin typeface="+mj-lt"/>
            </a:endParaRPr>
          </a:p>
        </p:txBody>
      </p:sp>
      <p:sp>
        <p:nvSpPr>
          <p:cNvPr id="57" name="Rectangle 41"/>
          <p:cNvSpPr>
            <a:spLocks noChangeArrowheads="1"/>
          </p:cNvSpPr>
          <p:nvPr/>
        </p:nvSpPr>
        <p:spPr bwMode="auto">
          <a:xfrm>
            <a:off x="6151564" y="4616453"/>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64</a:t>
            </a:r>
            <a:endParaRPr kumimoji="0" lang="en-US" altLang="en-US" sz="1600" b="1" i="0" u="none" strike="noStrike" cap="none" normalizeH="0" baseline="0" smtClean="0">
              <a:ln>
                <a:noFill/>
              </a:ln>
              <a:solidFill>
                <a:schemeClr val="tx1"/>
              </a:solidFill>
              <a:effectLst/>
              <a:latin typeface="+mj-lt"/>
            </a:endParaRPr>
          </a:p>
        </p:txBody>
      </p:sp>
      <p:sp>
        <p:nvSpPr>
          <p:cNvPr id="58" name="Rectangle 42"/>
          <p:cNvSpPr>
            <a:spLocks noChangeArrowheads="1"/>
          </p:cNvSpPr>
          <p:nvPr/>
        </p:nvSpPr>
        <p:spPr bwMode="auto">
          <a:xfrm>
            <a:off x="3741739" y="3452815"/>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70</a:t>
            </a:r>
            <a:endParaRPr kumimoji="0" lang="en-US" altLang="en-US" sz="1600" b="1" i="0" u="none" strike="noStrike" cap="none" normalizeH="0" baseline="0" dirty="0" smtClean="0">
              <a:ln>
                <a:noFill/>
              </a:ln>
              <a:solidFill>
                <a:schemeClr val="tx1"/>
              </a:solidFill>
              <a:effectLst/>
              <a:latin typeface="+mj-lt"/>
            </a:endParaRPr>
          </a:p>
        </p:txBody>
      </p:sp>
      <p:sp>
        <p:nvSpPr>
          <p:cNvPr id="59" name="Rectangle 43"/>
          <p:cNvSpPr>
            <a:spLocks noChangeArrowheads="1"/>
          </p:cNvSpPr>
          <p:nvPr/>
        </p:nvSpPr>
        <p:spPr bwMode="auto">
          <a:xfrm>
            <a:off x="6075364" y="4419603"/>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70</a:t>
            </a:r>
            <a:endParaRPr kumimoji="0" lang="en-US" altLang="en-US" sz="1600" b="1" i="0" u="none" strike="noStrike" cap="none" normalizeH="0" baseline="0" smtClean="0">
              <a:ln>
                <a:noFill/>
              </a:ln>
              <a:solidFill>
                <a:schemeClr val="tx1"/>
              </a:solidFill>
              <a:effectLst/>
              <a:latin typeface="+mj-lt"/>
            </a:endParaRPr>
          </a:p>
        </p:txBody>
      </p:sp>
      <p:sp>
        <p:nvSpPr>
          <p:cNvPr id="60" name="Rectangle 44"/>
          <p:cNvSpPr>
            <a:spLocks noChangeArrowheads="1"/>
          </p:cNvSpPr>
          <p:nvPr/>
        </p:nvSpPr>
        <p:spPr bwMode="auto">
          <a:xfrm>
            <a:off x="5338764" y="3603628"/>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270</a:t>
            </a:r>
            <a:endParaRPr kumimoji="0" lang="en-US" altLang="en-US" sz="1600" b="1" i="0" u="none" strike="noStrike" cap="none" normalizeH="0" baseline="0" dirty="0" smtClean="0">
              <a:ln>
                <a:noFill/>
              </a:ln>
              <a:solidFill>
                <a:schemeClr val="tx1"/>
              </a:solidFill>
              <a:effectLst/>
              <a:latin typeface="+mj-lt"/>
            </a:endParaRPr>
          </a:p>
        </p:txBody>
      </p:sp>
      <p:sp>
        <p:nvSpPr>
          <p:cNvPr id="61" name="Rectangle 45"/>
          <p:cNvSpPr>
            <a:spLocks noChangeArrowheads="1"/>
          </p:cNvSpPr>
          <p:nvPr/>
        </p:nvSpPr>
        <p:spPr bwMode="auto">
          <a:xfrm>
            <a:off x="4727576" y="5310190"/>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270</a:t>
            </a:r>
            <a:endParaRPr kumimoji="0" lang="en-US" altLang="en-US" sz="1600" b="1" i="0" u="none" strike="noStrike" cap="none" normalizeH="0" baseline="0" dirty="0" smtClean="0">
              <a:ln>
                <a:noFill/>
              </a:ln>
              <a:solidFill>
                <a:schemeClr val="tx1"/>
              </a:solidFill>
              <a:effectLst/>
              <a:latin typeface="+mj-lt"/>
            </a:endParaRPr>
          </a:p>
        </p:txBody>
      </p:sp>
      <p:sp>
        <p:nvSpPr>
          <p:cNvPr id="62" name="Rectangle 46"/>
          <p:cNvSpPr>
            <a:spLocks noChangeArrowheads="1"/>
          </p:cNvSpPr>
          <p:nvPr/>
        </p:nvSpPr>
        <p:spPr bwMode="auto">
          <a:xfrm>
            <a:off x="4849814" y="4181478"/>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170</a:t>
            </a:r>
            <a:endParaRPr kumimoji="0" lang="en-US" altLang="en-US" sz="1600" b="1" i="0" u="none" strike="noStrike" cap="none" normalizeH="0" baseline="0" smtClean="0">
              <a:ln>
                <a:noFill/>
              </a:ln>
              <a:solidFill>
                <a:schemeClr val="tx1"/>
              </a:solidFill>
              <a:effectLst/>
              <a:latin typeface="+mj-lt"/>
            </a:endParaRPr>
          </a:p>
        </p:txBody>
      </p:sp>
      <p:sp>
        <p:nvSpPr>
          <p:cNvPr id="63" name="Rectangle 47"/>
          <p:cNvSpPr>
            <a:spLocks noChangeArrowheads="1"/>
          </p:cNvSpPr>
          <p:nvPr/>
        </p:nvSpPr>
        <p:spPr bwMode="auto">
          <a:xfrm>
            <a:off x="5992814" y="5011740"/>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255</a:t>
            </a:r>
            <a:endParaRPr kumimoji="0" lang="en-US" altLang="en-US" sz="1600" b="1" i="0" u="none" strike="noStrike" cap="none" normalizeH="0" baseline="0" smtClean="0">
              <a:ln>
                <a:noFill/>
              </a:ln>
              <a:solidFill>
                <a:schemeClr val="tx1"/>
              </a:solidFill>
              <a:effectLst/>
              <a:latin typeface="+mj-lt"/>
            </a:endParaRPr>
          </a:p>
        </p:txBody>
      </p:sp>
      <p:sp>
        <p:nvSpPr>
          <p:cNvPr id="64" name="Rectangle 48"/>
          <p:cNvSpPr>
            <a:spLocks noChangeArrowheads="1"/>
          </p:cNvSpPr>
          <p:nvPr/>
        </p:nvSpPr>
        <p:spPr bwMode="auto">
          <a:xfrm>
            <a:off x="3127375" y="2838455"/>
            <a:ext cx="63158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mj-lt"/>
              </a:rPr>
              <a:t>City of St. Louis</a:t>
            </a:r>
            <a:endParaRPr kumimoji="0" lang="en-US" altLang="en-US" sz="650" b="1" i="0" u="none" strike="noStrike" cap="none" normalizeH="0" baseline="0" dirty="0" smtClean="0">
              <a:ln>
                <a:noFill/>
              </a:ln>
              <a:solidFill>
                <a:schemeClr val="tx1"/>
              </a:solidFill>
              <a:effectLst/>
              <a:latin typeface="+mj-lt"/>
            </a:endParaRPr>
          </a:p>
        </p:txBody>
      </p:sp>
      <p:sp>
        <p:nvSpPr>
          <p:cNvPr id="65" name="Rectangle 49"/>
          <p:cNvSpPr>
            <a:spLocks noChangeArrowheads="1"/>
          </p:cNvSpPr>
          <p:nvPr/>
        </p:nvSpPr>
        <p:spPr bwMode="auto">
          <a:xfrm>
            <a:off x="3127375" y="2979742"/>
            <a:ext cx="612347"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mj-lt"/>
              </a:rPr>
              <a:t>unincorporated</a:t>
            </a:r>
            <a:endParaRPr kumimoji="0" lang="en-US" altLang="en-US" sz="650" b="1" i="0" u="none" strike="noStrike" cap="none" normalizeH="0" baseline="0" dirty="0" smtClean="0">
              <a:ln>
                <a:noFill/>
              </a:ln>
              <a:solidFill>
                <a:schemeClr val="tx1"/>
              </a:solidFill>
              <a:effectLst/>
              <a:latin typeface="+mj-lt"/>
            </a:endParaRPr>
          </a:p>
        </p:txBody>
      </p:sp>
      <p:sp>
        <p:nvSpPr>
          <p:cNvPr id="72" name="Rectangle 15"/>
          <p:cNvSpPr>
            <a:spLocks noChangeArrowheads="1"/>
          </p:cNvSpPr>
          <p:nvPr/>
        </p:nvSpPr>
        <p:spPr bwMode="auto">
          <a:xfrm>
            <a:off x="2958512" y="6047308"/>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73" name="Rectangle 16"/>
          <p:cNvSpPr>
            <a:spLocks noChangeArrowheads="1"/>
          </p:cNvSpPr>
          <p:nvPr/>
        </p:nvSpPr>
        <p:spPr bwMode="auto">
          <a:xfrm>
            <a:off x="3338616" y="604730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a:t>
            </a:r>
            <a:endParaRPr kumimoji="0" lang="en-US" altLang="en-US" sz="1600" b="1" i="0" u="none" strike="noStrike" cap="none" normalizeH="0" baseline="0" dirty="0" smtClean="0">
              <a:ln>
                <a:noFill/>
              </a:ln>
              <a:solidFill>
                <a:schemeClr val="tx1"/>
              </a:solidFill>
              <a:effectLst/>
              <a:latin typeface="+mj-lt"/>
            </a:endParaRPr>
          </a:p>
        </p:txBody>
      </p:sp>
      <p:sp>
        <p:nvSpPr>
          <p:cNvPr id="74" name="Rectangle 17"/>
          <p:cNvSpPr>
            <a:spLocks noChangeArrowheads="1"/>
          </p:cNvSpPr>
          <p:nvPr/>
        </p:nvSpPr>
        <p:spPr bwMode="auto">
          <a:xfrm>
            <a:off x="2958512" y="6195384"/>
            <a:ext cx="36712" cy="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75" name="Rectangle 18"/>
          <p:cNvSpPr>
            <a:spLocks noChangeArrowheads="1"/>
          </p:cNvSpPr>
          <p:nvPr/>
        </p:nvSpPr>
        <p:spPr bwMode="auto">
          <a:xfrm>
            <a:off x="3191184" y="6195384"/>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smtClean="0">
                <a:solidFill>
                  <a:srgbClr val="000000"/>
                </a:solidFill>
              </a:rPr>
              <a:t>5</a:t>
            </a:r>
            <a:endParaRPr lang="en-US" altLang="en-US" sz="1600" b="1" dirty="0"/>
          </a:p>
        </p:txBody>
      </p:sp>
      <p:sp>
        <p:nvSpPr>
          <p:cNvPr id="76" name="Rectangle 19"/>
          <p:cNvSpPr>
            <a:spLocks noChangeArrowheads="1"/>
          </p:cNvSpPr>
          <p:nvPr/>
        </p:nvSpPr>
        <p:spPr bwMode="auto">
          <a:xfrm>
            <a:off x="3694873" y="6047307"/>
            <a:ext cx="2468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 Miles</a:t>
            </a:r>
            <a:endParaRPr kumimoji="0" lang="en-US" altLang="en-US" sz="1600" b="1" i="0" u="none" strike="noStrike" cap="none" normalizeH="0" baseline="0" dirty="0" smtClean="0">
              <a:ln>
                <a:noFill/>
              </a:ln>
              <a:solidFill>
                <a:schemeClr val="tx1"/>
              </a:solidFill>
              <a:effectLst/>
              <a:latin typeface="+mj-lt"/>
            </a:endParaRPr>
          </a:p>
        </p:txBody>
      </p:sp>
      <p:sp>
        <p:nvSpPr>
          <p:cNvPr id="77" name="Rectangle 20"/>
          <p:cNvSpPr>
            <a:spLocks noChangeArrowheads="1"/>
          </p:cNvSpPr>
          <p:nvPr/>
        </p:nvSpPr>
        <p:spPr bwMode="auto">
          <a:xfrm>
            <a:off x="3403421" y="6195384"/>
            <a:ext cx="41838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smtClean="0">
                <a:solidFill>
                  <a:srgbClr val="000000"/>
                </a:solidFill>
              </a:rPr>
              <a:t>10</a:t>
            </a:r>
            <a:r>
              <a:rPr kumimoji="0" lang="en-US" altLang="en-US" sz="500" b="1" i="0" u="none" strike="noStrike" cap="none" normalizeH="0" baseline="0" dirty="0" smtClean="0">
                <a:ln>
                  <a:noFill/>
                </a:ln>
                <a:solidFill>
                  <a:srgbClr val="000000"/>
                </a:solidFill>
                <a:effectLst/>
                <a:latin typeface="+mj-lt"/>
              </a:rPr>
              <a:t> Kilometers</a:t>
            </a:r>
            <a:endParaRPr kumimoji="0" lang="en-US" altLang="en-US" sz="1600" b="1" i="0" u="none" strike="noStrike" cap="none" normalizeH="0" baseline="0" dirty="0" smtClean="0">
              <a:ln>
                <a:noFill/>
              </a:ln>
              <a:solidFill>
                <a:schemeClr val="tx1"/>
              </a:solidFill>
              <a:effectLst/>
              <a:latin typeface="+mj-lt"/>
            </a:endParaRPr>
          </a:p>
        </p:txBody>
      </p:sp>
      <p:sp>
        <p:nvSpPr>
          <p:cNvPr id="79" name="Rectangle 163"/>
          <p:cNvSpPr>
            <a:spLocks noChangeArrowheads="1"/>
          </p:cNvSpPr>
          <p:nvPr/>
        </p:nvSpPr>
        <p:spPr bwMode="auto">
          <a:xfrm>
            <a:off x="6170090" y="5801437"/>
            <a:ext cx="849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0000"/>
                </a:solidFill>
                <a:effectLst/>
                <a:latin typeface="Arial Black" panose="020B0A04020102020204" pitchFamily="34" charset="0"/>
              </a:rPr>
              <a:t>N</a:t>
            </a:r>
            <a:endParaRPr kumimoji="0" lang="en-US" altLang="en-US" sz="800" b="1" i="1" u="none" strike="noStrike" cap="none" normalizeH="0" baseline="0" dirty="0" smtClean="0">
              <a:ln>
                <a:noFill/>
              </a:ln>
              <a:solidFill>
                <a:schemeClr val="tx1"/>
              </a:solidFill>
              <a:effectLst/>
              <a:latin typeface="Arial Black" panose="020B0A04020102020204" pitchFamily="34" charset="0"/>
            </a:endParaRPr>
          </a:p>
        </p:txBody>
      </p:sp>
      <p:sp>
        <p:nvSpPr>
          <p:cNvPr id="82" name="Rectangle 32"/>
          <p:cNvSpPr>
            <a:spLocks noChangeArrowheads="1"/>
          </p:cNvSpPr>
          <p:nvPr/>
        </p:nvSpPr>
        <p:spPr bwMode="auto">
          <a:xfrm rot="19163094">
            <a:off x="3856226" y="3738053"/>
            <a:ext cx="363766" cy="91522"/>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dirty="0">
                <a:solidFill>
                  <a:srgbClr val="00A9E7"/>
                </a:solidFill>
                <a:latin typeface="+mj-lt"/>
              </a:rPr>
              <a:t>Missouri R.</a:t>
            </a:r>
            <a:endParaRPr kumimoji="0" lang="en-US" altLang="en-US" sz="1600" b="1" i="0" u="none" strike="noStrike" cap="none" normalizeH="0" baseline="0" dirty="0" smtClean="0">
              <a:ln>
                <a:noFill/>
              </a:ln>
              <a:solidFill>
                <a:srgbClr val="00A9E7"/>
              </a:solidFill>
              <a:effectLst/>
              <a:latin typeface="+mj-lt"/>
            </a:endParaRPr>
          </a:p>
        </p:txBody>
      </p:sp>
      <p:sp>
        <p:nvSpPr>
          <p:cNvPr id="83" name="Rectangle 32"/>
          <p:cNvSpPr>
            <a:spLocks noChangeArrowheads="1"/>
          </p:cNvSpPr>
          <p:nvPr/>
        </p:nvSpPr>
        <p:spPr bwMode="auto">
          <a:xfrm rot="18300379">
            <a:off x="5353326" y="5042015"/>
            <a:ext cx="516483" cy="91522"/>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Chevro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A9E7"/>
                </a:solidFill>
              </a:rPr>
              <a:t>Mississippi R.</a:t>
            </a:r>
            <a:endParaRPr lang="en-US" altLang="en-US" sz="1600" b="1" dirty="0">
              <a:solidFill>
                <a:srgbClr val="00A9E7"/>
              </a:solidFill>
            </a:endParaRPr>
          </a:p>
        </p:txBody>
      </p:sp>
    </p:spTree>
    <p:extLst>
      <p:ext uri="{BB962C8B-B14F-4D97-AF65-F5344CB8AC3E}">
        <p14:creationId xmlns:p14="http://schemas.microsoft.com/office/powerpoint/2010/main" val="3431732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13.3.2 Suburban Sprawl </a:t>
            </a:r>
            <a:r>
              <a:rPr lang="en-US" sz="2000" b="0" dirty="0"/>
              <a:t>(1 of </a:t>
            </a:r>
            <a:r>
              <a:rPr lang="en-US" sz="2000" b="0" dirty="0" smtClean="0"/>
              <a:t>5)</a:t>
            </a:r>
            <a:endParaRPr lang="en-US" dirty="0"/>
          </a:p>
        </p:txBody>
      </p:sp>
      <p:sp>
        <p:nvSpPr>
          <p:cNvPr id="8" name="Content Placeholder 7"/>
          <p:cNvSpPr>
            <a:spLocks noGrp="1"/>
          </p:cNvSpPr>
          <p:nvPr>
            <p:ph sz="quarter" idx="13"/>
          </p:nvPr>
        </p:nvSpPr>
        <p:spPr>
          <a:xfrm>
            <a:off x="457200" y="1556326"/>
            <a:ext cx="8443914" cy="4434275"/>
          </a:xfrm>
        </p:spPr>
        <p:txBody>
          <a:bodyPr/>
          <a:lstStyle/>
          <a:p>
            <a:pPr indent="-256032"/>
            <a:r>
              <a:rPr lang="en-US" b="1" dirty="0"/>
              <a:t>Sprawl</a:t>
            </a:r>
            <a:r>
              <a:rPr lang="en-US" dirty="0"/>
              <a:t> is the development of low-density suburbs in locations not contiguous to the existing built-up </a:t>
            </a:r>
            <a:r>
              <a:rPr lang="en-US" dirty="0" smtClean="0"/>
              <a:t>area. Sprawl </a:t>
            </a:r>
            <a:r>
              <a:rPr lang="en-US" dirty="0"/>
              <a:t>causes more costs to extend roads and utilities and the loss of agricultural land</a:t>
            </a:r>
          </a:p>
          <a:p>
            <a:pPr indent="-256032"/>
            <a:r>
              <a:rPr lang="en-US" dirty="0"/>
              <a:t>The density change in an urban area is called the </a:t>
            </a:r>
            <a:r>
              <a:rPr lang="en-US" b="1" dirty="0"/>
              <a:t>density gradient</a:t>
            </a:r>
            <a:r>
              <a:rPr lang="en-US" dirty="0"/>
              <a:t> where the number of houses per unit of land diminishes as distance from the center city increases</a:t>
            </a:r>
          </a:p>
          <a:p>
            <a:pPr indent="-256032"/>
            <a:r>
              <a:rPr lang="en-US" dirty="0"/>
              <a:t>Legislation to limit suburban growth and preserve farmland is called </a:t>
            </a:r>
            <a:r>
              <a:rPr lang="en-US" b="1" dirty="0"/>
              <a:t>smart growth</a:t>
            </a:r>
          </a:p>
        </p:txBody>
      </p:sp>
    </p:spTree>
    <p:extLst>
      <p:ext uri="{BB962C8B-B14F-4D97-AF65-F5344CB8AC3E}">
        <p14:creationId xmlns:p14="http://schemas.microsoft.com/office/powerpoint/2010/main" val="2915399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13.1.1 Cities </a:t>
            </a:r>
            <a:r>
              <a:rPr lang="en-IN" dirty="0" smtClean="0"/>
              <a:t>and </a:t>
            </a:r>
            <a:r>
              <a:rPr lang="en-IN" dirty="0"/>
              <a:t>Geography </a:t>
            </a:r>
            <a:r>
              <a:rPr lang="en-IN" sz="2000" b="0" dirty="0"/>
              <a:t>(3 of 5)</a:t>
            </a:r>
            <a:endParaRPr lang="en-IN" dirty="0"/>
          </a:p>
        </p:txBody>
      </p:sp>
      <p:sp>
        <p:nvSpPr>
          <p:cNvPr id="8" name="Content Placeholder 7"/>
          <p:cNvSpPr>
            <a:spLocks noGrp="1"/>
          </p:cNvSpPr>
          <p:nvPr>
            <p:ph sz="quarter" idx="13"/>
          </p:nvPr>
        </p:nvSpPr>
        <p:spPr>
          <a:xfrm>
            <a:off x="457200" y="1556326"/>
            <a:ext cx="8534400" cy="4434275"/>
          </a:xfrm>
        </p:spPr>
        <p:txBody>
          <a:bodyPr/>
          <a:lstStyle/>
          <a:p>
            <a:pPr indent="-256032"/>
            <a:r>
              <a:rPr lang="en-US" dirty="0"/>
              <a:t>A </a:t>
            </a:r>
            <a:r>
              <a:rPr lang="en-US" b="1" dirty="0"/>
              <a:t>megalopolis</a:t>
            </a:r>
            <a:r>
              <a:rPr lang="en-US" dirty="0"/>
              <a:t> is a collection of adjacent or overlapping metropolitan areas that merge into a continuous urban region. The northeast corridor of the United States (Boston-New York-Philadelphia-Baltimore-Washington D</a:t>
            </a:r>
            <a:r>
              <a:rPr lang="en-US" sz="100" dirty="0"/>
              <a:t> </a:t>
            </a:r>
            <a:r>
              <a:rPr lang="en-US" dirty="0"/>
              <a:t>C) is an example. The </a:t>
            </a:r>
            <a:r>
              <a:rPr lang="en-US" dirty="0" err="1"/>
              <a:t>Tokaido</a:t>
            </a:r>
            <a:r>
              <a:rPr lang="en-US" dirty="0"/>
              <a:t> corridor of Japan (Tokyo-Yokohama-Nagoya) is another example</a:t>
            </a:r>
          </a:p>
        </p:txBody>
      </p:sp>
    </p:spTree>
    <p:extLst>
      <p:ext uri="{BB962C8B-B14F-4D97-AF65-F5344CB8AC3E}">
        <p14:creationId xmlns:p14="http://schemas.microsoft.com/office/powerpoint/2010/main" val="32851426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13.3.2 Suburban Sprawl </a:t>
            </a:r>
            <a:r>
              <a:rPr lang="en-US" sz="2000" b="0" dirty="0"/>
              <a:t>(2 of </a:t>
            </a:r>
            <a:r>
              <a:rPr lang="en-US" sz="2000" b="0" dirty="0" smtClean="0"/>
              <a:t>5)</a:t>
            </a:r>
            <a:endParaRPr lang="en-US" sz="2000" b="0" dirty="0"/>
          </a:p>
        </p:txBody>
      </p:sp>
      <p:sp>
        <p:nvSpPr>
          <p:cNvPr id="8" name="Content Placeholder 7"/>
          <p:cNvSpPr>
            <a:spLocks noGrp="1"/>
          </p:cNvSpPr>
          <p:nvPr>
            <p:ph sz="quarter" idx="13"/>
          </p:nvPr>
        </p:nvSpPr>
        <p:spPr>
          <a:xfrm>
            <a:off x="457200" y="1556324"/>
            <a:ext cx="8229600" cy="691575"/>
          </a:xfrm>
        </p:spPr>
        <p:txBody>
          <a:bodyPr/>
          <a:lstStyle/>
          <a:p>
            <a:pPr marL="0" indent="0">
              <a:buNone/>
              <a:tabLst>
                <a:tab pos="2800350" algn="l"/>
              </a:tabLst>
            </a:pPr>
            <a:r>
              <a:rPr lang="it-IT" sz="2200" b="1" dirty="0"/>
              <a:t>Figure 13-52:</a:t>
            </a:r>
            <a:r>
              <a:rPr lang="it-IT" sz="2200" dirty="0"/>
              <a:t> </a:t>
            </a:r>
            <a:r>
              <a:rPr lang="en-US" sz="2200" dirty="0"/>
              <a:t>Modern suburban sprawl results in higher costs to connect distant roads and utilities as well as the loss of farmland.</a:t>
            </a:r>
          </a:p>
        </p:txBody>
      </p:sp>
      <p:pic>
        <p:nvPicPr>
          <p:cNvPr id="3" name="Picture 2" descr="An aerial view of a suburban sprawl in Albuquerque, New Mexico."/>
          <p:cNvPicPr>
            <a:picLocks noChangeAspect="1"/>
          </p:cNvPicPr>
          <p:nvPr/>
        </p:nvPicPr>
        <p:blipFill rotWithShape="1">
          <a:blip r:embed="rId2">
            <a:extLst>
              <a:ext uri="{28A0092B-C50C-407E-A947-70E740481C1C}">
                <a14:useLocalDpi xmlns:a14="http://schemas.microsoft.com/office/drawing/2010/main" val="0"/>
              </a:ext>
            </a:extLst>
          </a:blip>
          <a:srcRect t="1" r="3784" b="934"/>
          <a:stretch/>
        </p:blipFill>
        <p:spPr>
          <a:xfrm>
            <a:off x="2418724" y="2381628"/>
            <a:ext cx="3648701" cy="3942972"/>
          </a:xfrm>
          <a:prstGeom prst="rect">
            <a:avLst/>
          </a:prstGeom>
        </p:spPr>
      </p:pic>
    </p:spTree>
    <p:extLst>
      <p:ext uri="{BB962C8B-B14F-4D97-AF65-F5344CB8AC3E}">
        <p14:creationId xmlns:p14="http://schemas.microsoft.com/office/powerpoint/2010/main" val="41105234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13.3.2 Suburban Sprawl </a:t>
            </a:r>
            <a:r>
              <a:rPr lang="en-US" sz="2000" b="0" dirty="0"/>
              <a:t>(3 of </a:t>
            </a:r>
            <a:r>
              <a:rPr lang="en-US" sz="2000" b="0" dirty="0" smtClean="0"/>
              <a:t>5)</a:t>
            </a:r>
            <a:endParaRPr lang="en-US" dirty="0"/>
          </a:p>
        </p:txBody>
      </p:sp>
      <p:sp>
        <p:nvSpPr>
          <p:cNvPr id="8" name="Content Placeholder 7"/>
          <p:cNvSpPr>
            <a:spLocks noGrp="1"/>
          </p:cNvSpPr>
          <p:nvPr>
            <p:ph sz="quarter" idx="13"/>
          </p:nvPr>
        </p:nvSpPr>
        <p:spPr>
          <a:xfrm>
            <a:off x="457199" y="1556325"/>
            <a:ext cx="8353425" cy="948750"/>
          </a:xfrm>
        </p:spPr>
        <p:txBody>
          <a:bodyPr/>
          <a:lstStyle/>
          <a:p>
            <a:pPr marL="0" indent="0">
              <a:buNone/>
              <a:tabLst>
                <a:tab pos="2800350" algn="l"/>
              </a:tabLst>
            </a:pPr>
            <a:r>
              <a:rPr lang="it-IT" sz="2000" b="1" dirty="0"/>
              <a:t>Figure 13-53:</a:t>
            </a:r>
            <a:r>
              <a:rPr lang="it-IT" sz="2000" dirty="0"/>
              <a:t> </a:t>
            </a:r>
            <a:r>
              <a:rPr lang="en-US" sz="2000" dirty="0"/>
              <a:t>In 1900, Cleveland had a strong density gradient, with high densities at the center and low densities farther </a:t>
            </a:r>
            <a:r>
              <a:rPr lang="en-US" sz="2000" dirty="0" smtClean="0"/>
              <a:t>out. Suburbanization </a:t>
            </a:r>
            <a:r>
              <a:rPr lang="en-US" sz="2000" dirty="0"/>
              <a:t>flattened that density gradient.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775" y="2624573"/>
            <a:ext cx="3600450" cy="3714388"/>
          </a:xfrm>
          <a:prstGeom prst="rect">
            <a:avLst/>
          </a:prstGeom>
        </p:spPr>
      </p:pic>
      <p:sp>
        <p:nvSpPr>
          <p:cNvPr id="19" name="Rectangle 5"/>
          <p:cNvSpPr>
            <a:spLocks noChangeArrowheads="1"/>
          </p:cNvSpPr>
          <p:nvPr/>
        </p:nvSpPr>
        <p:spPr bwMode="auto">
          <a:xfrm>
            <a:off x="5221288" y="5354638"/>
            <a:ext cx="2837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EEF"/>
                </a:solidFill>
                <a:effectLst/>
                <a:latin typeface="+mj-lt"/>
              </a:rPr>
              <a:t>Lake Erie</a:t>
            </a:r>
            <a:endParaRPr kumimoji="0" lang="en-US" altLang="en-US" b="1" i="0" u="none" strike="noStrike" cap="none" normalizeH="0" baseline="0" dirty="0" smtClean="0">
              <a:ln>
                <a:noFill/>
              </a:ln>
              <a:solidFill>
                <a:schemeClr val="tx1"/>
              </a:solidFill>
              <a:effectLst/>
              <a:latin typeface="+mj-lt"/>
            </a:endParaRPr>
          </a:p>
        </p:txBody>
      </p:sp>
      <p:sp>
        <p:nvSpPr>
          <p:cNvPr id="22" name="Rectangle 8"/>
          <p:cNvSpPr>
            <a:spLocks noChangeArrowheads="1"/>
          </p:cNvSpPr>
          <p:nvPr/>
        </p:nvSpPr>
        <p:spPr bwMode="auto">
          <a:xfrm>
            <a:off x="5973763" y="5297488"/>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90</a:t>
            </a:r>
            <a:endParaRPr kumimoji="0" lang="en-US" altLang="en-US" b="1" i="0" u="none" strike="noStrike" cap="none" normalizeH="0" baseline="0" smtClean="0">
              <a:ln>
                <a:noFill/>
              </a:ln>
              <a:solidFill>
                <a:schemeClr val="tx1"/>
              </a:solidFill>
              <a:effectLst/>
              <a:latin typeface="+mj-lt"/>
            </a:endParaRPr>
          </a:p>
        </p:txBody>
      </p:sp>
      <p:sp>
        <p:nvSpPr>
          <p:cNvPr id="23" name="Rectangle 9"/>
          <p:cNvSpPr>
            <a:spLocks noChangeArrowheads="1"/>
          </p:cNvSpPr>
          <p:nvPr/>
        </p:nvSpPr>
        <p:spPr bwMode="auto">
          <a:xfrm>
            <a:off x="4716463" y="5757863"/>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90</a:t>
            </a:r>
            <a:endParaRPr kumimoji="0" lang="en-US" altLang="en-US" b="1" i="0" u="none" strike="noStrike" cap="none" normalizeH="0" baseline="0" smtClean="0">
              <a:ln>
                <a:noFill/>
              </a:ln>
              <a:solidFill>
                <a:schemeClr val="tx1"/>
              </a:solidFill>
              <a:effectLst/>
              <a:latin typeface="+mj-lt"/>
            </a:endParaRPr>
          </a:p>
        </p:txBody>
      </p:sp>
      <p:sp>
        <p:nvSpPr>
          <p:cNvPr id="24" name="Rectangle 10"/>
          <p:cNvSpPr>
            <a:spLocks noChangeArrowheads="1"/>
          </p:cNvSpPr>
          <p:nvPr/>
        </p:nvSpPr>
        <p:spPr bwMode="auto">
          <a:xfrm>
            <a:off x="4997450" y="6242051"/>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71</a:t>
            </a:r>
            <a:endParaRPr kumimoji="0" lang="en-US" altLang="en-US" b="1" i="0" u="none" strike="noStrike" cap="none" normalizeH="0" baseline="0" smtClean="0">
              <a:ln>
                <a:noFill/>
              </a:ln>
              <a:solidFill>
                <a:schemeClr val="tx1"/>
              </a:solidFill>
              <a:effectLst/>
              <a:latin typeface="+mj-lt"/>
            </a:endParaRPr>
          </a:p>
        </p:txBody>
      </p:sp>
      <p:sp>
        <p:nvSpPr>
          <p:cNvPr id="25" name="Rectangle 11"/>
          <p:cNvSpPr>
            <a:spLocks noChangeArrowheads="1"/>
          </p:cNvSpPr>
          <p:nvPr/>
        </p:nvSpPr>
        <p:spPr bwMode="auto">
          <a:xfrm>
            <a:off x="5426075" y="5876926"/>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71</a:t>
            </a:r>
            <a:endParaRPr kumimoji="0" lang="en-US" altLang="en-US" b="1" i="0" u="none" strike="noStrike" cap="none" normalizeH="0" baseline="0" smtClean="0">
              <a:ln>
                <a:noFill/>
              </a:ln>
              <a:solidFill>
                <a:schemeClr val="tx1"/>
              </a:solidFill>
              <a:effectLst/>
              <a:latin typeface="+mj-lt"/>
            </a:endParaRPr>
          </a:p>
        </p:txBody>
      </p:sp>
      <p:sp>
        <p:nvSpPr>
          <p:cNvPr id="26" name="Rectangle 12"/>
          <p:cNvSpPr>
            <a:spLocks noChangeArrowheads="1"/>
          </p:cNvSpPr>
          <p:nvPr/>
        </p:nvSpPr>
        <p:spPr bwMode="auto">
          <a:xfrm>
            <a:off x="5630863" y="5826126"/>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77</a:t>
            </a:r>
            <a:endParaRPr kumimoji="0" lang="en-US" altLang="en-US" b="1" i="0" u="none" strike="noStrike" cap="none" normalizeH="0" baseline="0" smtClean="0">
              <a:ln>
                <a:noFill/>
              </a:ln>
              <a:solidFill>
                <a:schemeClr val="tx1"/>
              </a:solidFill>
              <a:effectLst/>
              <a:latin typeface="+mj-lt"/>
            </a:endParaRPr>
          </a:p>
        </p:txBody>
      </p:sp>
      <p:sp>
        <p:nvSpPr>
          <p:cNvPr id="27" name="Rectangle 13"/>
          <p:cNvSpPr>
            <a:spLocks noChangeArrowheads="1"/>
          </p:cNvSpPr>
          <p:nvPr/>
        </p:nvSpPr>
        <p:spPr bwMode="auto">
          <a:xfrm>
            <a:off x="6273800" y="5846763"/>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271</a:t>
            </a:r>
            <a:endParaRPr kumimoji="0" lang="en-US" altLang="en-US" b="1" i="0" u="none" strike="noStrike" cap="none" normalizeH="0" baseline="0" smtClean="0">
              <a:ln>
                <a:noFill/>
              </a:ln>
              <a:solidFill>
                <a:schemeClr val="tx1"/>
              </a:solidFill>
              <a:effectLst/>
              <a:latin typeface="+mj-lt"/>
            </a:endParaRPr>
          </a:p>
        </p:txBody>
      </p:sp>
      <p:sp>
        <p:nvSpPr>
          <p:cNvPr id="28" name="Rectangle 14"/>
          <p:cNvSpPr>
            <a:spLocks noChangeArrowheads="1"/>
          </p:cNvSpPr>
          <p:nvPr/>
        </p:nvSpPr>
        <p:spPr bwMode="auto">
          <a:xfrm>
            <a:off x="6181725" y="6211888"/>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271</a:t>
            </a:r>
            <a:endParaRPr kumimoji="0" lang="en-US" altLang="en-US" b="1" i="0" u="none" strike="noStrike" cap="none" normalizeH="0" baseline="0" smtClean="0">
              <a:ln>
                <a:noFill/>
              </a:ln>
              <a:solidFill>
                <a:schemeClr val="tx1"/>
              </a:solidFill>
              <a:effectLst/>
              <a:latin typeface="+mj-lt"/>
            </a:endParaRPr>
          </a:p>
        </p:txBody>
      </p:sp>
      <p:sp>
        <p:nvSpPr>
          <p:cNvPr id="29" name="Rectangle 15"/>
          <p:cNvSpPr>
            <a:spLocks noChangeArrowheads="1"/>
          </p:cNvSpPr>
          <p:nvPr/>
        </p:nvSpPr>
        <p:spPr bwMode="auto">
          <a:xfrm>
            <a:off x="6065838" y="6054726"/>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480</a:t>
            </a:r>
            <a:endParaRPr kumimoji="0" lang="en-US" altLang="en-US" b="1" i="0" u="none" strike="noStrike" cap="none" normalizeH="0" baseline="0" smtClean="0">
              <a:ln>
                <a:noFill/>
              </a:ln>
              <a:solidFill>
                <a:schemeClr val="tx1"/>
              </a:solidFill>
              <a:effectLst/>
              <a:latin typeface="+mj-lt"/>
            </a:endParaRPr>
          </a:p>
        </p:txBody>
      </p:sp>
      <p:sp>
        <p:nvSpPr>
          <p:cNvPr id="30" name="Rectangle 16"/>
          <p:cNvSpPr>
            <a:spLocks noChangeArrowheads="1"/>
          </p:cNvSpPr>
          <p:nvPr/>
        </p:nvSpPr>
        <p:spPr bwMode="auto">
          <a:xfrm>
            <a:off x="4740275" y="6045201"/>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480</a:t>
            </a:r>
            <a:endParaRPr kumimoji="0" lang="en-US" altLang="en-US" b="1" i="0" u="none" strike="noStrike" cap="none" normalizeH="0" baseline="0" smtClean="0">
              <a:ln>
                <a:noFill/>
              </a:ln>
              <a:solidFill>
                <a:schemeClr val="tx1"/>
              </a:solidFill>
              <a:effectLst/>
              <a:latin typeface="+mj-lt"/>
            </a:endParaRPr>
          </a:p>
        </p:txBody>
      </p:sp>
      <p:sp>
        <p:nvSpPr>
          <p:cNvPr id="31" name="Rectangle 17"/>
          <p:cNvSpPr>
            <a:spLocks noChangeArrowheads="1"/>
          </p:cNvSpPr>
          <p:nvPr/>
        </p:nvSpPr>
        <p:spPr bwMode="auto">
          <a:xfrm>
            <a:off x="5110955" y="5541963"/>
            <a:ext cx="3638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Cleveland</a:t>
            </a:r>
            <a:endParaRPr kumimoji="0" lang="en-US" altLang="en-US" b="1" i="0" u="none" strike="noStrike" cap="none" normalizeH="0" baseline="0" dirty="0" smtClean="0">
              <a:ln>
                <a:noFill/>
              </a:ln>
              <a:solidFill>
                <a:schemeClr val="tx1"/>
              </a:solidFill>
              <a:effectLst/>
              <a:latin typeface="+mj-lt"/>
            </a:endParaRPr>
          </a:p>
        </p:txBody>
      </p:sp>
      <p:sp>
        <p:nvSpPr>
          <p:cNvPr id="32" name="Rectangle 18"/>
          <p:cNvSpPr>
            <a:spLocks noChangeArrowheads="1"/>
          </p:cNvSpPr>
          <p:nvPr/>
        </p:nvSpPr>
        <p:spPr bwMode="auto">
          <a:xfrm>
            <a:off x="5221288" y="4062413"/>
            <a:ext cx="2837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latin typeface="+mj-lt"/>
              </a:rPr>
              <a:t>Lake Erie</a:t>
            </a:r>
            <a:endParaRPr kumimoji="0" lang="en-US" altLang="en-US" b="1" i="0" u="none" strike="noStrike" cap="none" normalizeH="0" baseline="0" dirty="0" smtClean="0">
              <a:ln>
                <a:noFill/>
              </a:ln>
              <a:solidFill>
                <a:schemeClr val="tx1"/>
              </a:solidFill>
              <a:effectLst/>
              <a:latin typeface="+mj-lt"/>
            </a:endParaRPr>
          </a:p>
        </p:txBody>
      </p:sp>
      <p:sp>
        <p:nvSpPr>
          <p:cNvPr id="35" name="Rectangle 21"/>
          <p:cNvSpPr>
            <a:spLocks noChangeArrowheads="1"/>
          </p:cNvSpPr>
          <p:nvPr/>
        </p:nvSpPr>
        <p:spPr bwMode="auto">
          <a:xfrm>
            <a:off x="5976938" y="4017963"/>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90</a:t>
            </a:r>
            <a:endParaRPr kumimoji="0" lang="en-US" altLang="en-US" b="1" i="0" u="none" strike="noStrike" cap="none" normalizeH="0" baseline="0" smtClean="0">
              <a:ln>
                <a:noFill/>
              </a:ln>
              <a:solidFill>
                <a:schemeClr val="tx1"/>
              </a:solidFill>
              <a:effectLst/>
              <a:latin typeface="+mj-lt"/>
            </a:endParaRPr>
          </a:p>
        </p:txBody>
      </p:sp>
      <p:sp>
        <p:nvSpPr>
          <p:cNvPr id="36" name="Rectangle 22"/>
          <p:cNvSpPr>
            <a:spLocks noChangeArrowheads="1"/>
          </p:cNvSpPr>
          <p:nvPr/>
        </p:nvSpPr>
        <p:spPr bwMode="auto">
          <a:xfrm>
            <a:off x="4719638" y="4478338"/>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90</a:t>
            </a:r>
            <a:endParaRPr kumimoji="0" lang="en-US" altLang="en-US" b="1" i="0" u="none" strike="noStrike" cap="none" normalizeH="0" baseline="0" smtClean="0">
              <a:ln>
                <a:noFill/>
              </a:ln>
              <a:solidFill>
                <a:schemeClr val="tx1"/>
              </a:solidFill>
              <a:effectLst/>
              <a:latin typeface="+mj-lt"/>
            </a:endParaRPr>
          </a:p>
        </p:txBody>
      </p:sp>
      <p:sp>
        <p:nvSpPr>
          <p:cNvPr id="37" name="Rectangle 23"/>
          <p:cNvSpPr>
            <a:spLocks noChangeArrowheads="1"/>
          </p:cNvSpPr>
          <p:nvPr/>
        </p:nvSpPr>
        <p:spPr bwMode="auto">
          <a:xfrm>
            <a:off x="5000625" y="4962526"/>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71</a:t>
            </a:r>
            <a:endParaRPr kumimoji="0" lang="en-US" altLang="en-US" b="1" i="0" u="none" strike="noStrike" cap="none" normalizeH="0" baseline="0" smtClean="0">
              <a:ln>
                <a:noFill/>
              </a:ln>
              <a:solidFill>
                <a:schemeClr val="tx1"/>
              </a:solidFill>
              <a:effectLst/>
              <a:latin typeface="+mj-lt"/>
            </a:endParaRPr>
          </a:p>
        </p:txBody>
      </p:sp>
      <p:sp>
        <p:nvSpPr>
          <p:cNvPr id="38" name="Rectangle 24"/>
          <p:cNvSpPr>
            <a:spLocks noChangeArrowheads="1"/>
          </p:cNvSpPr>
          <p:nvPr/>
        </p:nvSpPr>
        <p:spPr bwMode="auto">
          <a:xfrm>
            <a:off x="5427663" y="4597401"/>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71</a:t>
            </a:r>
            <a:endParaRPr kumimoji="0" lang="en-US" altLang="en-US" b="1" i="0" u="none" strike="noStrike" cap="none" normalizeH="0" baseline="0" smtClean="0">
              <a:ln>
                <a:noFill/>
              </a:ln>
              <a:solidFill>
                <a:schemeClr val="tx1"/>
              </a:solidFill>
              <a:effectLst/>
              <a:latin typeface="+mj-lt"/>
            </a:endParaRPr>
          </a:p>
        </p:txBody>
      </p:sp>
      <p:sp>
        <p:nvSpPr>
          <p:cNvPr id="39" name="Rectangle 25"/>
          <p:cNvSpPr>
            <a:spLocks noChangeArrowheads="1"/>
          </p:cNvSpPr>
          <p:nvPr/>
        </p:nvSpPr>
        <p:spPr bwMode="auto">
          <a:xfrm>
            <a:off x="5632450" y="4546601"/>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77</a:t>
            </a:r>
            <a:endParaRPr kumimoji="0" lang="en-US" altLang="en-US" b="1" i="0" u="none" strike="noStrike" cap="none" normalizeH="0" baseline="0" smtClean="0">
              <a:ln>
                <a:noFill/>
              </a:ln>
              <a:solidFill>
                <a:schemeClr val="tx1"/>
              </a:solidFill>
              <a:effectLst/>
              <a:latin typeface="+mj-lt"/>
            </a:endParaRPr>
          </a:p>
        </p:txBody>
      </p:sp>
      <p:sp>
        <p:nvSpPr>
          <p:cNvPr id="40" name="Rectangle 26"/>
          <p:cNvSpPr>
            <a:spLocks noChangeArrowheads="1"/>
          </p:cNvSpPr>
          <p:nvPr/>
        </p:nvSpPr>
        <p:spPr bwMode="auto">
          <a:xfrm>
            <a:off x="6276975" y="4567238"/>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271</a:t>
            </a:r>
            <a:endParaRPr kumimoji="0" lang="en-US" altLang="en-US" b="1" i="0" u="none" strike="noStrike" cap="none" normalizeH="0" baseline="0" smtClean="0">
              <a:ln>
                <a:noFill/>
              </a:ln>
              <a:solidFill>
                <a:schemeClr val="tx1"/>
              </a:solidFill>
              <a:effectLst/>
              <a:latin typeface="+mj-lt"/>
            </a:endParaRPr>
          </a:p>
        </p:txBody>
      </p:sp>
      <p:sp>
        <p:nvSpPr>
          <p:cNvPr id="41" name="Rectangle 27"/>
          <p:cNvSpPr>
            <a:spLocks noChangeArrowheads="1"/>
          </p:cNvSpPr>
          <p:nvPr/>
        </p:nvSpPr>
        <p:spPr bwMode="auto">
          <a:xfrm>
            <a:off x="6181725" y="4932363"/>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271</a:t>
            </a:r>
            <a:endParaRPr kumimoji="0" lang="en-US" altLang="en-US" b="1" i="0" u="none" strike="noStrike" cap="none" normalizeH="0" baseline="0" smtClean="0">
              <a:ln>
                <a:noFill/>
              </a:ln>
              <a:solidFill>
                <a:schemeClr val="tx1"/>
              </a:solidFill>
              <a:effectLst/>
              <a:latin typeface="+mj-lt"/>
            </a:endParaRPr>
          </a:p>
        </p:txBody>
      </p:sp>
      <p:sp>
        <p:nvSpPr>
          <p:cNvPr id="42" name="Rectangle 28"/>
          <p:cNvSpPr>
            <a:spLocks noChangeArrowheads="1"/>
          </p:cNvSpPr>
          <p:nvPr/>
        </p:nvSpPr>
        <p:spPr bwMode="auto">
          <a:xfrm>
            <a:off x="6069013" y="4775201"/>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480</a:t>
            </a:r>
            <a:endParaRPr kumimoji="0" lang="en-US" altLang="en-US" b="1" i="0" u="none" strike="noStrike" cap="none" normalizeH="0" baseline="0" smtClean="0">
              <a:ln>
                <a:noFill/>
              </a:ln>
              <a:solidFill>
                <a:schemeClr val="tx1"/>
              </a:solidFill>
              <a:effectLst/>
              <a:latin typeface="+mj-lt"/>
            </a:endParaRPr>
          </a:p>
        </p:txBody>
      </p:sp>
      <p:sp>
        <p:nvSpPr>
          <p:cNvPr id="43" name="Rectangle 29"/>
          <p:cNvSpPr>
            <a:spLocks noChangeArrowheads="1"/>
          </p:cNvSpPr>
          <p:nvPr/>
        </p:nvSpPr>
        <p:spPr bwMode="auto">
          <a:xfrm>
            <a:off x="4743450" y="4765676"/>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480</a:t>
            </a:r>
            <a:endParaRPr kumimoji="0" lang="en-US" altLang="en-US" b="1" i="0" u="none" strike="noStrike" cap="none" normalizeH="0" baseline="0" smtClean="0">
              <a:ln>
                <a:noFill/>
              </a:ln>
              <a:solidFill>
                <a:schemeClr val="tx1"/>
              </a:solidFill>
              <a:effectLst/>
              <a:latin typeface="+mj-lt"/>
            </a:endParaRPr>
          </a:p>
        </p:txBody>
      </p:sp>
      <p:sp>
        <p:nvSpPr>
          <p:cNvPr id="44" name="Rectangle 30"/>
          <p:cNvSpPr>
            <a:spLocks noChangeArrowheads="1"/>
          </p:cNvSpPr>
          <p:nvPr/>
        </p:nvSpPr>
        <p:spPr bwMode="auto">
          <a:xfrm>
            <a:off x="5140325" y="4259263"/>
            <a:ext cx="3638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Cleveland</a:t>
            </a:r>
            <a:endParaRPr kumimoji="0" lang="en-US" altLang="en-US" b="1" i="0" u="none" strike="noStrike" cap="none" normalizeH="0" baseline="0" dirty="0" smtClean="0">
              <a:ln>
                <a:noFill/>
              </a:ln>
              <a:solidFill>
                <a:schemeClr val="tx1"/>
              </a:solidFill>
              <a:effectLst/>
              <a:latin typeface="+mj-lt"/>
            </a:endParaRPr>
          </a:p>
        </p:txBody>
      </p:sp>
      <p:sp>
        <p:nvSpPr>
          <p:cNvPr id="45" name="Rectangle 31"/>
          <p:cNvSpPr>
            <a:spLocks noChangeArrowheads="1"/>
          </p:cNvSpPr>
          <p:nvPr/>
        </p:nvSpPr>
        <p:spPr bwMode="auto">
          <a:xfrm>
            <a:off x="3346450" y="4062413"/>
            <a:ext cx="2837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EEF"/>
                </a:solidFill>
                <a:effectLst/>
                <a:latin typeface="+mj-lt"/>
              </a:rPr>
              <a:t>Lake Erie</a:t>
            </a:r>
            <a:endParaRPr kumimoji="0" lang="en-US" altLang="en-US" b="1" i="0" u="none" strike="noStrike" cap="none" normalizeH="0" baseline="0" dirty="0" smtClean="0">
              <a:ln>
                <a:noFill/>
              </a:ln>
              <a:solidFill>
                <a:schemeClr val="tx1"/>
              </a:solidFill>
              <a:effectLst/>
              <a:latin typeface="+mj-lt"/>
            </a:endParaRPr>
          </a:p>
        </p:txBody>
      </p:sp>
      <p:sp>
        <p:nvSpPr>
          <p:cNvPr id="48" name="Rectangle 34"/>
          <p:cNvSpPr>
            <a:spLocks noChangeArrowheads="1"/>
          </p:cNvSpPr>
          <p:nvPr/>
        </p:nvSpPr>
        <p:spPr bwMode="auto">
          <a:xfrm>
            <a:off x="4116388" y="4017963"/>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90</a:t>
            </a:r>
            <a:endParaRPr kumimoji="0" lang="en-US" altLang="en-US" b="1" i="0" u="none" strike="noStrike" cap="none" normalizeH="0" baseline="0" smtClean="0">
              <a:ln>
                <a:noFill/>
              </a:ln>
              <a:solidFill>
                <a:schemeClr val="tx1"/>
              </a:solidFill>
              <a:effectLst/>
              <a:latin typeface="+mj-lt"/>
            </a:endParaRPr>
          </a:p>
        </p:txBody>
      </p:sp>
      <p:sp>
        <p:nvSpPr>
          <p:cNvPr id="49" name="Rectangle 35"/>
          <p:cNvSpPr>
            <a:spLocks noChangeArrowheads="1"/>
          </p:cNvSpPr>
          <p:nvPr/>
        </p:nvSpPr>
        <p:spPr bwMode="auto">
          <a:xfrm>
            <a:off x="2857500" y="4478338"/>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90</a:t>
            </a:r>
            <a:endParaRPr kumimoji="0" lang="en-US" altLang="en-US" b="1" i="0" u="none" strike="noStrike" cap="none" normalizeH="0" baseline="0" smtClean="0">
              <a:ln>
                <a:noFill/>
              </a:ln>
              <a:solidFill>
                <a:schemeClr val="tx1"/>
              </a:solidFill>
              <a:effectLst/>
              <a:latin typeface="+mj-lt"/>
            </a:endParaRPr>
          </a:p>
        </p:txBody>
      </p:sp>
      <p:sp>
        <p:nvSpPr>
          <p:cNvPr id="50" name="Rectangle 36"/>
          <p:cNvSpPr>
            <a:spLocks noChangeArrowheads="1"/>
          </p:cNvSpPr>
          <p:nvPr/>
        </p:nvSpPr>
        <p:spPr bwMode="auto">
          <a:xfrm>
            <a:off x="3140075" y="4962526"/>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71</a:t>
            </a:r>
            <a:endParaRPr kumimoji="0" lang="en-US" altLang="en-US" b="1" i="0" u="none" strike="noStrike" cap="none" normalizeH="0" baseline="0" smtClean="0">
              <a:ln>
                <a:noFill/>
              </a:ln>
              <a:solidFill>
                <a:schemeClr val="tx1"/>
              </a:solidFill>
              <a:effectLst/>
              <a:latin typeface="+mj-lt"/>
            </a:endParaRPr>
          </a:p>
        </p:txBody>
      </p:sp>
      <p:sp>
        <p:nvSpPr>
          <p:cNvPr id="51" name="Rectangle 37"/>
          <p:cNvSpPr>
            <a:spLocks noChangeArrowheads="1"/>
          </p:cNvSpPr>
          <p:nvPr/>
        </p:nvSpPr>
        <p:spPr bwMode="auto">
          <a:xfrm>
            <a:off x="3567113" y="4600576"/>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71</a:t>
            </a:r>
            <a:endParaRPr kumimoji="0" lang="en-US" altLang="en-US" b="1" i="0" u="none" strike="noStrike" cap="none" normalizeH="0" baseline="0" smtClean="0">
              <a:ln>
                <a:noFill/>
              </a:ln>
              <a:solidFill>
                <a:schemeClr val="tx1"/>
              </a:solidFill>
              <a:effectLst/>
              <a:latin typeface="+mj-lt"/>
            </a:endParaRPr>
          </a:p>
        </p:txBody>
      </p:sp>
      <p:sp>
        <p:nvSpPr>
          <p:cNvPr id="52" name="Rectangle 38"/>
          <p:cNvSpPr>
            <a:spLocks noChangeArrowheads="1"/>
          </p:cNvSpPr>
          <p:nvPr/>
        </p:nvSpPr>
        <p:spPr bwMode="auto">
          <a:xfrm>
            <a:off x="3768725" y="4546601"/>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77</a:t>
            </a:r>
            <a:endParaRPr kumimoji="0" lang="en-US" altLang="en-US" b="1" i="0" u="none" strike="noStrike" cap="none" normalizeH="0" baseline="0" smtClean="0">
              <a:ln>
                <a:noFill/>
              </a:ln>
              <a:solidFill>
                <a:schemeClr val="tx1"/>
              </a:solidFill>
              <a:effectLst/>
              <a:latin typeface="+mj-lt"/>
            </a:endParaRPr>
          </a:p>
        </p:txBody>
      </p:sp>
      <p:sp>
        <p:nvSpPr>
          <p:cNvPr id="53" name="Rectangle 39"/>
          <p:cNvSpPr>
            <a:spLocks noChangeArrowheads="1"/>
          </p:cNvSpPr>
          <p:nvPr/>
        </p:nvSpPr>
        <p:spPr bwMode="auto">
          <a:xfrm>
            <a:off x="4416425" y="4567238"/>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271</a:t>
            </a:r>
            <a:endParaRPr kumimoji="0" lang="en-US" altLang="en-US" b="1" i="0" u="none" strike="noStrike" cap="none" normalizeH="0" baseline="0" smtClean="0">
              <a:ln>
                <a:noFill/>
              </a:ln>
              <a:solidFill>
                <a:schemeClr val="tx1"/>
              </a:solidFill>
              <a:effectLst/>
              <a:latin typeface="+mj-lt"/>
            </a:endParaRPr>
          </a:p>
        </p:txBody>
      </p:sp>
      <p:sp>
        <p:nvSpPr>
          <p:cNvPr id="54" name="Rectangle 40"/>
          <p:cNvSpPr>
            <a:spLocks noChangeArrowheads="1"/>
          </p:cNvSpPr>
          <p:nvPr/>
        </p:nvSpPr>
        <p:spPr bwMode="auto">
          <a:xfrm>
            <a:off x="4321175" y="4932363"/>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271</a:t>
            </a:r>
            <a:endParaRPr kumimoji="0" lang="en-US" altLang="en-US" b="1" i="0" u="none" strike="noStrike" cap="none" normalizeH="0" baseline="0" smtClean="0">
              <a:ln>
                <a:noFill/>
              </a:ln>
              <a:solidFill>
                <a:schemeClr val="tx1"/>
              </a:solidFill>
              <a:effectLst/>
              <a:latin typeface="+mj-lt"/>
            </a:endParaRPr>
          </a:p>
        </p:txBody>
      </p:sp>
      <p:sp>
        <p:nvSpPr>
          <p:cNvPr id="55" name="Rectangle 41"/>
          <p:cNvSpPr>
            <a:spLocks noChangeArrowheads="1"/>
          </p:cNvSpPr>
          <p:nvPr/>
        </p:nvSpPr>
        <p:spPr bwMode="auto">
          <a:xfrm>
            <a:off x="4208463" y="4778376"/>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480</a:t>
            </a:r>
            <a:endParaRPr kumimoji="0" lang="en-US" altLang="en-US" b="1" i="0" u="none" strike="noStrike" cap="none" normalizeH="0" baseline="0" smtClean="0">
              <a:ln>
                <a:noFill/>
              </a:ln>
              <a:solidFill>
                <a:schemeClr val="tx1"/>
              </a:solidFill>
              <a:effectLst/>
              <a:latin typeface="+mj-lt"/>
            </a:endParaRPr>
          </a:p>
        </p:txBody>
      </p:sp>
      <p:sp>
        <p:nvSpPr>
          <p:cNvPr id="56" name="Rectangle 42"/>
          <p:cNvSpPr>
            <a:spLocks noChangeArrowheads="1"/>
          </p:cNvSpPr>
          <p:nvPr/>
        </p:nvSpPr>
        <p:spPr bwMode="auto">
          <a:xfrm>
            <a:off x="2881313" y="4768851"/>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480</a:t>
            </a:r>
            <a:endParaRPr kumimoji="0" lang="en-US" altLang="en-US" b="1" i="0" u="none" strike="noStrike" cap="none" normalizeH="0" baseline="0" smtClean="0">
              <a:ln>
                <a:noFill/>
              </a:ln>
              <a:solidFill>
                <a:schemeClr val="tx1"/>
              </a:solidFill>
              <a:effectLst/>
              <a:latin typeface="+mj-lt"/>
            </a:endParaRPr>
          </a:p>
        </p:txBody>
      </p:sp>
      <p:sp>
        <p:nvSpPr>
          <p:cNvPr id="57" name="Rectangle 43"/>
          <p:cNvSpPr>
            <a:spLocks noChangeArrowheads="1"/>
          </p:cNvSpPr>
          <p:nvPr/>
        </p:nvSpPr>
        <p:spPr bwMode="auto">
          <a:xfrm>
            <a:off x="3262313" y="4275138"/>
            <a:ext cx="3638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Cleveland</a:t>
            </a:r>
            <a:endParaRPr kumimoji="0" lang="en-US" altLang="en-US" b="1" i="0" u="none" strike="noStrike" cap="none" normalizeH="0" baseline="0" dirty="0" smtClean="0">
              <a:ln>
                <a:noFill/>
              </a:ln>
              <a:solidFill>
                <a:schemeClr val="tx1"/>
              </a:solidFill>
              <a:effectLst/>
              <a:latin typeface="+mj-lt"/>
            </a:endParaRPr>
          </a:p>
        </p:txBody>
      </p:sp>
      <p:sp>
        <p:nvSpPr>
          <p:cNvPr id="58" name="Rectangle 44"/>
          <p:cNvSpPr>
            <a:spLocks noChangeArrowheads="1"/>
          </p:cNvSpPr>
          <p:nvPr/>
        </p:nvSpPr>
        <p:spPr bwMode="auto">
          <a:xfrm>
            <a:off x="5221288" y="2801938"/>
            <a:ext cx="2837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latin typeface="+mj-lt"/>
              </a:rPr>
              <a:t>Lake Erie</a:t>
            </a:r>
            <a:endParaRPr kumimoji="0" lang="en-US" altLang="en-US" b="1" i="0" u="none" strike="noStrike" cap="none" normalizeH="0" baseline="0" dirty="0" smtClean="0">
              <a:ln>
                <a:noFill/>
              </a:ln>
              <a:solidFill>
                <a:schemeClr val="tx1"/>
              </a:solidFill>
              <a:effectLst/>
              <a:latin typeface="+mj-lt"/>
            </a:endParaRPr>
          </a:p>
        </p:txBody>
      </p:sp>
      <p:sp>
        <p:nvSpPr>
          <p:cNvPr id="61" name="Rectangle 47"/>
          <p:cNvSpPr>
            <a:spLocks noChangeArrowheads="1"/>
          </p:cNvSpPr>
          <p:nvPr/>
        </p:nvSpPr>
        <p:spPr bwMode="auto">
          <a:xfrm>
            <a:off x="5973763" y="2733676"/>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90</a:t>
            </a:r>
            <a:endParaRPr kumimoji="0" lang="en-US" altLang="en-US" b="1" i="0" u="none" strike="noStrike" cap="none" normalizeH="0" baseline="0" smtClean="0">
              <a:ln>
                <a:noFill/>
              </a:ln>
              <a:solidFill>
                <a:schemeClr val="tx1"/>
              </a:solidFill>
              <a:effectLst/>
              <a:latin typeface="+mj-lt"/>
            </a:endParaRPr>
          </a:p>
        </p:txBody>
      </p:sp>
      <p:sp>
        <p:nvSpPr>
          <p:cNvPr id="62" name="Rectangle 48"/>
          <p:cNvSpPr>
            <a:spLocks noChangeArrowheads="1"/>
          </p:cNvSpPr>
          <p:nvPr/>
        </p:nvSpPr>
        <p:spPr bwMode="auto">
          <a:xfrm>
            <a:off x="4716463" y="3194051"/>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90</a:t>
            </a:r>
            <a:endParaRPr kumimoji="0" lang="en-US" altLang="en-US" b="1" i="0" u="none" strike="noStrike" cap="none" normalizeH="0" baseline="0" smtClean="0">
              <a:ln>
                <a:noFill/>
              </a:ln>
              <a:solidFill>
                <a:schemeClr val="tx1"/>
              </a:solidFill>
              <a:effectLst/>
              <a:latin typeface="+mj-lt"/>
            </a:endParaRPr>
          </a:p>
        </p:txBody>
      </p:sp>
      <p:sp>
        <p:nvSpPr>
          <p:cNvPr id="63" name="Rectangle 49"/>
          <p:cNvSpPr>
            <a:spLocks noChangeArrowheads="1"/>
          </p:cNvSpPr>
          <p:nvPr/>
        </p:nvSpPr>
        <p:spPr bwMode="auto">
          <a:xfrm>
            <a:off x="4997450" y="3676651"/>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71</a:t>
            </a:r>
            <a:endParaRPr kumimoji="0" lang="en-US" altLang="en-US" b="1" i="0" u="none" strike="noStrike" cap="none" normalizeH="0" baseline="0" smtClean="0">
              <a:ln>
                <a:noFill/>
              </a:ln>
              <a:solidFill>
                <a:schemeClr val="tx1"/>
              </a:solidFill>
              <a:effectLst/>
              <a:latin typeface="+mj-lt"/>
            </a:endParaRPr>
          </a:p>
        </p:txBody>
      </p:sp>
      <p:sp>
        <p:nvSpPr>
          <p:cNvPr id="64" name="Rectangle 50"/>
          <p:cNvSpPr>
            <a:spLocks noChangeArrowheads="1"/>
          </p:cNvSpPr>
          <p:nvPr/>
        </p:nvSpPr>
        <p:spPr bwMode="auto">
          <a:xfrm>
            <a:off x="5426075" y="3311526"/>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71</a:t>
            </a:r>
            <a:endParaRPr kumimoji="0" lang="en-US" altLang="en-US" b="1" i="0" u="none" strike="noStrike" cap="none" normalizeH="0" baseline="0" smtClean="0">
              <a:ln>
                <a:noFill/>
              </a:ln>
              <a:solidFill>
                <a:schemeClr val="tx1"/>
              </a:solidFill>
              <a:effectLst/>
              <a:latin typeface="+mj-lt"/>
            </a:endParaRPr>
          </a:p>
        </p:txBody>
      </p:sp>
      <p:sp>
        <p:nvSpPr>
          <p:cNvPr id="65" name="Rectangle 51"/>
          <p:cNvSpPr>
            <a:spLocks noChangeArrowheads="1"/>
          </p:cNvSpPr>
          <p:nvPr/>
        </p:nvSpPr>
        <p:spPr bwMode="auto">
          <a:xfrm>
            <a:off x="5630863" y="3262313"/>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77</a:t>
            </a:r>
            <a:endParaRPr kumimoji="0" lang="en-US" altLang="en-US" b="1" i="0" u="none" strike="noStrike" cap="none" normalizeH="0" baseline="0" smtClean="0">
              <a:ln>
                <a:noFill/>
              </a:ln>
              <a:solidFill>
                <a:schemeClr val="tx1"/>
              </a:solidFill>
              <a:effectLst/>
              <a:latin typeface="+mj-lt"/>
            </a:endParaRPr>
          </a:p>
        </p:txBody>
      </p:sp>
      <p:sp>
        <p:nvSpPr>
          <p:cNvPr id="66" name="Rectangle 52"/>
          <p:cNvSpPr>
            <a:spLocks noChangeArrowheads="1"/>
          </p:cNvSpPr>
          <p:nvPr/>
        </p:nvSpPr>
        <p:spPr bwMode="auto">
          <a:xfrm>
            <a:off x="6273800" y="3282951"/>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271</a:t>
            </a:r>
            <a:endParaRPr kumimoji="0" lang="en-US" altLang="en-US" b="1" i="0" u="none" strike="noStrike" cap="none" normalizeH="0" baseline="0" smtClean="0">
              <a:ln>
                <a:noFill/>
              </a:ln>
              <a:solidFill>
                <a:schemeClr val="tx1"/>
              </a:solidFill>
              <a:effectLst/>
              <a:latin typeface="+mj-lt"/>
            </a:endParaRPr>
          </a:p>
        </p:txBody>
      </p:sp>
      <p:sp>
        <p:nvSpPr>
          <p:cNvPr id="67" name="Rectangle 53"/>
          <p:cNvSpPr>
            <a:spLocks noChangeArrowheads="1"/>
          </p:cNvSpPr>
          <p:nvPr/>
        </p:nvSpPr>
        <p:spPr bwMode="auto">
          <a:xfrm>
            <a:off x="6181725" y="3648076"/>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271</a:t>
            </a:r>
            <a:endParaRPr kumimoji="0" lang="en-US" altLang="en-US" b="1" i="0" u="none" strike="noStrike" cap="none" normalizeH="0" baseline="0" smtClean="0">
              <a:ln>
                <a:noFill/>
              </a:ln>
              <a:solidFill>
                <a:schemeClr val="tx1"/>
              </a:solidFill>
              <a:effectLst/>
              <a:latin typeface="+mj-lt"/>
            </a:endParaRPr>
          </a:p>
        </p:txBody>
      </p:sp>
      <p:sp>
        <p:nvSpPr>
          <p:cNvPr id="68" name="Rectangle 54"/>
          <p:cNvSpPr>
            <a:spLocks noChangeArrowheads="1"/>
          </p:cNvSpPr>
          <p:nvPr/>
        </p:nvSpPr>
        <p:spPr bwMode="auto">
          <a:xfrm>
            <a:off x="6069013" y="3490913"/>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480</a:t>
            </a:r>
            <a:endParaRPr kumimoji="0" lang="en-US" altLang="en-US" b="1" i="0" u="none" strike="noStrike" cap="none" normalizeH="0" baseline="0" smtClean="0">
              <a:ln>
                <a:noFill/>
              </a:ln>
              <a:solidFill>
                <a:schemeClr val="tx1"/>
              </a:solidFill>
              <a:effectLst/>
              <a:latin typeface="+mj-lt"/>
            </a:endParaRPr>
          </a:p>
        </p:txBody>
      </p:sp>
      <p:sp>
        <p:nvSpPr>
          <p:cNvPr id="69" name="Rectangle 55"/>
          <p:cNvSpPr>
            <a:spLocks noChangeArrowheads="1"/>
          </p:cNvSpPr>
          <p:nvPr/>
        </p:nvSpPr>
        <p:spPr bwMode="auto">
          <a:xfrm>
            <a:off x="4740275" y="3481388"/>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480</a:t>
            </a:r>
            <a:endParaRPr kumimoji="0" lang="en-US" altLang="en-US" b="1" i="0" u="none" strike="noStrike" cap="none" normalizeH="0" baseline="0" smtClean="0">
              <a:ln>
                <a:noFill/>
              </a:ln>
              <a:solidFill>
                <a:schemeClr val="tx1"/>
              </a:solidFill>
              <a:effectLst/>
              <a:latin typeface="+mj-lt"/>
            </a:endParaRPr>
          </a:p>
        </p:txBody>
      </p:sp>
      <p:sp>
        <p:nvSpPr>
          <p:cNvPr id="70" name="Rectangle 56"/>
          <p:cNvSpPr>
            <a:spLocks noChangeArrowheads="1"/>
          </p:cNvSpPr>
          <p:nvPr/>
        </p:nvSpPr>
        <p:spPr bwMode="auto">
          <a:xfrm>
            <a:off x="5116513" y="2998788"/>
            <a:ext cx="3638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Cleveland</a:t>
            </a:r>
            <a:endParaRPr kumimoji="0" lang="en-US" altLang="en-US" b="1" i="0" u="none" strike="noStrike" cap="none" normalizeH="0" baseline="0" dirty="0" smtClean="0">
              <a:ln>
                <a:noFill/>
              </a:ln>
              <a:solidFill>
                <a:schemeClr val="tx1"/>
              </a:solidFill>
              <a:effectLst/>
              <a:latin typeface="+mj-lt"/>
            </a:endParaRPr>
          </a:p>
        </p:txBody>
      </p:sp>
      <p:sp>
        <p:nvSpPr>
          <p:cNvPr id="74" name="Rectangle 60"/>
          <p:cNvSpPr>
            <a:spLocks noChangeArrowheads="1"/>
          </p:cNvSpPr>
          <p:nvPr/>
        </p:nvSpPr>
        <p:spPr bwMode="auto">
          <a:xfrm>
            <a:off x="4113213" y="2733676"/>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90</a:t>
            </a:r>
            <a:endParaRPr kumimoji="0" lang="en-US" altLang="en-US" b="1" i="0" u="none" strike="noStrike" cap="none" normalizeH="0" baseline="0" smtClean="0">
              <a:ln>
                <a:noFill/>
              </a:ln>
              <a:solidFill>
                <a:schemeClr val="tx1"/>
              </a:solidFill>
              <a:effectLst/>
              <a:latin typeface="+mj-lt"/>
            </a:endParaRPr>
          </a:p>
        </p:txBody>
      </p:sp>
      <p:sp>
        <p:nvSpPr>
          <p:cNvPr id="75" name="Rectangle 61"/>
          <p:cNvSpPr>
            <a:spLocks noChangeArrowheads="1"/>
          </p:cNvSpPr>
          <p:nvPr/>
        </p:nvSpPr>
        <p:spPr bwMode="auto">
          <a:xfrm>
            <a:off x="2857500" y="3222626"/>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90</a:t>
            </a:r>
            <a:endParaRPr kumimoji="0" lang="en-US" altLang="en-US" b="1" i="0" u="none" strike="noStrike" cap="none" normalizeH="0" baseline="0" dirty="0" smtClean="0">
              <a:ln>
                <a:noFill/>
              </a:ln>
              <a:solidFill>
                <a:schemeClr val="tx1"/>
              </a:solidFill>
              <a:effectLst/>
              <a:latin typeface="+mj-lt"/>
            </a:endParaRPr>
          </a:p>
        </p:txBody>
      </p:sp>
      <p:sp>
        <p:nvSpPr>
          <p:cNvPr id="76" name="Rectangle 62"/>
          <p:cNvSpPr>
            <a:spLocks noChangeArrowheads="1"/>
          </p:cNvSpPr>
          <p:nvPr/>
        </p:nvSpPr>
        <p:spPr bwMode="auto">
          <a:xfrm>
            <a:off x="3136900" y="3676651"/>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71</a:t>
            </a:r>
            <a:endParaRPr kumimoji="0" lang="en-US" altLang="en-US" b="1" i="0" u="none" strike="noStrike" cap="none" normalizeH="0" baseline="0" dirty="0" smtClean="0">
              <a:ln>
                <a:noFill/>
              </a:ln>
              <a:solidFill>
                <a:schemeClr val="tx1"/>
              </a:solidFill>
              <a:effectLst/>
              <a:latin typeface="+mj-lt"/>
            </a:endParaRPr>
          </a:p>
        </p:txBody>
      </p:sp>
      <p:sp>
        <p:nvSpPr>
          <p:cNvPr id="77" name="Rectangle 63"/>
          <p:cNvSpPr>
            <a:spLocks noChangeArrowheads="1"/>
          </p:cNvSpPr>
          <p:nvPr/>
        </p:nvSpPr>
        <p:spPr bwMode="auto">
          <a:xfrm>
            <a:off x="3567113" y="3311526"/>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71</a:t>
            </a:r>
            <a:endParaRPr kumimoji="0" lang="en-US" altLang="en-US" b="1" i="0" u="none" strike="noStrike" cap="none" normalizeH="0" baseline="0" smtClean="0">
              <a:ln>
                <a:noFill/>
              </a:ln>
              <a:solidFill>
                <a:schemeClr val="tx1"/>
              </a:solidFill>
              <a:effectLst/>
              <a:latin typeface="+mj-lt"/>
            </a:endParaRPr>
          </a:p>
        </p:txBody>
      </p:sp>
      <p:sp>
        <p:nvSpPr>
          <p:cNvPr id="78" name="Rectangle 64"/>
          <p:cNvSpPr>
            <a:spLocks noChangeArrowheads="1"/>
          </p:cNvSpPr>
          <p:nvPr/>
        </p:nvSpPr>
        <p:spPr bwMode="auto">
          <a:xfrm>
            <a:off x="3768725" y="3262313"/>
            <a:ext cx="416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77</a:t>
            </a:r>
            <a:endParaRPr kumimoji="0" lang="en-US" altLang="en-US" b="1" i="0" u="none" strike="noStrike" cap="none" normalizeH="0" baseline="0" smtClean="0">
              <a:ln>
                <a:noFill/>
              </a:ln>
              <a:solidFill>
                <a:schemeClr val="tx1"/>
              </a:solidFill>
              <a:effectLst/>
              <a:latin typeface="+mj-lt"/>
            </a:endParaRPr>
          </a:p>
        </p:txBody>
      </p:sp>
      <p:sp>
        <p:nvSpPr>
          <p:cNvPr id="79" name="Rectangle 65"/>
          <p:cNvSpPr>
            <a:spLocks noChangeArrowheads="1"/>
          </p:cNvSpPr>
          <p:nvPr/>
        </p:nvSpPr>
        <p:spPr bwMode="auto">
          <a:xfrm>
            <a:off x="4416425" y="3282951"/>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271</a:t>
            </a:r>
            <a:endParaRPr kumimoji="0" lang="en-US" altLang="en-US" b="1" i="0" u="none" strike="noStrike" cap="none" normalizeH="0" baseline="0" smtClean="0">
              <a:ln>
                <a:noFill/>
              </a:ln>
              <a:solidFill>
                <a:schemeClr val="tx1"/>
              </a:solidFill>
              <a:effectLst/>
              <a:latin typeface="+mj-lt"/>
            </a:endParaRPr>
          </a:p>
        </p:txBody>
      </p:sp>
      <p:sp>
        <p:nvSpPr>
          <p:cNvPr id="80" name="Rectangle 66"/>
          <p:cNvSpPr>
            <a:spLocks noChangeArrowheads="1"/>
          </p:cNvSpPr>
          <p:nvPr/>
        </p:nvSpPr>
        <p:spPr bwMode="auto">
          <a:xfrm>
            <a:off x="4321175" y="3648076"/>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271</a:t>
            </a:r>
            <a:endParaRPr kumimoji="0" lang="en-US" altLang="en-US" b="1" i="0" u="none" strike="noStrike" cap="none" normalizeH="0" baseline="0" smtClean="0">
              <a:ln>
                <a:noFill/>
              </a:ln>
              <a:solidFill>
                <a:schemeClr val="tx1"/>
              </a:solidFill>
              <a:effectLst/>
              <a:latin typeface="+mj-lt"/>
            </a:endParaRPr>
          </a:p>
        </p:txBody>
      </p:sp>
      <p:sp>
        <p:nvSpPr>
          <p:cNvPr id="81" name="Rectangle 67"/>
          <p:cNvSpPr>
            <a:spLocks noChangeArrowheads="1"/>
          </p:cNvSpPr>
          <p:nvPr/>
        </p:nvSpPr>
        <p:spPr bwMode="auto">
          <a:xfrm>
            <a:off x="4208463" y="3490913"/>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480</a:t>
            </a:r>
            <a:endParaRPr kumimoji="0" lang="en-US" altLang="en-US" b="1" i="0" u="none" strike="noStrike" cap="none" normalizeH="0" baseline="0" smtClean="0">
              <a:ln>
                <a:noFill/>
              </a:ln>
              <a:solidFill>
                <a:schemeClr val="tx1"/>
              </a:solidFill>
              <a:effectLst/>
              <a:latin typeface="+mj-lt"/>
            </a:endParaRPr>
          </a:p>
        </p:txBody>
      </p:sp>
      <p:sp>
        <p:nvSpPr>
          <p:cNvPr id="82" name="Rectangle 68"/>
          <p:cNvSpPr>
            <a:spLocks noChangeArrowheads="1"/>
          </p:cNvSpPr>
          <p:nvPr/>
        </p:nvSpPr>
        <p:spPr bwMode="auto">
          <a:xfrm>
            <a:off x="2879725" y="3484563"/>
            <a:ext cx="625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480</a:t>
            </a:r>
            <a:endParaRPr kumimoji="0" lang="en-US" altLang="en-US" b="1" i="0" u="none" strike="noStrike" cap="none" normalizeH="0" baseline="0" dirty="0" smtClean="0">
              <a:ln>
                <a:noFill/>
              </a:ln>
              <a:solidFill>
                <a:schemeClr val="tx1"/>
              </a:solidFill>
              <a:effectLst/>
              <a:latin typeface="+mj-lt"/>
            </a:endParaRPr>
          </a:p>
        </p:txBody>
      </p:sp>
      <p:sp>
        <p:nvSpPr>
          <p:cNvPr id="83" name="Rectangle 69"/>
          <p:cNvSpPr>
            <a:spLocks noChangeArrowheads="1"/>
          </p:cNvSpPr>
          <p:nvPr/>
        </p:nvSpPr>
        <p:spPr bwMode="auto">
          <a:xfrm>
            <a:off x="3282950" y="2995613"/>
            <a:ext cx="3638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Cleveland</a:t>
            </a:r>
            <a:endParaRPr kumimoji="0" lang="en-US" altLang="en-US" b="1" i="0" u="none" strike="noStrike" cap="none" normalizeH="0" baseline="0" dirty="0" smtClean="0">
              <a:ln>
                <a:noFill/>
              </a:ln>
              <a:solidFill>
                <a:schemeClr val="tx1"/>
              </a:solidFill>
              <a:effectLst/>
              <a:latin typeface="+mj-lt"/>
            </a:endParaRPr>
          </a:p>
        </p:txBody>
      </p:sp>
      <p:sp>
        <p:nvSpPr>
          <p:cNvPr id="84" name="Rectangle 70"/>
          <p:cNvSpPr>
            <a:spLocks noChangeArrowheads="1"/>
          </p:cNvSpPr>
          <p:nvPr/>
        </p:nvSpPr>
        <p:spPr bwMode="auto">
          <a:xfrm>
            <a:off x="2801939" y="2641601"/>
            <a:ext cx="2051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1900</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85" name="Rectangle 71"/>
          <p:cNvSpPr>
            <a:spLocks noChangeArrowheads="1"/>
          </p:cNvSpPr>
          <p:nvPr/>
        </p:nvSpPr>
        <p:spPr bwMode="auto">
          <a:xfrm>
            <a:off x="4665664" y="2641601"/>
            <a:ext cx="2051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1930</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86" name="Rectangle 72"/>
          <p:cNvSpPr>
            <a:spLocks noChangeArrowheads="1"/>
          </p:cNvSpPr>
          <p:nvPr/>
        </p:nvSpPr>
        <p:spPr bwMode="auto">
          <a:xfrm>
            <a:off x="4665664" y="3927476"/>
            <a:ext cx="2051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Arial Black" panose="020B0A04020102020204" pitchFamily="34" charset="0"/>
              </a:rPr>
              <a:t>1990</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87" name="Rectangle 73"/>
          <p:cNvSpPr>
            <a:spLocks noChangeArrowheads="1"/>
          </p:cNvSpPr>
          <p:nvPr/>
        </p:nvSpPr>
        <p:spPr bwMode="auto">
          <a:xfrm>
            <a:off x="4665664" y="5202239"/>
            <a:ext cx="2051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2010</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88" name="Rectangle 74"/>
          <p:cNvSpPr>
            <a:spLocks noChangeArrowheads="1"/>
          </p:cNvSpPr>
          <p:nvPr/>
        </p:nvSpPr>
        <p:spPr bwMode="auto">
          <a:xfrm>
            <a:off x="2801939" y="3924301"/>
            <a:ext cx="2051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1960</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89" name="Rectangle 75"/>
          <p:cNvSpPr>
            <a:spLocks noChangeArrowheads="1"/>
          </p:cNvSpPr>
          <p:nvPr/>
        </p:nvSpPr>
        <p:spPr bwMode="auto">
          <a:xfrm>
            <a:off x="3230563" y="5635626"/>
            <a:ext cx="85279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Persons per sq. mile</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91" name="Rectangle 77"/>
          <p:cNvSpPr>
            <a:spLocks noChangeArrowheads="1"/>
          </p:cNvSpPr>
          <p:nvPr/>
        </p:nvSpPr>
        <p:spPr bwMode="auto">
          <a:xfrm>
            <a:off x="3403600" y="5764213"/>
            <a:ext cx="63799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15,000 and above</a:t>
            </a:r>
            <a:endParaRPr kumimoji="0" lang="en-US" altLang="en-US" b="1" i="0" u="none" strike="noStrike" cap="none" normalizeH="0" baseline="0" smtClean="0">
              <a:ln>
                <a:noFill/>
              </a:ln>
              <a:solidFill>
                <a:schemeClr val="tx1"/>
              </a:solidFill>
              <a:effectLst/>
              <a:latin typeface="+mj-lt"/>
            </a:endParaRPr>
          </a:p>
        </p:txBody>
      </p:sp>
      <p:sp>
        <p:nvSpPr>
          <p:cNvPr id="92" name="Rectangle 78"/>
          <p:cNvSpPr>
            <a:spLocks noChangeArrowheads="1"/>
          </p:cNvSpPr>
          <p:nvPr/>
        </p:nvSpPr>
        <p:spPr bwMode="auto">
          <a:xfrm>
            <a:off x="3403600" y="5894388"/>
            <a:ext cx="51777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10,000–14,999</a:t>
            </a:r>
            <a:endParaRPr kumimoji="0" lang="en-US" altLang="en-US" b="1" i="0" u="none" strike="noStrike" cap="none" normalizeH="0" baseline="0" dirty="0" smtClean="0">
              <a:ln>
                <a:noFill/>
              </a:ln>
              <a:solidFill>
                <a:schemeClr val="tx1"/>
              </a:solidFill>
              <a:effectLst/>
              <a:latin typeface="+mj-lt"/>
            </a:endParaRPr>
          </a:p>
        </p:txBody>
      </p:sp>
      <p:sp>
        <p:nvSpPr>
          <p:cNvPr id="95" name="Rectangle 81"/>
          <p:cNvSpPr>
            <a:spLocks noChangeArrowheads="1"/>
          </p:cNvSpPr>
          <p:nvPr/>
        </p:nvSpPr>
        <p:spPr bwMode="auto">
          <a:xfrm>
            <a:off x="3403600" y="6024563"/>
            <a:ext cx="4312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5,000–9,999</a:t>
            </a:r>
            <a:endParaRPr kumimoji="0" lang="en-US" altLang="en-US" b="1" i="0" u="none" strike="noStrike" cap="none" normalizeH="0" baseline="0" dirty="0" smtClean="0">
              <a:ln>
                <a:noFill/>
              </a:ln>
              <a:solidFill>
                <a:schemeClr val="tx1"/>
              </a:solidFill>
              <a:effectLst/>
              <a:latin typeface="+mj-lt"/>
            </a:endParaRPr>
          </a:p>
        </p:txBody>
      </p:sp>
      <p:sp>
        <p:nvSpPr>
          <p:cNvPr id="99" name="Rectangle 85"/>
          <p:cNvSpPr>
            <a:spLocks noChangeArrowheads="1"/>
          </p:cNvSpPr>
          <p:nvPr/>
        </p:nvSpPr>
        <p:spPr bwMode="auto">
          <a:xfrm>
            <a:off x="3403600" y="6156326"/>
            <a:ext cx="4312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below 5,000</a:t>
            </a:r>
            <a:endParaRPr kumimoji="0" lang="en-US" altLang="en-US" b="1" i="0" u="none" strike="noStrike" cap="none" normalizeH="0" baseline="0" dirty="0" smtClean="0">
              <a:ln>
                <a:noFill/>
              </a:ln>
              <a:solidFill>
                <a:schemeClr val="tx1"/>
              </a:solidFill>
              <a:effectLst/>
              <a:latin typeface="+mj-lt"/>
            </a:endParaRPr>
          </a:p>
        </p:txBody>
      </p:sp>
      <p:sp>
        <p:nvSpPr>
          <p:cNvPr id="101" name="Rectangle 163"/>
          <p:cNvSpPr>
            <a:spLocks noChangeArrowheads="1"/>
          </p:cNvSpPr>
          <p:nvPr/>
        </p:nvSpPr>
        <p:spPr bwMode="auto">
          <a:xfrm>
            <a:off x="4395255" y="2897851"/>
            <a:ext cx="561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0000"/>
                </a:solidFill>
                <a:effectLst/>
                <a:latin typeface="+mj-lt"/>
              </a:rPr>
              <a:t>N</a:t>
            </a:r>
            <a:endParaRPr kumimoji="0" lang="en-US" altLang="en-US" sz="600" b="1" i="1" u="none" strike="noStrike" cap="none" normalizeH="0" baseline="0" dirty="0" smtClean="0">
              <a:ln>
                <a:noFill/>
              </a:ln>
              <a:solidFill>
                <a:schemeClr val="tx1"/>
              </a:solidFill>
              <a:effectLst/>
              <a:latin typeface="+mj-lt"/>
            </a:endParaRPr>
          </a:p>
        </p:txBody>
      </p:sp>
      <p:sp>
        <p:nvSpPr>
          <p:cNvPr id="102" name="Rectangle 163"/>
          <p:cNvSpPr>
            <a:spLocks noChangeArrowheads="1"/>
          </p:cNvSpPr>
          <p:nvPr/>
        </p:nvSpPr>
        <p:spPr bwMode="auto">
          <a:xfrm>
            <a:off x="6256909" y="2914518"/>
            <a:ext cx="561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0000"/>
                </a:solidFill>
                <a:effectLst/>
                <a:latin typeface="+mj-lt"/>
              </a:rPr>
              <a:t>N</a:t>
            </a:r>
            <a:endParaRPr kumimoji="0" lang="en-US" altLang="en-US" sz="600" b="1" i="1" u="none" strike="noStrike" cap="none" normalizeH="0" baseline="0" dirty="0" smtClean="0">
              <a:ln>
                <a:noFill/>
              </a:ln>
              <a:solidFill>
                <a:schemeClr val="tx1"/>
              </a:solidFill>
              <a:effectLst/>
              <a:latin typeface="+mj-lt"/>
            </a:endParaRPr>
          </a:p>
        </p:txBody>
      </p:sp>
      <p:sp>
        <p:nvSpPr>
          <p:cNvPr id="105" name="Rectangle 163"/>
          <p:cNvSpPr>
            <a:spLocks noChangeArrowheads="1"/>
          </p:cNvSpPr>
          <p:nvPr/>
        </p:nvSpPr>
        <p:spPr bwMode="auto">
          <a:xfrm>
            <a:off x="4395255" y="4193276"/>
            <a:ext cx="561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0000"/>
                </a:solidFill>
                <a:effectLst/>
                <a:latin typeface="+mj-lt"/>
              </a:rPr>
              <a:t>N</a:t>
            </a:r>
            <a:endParaRPr kumimoji="0" lang="en-US" altLang="en-US" sz="600" b="1" i="1" u="none" strike="noStrike" cap="none" normalizeH="0" baseline="0" dirty="0" smtClean="0">
              <a:ln>
                <a:noFill/>
              </a:ln>
              <a:solidFill>
                <a:schemeClr val="tx1"/>
              </a:solidFill>
              <a:effectLst/>
              <a:latin typeface="+mj-lt"/>
            </a:endParaRPr>
          </a:p>
        </p:txBody>
      </p:sp>
      <p:sp>
        <p:nvSpPr>
          <p:cNvPr id="106" name="Rectangle 163"/>
          <p:cNvSpPr>
            <a:spLocks noChangeArrowheads="1"/>
          </p:cNvSpPr>
          <p:nvPr/>
        </p:nvSpPr>
        <p:spPr bwMode="auto">
          <a:xfrm>
            <a:off x="6256909" y="4188514"/>
            <a:ext cx="561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0000"/>
                </a:solidFill>
                <a:effectLst/>
                <a:latin typeface="+mj-lt"/>
              </a:rPr>
              <a:t>N</a:t>
            </a:r>
            <a:endParaRPr kumimoji="0" lang="en-US" altLang="en-US" sz="600" b="1" i="1" u="none" strike="noStrike" cap="none" normalizeH="0" baseline="0" dirty="0" smtClean="0">
              <a:ln>
                <a:noFill/>
              </a:ln>
              <a:solidFill>
                <a:schemeClr val="tx1"/>
              </a:solidFill>
              <a:effectLst/>
              <a:latin typeface="+mj-lt"/>
            </a:endParaRPr>
          </a:p>
        </p:txBody>
      </p:sp>
      <p:sp>
        <p:nvSpPr>
          <p:cNvPr id="107" name="Rectangle 163"/>
          <p:cNvSpPr>
            <a:spLocks noChangeArrowheads="1"/>
          </p:cNvSpPr>
          <p:nvPr/>
        </p:nvSpPr>
        <p:spPr bwMode="auto">
          <a:xfrm>
            <a:off x="6256909" y="5463276"/>
            <a:ext cx="561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0000"/>
                </a:solidFill>
                <a:effectLst/>
                <a:latin typeface="+mj-lt"/>
              </a:rPr>
              <a:t>N</a:t>
            </a:r>
            <a:endParaRPr kumimoji="0" lang="en-US" altLang="en-US" sz="600" b="1" i="1" u="none" strike="noStrike" cap="none" normalizeH="0" baseline="0" dirty="0" smtClean="0">
              <a:ln>
                <a:noFill/>
              </a:ln>
              <a:solidFill>
                <a:schemeClr val="tx1"/>
              </a:solidFill>
              <a:effectLst/>
              <a:latin typeface="+mj-lt"/>
            </a:endParaRPr>
          </a:p>
        </p:txBody>
      </p:sp>
      <p:sp>
        <p:nvSpPr>
          <p:cNvPr id="109" name="Rectangle 15"/>
          <p:cNvSpPr>
            <a:spLocks noChangeArrowheads="1"/>
          </p:cNvSpPr>
          <p:nvPr/>
        </p:nvSpPr>
        <p:spPr bwMode="auto">
          <a:xfrm>
            <a:off x="2831305" y="2819031"/>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0</a:t>
            </a:r>
            <a:endParaRPr kumimoji="0" lang="en-US" altLang="en-US" sz="1200" b="1" i="0" u="none" strike="noStrike" cap="none" normalizeH="0" baseline="0" dirty="0" smtClean="0">
              <a:ln>
                <a:noFill/>
              </a:ln>
              <a:solidFill>
                <a:schemeClr val="tx1"/>
              </a:solidFill>
              <a:effectLst/>
              <a:latin typeface="+mj-lt"/>
            </a:endParaRPr>
          </a:p>
        </p:txBody>
      </p:sp>
      <p:sp>
        <p:nvSpPr>
          <p:cNvPr id="111" name="Rectangle 17"/>
          <p:cNvSpPr>
            <a:spLocks noChangeArrowheads="1"/>
          </p:cNvSpPr>
          <p:nvPr/>
        </p:nvSpPr>
        <p:spPr bwMode="auto">
          <a:xfrm>
            <a:off x="2831305" y="2918688"/>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0</a:t>
            </a:r>
            <a:endParaRPr kumimoji="0" lang="en-US" altLang="en-US" sz="1200" b="1" i="0" u="none" strike="noStrike" cap="none" normalizeH="0" baseline="0" dirty="0" smtClean="0">
              <a:ln>
                <a:noFill/>
              </a:ln>
              <a:solidFill>
                <a:schemeClr val="tx1"/>
              </a:solidFill>
              <a:effectLst/>
              <a:latin typeface="+mj-lt"/>
            </a:endParaRPr>
          </a:p>
        </p:txBody>
      </p:sp>
      <p:sp>
        <p:nvSpPr>
          <p:cNvPr id="115" name="Rectangle 57"/>
          <p:cNvSpPr>
            <a:spLocks noChangeArrowheads="1"/>
          </p:cNvSpPr>
          <p:nvPr/>
        </p:nvSpPr>
        <p:spPr bwMode="auto">
          <a:xfrm>
            <a:off x="3470275" y="2805113"/>
            <a:ext cx="2837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EEF"/>
                </a:solidFill>
                <a:effectLst/>
                <a:latin typeface="+mj-lt"/>
              </a:rPr>
              <a:t>Lake Erie</a:t>
            </a:r>
            <a:endParaRPr kumimoji="0" lang="en-US" altLang="en-US" b="1" i="0" u="none" strike="noStrike" cap="none" normalizeH="0" baseline="0" dirty="0" smtClean="0">
              <a:ln>
                <a:noFill/>
              </a:ln>
              <a:solidFill>
                <a:schemeClr val="tx1"/>
              </a:solidFill>
              <a:effectLst/>
              <a:latin typeface="+mj-lt"/>
            </a:endParaRPr>
          </a:p>
        </p:txBody>
      </p:sp>
      <p:sp>
        <p:nvSpPr>
          <p:cNvPr id="116" name="Rectangle 16"/>
          <p:cNvSpPr>
            <a:spLocks noChangeArrowheads="1"/>
          </p:cNvSpPr>
          <p:nvPr/>
        </p:nvSpPr>
        <p:spPr bwMode="auto">
          <a:xfrm>
            <a:off x="2990746" y="2819031"/>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2</a:t>
            </a:r>
            <a:endParaRPr kumimoji="0" lang="en-US" altLang="en-US" sz="1200" b="1" i="0" u="none" strike="noStrike" cap="none" normalizeH="0" baseline="0" dirty="0" smtClean="0">
              <a:ln>
                <a:noFill/>
              </a:ln>
              <a:solidFill>
                <a:schemeClr val="tx1"/>
              </a:solidFill>
              <a:effectLst/>
              <a:latin typeface="+mj-lt"/>
            </a:endParaRPr>
          </a:p>
        </p:txBody>
      </p:sp>
      <p:sp>
        <p:nvSpPr>
          <p:cNvPr id="117" name="Rectangle 18"/>
          <p:cNvSpPr>
            <a:spLocks noChangeArrowheads="1"/>
          </p:cNvSpPr>
          <p:nvPr/>
        </p:nvSpPr>
        <p:spPr bwMode="auto">
          <a:xfrm>
            <a:off x="2931420" y="2918688"/>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smtClean="0">
                <a:solidFill>
                  <a:srgbClr val="000000"/>
                </a:solidFill>
              </a:rPr>
              <a:t>2</a:t>
            </a:r>
            <a:endParaRPr lang="en-US" altLang="en-US" sz="1200" b="1" dirty="0"/>
          </a:p>
        </p:txBody>
      </p:sp>
      <p:sp>
        <p:nvSpPr>
          <p:cNvPr id="118" name="Rectangle 19"/>
          <p:cNvSpPr>
            <a:spLocks noChangeArrowheads="1"/>
          </p:cNvSpPr>
          <p:nvPr/>
        </p:nvSpPr>
        <p:spPr bwMode="auto">
          <a:xfrm>
            <a:off x="3148564" y="2819030"/>
            <a:ext cx="1282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4 Miles</a:t>
            </a:r>
            <a:endParaRPr kumimoji="0" lang="en-US" altLang="en-US" sz="1200" b="1" i="0" u="none" strike="noStrike" cap="none" normalizeH="0" baseline="0" dirty="0" smtClean="0">
              <a:ln>
                <a:noFill/>
              </a:ln>
              <a:solidFill>
                <a:schemeClr val="tx1"/>
              </a:solidFill>
              <a:effectLst/>
              <a:latin typeface="+mj-lt"/>
            </a:endParaRPr>
          </a:p>
        </p:txBody>
      </p:sp>
      <p:sp>
        <p:nvSpPr>
          <p:cNvPr id="119" name="Rectangle 20"/>
          <p:cNvSpPr>
            <a:spLocks noChangeArrowheads="1"/>
          </p:cNvSpPr>
          <p:nvPr/>
        </p:nvSpPr>
        <p:spPr bwMode="auto">
          <a:xfrm>
            <a:off x="3026182" y="2918688"/>
            <a:ext cx="22923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smtClean="0">
                <a:solidFill>
                  <a:srgbClr val="000000"/>
                </a:solidFill>
              </a:rPr>
              <a:t>4</a:t>
            </a:r>
            <a:r>
              <a:rPr kumimoji="0" lang="en-US" altLang="en-US" sz="300" b="1" i="0" u="none" strike="noStrike" cap="none" normalizeH="0" baseline="0" dirty="0" smtClean="0">
                <a:ln>
                  <a:noFill/>
                </a:ln>
                <a:solidFill>
                  <a:srgbClr val="000000"/>
                </a:solidFill>
                <a:effectLst/>
                <a:latin typeface="+mj-lt"/>
              </a:rPr>
              <a:t> Kilometers</a:t>
            </a:r>
            <a:endParaRPr kumimoji="0" lang="en-US" altLang="en-US" sz="12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2286733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13.3.2 Suburban Sprawl </a:t>
            </a:r>
            <a:r>
              <a:rPr lang="en-US" sz="2000" b="0" dirty="0"/>
              <a:t>(4 of </a:t>
            </a:r>
            <a:r>
              <a:rPr lang="en-US" sz="2000" b="0" dirty="0" smtClean="0"/>
              <a:t>5)</a:t>
            </a:r>
            <a:endParaRPr lang="en-US" dirty="0"/>
          </a:p>
        </p:txBody>
      </p:sp>
      <p:sp>
        <p:nvSpPr>
          <p:cNvPr id="8" name="Content Placeholder 7"/>
          <p:cNvSpPr>
            <a:spLocks noGrp="1"/>
          </p:cNvSpPr>
          <p:nvPr>
            <p:ph sz="quarter" idx="13"/>
          </p:nvPr>
        </p:nvSpPr>
        <p:spPr>
          <a:xfrm>
            <a:off x="457200" y="1556324"/>
            <a:ext cx="7994073" cy="948751"/>
          </a:xfrm>
        </p:spPr>
        <p:txBody>
          <a:bodyPr/>
          <a:lstStyle/>
          <a:p>
            <a:pPr marL="0" indent="0">
              <a:buNone/>
              <a:tabLst>
                <a:tab pos="2800350" algn="l"/>
              </a:tabLst>
            </a:pPr>
            <a:r>
              <a:rPr lang="it-IT" sz="2000" b="1" dirty="0"/>
              <a:t>Figure 13-54:</a:t>
            </a:r>
            <a:r>
              <a:rPr lang="it-IT" sz="2000" dirty="0"/>
              <a:t> </a:t>
            </a:r>
            <a:r>
              <a:rPr lang="en-US" sz="2000" dirty="0"/>
              <a:t>Land use planning in the U.K. directs new development to be contiguous with existing urbanization (right), as opposed to the fragmentation in the United States (left).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28" y="2867024"/>
            <a:ext cx="7070449" cy="2581275"/>
          </a:xfrm>
          <a:prstGeom prst="rect">
            <a:avLst/>
          </a:prstGeom>
        </p:spPr>
      </p:pic>
      <p:sp>
        <p:nvSpPr>
          <p:cNvPr id="11" name="Rectangle 5"/>
          <p:cNvSpPr>
            <a:spLocks noChangeArrowheads="1"/>
          </p:cNvSpPr>
          <p:nvPr/>
        </p:nvSpPr>
        <p:spPr bwMode="auto">
          <a:xfrm>
            <a:off x="2871788" y="5113338"/>
            <a:ext cx="615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Farms</a:t>
            </a:r>
            <a:endParaRPr kumimoji="0" lang="en-US" altLang="en-US" sz="1600" b="1" i="0" u="none" strike="noStrike" cap="none" normalizeH="0" baseline="0" smtClean="0">
              <a:ln>
                <a:noFill/>
              </a:ln>
              <a:solidFill>
                <a:schemeClr val="tx1"/>
              </a:solidFill>
              <a:effectLst/>
              <a:latin typeface="+mj-lt"/>
            </a:endParaRPr>
          </a:p>
        </p:txBody>
      </p:sp>
      <p:sp>
        <p:nvSpPr>
          <p:cNvPr id="12" name="Rectangle 6"/>
          <p:cNvSpPr>
            <a:spLocks noChangeArrowheads="1"/>
          </p:cNvSpPr>
          <p:nvPr/>
        </p:nvSpPr>
        <p:spPr bwMode="auto">
          <a:xfrm>
            <a:off x="6359526" y="3287713"/>
            <a:ext cx="615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j-lt"/>
              </a:rPr>
              <a:t>Farms</a:t>
            </a:r>
            <a:endParaRPr kumimoji="0" lang="en-US" altLang="en-US" sz="1600" b="1" i="0" u="none" strike="noStrike" cap="none" normalizeH="0" baseline="0" dirty="0" smtClean="0">
              <a:ln>
                <a:noFill/>
              </a:ln>
              <a:solidFill>
                <a:schemeClr val="tx1"/>
              </a:solidFill>
              <a:effectLst/>
              <a:latin typeface="+mj-lt"/>
            </a:endParaRPr>
          </a:p>
        </p:txBody>
      </p:sp>
      <p:sp>
        <p:nvSpPr>
          <p:cNvPr id="13" name="Rectangle 7"/>
          <p:cNvSpPr>
            <a:spLocks noChangeArrowheads="1"/>
          </p:cNvSpPr>
          <p:nvPr/>
        </p:nvSpPr>
        <p:spPr bwMode="auto">
          <a:xfrm>
            <a:off x="6388101" y="4887913"/>
            <a:ext cx="615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Farms</a:t>
            </a:r>
            <a:endParaRPr kumimoji="0" lang="en-US" altLang="en-US" sz="1600" b="1" i="0" u="none" strike="noStrike" cap="none" normalizeH="0" baseline="0" smtClean="0">
              <a:ln>
                <a:noFill/>
              </a:ln>
              <a:solidFill>
                <a:schemeClr val="tx1"/>
              </a:solidFill>
              <a:effectLst/>
              <a:latin typeface="+mj-lt"/>
            </a:endParaRPr>
          </a:p>
        </p:txBody>
      </p:sp>
      <p:sp>
        <p:nvSpPr>
          <p:cNvPr id="14" name="Rectangle 8"/>
          <p:cNvSpPr>
            <a:spLocks noChangeArrowheads="1"/>
          </p:cNvSpPr>
          <p:nvPr/>
        </p:nvSpPr>
        <p:spPr bwMode="auto">
          <a:xfrm>
            <a:off x="4341813" y="4486276"/>
            <a:ext cx="38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j-lt"/>
              </a:rPr>
              <a:t>City</a:t>
            </a:r>
            <a:endParaRPr kumimoji="0" lang="en-US" altLang="en-US" sz="1600" b="1" i="0" u="none" strike="noStrike" cap="none" normalizeH="0" baseline="0" dirty="0" smtClean="0">
              <a:ln>
                <a:noFill/>
              </a:ln>
              <a:solidFill>
                <a:schemeClr val="tx1"/>
              </a:solidFill>
              <a:effectLst/>
              <a:latin typeface="+mj-lt"/>
            </a:endParaRPr>
          </a:p>
        </p:txBody>
      </p:sp>
      <p:sp>
        <p:nvSpPr>
          <p:cNvPr id="15" name="Rectangle 9"/>
          <p:cNvSpPr>
            <a:spLocks noChangeArrowheads="1"/>
          </p:cNvSpPr>
          <p:nvPr/>
        </p:nvSpPr>
        <p:spPr bwMode="auto">
          <a:xfrm>
            <a:off x="942976" y="4200526"/>
            <a:ext cx="38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City</a:t>
            </a:r>
            <a:endParaRPr kumimoji="0" lang="en-US" altLang="en-US" sz="1600" b="1" i="0" u="none" strike="noStrike" cap="none" normalizeH="0" baseline="0" smtClean="0">
              <a:ln>
                <a:noFill/>
              </a:ln>
              <a:solidFill>
                <a:schemeClr val="tx1"/>
              </a:solidFill>
              <a:effectLst/>
              <a:latin typeface="+mj-lt"/>
            </a:endParaRPr>
          </a:p>
        </p:txBody>
      </p:sp>
      <p:sp>
        <p:nvSpPr>
          <p:cNvPr id="16" name="Rectangle 10"/>
          <p:cNvSpPr>
            <a:spLocks noChangeArrowheads="1"/>
          </p:cNvSpPr>
          <p:nvPr/>
        </p:nvSpPr>
        <p:spPr bwMode="auto">
          <a:xfrm rot="18060000">
            <a:off x="1981201" y="4933951"/>
            <a:ext cx="776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j-lt"/>
              </a:rPr>
              <a:t>Beltway</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1"/>
          <p:cNvSpPr>
            <a:spLocks noChangeArrowheads="1"/>
          </p:cNvSpPr>
          <p:nvPr/>
        </p:nvSpPr>
        <p:spPr bwMode="auto">
          <a:xfrm>
            <a:off x="818198" y="2992438"/>
            <a:ext cx="150041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Arial Black" panose="020B0A04020102020204" pitchFamily="34" charset="0"/>
              </a:rPr>
              <a:t>UNITED STATES</a:t>
            </a:r>
            <a:endParaRPr kumimoji="0" lang="en-US" altLang="en-US" sz="1300" b="1" i="0" u="none" strike="noStrike" cap="none" normalizeH="0" baseline="0" dirty="0" smtClean="0">
              <a:ln>
                <a:noFill/>
              </a:ln>
              <a:solidFill>
                <a:schemeClr val="tx1"/>
              </a:solidFill>
              <a:effectLst/>
              <a:latin typeface="Arial Black" panose="020B0A04020102020204" pitchFamily="34" charset="0"/>
            </a:endParaRPr>
          </a:p>
        </p:txBody>
      </p:sp>
      <p:sp>
        <p:nvSpPr>
          <p:cNvPr id="18" name="Rectangle 12"/>
          <p:cNvSpPr>
            <a:spLocks noChangeArrowheads="1"/>
          </p:cNvSpPr>
          <p:nvPr/>
        </p:nvSpPr>
        <p:spPr bwMode="auto">
          <a:xfrm>
            <a:off x="4188461" y="2992438"/>
            <a:ext cx="16783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Black" panose="020B0A04020102020204" pitchFamily="34" charset="0"/>
              </a:rPr>
              <a:t>UNITED KINGDOM</a:t>
            </a:r>
            <a:endParaRPr kumimoji="0" lang="en-US" altLang="en-US" sz="1300" b="1" i="0" u="none" strike="noStrike" cap="none" normalizeH="0" baseline="0" smtClean="0">
              <a:ln>
                <a:noFill/>
              </a:ln>
              <a:solidFill>
                <a:schemeClr val="tx1"/>
              </a:solidFill>
              <a:effectLst/>
              <a:latin typeface="Arial Black" panose="020B0A04020102020204" pitchFamily="34" charset="0"/>
            </a:endParaRPr>
          </a:p>
        </p:txBody>
      </p:sp>
      <p:sp>
        <p:nvSpPr>
          <p:cNvPr id="19" name="Rectangle 13"/>
          <p:cNvSpPr>
            <a:spLocks noChangeArrowheads="1"/>
          </p:cNvSpPr>
          <p:nvPr/>
        </p:nvSpPr>
        <p:spPr bwMode="auto">
          <a:xfrm>
            <a:off x="7345363" y="2882901"/>
            <a:ext cx="11717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Arial Black" panose="020B0A04020102020204" pitchFamily="34" charset="0"/>
              </a:rPr>
              <a:t>Developed</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0" name="Rectangle 14"/>
          <p:cNvSpPr>
            <a:spLocks noChangeArrowheads="1"/>
          </p:cNvSpPr>
          <p:nvPr/>
        </p:nvSpPr>
        <p:spPr bwMode="auto">
          <a:xfrm>
            <a:off x="7799388" y="3201988"/>
            <a:ext cx="568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j-lt"/>
              </a:rPr>
              <a:t>1950s</a:t>
            </a:r>
            <a:endParaRPr kumimoji="0" lang="en-US" altLang="en-US" sz="1600" b="1" i="0" u="none" strike="noStrike" cap="none" normalizeH="0" baseline="0" dirty="0" smtClean="0">
              <a:ln>
                <a:noFill/>
              </a:ln>
              <a:solidFill>
                <a:schemeClr val="tx1"/>
              </a:solidFill>
              <a:effectLst/>
              <a:latin typeface="+mj-lt"/>
            </a:endParaRPr>
          </a:p>
        </p:txBody>
      </p:sp>
      <p:sp>
        <p:nvSpPr>
          <p:cNvPr id="21" name="Rectangle 15"/>
          <p:cNvSpPr>
            <a:spLocks noChangeArrowheads="1"/>
          </p:cNvSpPr>
          <p:nvPr/>
        </p:nvSpPr>
        <p:spPr bwMode="auto">
          <a:xfrm>
            <a:off x="7799388" y="3522663"/>
            <a:ext cx="568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1960s</a:t>
            </a:r>
            <a:endParaRPr kumimoji="0" lang="en-US" altLang="en-US" sz="1600" b="1" i="0" u="none" strike="noStrike" cap="none" normalizeH="0" baseline="0" smtClean="0">
              <a:ln>
                <a:noFill/>
              </a:ln>
              <a:solidFill>
                <a:schemeClr val="tx1"/>
              </a:solidFill>
              <a:effectLst/>
              <a:latin typeface="+mj-lt"/>
            </a:endParaRPr>
          </a:p>
        </p:txBody>
      </p:sp>
      <p:sp>
        <p:nvSpPr>
          <p:cNvPr id="22" name="Rectangle 16"/>
          <p:cNvSpPr>
            <a:spLocks noChangeArrowheads="1"/>
          </p:cNvSpPr>
          <p:nvPr/>
        </p:nvSpPr>
        <p:spPr bwMode="auto">
          <a:xfrm>
            <a:off x="7799388" y="3844926"/>
            <a:ext cx="568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1970s</a:t>
            </a:r>
            <a:endParaRPr kumimoji="0" lang="en-US" altLang="en-US" sz="1600" b="1" i="0" u="none" strike="noStrike" cap="none" normalizeH="0" baseline="0" smtClean="0">
              <a:ln>
                <a:noFill/>
              </a:ln>
              <a:solidFill>
                <a:schemeClr val="tx1"/>
              </a:solidFill>
              <a:effectLst/>
              <a:latin typeface="+mj-lt"/>
            </a:endParaRPr>
          </a:p>
        </p:txBody>
      </p:sp>
      <p:sp>
        <p:nvSpPr>
          <p:cNvPr id="23" name="Rectangle 17"/>
          <p:cNvSpPr>
            <a:spLocks noChangeArrowheads="1"/>
          </p:cNvSpPr>
          <p:nvPr/>
        </p:nvSpPr>
        <p:spPr bwMode="auto">
          <a:xfrm>
            <a:off x="7799388" y="4165601"/>
            <a:ext cx="568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1980s</a:t>
            </a:r>
            <a:endParaRPr kumimoji="0" lang="en-US" altLang="en-US" sz="1600" b="1" i="0" u="none" strike="noStrike" cap="none" normalizeH="0" baseline="0" smtClean="0">
              <a:ln>
                <a:noFill/>
              </a:ln>
              <a:solidFill>
                <a:schemeClr val="tx1"/>
              </a:solidFill>
              <a:effectLst/>
              <a:latin typeface="+mj-lt"/>
            </a:endParaRPr>
          </a:p>
        </p:txBody>
      </p:sp>
      <p:sp>
        <p:nvSpPr>
          <p:cNvPr id="24" name="Rectangle 18"/>
          <p:cNvSpPr>
            <a:spLocks noChangeArrowheads="1"/>
          </p:cNvSpPr>
          <p:nvPr/>
        </p:nvSpPr>
        <p:spPr bwMode="auto">
          <a:xfrm>
            <a:off x="7799388" y="4487863"/>
            <a:ext cx="568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1990s</a:t>
            </a:r>
            <a:endParaRPr kumimoji="0" lang="en-US" altLang="en-US" sz="1600" b="1" i="0" u="none" strike="noStrike" cap="none" normalizeH="0" baseline="0" smtClean="0">
              <a:ln>
                <a:noFill/>
              </a:ln>
              <a:solidFill>
                <a:schemeClr val="tx1"/>
              </a:solidFill>
              <a:effectLst/>
              <a:latin typeface="+mj-lt"/>
            </a:endParaRPr>
          </a:p>
        </p:txBody>
      </p:sp>
      <p:sp>
        <p:nvSpPr>
          <p:cNvPr id="25" name="Rectangle 19"/>
          <p:cNvSpPr>
            <a:spLocks noChangeArrowheads="1"/>
          </p:cNvSpPr>
          <p:nvPr/>
        </p:nvSpPr>
        <p:spPr bwMode="auto">
          <a:xfrm>
            <a:off x="7799388" y="4808538"/>
            <a:ext cx="568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2000s</a:t>
            </a:r>
            <a:endParaRPr kumimoji="0" lang="en-US" altLang="en-US" sz="16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12990615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13.3.2 Suburban Sprawl </a:t>
            </a:r>
            <a:r>
              <a:rPr lang="en-US" sz="2000" b="0" dirty="0"/>
              <a:t>(5 of </a:t>
            </a:r>
            <a:r>
              <a:rPr lang="en-US" sz="2000" b="0" dirty="0" smtClean="0"/>
              <a:t>5)</a:t>
            </a:r>
            <a:endParaRPr lang="en-US" dirty="0"/>
          </a:p>
        </p:txBody>
      </p:sp>
      <p:sp>
        <p:nvSpPr>
          <p:cNvPr id="8" name="Content Placeholder 7"/>
          <p:cNvSpPr>
            <a:spLocks noGrp="1"/>
          </p:cNvSpPr>
          <p:nvPr>
            <p:ph sz="quarter" idx="13"/>
          </p:nvPr>
        </p:nvSpPr>
        <p:spPr>
          <a:xfrm>
            <a:off x="457200" y="1556325"/>
            <a:ext cx="8229600" cy="1101150"/>
          </a:xfrm>
        </p:spPr>
        <p:txBody>
          <a:bodyPr/>
          <a:lstStyle/>
          <a:p>
            <a:pPr marL="0" indent="0">
              <a:buNone/>
              <a:tabLst>
                <a:tab pos="2800350" algn="l"/>
              </a:tabLst>
            </a:pPr>
            <a:r>
              <a:rPr lang="it-IT" sz="2200" b="1" dirty="0"/>
              <a:t>Figures 13-56 and 13-57:</a:t>
            </a:r>
            <a:r>
              <a:rPr lang="it-IT" sz="2200" dirty="0"/>
              <a:t> </a:t>
            </a:r>
            <a:r>
              <a:rPr lang="en-US" sz="2200" dirty="0"/>
              <a:t>New developments in Portland must take place inside of the growth boundary (left). </a:t>
            </a:r>
            <a:r>
              <a:rPr lang="en-US" sz="2200" dirty="0" smtClean="0"/>
              <a:t>Image </a:t>
            </a:r>
            <a:r>
              <a:rPr lang="en-US" sz="2200" dirty="0"/>
              <a:t>of Portland (right).</a:t>
            </a:r>
          </a:p>
        </p:txBody>
      </p:sp>
      <p:pic>
        <p:nvPicPr>
          <p:cNvPr id="5" name="Picture 4" descr="Skyscrapers and mountains in a shot of Portland showing urban growth boundary and Mount Hood."/>
          <p:cNvPicPr>
            <a:picLocks noChangeAspect="1"/>
          </p:cNvPicPr>
          <p:nvPr/>
        </p:nvPicPr>
        <p:blipFill rotWithShape="1">
          <a:blip r:embed="rId2">
            <a:extLst>
              <a:ext uri="{28A0092B-C50C-407E-A947-70E740481C1C}">
                <a14:useLocalDpi xmlns:a14="http://schemas.microsoft.com/office/drawing/2010/main" val="0"/>
              </a:ext>
            </a:extLst>
          </a:blip>
          <a:srcRect b="4160"/>
          <a:stretch/>
        </p:blipFill>
        <p:spPr>
          <a:xfrm>
            <a:off x="4572000" y="3116776"/>
            <a:ext cx="4114850" cy="260281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84" y="2907102"/>
            <a:ext cx="3749346" cy="2907102"/>
          </a:xfrm>
          <a:prstGeom prst="rect">
            <a:avLst/>
          </a:prstGeom>
        </p:spPr>
      </p:pic>
      <p:sp>
        <p:nvSpPr>
          <p:cNvPr id="41" name="Rectangle 163"/>
          <p:cNvSpPr>
            <a:spLocks noChangeArrowheads="1"/>
          </p:cNvSpPr>
          <p:nvPr/>
        </p:nvSpPr>
        <p:spPr bwMode="auto">
          <a:xfrm>
            <a:off x="759643" y="5467717"/>
            <a:ext cx="849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0000"/>
                </a:solidFill>
                <a:effectLst/>
                <a:latin typeface="Arial Black" panose="020B0A04020102020204" pitchFamily="34" charset="0"/>
              </a:rPr>
              <a:t>N</a:t>
            </a:r>
            <a:endParaRPr kumimoji="0" lang="en-US" altLang="en-US" sz="800" b="1" i="1" u="none" strike="noStrike" cap="none" normalizeH="0" baseline="0" dirty="0" smtClean="0">
              <a:ln>
                <a:noFill/>
              </a:ln>
              <a:solidFill>
                <a:schemeClr val="tx1"/>
              </a:solidFill>
              <a:effectLst/>
              <a:latin typeface="Arial Black" panose="020B0A04020102020204" pitchFamily="34" charset="0"/>
            </a:endParaRPr>
          </a:p>
        </p:txBody>
      </p:sp>
      <p:sp>
        <p:nvSpPr>
          <p:cNvPr id="239" name="Rectangle 200"/>
          <p:cNvSpPr>
            <a:spLocks noChangeArrowheads="1"/>
          </p:cNvSpPr>
          <p:nvPr/>
        </p:nvSpPr>
        <p:spPr bwMode="auto">
          <a:xfrm>
            <a:off x="2714626" y="3030542"/>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a:t>
            </a:r>
            <a:endParaRPr kumimoji="0" lang="en-US" altLang="en-US" b="1" i="0" u="none" strike="noStrike" cap="none" normalizeH="0" baseline="0" dirty="0" smtClean="0">
              <a:ln>
                <a:noFill/>
              </a:ln>
              <a:solidFill>
                <a:schemeClr val="tx1"/>
              </a:solidFill>
              <a:effectLst/>
              <a:latin typeface="+mj-lt"/>
            </a:endParaRPr>
          </a:p>
        </p:txBody>
      </p:sp>
      <p:sp>
        <p:nvSpPr>
          <p:cNvPr id="240" name="Rectangle 201"/>
          <p:cNvSpPr>
            <a:spLocks noChangeArrowheads="1"/>
          </p:cNvSpPr>
          <p:nvPr/>
        </p:nvSpPr>
        <p:spPr bwMode="auto">
          <a:xfrm>
            <a:off x="2208213" y="5624521"/>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5</a:t>
            </a:r>
            <a:endParaRPr kumimoji="0" lang="en-US" altLang="en-US" b="1" i="0" u="none" strike="noStrike" cap="none" normalizeH="0" baseline="0" dirty="0" smtClean="0">
              <a:ln>
                <a:noFill/>
              </a:ln>
              <a:solidFill>
                <a:schemeClr val="tx1"/>
              </a:solidFill>
              <a:effectLst/>
              <a:latin typeface="+mj-lt"/>
            </a:endParaRPr>
          </a:p>
        </p:txBody>
      </p:sp>
      <p:sp>
        <p:nvSpPr>
          <p:cNvPr id="241" name="Rectangle 202"/>
          <p:cNvSpPr>
            <a:spLocks noChangeArrowheads="1"/>
          </p:cNvSpPr>
          <p:nvPr/>
        </p:nvSpPr>
        <p:spPr bwMode="auto">
          <a:xfrm>
            <a:off x="3735390" y="3856044"/>
            <a:ext cx="69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84</a:t>
            </a:r>
            <a:endParaRPr kumimoji="0" lang="en-US" altLang="en-US" b="1" i="0" u="none" strike="noStrike" cap="none" normalizeH="0" baseline="0" dirty="0" smtClean="0">
              <a:ln>
                <a:noFill/>
              </a:ln>
              <a:solidFill>
                <a:schemeClr val="tx1"/>
              </a:solidFill>
              <a:effectLst/>
              <a:latin typeface="+mj-lt"/>
            </a:endParaRPr>
          </a:p>
        </p:txBody>
      </p:sp>
      <p:sp>
        <p:nvSpPr>
          <p:cNvPr id="242" name="Rectangle 203"/>
          <p:cNvSpPr>
            <a:spLocks noChangeArrowheads="1"/>
          </p:cNvSpPr>
          <p:nvPr/>
        </p:nvSpPr>
        <p:spPr bwMode="auto">
          <a:xfrm>
            <a:off x="3178177" y="3398843"/>
            <a:ext cx="10636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205</a:t>
            </a:r>
            <a:endParaRPr kumimoji="0" lang="en-US" altLang="en-US" b="1" i="0" u="none" strike="noStrike" cap="none" normalizeH="0" baseline="0" dirty="0" smtClean="0">
              <a:ln>
                <a:noFill/>
              </a:ln>
              <a:solidFill>
                <a:schemeClr val="tx1"/>
              </a:solidFill>
              <a:effectLst/>
              <a:latin typeface="+mj-lt"/>
            </a:endParaRPr>
          </a:p>
        </p:txBody>
      </p:sp>
      <p:sp>
        <p:nvSpPr>
          <p:cNvPr id="243" name="Rectangle 204"/>
          <p:cNvSpPr>
            <a:spLocks noChangeArrowheads="1"/>
          </p:cNvSpPr>
          <p:nvPr/>
        </p:nvSpPr>
        <p:spPr bwMode="auto">
          <a:xfrm>
            <a:off x="2557463" y="4983171"/>
            <a:ext cx="10636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205</a:t>
            </a:r>
            <a:endParaRPr kumimoji="0" lang="en-US" altLang="en-US" b="1" i="0" u="none" strike="noStrike" cap="none" normalizeH="0" baseline="0" dirty="0" smtClean="0">
              <a:ln>
                <a:noFill/>
              </a:ln>
              <a:solidFill>
                <a:schemeClr val="tx1"/>
              </a:solidFill>
              <a:effectLst/>
              <a:latin typeface="+mj-lt"/>
            </a:endParaRPr>
          </a:p>
        </p:txBody>
      </p:sp>
      <p:sp>
        <p:nvSpPr>
          <p:cNvPr id="259" name="Rectangle 220"/>
          <p:cNvSpPr>
            <a:spLocks noChangeArrowheads="1"/>
          </p:cNvSpPr>
          <p:nvPr/>
        </p:nvSpPr>
        <p:spPr bwMode="auto">
          <a:xfrm>
            <a:off x="2974975" y="5086356"/>
            <a:ext cx="27251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50800">
                    <a:schemeClr val="bg1">
                      <a:alpha val="95000"/>
                    </a:schemeClr>
                  </a:glow>
                </a:effectLst>
                <a:latin typeface="+mj-lt"/>
              </a:rPr>
              <a:t>Oregon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50800">
                    <a:schemeClr val="bg1">
                      <a:alpha val="95000"/>
                    </a:schemeClr>
                  </a:glow>
                </a:effectLst>
                <a:latin typeface="+mj-lt"/>
              </a:rPr>
              <a:t>City</a:t>
            </a:r>
            <a:endParaRPr kumimoji="0" lang="en-US" altLang="en-US" b="1" i="0" u="none" strike="noStrike" cap="none" normalizeH="0" baseline="0" dirty="0" smtClean="0">
              <a:ln>
                <a:noFill/>
              </a:ln>
              <a:solidFill>
                <a:schemeClr val="tx1"/>
              </a:solidFill>
              <a:effectLst>
                <a:glow rad="50800">
                  <a:schemeClr val="bg1">
                    <a:alpha val="95000"/>
                  </a:schemeClr>
                </a:glow>
              </a:effectLst>
              <a:latin typeface="+mj-lt"/>
            </a:endParaRPr>
          </a:p>
        </p:txBody>
      </p:sp>
      <p:sp>
        <p:nvSpPr>
          <p:cNvPr id="245" name="Rectangle 206"/>
          <p:cNvSpPr>
            <a:spLocks noChangeArrowheads="1"/>
          </p:cNvSpPr>
          <p:nvPr/>
        </p:nvSpPr>
        <p:spPr bwMode="auto">
          <a:xfrm>
            <a:off x="795336" y="4022731"/>
            <a:ext cx="2356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70000"/>
                    </a:schemeClr>
                  </a:glow>
                </a:effectLst>
                <a:latin typeface="+mj-lt"/>
              </a:rPr>
              <a:t>Forest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70000"/>
                    </a:schemeClr>
                  </a:glow>
                </a:effectLst>
                <a:latin typeface="+mj-lt"/>
              </a:rPr>
              <a:t>Grove</a:t>
            </a:r>
            <a:endParaRPr kumimoji="0" lang="en-US" altLang="en-US"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47" name="Rectangle 208"/>
          <p:cNvSpPr>
            <a:spLocks noChangeArrowheads="1"/>
          </p:cNvSpPr>
          <p:nvPr/>
        </p:nvSpPr>
        <p:spPr bwMode="auto">
          <a:xfrm>
            <a:off x="1404937" y="5345120"/>
            <a:ext cx="32541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70000"/>
                    </a:schemeClr>
                  </a:glow>
                </a:effectLst>
                <a:latin typeface="+mj-lt"/>
              </a:rPr>
              <a:t>Newberg</a:t>
            </a:r>
            <a:endParaRPr kumimoji="0" lang="en-US" altLang="en-US"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48" name="Rectangle 209"/>
          <p:cNvSpPr>
            <a:spLocks noChangeArrowheads="1"/>
          </p:cNvSpPr>
          <p:nvPr/>
        </p:nvSpPr>
        <p:spPr bwMode="auto">
          <a:xfrm>
            <a:off x="2640013" y="5562607"/>
            <a:ext cx="2356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70000"/>
                    </a:schemeClr>
                  </a:glow>
                </a:effectLst>
                <a:latin typeface="+mj-lt"/>
              </a:rPr>
              <a:t>Canby</a:t>
            </a:r>
            <a:endParaRPr kumimoji="0" lang="en-US" altLang="en-US"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49" name="Rectangle 210"/>
          <p:cNvSpPr>
            <a:spLocks noChangeArrowheads="1"/>
          </p:cNvSpPr>
          <p:nvPr/>
        </p:nvSpPr>
        <p:spPr bwMode="auto">
          <a:xfrm>
            <a:off x="2314575" y="5281619"/>
            <a:ext cx="39914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70000"/>
                    </a:schemeClr>
                  </a:glow>
                </a:effectLst>
                <a:latin typeface="+mj-lt"/>
              </a:rPr>
              <a:t>Wilsonville</a:t>
            </a:r>
            <a:endParaRPr kumimoji="0" lang="en-US" altLang="en-US"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50" name="Rectangle 211"/>
          <p:cNvSpPr>
            <a:spLocks noChangeArrowheads="1"/>
          </p:cNvSpPr>
          <p:nvPr/>
        </p:nvSpPr>
        <p:spPr bwMode="auto">
          <a:xfrm>
            <a:off x="1701802" y="4168781"/>
            <a:ext cx="37830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70000"/>
                    </a:schemeClr>
                  </a:glow>
                </a:effectLst>
                <a:latin typeface="+mj-lt"/>
              </a:rPr>
              <a:t>Beaverton</a:t>
            </a:r>
            <a:endParaRPr kumimoji="0" lang="en-US" altLang="en-US"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51" name="Rectangle 212"/>
          <p:cNvSpPr>
            <a:spLocks noChangeArrowheads="1"/>
          </p:cNvSpPr>
          <p:nvPr/>
        </p:nvSpPr>
        <p:spPr bwMode="auto">
          <a:xfrm>
            <a:off x="1895475" y="4943481"/>
            <a:ext cx="37029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70000"/>
                    </a:schemeClr>
                  </a:glow>
                </a:effectLst>
                <a:latin typeface="+mj-lt"/>
              </a:rPr>
              <a:t>Sherwood</a:t>
            </a:r>
            <a:endParaRPr kumimoji="0" lang="en-US" altLang="en-US"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252" name="Rectangle 213"/>
          <p:cNvSpPr>
            <a:spLocks noChangeArrowheads="1"/>
          </p:cNvSpPr>
          <p:nvPr/>
        </p:nvSpPr>
        <p:spPr bwMode="auto">
          <a:xfrm>
            <a:off x="1998665" y="4510093"/>
            <a:ext cx="2340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70000"/>
                    </a:schemeClr>
                  </a:glow>
                </a:effectLst>
                <a:latin typeface="+mj-lt"/>
              </a:rPr>
              <a:t>Tigard</a:t>
            </a:r>
            <a:endParaRPr kumimoji="0" lang="en-US" altLang="en-US"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253" name="Rectangle 214"/>
          <p:cNvSpPr>
            <a:spLocks noChangeArrowheads="1"/>
          </p:cNvSpPr>
          <p:nvPr/>
        </p:nvSpPr>
        <p:spPr bwMode="auto">
          <a:xfrm>
            <a:off x="1973267" y="4806956"/>
            <a:ext cx="29335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70000"/>
                    </a:schemeClr>
                  </a:glow>
                </a:effectLst>
                <a:latin typeface="+mj-lt"/>
              </a:rPr>
              <a:t>Tualatin</a:t>
            </a:r>
            <a:endParaRPr kumimoji="0" lang="en-US" altLang="en-US"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254" name="Rectangle 215"/>
          <p:cNvSpPr>
            <a:spLocks noChangeArrowheads="1"/>
          </p:cNvSpPr>
          <p:nvPr/>
        </p:nvSpPr>
        <p:spPr bwMode="auto">
          <a:xfrm>
            <a:off x="2897189" y="4483106"/>
            <a:ext cx="36227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70000"/>
                    </a:schemeClr>
                  </a:glow>
                </a:effectLst>
                <a:latin typeface="+mj-lt"/>
              </a:rPr>
              <a:t>Milwaukie</a:t>
            </a:r>
            <a:endParaRPr kumimoji="0" lang="en-US" altLang="en-US"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55" name="Rectangle 216"/>
          <p:cNvSpPr>
            <a:spLocks noChangeArrowheads="1"/>
          </p:cNvSpPr>
          <p:nvPr/>
        </p:nvSpPr>
        <p:spPr bwMode="auto">
          <a:xfrm>
            <a:off x="3773488" y="4122744"/>
            <a:ext cx="33502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70000"/>
                    </a:schemeClr>
                  </a:glow>
                </a:effectLst>
                <a:latin typeface="+mj-lt"/>
              </a:rPr>
              <a:t>Gresham</a:t>
            </a:r>
            <a:endParaRPr kumimoji="0" lang="en-US" altLang="en-US"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56" name="Rectangle 217"/>
          <p:cNvSpPr>
            <a:spLocks noChangeArrowheads="1"/>
          </p:cNvSpPr>
          <p:nvPr/>
        </p:nvSpPr>
        <p:spPr bwMode="auto">
          <a:xfrm>
            <a:off x="3592518" y="3962406"/>
            <a:ext cx="34945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70000"/>
                    </a:schemeClr>
                  </a:glow>
                </a:effectLst>
                <a:latin typeface="+mj-lt"/>
              </a:rPr>
              <a:t>Troutdale</a:t>
            </a:r>
            <a:endParaRPr kumimoji="0" lang="en-US" altLang="en-US"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57" name="Rectangle 218"/>
          <p:cNvSpPr>
            <a:spLocks noChangeArrowheads="1"/>
          </p:cNvSpPr>
          <p:nvPr/>
        </p:nvSpPr>
        <p:spPr bwMode="auto">
          <a:xfrm>
            <a:off x="3879850" y="3490917"/>
            <a:ext cx="25487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70000"/>
                    </a:schemeClr>
                  </a:glow>
                </a:effectLst>
                <a:latin typeface="+mj-lt"/>
              </a:rPr>
              <a:t>Camas</a:t>
            </a:r>
            <a:endParaRPr kumimoji="0" lang="en-US" altLang="en-US"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58" name="Rectangle 219"/>
          <p:cNvSpPr>
            <a:spLocks noChangeArrowheads="1"/>
          </p:cNvSpPr>
          <p:nvPr/>
        </p:nvSpPr>
        <p:spPr bwMode="auto">
          <a:xfrm>
            <a:off x="2655891" y="4845058"/>
            <a:ext cx="37510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70000"/>
                    </a:schemeClr>
                  </a:glow>
                </a:effectLst>
                <a:latin typeface="+mj-lt"/>
              </a:rPr>
              <a:t>Gladstone</a:t>
            </a:r>
            <a:endParaRPr kumimoji="0" lang="en-US" altLang="en-US"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61" name="Rectangle 222"/>
          <p:cNvSpPr>
            <a:spLocks noChangeArrowheads="1"/>
          </p:cNvSpPr>
          <p:nvPr/>
        </p:nvSpPr>
        <p:spPr bwMode="auto">
          <a:xfrm>
            <a:off x="2751139" y="4637093"/>
            <a:ext cx="49532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70000"/>
                    </a:schemeClr>
                  </a:glow>
                </a:effectLst>
                <a:latin typeface="+mj-lt"/>
              </a:rPr>
              <a:t>Lake Oswego</a:t>
            </a:r>
            <a:endParaRPr kumimoji="0" lang="en-US" altLang="en-US"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262" name="Rectangle 223"/>
          <p:cNvSpPr>
            <a:spLocks noChangeArrowheads="1"/>
          </p:cNvSpPr>
          <p:nvPr/>
        </p:nvSpPr>
        <p:spPr bwMode="auto">
          <a:xfrm>
            <a:off x="1336674" y="3935418"/>
            <a:ext cx="33182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70000"/>
                    </a:schemeClr>
                  </a:glow>
                </a:effectLst>
                <a:latin typeface="+mj-lt"/>
              </a:rPr>
              <a:t>Hillsboro</a:t>
            </a:r>
            <a:endParaRPr kumimoji="0" lang="en-US" altLang="en-US"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63" name="Rectangle 224"/>
          <p:cNvSpPr>
            <a:spLocks noChangeArrowheads="1"/>
          </p:cNvSpPr>
          <p:nvPr/>
        </p:nvSpPr>
        <p:spPr bwMode="auto">
          <a:xfrm>
            <a:off x="2832100" y="4084643"/>
            <a:ext cx="5321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70000"/>
                    </a:schemeClr>
                  </a:glow>
                </a:effectLst>
                <a:latin typeface="Arial Black" panose="020B0A04020102020204" pitchFamily="34" charset="0"/>
              </a:rPr>
              <a:t>Portland</a:t>
            </a:r>
            <a:endParaRPr kumimoji="0" lang="en-US" altLang="en-US" b="1" i="0" u="none" strike="noStrike" cap="none" normalizeH="0" baseline="0" dirty="0" smtClean="0">
              <a:ln>
                <a:noFill/>
              </a:ln>
              <a:solidFill>
                <a:schemeClr val="tx1"/>
              </a:solidFill>
              <a:effectLst>
                <a:glow rad="63500">
                  <a:schemeClr val="bg1">
                    <a:alpha val="70000"/>
                  </a:schemeClr>
                </a:glow>
              </a:effectLst>
              <a:latin typeface="Arial Black" panose="020B0A04020102020204" pitchFamily="34" charset="0"/>
            </a:endParaRPr>
          </a:p>
        </p:txBody>
      </p:sp>
      <p:grpSp>
        <p:nvGrpSpPr>
          <p:cNvPr id="277" name="Group 276"/>
          <p:cNvGrpSpPr/>
          <p:nvPr/>
        </p:nvGrpSpPr>
        <p:grpSpPr>
          <a:xfrm>
            <a:off x="1055070" y="3167068"/>
            <a:ext cx="3061590" cy="1753474"/>
            <a:chOff x="1055070" y="3167068"/>
            <a:chExt cx="3061590" cy="1753474"/>
          </a:xfrm>
        </p:grpSpPr>
        <p:sp>
          <p:nvSpPr>
            <p:cNvPr id="244" name="Rectangle 205"/>
            <p:cNvSpPr>
              <a:spLocks noChangeArrowheads="1"/>
            </p:cNvSpPr>
            <p:nvPr/>
          </p:nvSpPr>
          <p:spPr bwMode="auto">
            <a:xfrm>
              <a:off x="2579413" y="3948118"/>
              <a:ext cx="2212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CBD</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sp>
          <p:nvSpPr>
            <p:cNvPr id="264" name="Rectangle 225"/>
            <p:cNvSpPr>
              <a:spLocks noChangeArrowheads="1"/>
            </p:cNvSpPr>
            <p:nvPr/>
          </p:nvSpPr>
          <p:spPr bwMode="auto">
            <a:xfrm>
              <a:off x="2836697" y="3167068"/>
              <a:ext cx="5273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70000"/>
                      </a:schemeClr>
                    </a:glow>
                  </a:effectLst>
                  <a:latin typeface="+mj-lt"/>
                </a:rPr>
                <a:t>Vancouver</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265" name="Rectangle 226"/>
            <p:cNvSpPr>
              <a:spLocks noChangeArrowheads="1"/>
            </p:cNvSpPr>
            <p:nvPr/>
          </p:nvSpPr>
          <p:spPr bwMode="auto">
            <a:xfrm>
              <a:off x="3404927" y="3309943"/>
              <a:ext cx="71173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70000"/>
                      </a:schemeClr>
                    </a:glow>
                  </a:effectLst>
                  <a:latin typeface="+mj-lt"/>
                </a:rPr>
                <a:t>WASHINGTON</a:t>
              </a:r>
              <a:endParaRPr kumimoji="0" lang="en-US" altLang="en-US" sz="1600" b="1" i="0" u="none" strike="noStrike" cap="none" normalizeH="0" baseline="0" smtClean="0">
                <a:ln>
                  <a:noFill/>
                </a:ln>
                <a:solidFill>
                  <a:schemeClr val="tx1"/>
                </a:solidFill>
                <a:effectLst>
                  <a:glow rad="63500">
                    <a:schemeClr val="bg1">
                      <a:alpha val="70000"/>
                    </a:schemeClr>
                  </a:glow>
                </a:effectLst>
                <a:latin typeface="+mj-lt"/>
              </a:endParaRPr>
            </a:p>
          </p:txBody>
        </p:sp>
        <p:sp>
          <p:nvSpPr>
            <p:cNvPr id="266" name="Rectangle 227"/>
            <p:cNvSpPr>
              <a:spLocks noChangeArrowheads="1"/>
            </p:cNvSpPr>
            <p:nvPr/>
          </p:nvSpPr>
          <p:spPr bwMode="auto">
            <a:xfrm>
              <a:off x="1055070" y="4797431"/>
              <a:ext cx="4568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70000"/>
                      </a:schemeClr>
                    </a:glow>
                  </a:effectLst>
                  <a:latin typeface="+mj-lt"/>
                </a:rPr>
                <a:t>OREGON</a:t>
              </a:r>
              <a:endParaRPr kumimoji="0" lang="en-US" altLang="en-US" sz="1600" b="1" i="0" u="none" strike="noStrike" cap="none" normalizeH="0" baseline="0" dirty="0" smtClean="0">
                <a:ln>
                  <a:noFill/>
                </a:ln>
                <a:solidFill>
                  <a:schemeClr val="tx1"/>
                </a:solidFill>
                <a:effectLst>
                  <a:glow rad="63500">
                    <a:schemeClr val="bg1">
                      <a:alpha val="70000"/>
                    </a:schemeClr>
                  </a:glow>
                </a:effectLst>
                <a:latin typeface="+mj-lt"/>
              </a:endParaRPr>
            </a:p>
          </p:txBody>
        </p:sp>
      </p:grpSp>
      <p:sp>
        <p:nvSpPr>
          <p:cNvPr id="267" name="Rectangle 228"/>
          <p:cNvSpPr>
            <a:spLocks noChangeArrowheads="1"/>
          </p:cNvSpPr>
          <p:nvPr/>
        </p:nvSpPr>
        <p:spPr bwMode="auto">
          <a:xfrm>
            <a:off x="3043237" y="5503072"/>
            <a:ext cx="28575"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0</a:t>
            </a:r>
            <a:endParaRPr kumimoji="0" lang="en-US" altLang="en-US" b="1" i="0" u="none" strike="noStrike" cap="none" normalizeH="0" baseline="0" dirty="0" smtClean="0">
              <a:ln>
                <a:noFill/>
              </a:ln>
              <a:solidFill>
                <a:schemeClr val="tx1"/>
              </a:solidFill>
              <a:effectLst/>
              <a:latin typeface="+mj-lt"/>
            </a:endParaRPr>
          </a:p>
        </p:txBody>
      </p:sp>
      <p:sp>
        <p:nvSpPr>
          <p:cNvPr id="268" name="Rectangle 229"/>
          <p:cNvSpPr>
            <a:spLocks noChangeArrowheads="1"/>
          </p:cNvSpPr>
          <p:nvPr/>
        </p:nvSpPr>
        <p:spPr bwMode="auto">
          <a:xfrm>
            <a:off x="3497262" y="5503072"/>
            <a:ext cx="28575"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5</a:t>
            </a:r>
            <a:endParaRPr kumimoji="0" lang="en-US" altLang="en-US" b="1" i="0" u="none" strike="noStrike" cap="none" normalizeH="0" baseline="0" dirty="0" smtClean="0">
              <a:ln>
                <a:noFill/>
              </a:ln>
              <a:solidFill>
                <a:schemeClr val="tx1"/>
              </a:solidFill>
              <a:effectLst/>
              <a:latin typeface="+mj-lt"/>
            </a:endParaRPr>
          </a:p>
        </p:txBody>
      </p:sp>
      <p:sp>
        <p:nvSpPr>
          <p:cNvPr id="269" name="Rectangle 230"/>
          <p:cNvSpPr>
            <a:spLocks noChangeArrowheads="1"/>
          </p:cNvSpPr>
          <p:nvPr/>
        </p:nvSpPr>
        <p:spPr bwMode="auto">
          <a:xfrm>
            <a:off x="3043237" y="5633248"/>
            <a:ext cx="28575"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0</a:t>
            </a:r>
            <a:endParaRPr kumimoji="0" lang="en-US" altLang="en-US" b="1" i="0" u="none" strike="noStrike" cap="none" normalizeH="0" baseline="0" dirty="0" smtClean="0">
              <a:ln>
                <a:noFill/>
              </a:ln>
              <a:solidFill>
                <a:schemeClr val="tx1"/>
              </a:solidFill>
              <a:effectLst/>
              <a:latin typeface="+mj-lt"/>
            </a:endParaRPr>
          </a:p>
        </p:txBody>
      </p:sp>
      <p:sp>
        <p:nvSpPr>
          <p:cNvPr id="270" name="Rectangle 231"/>
          <p:cNvSpPr>
            <a:spLocks noChangeArrowheads="1"/>
          </p:cNvSpPr>
          <p:nvPr/>
        </p:nvSpPr>
        <p:spPr bwMode="auto">
          <a:xfrm>
            <a:off x="3324224" y="5633248"/>
            <a:ext cx="28575"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5</a:t>
            </a:r>
            <a:endParaRPr kumimoji="0" lang="en-US" altLang="en-US" b="1" i="0" u="none" strike="noStrike" cap="none" normalizeH="0" baseline="0" dirty="0" smtClean="0">
              <a:ln>
                <a:noFill/>
              </a:ln>
              <a:solidFill>
                <a:schemeClr val="tx1"/>
              </a:solidFill>
              <a:effectLst/>
              <a:latin typeface="+mj-lt"/>
            </a:endParaRPr>
          </a:p>
        </p:txBody>
      </p:sp>
      <p:sp>
        <p:nvSpPr>
          <p:cNvPr id="271" name="Rectangle 232"/>
          <p:cNvSpPr>
            <a:spLocks noChangeArrowheads="1"/>
          </p:cNvSpPr>
          <p:nvPr/>
        </p:nvSpPr>
        <p:spPr bwMode="auto">
          <a:xfrm>
            <a:off x="3936997" y="5503072"/>
            <a:ext cx="20197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10 Miles</a:t>
            </a:r>
            <a:endParaRPr kumimoji="0" lang="en-US" altLang="en-US" b="1" i="0" u="none" strike="noStrike" cap="none" normalizeH="0" baseline="0" dirty="0" smtClean="0">
              <a:ln>
                <a:noFill/>
              </a:ln>
              <a:solidFill>
                <a:schemeClr val="tx1"/>
              </a:solidFill>
              <a:effectLst/>
              <a:latin typeface="+mj-lt"/>
            </a:endParaRPr>
          </a:p>
        </p:txBody>
      </p:sp>
      <p:sp>
        <p:nvSpPr>
          <p:cNvPr id="272" name="Rectangle 233"/>
          <p:cNvSpPr>
            <a:spLocks noChangeArrowheads="1"/>
          </p:cNvSpPr>
          <p:nvPr/>
        </p:nvSpPr>
        <p:spPr bwMode="auto">
          <a:xfrm>
            <a:off x="3593305" y="5633248"/>
            <a:ext cx="33823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10 Kilometers</a:t>
            </a:r>
            <a:endParaRPr kumimoji="0" lang="en-US" altLang="en-US" b="1" i="0" u="none" strike="noStrike" cap="none" normalizeH="0" baseline="0" dirty="0" smtClean="0">
              <a:ln>
                <a:noFill/>
              </a:ln>
              <a:solidFill>
                <a:schemeClr val="tx1"/>
              </a:solidFill>
              <a:effectLst/>
              <a:latin typeface="+mj-lt"/>
            </a:endParaRPr>
          </a:p>
        </p:txBody>
      </p:sp>
      <p:sp>
        <p:nvSpPr>
          <p:cNvPr id="273" name="Rectangle 234"/>
          <p:cNvSpPr>
            <a:spLocks noChangeArrowheads="1"/>
          </p:cNvSpPr>
          <p:nvPr/>
        </p:nvSpPr>
        <p:spPr bwMode="auto">
          <a:xfrm>
            <a:off x="850897" y="3074993"/>
            <a:ext cx="9778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Portland city boundary</a:t>
            </a:r>
            <a:endParaRPr kumimoji="0" lang="en-US" altLang="en-US" b="1" i="0" u="none" strike="noStrike" cap="none" normalizeH="0" baseline="0" dirty="0" smtClean="0">
              <a:ln>
                <a:noFill/>
              </a:ln>
              <a:solidFill>
                <a:schemeClr val="tx1"/>
              </a:solidFill>
              <a:effectLst/>
              <a:latin typeface="+mj-lt"/>
            </a:endParaRPr>
          </a:p>
        </p:txBody>
      </p:sp>
      <p:sp>
        <p:nvSpPr>
          <p:cNvPr id="274" name="Rectangle 235"/>
          <p:cNvSpPr>
            <a:spLocks noChangeArrowheads="1"/>
          </p:cNvSpPr>
          <p:nvPr/>
        </p:nvSpPr>
        <p:spPr bwMode="auto">
          <a:xfrm>
            <a:off x="850897" y="3228981"/>
            <a:ext cx="10419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Urban Growth Boundary</a:t>
            </a:r>
            <a:endParaRPr kumimoji="0" lang="en-US" altLang="en-US" b="1" i="0" u="none" strike="noStrike" cap="none" normalizeH="0" baseline="0" dirty="0" smtClean="0">
              <a:ln>
                <a:noFill/>
              </a:ln>
              <a:solidFill>
                <a:schemeClr val="tx1"/>
              </a:solidFill>
              <a:effectLst/>
              <a:latin typeface="+mj-lt"/>
            </a:endParaRPr>
          </a:p>
        </p:txBody>
      </p:sp>
      <p:sp>
        <p:nvSpPr>
          <p:cNvPr id="275" name="Rectangle 236"/>
          <p:cNvSpPr>
            <a:spLocks noChangeArrowheads="1"/>
          </p:cNvSpPr>
          <p:nvPr/>
        </p:nvSpPr>
        <p:spPr bwMode="auto">
          <a:xfrm>
            <a:off x="850897" y="3397257"/>
            <a:ext cx="58830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already urban</a:t>
            </a:r>
            <a:endParaRPr kumimoji="0" lang="en-US" altLang="en-US" b="1" i="0" u="none" strike="noStrike" cap="none" normalizeH="0" baseline="0" dirty="0" smtClean="0">
              <a:ln>
                <a:noFill/>
              </a:ln>
              <a:solidFill>
                <a:schemeClr val="tx1"/>
              </a:solidFill>
              <a:effectLst/>
              <a:latin typeface="+mj-lt"/>
            </a:endParaRPr>
          </a:p>
        </p:txBody>
      </p:sp>
      <p:sp>
        <p:nvSpPr>
          <p:cNvPr id="281" name="Rectangle 200"/>
          <p:cNvSpPr>
            <a:spLocks noChangeArrowheads="1"/>
          </p:cNvSpPr>
          <p:nvPr/>
        </p:nvSpPr>
        <p:spPr bwMode="auto">
          <a:xfrm rot="2700769">
            <a:off x="2195801" y="3564173"/>
            <a:ext cx="497983" cy="88952"/>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2">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solidFill>
                  <a:srgbClr val="00A2E7"/>
                </a:solidFill>
                <a:effectLst>
                  <a:glow rad="12700">
                    <a:schemeClr val="bg1">
                      <a:alpha val="50000"/>
                    </a:schemeClr>
                  </a:glow>
                </a:effectLst>
              </a:rPr>
              <a:t>Willamette R.</a:t>
            </a:r>
            <a:endParaRPr lang="en-US" altLang="en-US" sz="1600" b="1" dirty="0">
              <a:effectLst>
                <a:glow rad="12700">
                  <a:schemeClr val="bg1">
                    <a:alpha val="50000"/>
                  </a:schemeClr>
                </a:glow>
              </a:effectLst>
            </a:endParaRPr>
          </a:p>
        </p:txBody>
      </p:sp>
      <p:sp>
        <p:nvSpPr>
          <p:cNvPr id="282" name="Rectangle 200"/>
          <p:cNvSpPr>
            <a:spLocks noChangeArrowheads="1"/>
          </p:cNvSpPr>
          <p:nvPr/>
        </p:nvSpPr>
        <p:spPr bwMode="auto">
          <a:xfrm rot="458164">
            <a:off x="3304640" y="3617676"/>
            <a:ext cx="428923" cy="108290"/>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smtClean="0">
                <a:solidFill>
                  <a:srgbClr val="00A2E7"/>
                </a:solidFill>
                <a:effectLst>
                  <a:glow rad="12700">
                    <a:schemeClr val="bg1">
                      <a:alpha val="50000"/>
                    </a:schemeClr>
                  </a:glow>
                </a:effectLst>
                <a:latin typeface="+mj-lt"/>
              </a:rPr>
              <a:t>Columbia R.</a:t>
            </a:r>
            <a:endParaRPr kumimoji="0" lang="en-US" altLang="en-US" sz="1600" b="1" i="0" u="none" strike="noStrike" cap="none" normalizeH="0" baseline="0" dirty="0" smtClean="0">
              <a:ln>
                <a:noFill/>
              </a:ln>
              <a:solidFill>
                <a:schemeClr val="tx1"/>
              </a:solidFill>
              <a:effectLst>
                <a:glow rad="12700">
                  <a:schemeClr val="bg1">
                    <a:alpha val="50000"/>
                  </a:schemeClr>
                </a:glow>
              </a:effectLst>
              <a:latin typeface="+mj-lt"/>
            </a:endParaRPr>
          </a:p>
        </p:txBody>
      </p:sp>
    </p:spTree>
    <p:extLst>
      <p:ext uri="{BB962C8B-B14F-4D97-AF65-F5344CB8AC3E}">
        <p14:creationId xmlns:p14="http://schemas.microsoft.com/office/powerpoint/2010/main" val="16361359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13.3.3 Suburban Segregation </a:t>
            </a:r>
            <a:r>
              <a:rPr lang="en-US" sz="2000" b="0" dirty="0"/>
              <a:t>(1 of </a:t>
            </a:r>
            <a:r>
              <a:rPr lang="en-US" sz="2000" b="0" dirty="0" smtClean="0"/>
              <a:t>4)</a:t>
            </a:r>
            <a:endParaRPr lang="en-US" sz="2000" b="0" dirty="0"/>
          </a:p>
        </p:txBody>
      </p:sp>
      <p:sp>
        <p:nvSpPr>
          <p:cNvPr id="8" name="Content Placeholder 7"/>
          <p:cNvSpPr>
            <a:spLocks noGrp="1"/>
          </p:cNvSpPr>
          <p:nvPr>
            <p:ph sz="quarter" idx="13"/>
          </p:nvPr>
        </p:nvSpPr>
        <p:spPr>
          <a:xfrm>
            <a:off x="457200" y="1556326"/>
            <a:ext cx="8443914" cy="4434275"/>
          </a:xfrm>
        </p:spPr>
        <p:txBody>
          <a:bodyPr/>
          <a:lstStyle/>
          <a:p>
            <a:pPr indent="-256032"/>
            <a:r>
              <a:rPr lang="en-US" dirty="0"/>
              <a:t>Many suburbs display two forms of segregation:</a:t>
            </a:r>
          </a:p>
          <a:p>
            <a:pPr marL="741600" lvl="1" indent="-429768">
              <a:buFont typeface="+mj-lt"/>
              <a:buAutoNum type="arabicPeriod"/>
            </a:pPr>
            <a:r>
              <a:rPr lang="en-US" b="1" dirty="0"/>
              <a:t>Residential segregation</a:t>
            </a:r>
            <a:r>
              <a:rPr lang="en-US" dirty="0"/>
              <a:t> is where housing is built for people of a single social class, with others excluded by virtue of the cost, size, or location of the housing, often by the use of </a:t>
            </a:r>
            <a:r>
              <a:rPr lang="en-US" b="1" dirty="0"/>
              <a:t>zoning ordinances</a:t>
            </a:r>
            <a:r>
              <a:rPr lang="en-US" dirty="0"/>
              <a:t>. Segregation by race and ethnicity also persists in some suburbs</a:t>
            </a:r>
          </a:p>
          <a:p>
            <a:pPr marL="741600" lvl="1" indent="-429768">
              <a:buFont typeface="+mj-lt"/>
              <a:buAutoNum type="arabicPeriod"/>
            </a:pPr>
            <a:r>
              <a:rPr lang="en-US" b="1" dirty="0"/>
              <a:t>Commercial segregation</a:t>
            </a:r>
            <a:r>
              <a:rPr lang="en-US" dirty="0"/>
              <a:t> is where residents are separated from commercial and manufacturing activities that are confined to compact, distinct areas</a:t>
            </a:r>
          </a:p>
        </p:txBody>
      </p:sp>
    </p:spTree>
    <p:extLst>
      <p:ext uri="{BB962C8B-B14F-4D97-AF65-F5344CB8AC3E}">
        <p14:creationId xmlns:p14="http://schemas.microsoft.com/office/powerpoint/2010/main" val="28436262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13.3.3 Suburban Segregation </a:t>
            </a:r>
            <a:r>
              <a:rPr lang="en-US" sz="2000" b="0" dirty="0"/>
              <a:t>(2 of </a:t>
            </a:r>
            <a:r>
              <a:rPr lang="en-US" sz="2000" b="0" dirty="0" smtClean="0"/>
              <a:t>4)</a:t>
            </a:r>
            <a:endParaRPr lang="en-US" dirty="0"/>
          </a:p>
        </p:txBody>
      </p:sp>
      <p:sp>
        <p:nvSpPr>
          <p:cNvPr id="8" name="Content Placeholder 7"/>
          <p:cNvSpPr>
            <a:spLocks noGrp="1"/>
          </p:cNvSpPr>
          <p:nvPr>
            <p:ph sz="quarter" idx="13"/>
          </p:nvPr>
        </p:nvSpPr>
        <p:spPr>
          <a:xfrm>
            <a:off x="457200" y="1556325"/>
            <a:ext cx="8229600" cy="948750"/>
          </a:xfrm>
        </p:spPr>
        <p:txBody>
          <a:bodyPr/>
          <a:lstStyle/>
          <a:p>
            <a:pPr marL="0" indent="0">
              <a:buNone/>
              <a:tabLst>
                <a:tab pos="2800350" algn="l"/>
              </a:tabLst>
            </a:pPr>
            <a:r>
              <a:rPr lang="it-IT" sz="2000" b="1" dirty="0"/>
              <a:t>Figure 13-58:</a:t>
            </a:r>
            <a:r>
              <a:rPr lang="it-IT" sz="2000" dirty="0"/>
              <a:t> </a:t>
            </a:r>
            <a:r>
              <a:rPr lang="en-US" sz="2000" dirty="0"/>
              <a:t>Zoning ordinances are often used to create suburbs that segregate by income since poor people cannot afford to purchase the large single-family homes which occupy the large lots.</a:t>
            </a:r>
          </a:p>
        </p:txBody>
      </p:sp>
      <p:pic>
        <p:nvPicPr>
          <p:cNvPr id="3" name="Picture 2" descr="A woman viewing the zoning ordinance in Miami, Florid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516" y="2748750"/>
            <a:ext cx="4978969" cy="3645320"/>
          </a:xfrm>
          <a:prstGeom prst="rect">
            <a:avLst/>
          </a:prstGeom>
        </p:spPr>
      </p:pic>
    </p:spTree>
    <p:extLst>
      <p:ext uri="{BB962C8B-B14F-4D97-AF65-F5344CB8AC3E}">
        <p14:creationId xmlns:p14="http://schemas.microsoft.com/office/powerpoint/2010/main" val="40349620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13.3.3 Suburban Segregation </a:t>
            </a:r>
            <a:r>
              <a:rPr lang="en-US" sz="2000" b="0" dirty="0"/>
              <a:t>(3 of </a:t>
            </a:r>
            <a:r>
              <a:rPr lang="en-US" sz="2000" b="0" dirty="0" smtClean="0"/>
              <a:t>4)</a:t>
            </a:r>
            <a:endParaRPr lang="en-US" dirty="0"/>
          </a:p>
        </p:txBody>
      </p:sp>
      <p:sp>
        <p:nvSpPr>
          <p:cNvPr id="8" name="Content Placeholder 7"/>
          <p:cNvSpPr>
            <a:spLocks noGrp="1"/>
          </p:cNvSpPr>
          <p:nvPr>
            <p:ph sz="quarter" idx="13"/>
          </p:nvPr>
        </p:nvSpPr>
        <p:spPr>
          <a:xfrm>
            <a:off x="457200" y="1556324"/>
            <a:ext cx="8305800" cy="996375"/>
          </a:xfrm>
        </p:spPr>
        <p:txBody>
          <a:bodyPr/>
          <a:lstStyle/>
          <a:p>
            <a:pPr marL="0" indent="0">
              <a:buNone/>
              <a:tabLst>
                <a:tab pos="2800350" algn="l"/>
              </a:tabLst>
            </a:pPr>
            <a:r>
              <a:rPr lang="it-IT" sz="2000" b="1" dirty="0"/>
              <a:t>Figure 13-59:</a:t>
            </a:r>
            <a:r>
              <a:rPr lang="it-IT" sz="2000" dirty="0"/>
              <a:t> </a:t>
            </a:r>
            <a:r>
              <a:rPr lang="en-US" sz="2000" dirty="0"/>
              <a:t>The Village of Indian Hill has a mean household income around $250,000, much higher than neighboring suburbs. The village is 92% white, 6% Asian American, 2% Hispanic, and 1% African-American.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102" y="2810933"/>
            <a:ext cx="3153364" cy="3539027"/>
          </a:xfrm>
          <a:prstGeom prst="rect">
            <a:avLst/>
          </a:prstGeom>
        </p:spPr>
      </p:pic>
      <p:sp>
        <p:nvSpPr>
          <p:cNvPr id="54" name="Rectangle 5"/>
          <p:cNvSpPr>
            <a:spLocks noChangeArrowheads="1"/>
          </p:cNvSpPr>
          <p:nvPr/>
        </p:nvSpPr>
        <p:spPr bwMode="auto">
          <a:xfrm>
            <a:off x="5694363" y="3082928"/>
            <a:ext cx="57150" cy="6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71</a:t>
            </a:r>
            <a:endParaRPr kumimoji="0" lang="en-US" altLang="en-US" b="1" i="0" u="none" strike="noStrike" cap="none" normalizeH="0" baseline="0" dirty="0" smtClean="0">
              <a:ln>
                <a:noFill/>
              </a:ln>
              <a:solidFill>
                <a:schemeClr val="tx1"/>
              </a:solidFill>
              <a:effectLst/>
              <a:latin typeface="+mj-lt"/>
            </a:endParaRPr>
          </a:p>
        </p:txBody>
      </p:sp>
      <p:sp>
        <p:nvSpPr>
          <p:cNvPr id="61" name="Rectangle 12"/>
          <p:cNvSpPr>
            <a:spLocks noChangeArrowheads="1"/>
          </p:cNvSpPr>
          <p:nvPr/>
        </p:nvSpPr>
        <p:spPr bwMode="auto">
          <a:xfrm>
            <a:off x="3989388" y="5503865"/>
            <a:ext cx="87313" cy="6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471</a:t>
            </a:r>
            <a:endParaRPr kumimoji="0" lang="en-US" altLang="en-US" b="1" i="0" u="none" strike="noStrike" cap="none" normalizeH="0" baseline="0" dirty="0" smtClean="0">
              <a:ln>
                <a:noFill/>
              </a:ln>
              <a:solidFill>
                <a:schemeClr val="tx1"/>
              </a:solidFill>
              <a:effectLst/>
              <a:latin typeface="+mj-lt"/>
            </a:endParaRPr>
          </a:p>
        </p:txBody>
      </p:sp>
      <p:sp>
        <p:nvSpPr>
          <p:cNvPr id="55" name="Rectangle 6"/>
          <p:cNvSpPr>
            <a:spLocks noChangeArrowheads="1"/>
          </p:cNvSpPr>
          <p:nvPr/>
        </p:nvSpPr>
        <p:spPr bwMode="auto">
          <a:xfrm>
            <a:off x="3955257" y="4786315"/>
            <a:ext cx="57150" cy="6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71</a:t>
            </a:r>
            <a:endParaRPr kumimoji="0" lang="en-US" altLang="en-US" b="1" i="0" u="none" strike="noStrike" cap="none" normalizeH="0" baseline="0" dirty="0" smtClean="0">
              <a:ln>
                <a:noFill/>
              </a:ln>
              <a:solidFill>
                <a:schemeClr val="tx1"/>
              </a:solidFill>
              <a:effectLst/>
              <a:latin typeface="+mj-lt"/>
            </a:endParaRPr>
          </a:p>
        </p:txBody>
      </p:sp>
      <p:sp>
        <p:nvSpPr>
          <p:cNvPr id="56" name="Rectangle 7"/>
          <p:cNvSpPr>
            <a:spLocks noChangeArrowheads="1"/>
          </p:cNvSpPr>
          <p:nvPr/>
        </p:nvSpPr>
        <p:spPr bwMode="auto">
          <a:xfrm>
            <a:off x="3410744" y="4618040"/>
            <a:ext cx="57150" cy="6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75</a:t>
            </a:r>
            <a:endParaRPr kumimoji="0" lang="en-US" altLang="en-US" b="1" i="0" u="none" strike="noStrike" cap="none" normalizeH="0" baseline="0" dirty="0" smtClean="0">
              <a:ln>
                <a:noFill/>
              </a:ln>
              <a:solidFill>
                <a:schemeClr val="tx1"/>
              </a:solidFill>
              <a:effectLst/>
              <a:latin typeface="+mj-lt"/>
            </a:endParaRPr>
          </a:p>
        </p:txBody>
      </p:sp>
      <p:sp>
        <p:nvSpPr>
          <p:cNvPr id="57" name="Rectangle 8"/>
          <p:cNvSpPr>
            <a:spLocks noChangeArrowheads="1"/>
          </p:cNvSpPr>
          <p:nvPr/>
        </p:nvSpPr>
        <p:spPr bwMode="auto">
          <a:xfrm>
            <a:off x="3427413" y="5534027"/>
            <a:ext cx="57150" cy="6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75</a:t>
            </a:r>
            <a:endParaRPr kumimoji="0" lang="en-US" altLang="en-US" b="1" i="0" u="none" strike="noStrike" cap="none" normalizeH="0" baseline="0" dirty="0" smtClean="0">
              <a:ln>
                <a:noFill/>
              </a:ln>
              <a:solidFill>
                <a:schemeClr val="tx1"/>
              </a:solidFill>
              <a:effectLst/>
              <a:latin typeface="+mj-lt"/>
            </a:endParaRPr>
          </a:p>
        </p:txBody>
      </p:sp>
      <p:sp>
        <p:nvSpPr>
          <p:cNvPr id="58" name="Rectangle 9"/>
          <p:cNvSpPr>
            <a:spLocks noChangeArrowheads="1"/>
          </p:cNvSpPr>
          <p:nvPr/>
        </p:nvSpPr>
        <p:spPr bwMode="auto">
          <a:xfrm>
            <a:off x="4333082" y="3024190"/>
            <a:ext cx="57150" cy="6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75</a:t>
            </a:r>
            <a:endParaRPr kumimoji="0" lang="en-US" altLang="en-US" b="1" i="0" u="none" strike="noStrike" cap="none" normalizeH="0" baseline="0" dirty="0" smtClean="0">
              <a:ln>
                <a:noFill/>
              </a:ln>
              <a:solidFill>
                <a:schemeClr val="tx1"/>
              </a:solidFill>
              <a:effectLst/>
              <a:latin typeface="+mj-lt"/>
            </a:endParaRPr>
          </a:p>
        </p:txBody>
      </p:sp>
      <p:sp>
        <p:nvSpPr>
          <p:cNvPr id="59" name="Rectangle 10"/>
          <p:cNvSpPr>
            <a:spLocks noChangeArrowheads="1"/>
          </p:cNvSpPr>
          <p:nvPr/>
        </p:nvSpPr>
        <p:spPr bwMode="auto">
          <a:xfrm>
            <a:off x="3091657" y="4600577"/>
            <a:ext cx="57150" cy="6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74</a:t>
            </a:r>
            <a:endParaRPr kumimoji="0" lang="en-US" altLang="en-US" b="1" i="0" u="none" strike="noStrike" cap="none" normalizeH="0" baseline="0" dirty="0" smtClean="0">
              <a:ln>
                <a:noFill/>
              </a:ln>
              <a:solidFill>
                <a:schemeClr val="tx1"/>
              </a:solidFill>
              <a:effectLst/>
              <a:latin typeface="+mj-lt"/>
            </a:endParaRPr>
          </a:p>
        </p:txBody>
      </p:sp>
      <p:sp>
        <p:nvSpPr>
          <p:cNvPr id="60" name="Rectangle 11"/>
          <p:cNvSpPr>
            <a:spLocks noChangeArrowheads="1"/>
          </p:cNvSpPr>
          <p:nvPr/>
        </p:nvSpPr>
        <p:spPr bwMode="auto">
          <a:xfrm>
            <a:off x="3335338" y="3204372"/>
            <a:ext cx="87313" cy="6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275</a:t>
            </a:r>
            <a:endParaRPr kumimoji="0" lang="en-US" altLang="en-US" b="1" i="0" u="none" strike="noStrike" cap="none" normalizeH="0" baseline="0" dirty="0" smtClean="0">
              <a:ln>
                <a:noFill/>
              </a:ln>
              <a:solidFill>
                <a:schemeClr val="tx1"/>
              </a:solidFill>
              <a:effectLst/>
              <a:latin typeface="+mj-lt"/>
            </a:endParaRPr>
          </a:p>
        </p:txBody>
      </p:sp>
      <p:sp>
        <p:nvSpPr>
          <p:cNvPr id="62" name="Rectangle 13"/>
          <p:cNvSpPr>
            <a:spLocks noChangeArrowheads="1"/>
          </p:cNvSpPr>
          <p:nvPr/>
        </p:nvSpPr>
        <p:spPr bwMode="auto">
          <a:xfrm>
            <a:off x="5911057" y="5019677"/>
            <a:ext cx="87313" cy="6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275</a:t>
            </a:r>
            <a:endParaRPr kumimoji="0" lang="en-US" altLang="en-US" b="1" i="0" u="none" strike="noStrike" cap="none" normalizeH="0" baseline="0" dirty="0" smtClean="0">
              <a:ln>
                <a:noFill/>
              </a:ln>
              <a:solidFill>
                <a:schemeClr val="tx1"/>
              </a:solidFill>
              <a:effectLst/>
              <a:latin typeface="+mj-lt"/>
            </a:endParaRPr>
          </a:p>
        </p:txBody>
      </p:sp>
      <p:sp>
        <p:nvSpPr>
          <p:cNvPr id="63" name="Rectangle 14"/>
          <p:cNvSpPr>
            <a:spLocks noChangeArrowheads="1"/>
          </p:cNvSpPr>
          <p:nvPr/>
        </p:nvSpPr>
        <p:spPr bwMode="auto">
          <a:xfrm>
            <a:off x="3567113" y="4024315"/>
            <a:ext cx="87313" cy="6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126</a:t>
            </a:r>
            <a:endParaRPr kumimoji="0" lang="en-US" altLang="en-US" b="1" i="0" u="none" strike="noStrike" cap="none" normalizeH="0" baseline="0" dirty="0" smtClean="0">
              <a:ln>
                <a:noFill/>
              </a:ln>
              <a:solidFill>
                <a:schemeClr val="tx1"/>
              </a:solidFill>
              <a:effectLst/>
              <a:latin typeface="+mj-lt"/>
            </a:endParaRPr>
          </a:p>
        </p:txBody>
      </p:sp>
      <p:sp>
        <p:nvSpPr>
          <p:cNvPr id="87" name="Rectangle 38"/>
          <p:cNvSpPr>
            <a:spLocks noChangeArrowheads="1"/>
          </p:cNvSpPr>
          <p:nvPr/>
        </p:nvSpPr>
        <p:spPr bwMode="auto">
          <a:xfrm>
            <a:off x="3033712" y="4029079"/>
            <a:ext cx="4167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50000"/>
                    </a:schemeClr>
                  </a:glow>
                </a:effectLst>
                <a:latin typeface="+mj-lt"/>
              </a:rPr>
              <a:t>North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50000"/>
                    </a:schemeClr>
                  </a:glow>
                </a:effectLst>
                <a:latin typeface="+mj-lt"/>
              </a:rPr>
              <a:t>College Hill</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70" name="Rectangle 21"/>
          <p:cNvSpPr>
            <a:spLocks noChangeArrowheads="1"/>
          </p:cNvSpPr>
          <p:nvPr/>
        </p:nvSpPr>
        <p:spPr bwMode="auto">
          <a:xfrm>
            <a:off x="3390898" y="4881566"/>
            <a:ext cx="57066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Arial Black" panose="020B0A04020102020204" pitchFamily="34" charset="0"/>
              </a:rPr>
              <a:t>Cincinnati</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71" name="Rectangle 22"/>
          <p:cNvSpPr>
            <a:spLocks noChangeArrowheads="1"/>
          </p:cNvSpPr>
          <p:nvPr/>
        </p:nvSpPr>
        <p:spPr bwMode="auto">
          <a:xfrm>
            <a:off x="3351212" y="5391154"/>
            <a:ext cx="3778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50000"/>
                    </a:schemeClr>
                  </a:glow>
                </a:effectLst>
                <a:latin typeface="+mj-lt"/>
              </a:rPr>
              <a:t>Covington</a:t>
            </a:r>
            <a:endParaRPr kumimoji="0" lang="en-US" altLang="en-US"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72" name="Rectangle 23"/>
          <p:cNvSpPr>
            <a:spLocks noChangeArrowheads="1"/>
          </p:cNvSpPr>
          <p:nvPr/>
        </p:nvSpPr>
        <p:spPr bwMode="auto">
          <a:xfrm>
            <a:off x="3863974" y="5148266"/>
            <a:ext cx="2619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50000"/>
                    </a:schemeClr>
                  </a:glow>
                </a:effectLst>
                <a:latin typeface="+mj-lt"/>
              </a:rPr>
              <a:t>Dayton</a:t>
            </a:r>
            <a:endParaRPr kumimoji="0" lang="en-US" altLang="en-US"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73" name="Rectangle 24"/>
          <p:cNvSpPr>
            <a:spLocks noChangeArrowheads="1"/>
          </p:cNvSpPr>
          <p:nvPr/>
        </p:nvSpPr>
        <p:spPr bwMode="auto">
          <a:xfrm>
            <a:off x="3970337" y="4616454"/>
            <a:ext cx="33178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50000"/>
                    </a:schemeClr>
                  </a:glow>
                </a:effectLst>
                <a:latin typeface="+mj-lt"/>
              </a:rPr>
              <a:t>Norwood</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74" name="Rectangle 25"/>
          <p:cNvSpPr>
            <a:spLocks noChangeArrowheads="1"/>
          </p:cNvSpPr>
          <p:nvPr/>
        </p:nvSpPr>
        <p:spPr bwMode="auto">
          <a:xfrm>
            <a:off x="3538537" y="4495804"/>
            <a:ext cx="4159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50000"/>
                    </a:schemeClr>
                  </a:glow>
                </a:effectLst>
                <a:latin typeface="+mj-lt"/>
              </a:rPr>
              <a:t>St. Bernard</a:t>
            </a:r>
            <a:endParaRPr kumimoji="0" lang="en-US" altLang="en-US"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75" name="Rectangle 26"/>
          <p:cNvSpPr>
            <a:spLocks noChangeArrowheads="1"/>
          </p:cNvSpPr>
          <p:nvPr/>
        </p:nvSpPr>
        <p:spPr bwMode="auto">
          <a:xfrm>
            <a:off x="3224212" y="3297242"/>
            <a:ext cx="4254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50000"/>
                    </a:schemeClr>
                  </a:glow>
                </a:effectLst>
                <a:latin typeface="+mj-lt"/>
              </a:rPr>
              <a:t>Forest Park</a:t>
            </a:r>
            <a:endParaRPr kumimoji="0" lang="en-US" altLang="en-US"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76" name="Rectangle 27"/>
          <p:cNvSpPr>
            <a:spLocks noChangeArrowheads="1"/>
          </p:cNvSpPr>
          <p:nvPr/>
        </p:nvSpPr>
        <p:spPr bwMode="auto">
          <a:xfrm>
            <a:off x="3781424" y="3317879"/>
            <a:ext cx="39528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50000"/>
                    </a:schemeClr>
                  </a:glow>
                </a:effectLst>
                <a:latin typeface="+mj-lt"/>
              </a:rPr>
              <a:t>Springdale</a:t>
            </a:r>
            <a:endParaRPr kumimoji="0" lang="en-US" altLang="en-US"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77" name="Rectangle 28"/>
          <p:cNvSpPr>
            <a:spLocks noChangeArrowheads="1"/>
          </p:cNvSpPr>
          <p:nvPr/>
        </p:nvSpPr>
        <p:spPr bwMode="auto">
          <a:xfrm>
            <a:off x="3022599" y="2881317"/>
            <a:ext cx="2984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50000"/>
                    </a:schemeClr>
                  </a:glow>
                </a:effectLst>
                <a:latin typeface="+mj-lt"/>
              </a:rPr>
              <a:t>Fairfield</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78" name="Rectangle 29"/>
          <p:cNvSpPr>
            <a:spLocks noChangeArrowheads="1"/>
          </p:cNvSpPr>
          <p:nvPr/>
        </p:nvSpPr>
        <p:spPr bwMode="auto">
          <a:xfrm>
            <a:off x="4330699" y="3400429"/>
            <a:ext cx="4143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50000"/>
                    </a:schemeClr>
                  </a:glow>
                </a:effectLst>
                <a:latin typeface="+mj-lt"/>
              </a:rPr>
              <a:t>Sharonville</a:t>
            </a:r>
            <a:endParaRPr kumimoji="0" lang="en-US" altLang="en-US"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79" name="Rectangle 30"/>
          <p:cNvSpPr>
            <a:spLocks noChangeArrowheads="1"/>
          </p:cNvSpPr>
          <p:nvPr/>
        </p:nvSpPr>
        <p:spPr bwMode="auto">
          <a:xfrm>
            <a:off x="4298949" y="2868617"/>
            <a:ext cx="4937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50000"/>
                    </a:schemeClr>
                  </a:glow>
                </a:effectLst>
                <a:latin typeface="+mj-lt"/>
              </a:rPr>
              <a:t>West Chester</a:t>
            </a:r>
            <a:endParaRPr kumimoji="0" lang="en-US" altLang="en-US"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80" name="Rectangle 31"/>
          <p:cNvSpPr>
            <a:spLocks noChangeArrowheads="1"/>
          </p:cNvSpPr>
          <p:nvPr/>
        </p:nvSpPr>
        <p:spPr bwMode="auto">
          <a:xfrm>
            <a:off x="5737224" y="3475042"/>
            <a:ext cx="3365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50000"/>
                    </a:schemeClr>
                  </a:glow>
                </a:effectLst>
                <a:latin typeface="+mj-lt"/>
              </a:rPr>
              <a:t>Loveland</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1" name="Rectangle 32"/>
          <p:cNvSpPr>
            <a:spLocks noChangeArrowheads="1"/>
          </p:cNvSpPr>
          <p:nvPr/>
        </p:nvSpPr>
        <p:spPr bwMode="auto">
          <a:xfrm>
            <a:off x="5078412" y="3732217"/>
            <a:ext cx="4619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50000"/>
                    </a:schemeClr>
                  </a:glow>
                </a:effectLst>
                <a:latin typeface="+mj-lt"/>
              </a:rPr>
              <a:t>Montgomery</a:t>
            </a:r>
            <a:endParaRPr kumimoji="0" lang="en-US" altLang="en-US"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82" name="Rectangle 33"/>
          <p:cNvSpPr>
            <a:spLocks noChangeArrowheads="1"/>
          </p:cNvSpPr>
          <p:nvPr/>
        </p:nvSpPr>
        <p:spPr bwMode="auto">
          <a:xfrm>
            <a:off x="4748212" y="3784604"/>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50000"/>
                    </a:schemeClr>
                  </a:glow>
                </a:effectLst>
                <a:latin typeface="+mj-lt"/>
              </a:rPr>
              <a:t>Blue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50000"/>
                    </a:schemeClr>
                  </a:glow>
                </a:effectLst>
                <a:latin typeface="+mj-lt"/>
              </a:rPr>
              <a:t>Ash</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4" name="Rectangle 35"/>
          <p:cNvSpPr>
            <a:spLocks noChangeArrowheads="1"/>
          </p:cNvSpPr>
          <p:nvPr/>
        </p:nvSpPr>
        <p:spPr bwMode="auto">
          <a:xfrm>
            <a:off x="4225926" y="3949704"/>
            <a:ext cx="3032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50000"/>
                    </a:schemeClr>
                  </a:glow>
                </a:effectLst>
                <a:latin typeface="+mj-lt"/>
              </a:rPr>
              <a:t>Reading</a:t>
            </a:r>
            <a:endParaRPr kumimoji="0" lang="en-US" altLang="en-US"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85" name="Rectangle 36"/>
          <p:cNvSpPr>
            <a:spLocks noChangeArrowheads="1"/>
          </p:cNvSpPr>
          <p:nvPr/>
        </p:nvSpPr>
        <p:spPr bwMode="auto">
          <a:xfrm>
            <a:off x="4476749" y="4357692"/>
            <a:ext cx="3286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50000"/>
                    </a:schemeClr>
                  </a:glow>
                </a:effectLst>
                <a:latin typeface="+mj-lt"/>
              </a:rPr>
              <a:t>Silverton</a:t>
            </a:r>
            <a:endParaRPr kumimoji="0" lang="en-US" altLang="en-US"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86" name="Rectangle 37"/>
          <p:cNvSpPr>
            <a:spLocks noChangeArrowheads="1"/>
          </p:cNvSpPr>
          <p:nvPr/>
        </p:nvSpPr>
        <p:spPr bwMode="auto">
          <a:xfrm>
            <a:off x="3841751" y="3832229"/>
            <a:ext cx="34448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50000"/>
                    </a:schemeClr>
                  </a:glow>
                </a:effectLst>
                <a:latin typeface="+mj-lt"/>
              </a:rPr>
              <a:t>Wyoming</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9" name="Rectangle 40"/>
          <p:cNvSpPr>
            <a:spLocks noChangeArrowheads="1"/>
          </p:cNvSpPr>
          <p:nvPr/>
        </p:nvSpPr>
        <p:spPr bwMode="auto">
          <a:xfrm>
            <a:off x="5208587" y="4395792"/>
            <a:ext cx="3635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50000"/>
                    </a:schemeClr>
                  </a:glow>
                </a:effectLst>
                <a:latin typeface="+mj-lt"/>
              </a:rPr>
              <a:t>Indian Hill</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90" name="Rectangle 41"/>
          <p:cNvSpPr>
            <a:spLocks noChangeArrowheads="1"/>
          </p:cNvSpPr>
          <p:nvPr/>
        </p:nvSpPr>
        <p:spPr bwMode="auto">
          <a:xfrm>
            <a:off x="4830762" y="4292604"/>
            <a:ext cx="2921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50000"/>
                    </a:schemeClr>
                  </a:glow>
                </a:effectLst>
                <a:latin typeface="+mj-lt"/>
              </a:rPr>
              <a:t>Madeira</a:t>
            </a:r>
            <a:endParaRPr kumimoji="0" lang="en-US" altLang="en-US"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91" name="Rectangle 42"/>
          <p:cNvSpPr>
            <a:spLocks noChangeArrowheads="1"/>
          </p:cNvSpPr>
          <p:nvPr/>
        </p:nvSpPr>
        <p:spPr bwMode="auto">
          <a:xfrm>
            <a:off x="5599112" y="4492629"/>
            <a:ext cx="25558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50000"/>
                    </a:schemeClr>
                  </a:glow>
                </a:effectLst>
                <a:latin typeface="+mj-lt"/>
              </a:rPr>
              <a:t>Milford</a:t>
            </a:r>
            <a:endParaRPr kumimoji="0" lang="en-US" altLang="en-US"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92" name="Rectangle 43"/>
          <p:cNvSpPr>
            <a:spLocks noChangeArrowheads="1"/>
          </p:cNvSpPr>
          <p:nvPr/>
        </p:nvSpPr>
        <p:spPr bwMode="auto">
          <a:xfrm>
            <a:off x="5407024" y="5497516"/>
            <a:ext cx="3841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50000"/>
                    </a:schemeClr>
                  </a:glow>
                </a:effectLst>
                <a:latin typeface="+mj-lt"/>
              </a:rPr>
              <a:t>Forestville</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93" name="Rectangle 44"/>
          <p:cNvSpPr>
            <a:spLocks noChangeArrowheads="1"/>
          </p:cNvSpPr>
          <p:nvPr/>
        </p:nvSpPr>
        <p:spPr bwMode="auto">
          <a:xfrm>
            <a:off x="5262563" y="5741989"/>
            <a:ext cx="77745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Arial Black" panose="020B0A04020102020204" pitchFamily="34" charset="0"/>
              </a:rPr>
              <a:t>Household income</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94" name="Rectangle 45"/>
          <p:cNvSpPr>
            <a:spLocks noChangeArrowheads="1"/>
          </p:cNvSpPr>
          <p:nvPr/>
        </p:nvSpPr>
        <p:spPr bwMode="auto">
          <a:xfrm>
            <a:off x="5437188" y="5859464"/>
            <a:ext cx="5667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above $150,000</a:t>
            </a:r>
            <a:endParaRPr kumimoji="0" lang="en-US" altLang="en-US" b="1" i="0" u="none" strike="noStrike" cap="none" normalizeH="0" baseline="0" dirty="0" smtClean="0">
              <a:ln>
                <a:noFill/>
              </a:ln>
              <a:solidFill>
                <a:schemeClr val="tx1"/>
              </a:solidFill>
              <a:effectLst/>
              <a:latin typeface="+mj-lt"/>
            </a:endParaRPr>
          </a:p>
        </p:txBody>
      </p:sp>
      <p:sp>
        <p:nvSpPr>
          <p:cNvPr id="95" name="Rectangle 46"/>
          <p:cNvSpPr>
            <a:spLocks noChangeArrowheads="1"/>
          </p:cNvSpPr>
          <p:nvPr/>
        </p:nvSpPr>
        <p:spPr bwMode="auto">
          <a:xfrm>
            <a:off x="5437188" y="5995992"/>
            <a:ext cx="6905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$100,000–$149,999</a:t>
            </a:r>
            <a:endParaRPr kumimoji="0" lang="en-US" altLang="en-US" b="1" i="0" u="none" strike="noStrike" cap="none" normalizeH="0" baseline="0" dirty="0" smtClean="0">
              <a:ln>
                <a:noFill/>
              </a:ln>
              <a:solidFill>
                <a:schemeClr val="tx1"/>
              </a:solidFill>
              <a:effectLst/>
              <a:latin typeface="+mj-lt"/>
            </a:endParaRPr>
          </a:p>
        </p:txBody>
      </p:sp>
      <p:sp>
        <p:nvSpPr>
          <p:cNvPr id="96" name="Rectangle 47"/>
          <p:cNvSpPr>
            <a:spLocks noChangeArrowheads="1"/>
          </p:cNvSpPr>
          <p:nvPr/>
        </p:nvSpPr>
        <p:spPr bwMode="auto">
          <a:xfrm>
            <a:off x="5437188" y="6124581"/>
            <a:ext cx="6048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$75,000–$99,999</a:t>
            </a:r>
            <a:endParaRPr kumimoji="0" lang="en-US" altLang="en-US" b="1" i="0" u="none" strike="noStrike" cap="none" normalizeH="0" baseline="0" dirty="0" smtClean="0">
              <a:ln>
                <a:noFill/>
              </a:ln>
              <a:solidFill>
                <a:schemeClr val="tx1"/>
              </a:solidFill>
              <a:effectLst/>
              <a:latin typeface="+mj-lt"/>
            </a:endParaRPr>
          </a:p>
        </p:txBody>
      </p:sp>
      <p:sp>
        <p:nvSpPr>
          <p:cNvPr id="97" name="Rectangle 48"/>
          <p:cNvSpPr>
            <a:spLocks noChangeArrowheads="1"/>
          </p:cNvSpPr>
          <p:nvPr/>
        </p:nvSpPr>
        <p:spPr bwMode="auto">
          <a:xfrm>
            <a:off x="5437188" y="6253170"/>
            <a:ext cx="5175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below $75,000</a:t>
            </a:r>
            <a:endParaRPr kumimoji="0" lang="en-US" altLang="en-US" b="1" i="0" u="none" strike="noStrike" cap="none" normalizeH="0" baseline="0" dirty="0" smtClean="0">
              <a:ln>
                <a:noFill/>
              </a:ln>
              <a:solidFill>
                <a:schemeClr val="tx1"/>
              </a:solidFill>
              <a:effectLst/>
              <a:latin typeface="+mj-lt"/>
            </a:endParaRPr>
          </a:p>
        </p:txBody>
      </p:sp>
      <p:sp>
        <p:nvSpPr>
          <p:cNvPr id="107" name="Rectangle 7"/>
          <p:cNvSpPr>
            <a:spLocks noChangeArrowheads="1"/>
          </p:cNvSpPr>
          <p:nvPr/>
        </p:nvSpPr>
        <p:spPr bwMode="auto">
          <a:xfrm rot="3755118">
            <a:off x="4186986" y="5180008"/>
            <a:ext cx="270908" cy="12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dirty="0">
                <a:solidFill>
                  <a:srgbClr val="00ABEB"/>
                </a:solidFill>
                <a:effectLst>
                  <a:glow rad="12700">
                    <a:schemeClr val="bg1">
                      <a:alpha val="50000"/>
                    </a:schemeClr>
                  </a:glow>
                </a:effectLst>
                <a:latin typeface="+mj-lt"/>
              </a:rPr>
              <a:t>Ohio R.</a:t>
            </a:r>
            <a:endParaRPr kumimoji="0" lang="en-US" altLang="en-US" sz="1800" b="1" i="0" u="none" strike="noStrike" cap="none" normalizeH="0" baseline="0" dirty="0" smtClean="0">
              <a:ln>
                <a:noFill/>
              </a:ln>
              <a:solidFill>
                <a:srgbClr val="00ABEB"/>
              </a:solidFill>
              <a:effectLst>
                <a:glow rad="12700">
                  <a:schemeClr val="bg1">
                    <a:alpha val="50000"/>
                  </a:schemeClr>
                </a:glow>
              </a:effectLst>
              <a:latin typeface="+mj-lt"/>
            </a:endParaRPr>
          </a:p>
        </p:txBody>
      </p:sp>
    </p:spTree>
    <p:extLst>
      <p:ext uri="{BB962C8B-B14F-4D97-AF65-F5344CB8AC3E}">
        <p14:creationId xmlns:p14="http://schemas.microsoft.com/office/powerpoint/2010/main" val="1383377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13.3.3 Suburban Segregation </a:t>
            </a:r>
            <a:r>
              <a:rPr lang="en-US" sz="2000" b="0" dirty="0"/>
              <a:t>(4 of </a:t>
            </a:r>
            <a:r>
              <a:rPr lang="en-US" sz="2000" b="0" dirty="0" smtClean="0"/>
              <a:t>4)</a:t>
            </a:r>
            <a:endParaRPr lang="en-US" dirty="0"/>
          </a:p>
        </p:txBody>
      </p:sp>
      <p:sp>
        <p:nvSpPr>
          <p:cNvPr id="8" name="Content Placeholder 7"/>
          <p:cNvSpPr>
            <a:spLocks noGrp="1"/>
          </p:cNvSpPr>
          <p:nvPr>
            <p:ph sz="quarter" idx="13"/>
          </p:nvPr>
        </p:nvSpPr>
        <p:spPr>
          <a:xfrm>
            <a:off x="457200" y="1556324"/>
            <a:ext cx="8229600" cy="1015425"/>
          </a:xfrm>
        </p:spPr>
        <p:txBody>
          <a:bodyPr/>
          <a:lstStyle/>
          <a:p>
            <a:pPr marL="0" indent="0">
              <a:buNone/>
              <a:tabLst>
                <a:tab pos="2800350" algn="l"/>
              </a:tabLst>
            </a:pPr>
            <a:r>
              <a:rPr lang="it-IT" sz="2200" b="1" dirty="0"/>
              <a:t>Figures 13-60 and 13-61:</a:t>
            </a:r>
            <a:r>
              <a:rPr lang="it-IT" sz="2200" dirty="0"/>
              <a:t> </a:t>
            </a:r>
            <a:r>
              <a:rPr lang="en-US" sz="2200" dirty="0"/>
              <a:t>The malls surround Columbus (left) near the beltway. </a:t>
            </a:r>
            <a:r>
              <a:rPr lang="en-US" sz="2200" dirty="0" smtClean="0"/>
              <a:t>Retail </a:t>
            </a:r>
            <a:r>
              <a:rPr lang="en-US" sz="2200" dirty="0"/>
              <a:t>has followed wealthy residents to the suburbs, like these in Columbus, Ohio (right).</a:t>
            </a:r>
          </a:p>
        </p:txBody>
      </p:sp>
      <p:pic>
        <p:nvPicPr>
          <p:cNvPr id="5" name="Picture 4" descr="A suburban shopping mall in Easton Town Center, Columbus Ohio."/>
          <p:cNvPicPr>
            <a:picLocks noChangeAspect="1"/>
          </p:cNvPicPr>
          <p:nvPr/>
        </p:nvPicPr>
        <p:blipFill rotWithShape="1">
          <a:blip r:embed="rId2">
            <a:extLst>
              <a:ext uri="{28A0092B-C50C-407E-A947-70E740481C1C}">
                <a14:useLocalDpi xmlns:a14="http://schemas.microsoft.com/office/drawing/2010/main" val="0"/>
              </a:ext>
            </a:extLst>
          </a:blip>
          <a:srcRect b="4820"/>
          <a:stretch/>
        </p:blipFill>
        <p:spPr>
          <a:xfrm>
            <a:off x="3950036" y="3323612"/>
            <a:ext cx="4817446" cy="2010950"/>
          </a:xfrm>
          <a:prstGeom prst="rect">
            <a:avLst/>
          </a:prstGeom>
        </p:spPr>
      </p:pic>
      <p:pic>
        <p:nvPicPr>
          <p:cNvPr id="114" name="Picture 1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84" y="2724927"/>
            <a:ext cx="3099816" cy="3638914"/>
          </a:xfrm>
          <a:prstGeom prst="rect">
            <a:avLst/>
          </a:prstGeom>
        </p:spPr>
      </p:pic>
      <p:sp>
        <p:nvSpPr>
          <p:cNvPr id="119" name="Rectangle 100"/>
          <p:cNvSpPr>
            <a:spLocks noChangeArrowheads="1"/>
          </p:cNvSpPr>
          <p:nvPr/>
        </p:nvSpPr>
        <p:spPr bwMode="auto">
          <a:xfrm>
            <a:off x="2582863" y="5677061"/>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104</a:t>
            </a:r>
            <a:endParaRPr kumimoji="0" lang="en-US" altLang="en-US" sz="1600" b="1" i="0" u="none" strike="noStrike" cap="none" normalizeH="0" baseline="0" dirty="0" smtClean="0">
              <a:ln>
                <a:noFill/>
              </a:ln>
              <a:solidFill>
                <a:schemeClr val="tx1"/>
              </a:solidFill>
              <a:effectLst/>
              <a:latin typeface="+mj-lt"/>
            </a:endParaRPr>
          </a:p>
        </p:txBody>
      </p:sp>
      <p:sp>
        <p:nvSpPr>
          <p:cNvPr id="120" name="Rectangle 101"/>
          <p:cNvSpPr>
            <a:spLocks noChangeArrowheads="1"/>
          </p:cNvSpPr>
          <p:nvPr/>
        </p:nvSpPr>
        <p:spPr bwMode="auto">
          <a:xfrm>
            <a:off x="1982788" y="6212049"/>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104</a:t>
            </a:r>
            <a:endParaRPr kumimoji="0" lang="en-US" altLang="en-US" sz="1600" b="1" i="0" u="none" strike="noStrike" cap="none" normalizeH="0" baseline="0" dirty="0" smtClean="0">
              <a:ln>
                <a:noFill/>
              </a:ln>
              <a:solidFill>
                <a:schemeClr val="tx1"/>
              </a:solidFill>
              <a:effectLst/>
              <a:latin typeface="+mj-lt"/>
            </a:endParaRPr>
          </a:p>
        </p:txBody>
      </p:sp>
      <p:sp>
        <p:nvSpPr>
          <p:cNvPr id="121" name="Rectangle 102"/>
          <p:cNvSpPr>
            <a:spLocks noChangeArrowheads="1"/>
          </p:cNvSpPr>
          <p:nvPr/>
        </p:nvSpPr>
        <p:spPr bwMode="auto">
          <a:xfrm>
            <a:off x="3286125" y="6172361"/>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317</a:t>
            </a:r>
            <a:endParaRPr kumimoji="0" lang="en-US" altLang="en-US" sz="1600" b="1" i="0" u="none" strike="noStrike" cap="none" normalizeH="0" baseline="0" dirty="0" smtClean="0">
              <a:ln>
                <a:noFill/>
              </a:ln>
              <a:solidFill>
                <a:schemeClr val="tx1"/>
              </a:solidFill>
              <a:effectLst/>
              <a:latin typeface="+mj-lt"/>
            </a:endParaRPr>
          </a:p>
        </p:txBody>
      </p:sp>
      <p:sp>
        <p:nvSpPr>
          <p:cNvPr id="122" name="Rectangle 103"/>
          <p:cNvSpPr>
            <a:spLocks noChangeArrowheads="1"/>
          </p:cNvSpPr>
          <p:nvPr/>
        </p:nvSpPr>
        <p:spPr bwMode="auto">
          <a:xfrm>
            <a:off x="3381375" y="5092861"/>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317</a:t>
            </a:r>
            <a:endParaRPr kumimoji="0" lang="en-US" altLang="en-US" sz="1600" b="1" i="0" u="none" strike="noStrike" cap="none" normalizeH="0" baseline="0" dirty="0" smtClean="0">
              <a:ln>
                <a:noFill/>
              </a:ln>
              <a:solidFill>
                <a:schemeClr val="tx1"/>
              </a:solidFill>
              <a:effectLst/>
              <a:latin typeface="+mj-lt"/>
            </a:endParaRPr>
          </a:p>
        </p:txBody>
      </p:sp>
      <p:sp>
        <p:nvSpPr>
          <p:cNvPr id="123" name="Rectangle 104"/>
          <p:cNvSpPr>
            <a:spLocks noChangeArrowheads="1"/>
          </p:cNvSpPr>
          <p:nvPr/>
        </p:nvSpPr>
        <p:spPr bwMode="auto">
          <a:xfrm>
            <a:off x="1073150" y="3033873"/>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745</a:t>
            </a:r>
            <a:endParaRPr kumimoji="0" lang="en-US" altLang="en-US" sz="1600" b="1" i="0" u="none" strike="noStrike" cap="none" normalizeH="0" baseline="0" dirty="0" smtClean="0">
              <a:ln>
                <a:noFill/>
              </a:ln>
              <a:solidFill>
                <a:schemeClr val="tx1"/>
              </a:solidFill>
              <a:effectLst/>
              <a:latin typeface="+mj-lt"/>
            </a:endParaRPr>
          </a:p>
        </p:txBody>
      </p:sp>
      <p:sp>
        <p:nvSpPr>
          <p:cNvPr id="124" name="Rectangle 105"/>
          <p:cNvSpPr>
            <a:spLocks noChangeArrowheads="1"/>
          </p:cNvSpPr>
          <p:nvPr/>
        </p:nvSpPr>
        <p:spPr bwMode="auto">
          <a:xfrm>
            <a:off x="1231900" y="3156111"/>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257</a:t>
            </a:r>
            <a:endParaRPr kumimoji="0" lang="en-US" altLang="en-US" sz="1600" b="1" i="0" u="none" strike="noStrike" cap="none" normalizeH="0" baseline="0" smtClean="0">
              <a:ln>
                <a:noFill/>
              </a:ln>
              <a:solidFill>
                <a:schemeClr val="tx1"/>
              </a:solidFill>
              <a:effectLst/>
              <a:latin typeface="+mj-lt"/>
            </a:endParaRPr>
          </a:p>
        </p:txBody>
      </p:sp>
      <p:sp>
        <p:nvSpPr>
          <p:cNvPr id="125" name="Rectangle 106"/>
          <p:cNvSpPr>
            <a:spLocks noChangeArrowheads="1"/>
          </p:cNvSpPr>
          <p:nvPr/>
        </p:nvSpPr>
        <p:spPr bwMode="auto">
          <a:xfrm>
            <a:off x="1603375" y="3579973"/>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161</a:t>
            </a:r>
            <a:endParaRPr kumimoji="0" lang="en-US" altLang="en-US" sz="1600" b="1" i="0" u="none" strike="noStrike" cap="none" normalizeH="0" baseline="0" smtClean="0">
              <a:ln>
                <a:noFill/>
              </a:ln>
              <a:solidFill>
                <a:schemeClr val="tx1"/>
              </a:solidFill>
              <a:effectLst/>
              <a:latin typeface="+mj-lt"/>
            </a:endParaRPr>
          </a:p>
        </p:txBody>
      </p:sp>
      <p:sp>
        <p:nvSpPr>
          <p:cNvPr id="126" name="Rectangle 107"/>
          <p:cNvSpPr>
            <a:spLocks noChangeArrowheads="1"/>
          </p:cNvSpPr>
          <p:nvPr/>
        </p:nvSpPr>
        <p:spPr bwMode="auto">
          <a:xfrm>
            <a:off x="3578225" y="3670461"/>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161</a:t>
            </a:r>
            <a:endParaRPr kumimoji="0" lang="en-US" altLang="en-US" sz="1600" b="1" i="0" u="none" strike="noStrike" cap="none" normalizeH="0" baseline="0" smtClean="0">
              <a:ln>
                <a:noFill/>
              </a:ln>
              <a:solidFill>
                <a:schemeClr val="tx1"/>
              </a:solidFill>
              <a:effectLst/>
              <a:latin typeface="+mj-lt"/>
            </a:endParaRPr>
          </a:p>
        </p:txBody>
      </p:sp>
      <p:sp>
        <p:nvSpPr>
          <p:cNvPr id="127" name="Rectangle 108"/>
          <p:cNvSpPr>
            <a:spLocks noChangeArrowheads="1"/>
          </p:cNvSpPr>
          <p:nvPr/>
        </p:nvSpPr>
        <p:spPr bwMode="auto">
          <a:xfrm>
            <a:off x="1568450" y="2770348"/>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750</a:t>
            </a:r>
            <a:endParaRPr kumimoji="0" lang="en-US" altLang="en-US" sz="1600" b="1" i="0" u="none" strike="noStrike" cap="none" normalizeH="0" baseline="0" dirty="0" smtClean="0">
              <a:ln>
                <a:noFill/>
              </a:ln>
              <a:solidFill>
                <a:schemeClr val="tx1"/>
              </a:solidFill>
              <a:effectLst/>
              <a:latin typeface="+mj-lt"/>
            </a:endParaRPr>
          </a:p>
        </p:txBody>
      </p:sp>
      <p:sp>
        <p:nvSpPr>
          <p:cNvPr id="128" name="Rectangle 109"/>
          <p:cNvSpPr>
            <a:spLocks noChangeArrowheads="1"/>
          </p:cNvSpPr>
          <p:nvPr/>
        </p:nvSpPr>
        <p:spPr bwMode="auto">
          <a:xfrm>
            <a:off x="1857375" y="2937036"/>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315</a:t>
            </a:r>
            <a:endParaRPr kumimoji="0" lang="en-US" altLang="en-US" sz="1600" b="1" i="0" u="none" strike="noStrike" cap="none" normalizeH="0" baseline="0" dirty="0" smtClean="0">
              <a:ln>
                <a:noFill/>
              </a:ln>
              <a:solidFill>
                <a:schemeClr val="tx1"/>
              </a:solidFill>
              <a:effectLst/>
              <a:latin typeface="+mj-lt"/>
            </a:endParaRPr>
          </a:p>
        </p:txBody>
      </p:sp>
      <p:sp>
        <p:nvSpPr>
          <p:cNvPr id="129" name="Rectangle 110"/>
          <p:cNvSpPr>
            <a:spLocks noChangeArrowheads="1"/>
          </p:cNvSpPr>
          <p:nvPr/>
        </p:nvSpPr>
        <p:spPr bwMode="auto">
          <a:xfrm>
            <a:off x="1912938" y="4405473"/>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315</a:t>
            </a:r>
            <a:endParaRPr kumimoji="0" lang="en-US" altLang="en-US" sz="1600" b="1" i="0" u="none" strike="noStrike" cap="none" normalizeH="0" baseline="0" smtClean="0">
              <a:ln>
                <a:noFill/>
              </a:ln>
              <a:solidFill>
                <a:schemeClr val="tx1"/>
              </a:solidFill>
              <a:effectLst/>
              <a:latin typeface="+mj-lt"/>
            </a:endParaRPr>
          </a:p>
        </p:txBody>
      </p:sp>
      <p:sp>
        <p:nvSpPr>
          <p:cNvPr id="130" name="Rectangle 111"/>
          <p:cNvSpPr>
            <a:spLocks noChangeArrowheads="1"/>
          </p:cNvSpPr>
          <p:nvPr/>
        </p:nvSpPr>
        <p:spPr bwMode="auto">
          <a:xfrm>
            <a:off x="2922588" y="3222786"/>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a:t>
            </a:r>
            <a:endParaRPr kumimoji="0" lang="en-US" altLang="en-US" sz="1600" b="1" i="0" u="none" strike="noStrike" cap="none" normalizeH="0" baseline="0" dirty="0" smtClean="0">
              <a:ln>
                <a:noFill/>
              </a:ln>
              <a:solidFill>
                <a:schemeClr val="tx1"/>
              </a:solidFill>
              <a:effectLst/>
              <a:latin typeface="+mj-lt"/>
            </a:endParaRPr>
          </a:p>
        </p:txBody>
      </p:sp>
      <p:sp>
        <p:nvSpPr>
          <p:cNvPr id="131" name="Rectangle 112"/>
          <p:cNvSpPr>
            <a:spLocks noChangeArrowheads="1"/>
          </p:cNvSpPr>
          <p:nvPr/>
        </p:nvSpPr>
        <p:spPr bwMode="auto">
          <a:xfrm>
            <a:off x="2682875" y="4264186"/>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a:t>
            </a:r>
            <a:endParaRPr kumimoji="0" lang="en-US" altLang="en-US" sz="1600" b="1" i="0" u="none" strike="noStrike" cap="none" normalizeH="0" baseline="0" dirty="0" smtClean="0">
              <a:ln>
                <a:noFill/>
              </a:ln>
              <a:solidFill>
                <a:schemeClr val="tx1"/>
              </a:solidFill>
              <a:effectLst/>
              <a:latin typeface="+mj-lt"/>
            </a:endParaRPr>
          </a:p>
        </p:txBody>
      </p:sp>
      <p:sp>
        <p:nvSpPr>
          <p:cNvPr id="132" name="Rectangle 113"/>
          <p:cNvSpPr>
            <a:spLocks noChangeArrowheads="1"/>
          </p:cNvSpPr>
          <p:nvPr/>
        </p:nvSpPr>
        <p:spPr bwMode="auto">
          <a:xfrm>
            <a:off x="1731963" y="5589749"/>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a:t>
            </a:r>
            <a:endParaRPr kumimoji="0" lang="en-US" altLang="en-US" sz="1600" b="1" i="0" u="none" strike="noStrike" cap="none" normalizeH="0" baseline="0" dirty="0" smtClean="0">
              <a:ln>
                <a:noFill/>
              </a:ln>
              <a:solidFill>
                <a:schemeClr val="tx1"/>
              </a:solidFill>
              <a:effectLst/>
              <a:latin typeface="+mj-lt"/>
            </a:endParaRPr>
          </a:p>
        </p:txBody>
      </p:sp>
      <p:sp>
        <p:nvSpPr>
          <p:cNvPr id="133" name="Rectangle 114"/>
          <p:cNvSpPr>
            <a:spLocks noChangeArrowheads="1"/>
          </p:cNvSpPr>
          <p:nvPr/>
        </p:nvSpPr>
        <p:spPr bwMode="auto">
          <a:xfrm>
            <a:off x="3103563" y="5010311"/>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16</a:t>
            </a:r>
            <a:endParaRPr kumimoji="0" lang="en-US" altLang="en-US" sz="1600" b="1" i="0" u="none" strike="noStrike" cap="none" normalizeH="0" baseline="0" dirty="0" smtClean="0">
              <a:ln>
                <a:noFill/>
              </a:ln>
              <a:solidFill>
                <a:schemeClr val="tx1"/>
              </a:solidFill>
              <a:effectLst/>
              <a:latin typeface="+mj-lt"/>
            </a:endParaRPr>
          </a:p>
        </p:txBody>
      </p:sp>
      <p:sp>
        <p:nvSpPr>
          <p:cNvPr id="134" name="Rectangle 115"/>
          <p:cNvSpPr>
            <a:spLocks noChangeArrowheads="1"/>
          </p:cNvSpPr>
          <p:nvPr/>
        </p:nvSpPr>
        <p:spPr bwMode="auto">
          <a:xfrm>
            <a:off x="1535113" y="5218274"/>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40</a:t>
            </a:r>
            <a:endParaRPr kumimoji="0" lang="en-US" altLang="en-US" sz="1600" b="1" i="0" u="none" strike="noStrike" cap="none" normalizeH="0" baseline="0" smtClean="0">
              <a:ln>
                <a:noFill/>
              </a:ln>
              <a:solidFill>
                <a:schemeClr val="tx1"/>
              </a:solidFill>
              <a:effectLst/>
              <a:latin typeface="+mj-lt"/>
            </a:endParaRPr>
          </a:p>
        </p:txBody>
      </p:sp>
      <p:sp>
        <p:nvSpPr>
          <p:cNvPr id="135" name="Rectangle 116"/>
          <p:cNvSpPr>
            <a:spLocks noChangeArrowheads="1"/>
          </p:cNvSpPr>
          <p:nvPr/>
        </p:nvSpPr>
        <p:spPr bwMode="auto">
          <a:xfrm>
            <a:off x="3155950" y="5207161"/>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40</a:t>
            </a:r>
            <a:endParaRPr kumimoji="0" lang="en-US" altLang="en-US" sz="1600" b="1" i="0" u="none" strike="noStrike" cap="none" normalizeH="0" baseline="0" dirty="0" smtClean="0">
              <a:ln>
                <a:noFill/>
              </a:ln>
              <a:solidFill>
                <a:schemeClr val="tx1"/>
              </a:solidFill>
              <a:effectLst/>
              <a:latin typeface="+mj-lt"/>
            </a:endParaRPr>
          </a:p>
        </p:txBody>
      </p:sp>
      <p:sp>
        <p:nvSpPr>
          <p:cNvPr id="136" name="Rectangle 117"/>
          <p:cNvSpPr>
            <a:spLocks noChangeArrowheads="1"/>
          </p:cNvSpPr>
          <p:nvPr/>
        </p:nvSpPr>
        <p:spPr bwMode="auto">
          <a:xfrm>
            <a:off x="1441450" y="5989799"/>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62</a:t>
            </a:r>
            <a:endParaRPr kumimoji="0" lang="en-US" altLang="en-US" sz="1600" b="1" i="0" u="none" strike="noStrike" cap="none" normalizeH="0" baseline="0" smtClean="0">
              <a:ln>
                <a:noFill/>
              </a:ln>
              <a:solidFill>
                <a:schemeClr val="tx1"/>
              </a:solidFill>
              <a:effectLst/>
              <a:latin typeface="+mj-lt"/>
            </a:endParaRPr>
          </a:p>
        </p:txBody>
      </p:sp>
      <p:sp>
        <p:nvSpPr>
          <p:cNvPr id="137" name="Rectangle 118"/>
          <p:cNvSpPr>
            <a:spLocks noChangeArrowheads="1"/>
          </p:cNvSpPr>
          <p:nvPr/>
        </p:nvSpPr>
        <p:spPr bwMode="auto">
          <a:xfrm>
            <a:off x="2093913" y="3794286"/>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23</a:t>
            </a:r>
            <a:endParaRPr kumimoji="0" lang="en-US" altLang="en-US" sz="1600" b="1" i="0" u="none" strike="noStrike" cap="none" normalizeH="0" baseline="0" dirty="0" smtClean="0">
              <a:ln>
                <a:noFill/>
              </a:ln>
              <a:solidFill>
                <a:schemeClr val="tx1"/>
              </a:solidFill>
              <a:effectLst/>
              <a:latin typeface="+mj-lt"/>
            </a:endParaRPr>
          </a:p>
        </p:txBody>
      </p:sp>
      <p:sp>
        <p:nvSpPr>
          <p:cNvPr id="138" name="Rectangle 119"/>
          <p:cNvSpPr>
            <a:spLocks noChangeArrowheads="1"/>
          </p:cNvSpPr>
          <p:nvPr/>
        </p:nvSpPr>
        <p:spPr bwMode="auto">
          <a:xfrm>
            <a:off x="2260600" y="4703924"/>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23</a:t>
            </a:r>
            <a:endParaRPr kumimoji="0" lang="en-US" altLang="en-US" sz="1600" b="1" i="0" u="none" strike="noStrike" cap="none" normalizeH="0" baseline="0" smtClean="0">
              <a:ln>
                <a:noFill/>
              </a:ln>
              <a:solidFill>
                <a:schemeClr val="tx1"/>
              </a:solidFill>
              <a:effectLst/>
              <a:latin typeface="+mj-lt"/>
            </a:endParaRPr>
          </a:p>
        </p:txBody>
      </p:sp>
      <p:sp>
        <p:nvSpPr>
          <p:cNvPr id="139" name="Rectangle 120"/>
          <p:cNvSpPr>
            <a:spLocks noChangeArrowheads="1"/>
          </p:cNvSpPr>
          <p:nvPr/>
        </p:nvSpPr>
        <p:spPr bwMode="auto">
          <a:xfrm>
            <a:off x="2284413" y="5983449"/>
            <a:ext cx="87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23</a:t>
            </a:r>
            <a:endParaRPr kumimoji="0" lang="en-US" altLang="en-US" sz="1800" b="1" i="0" u="none" strike="noStrike" cap="none" normalizeH="0" baseline="0" smtClean="0">
              <a:ln>
                <a:noFill/>
              </a:ln>
              <a:solidFill>
                <a:schemeClr val="tx1"/>
              </a:solidFill>
              <a:effectLst/>
              <a:latin typeface="+mj-lt"/>
            </a:endParaRPr>
          </a:p>
        </p:txBody>
      </p:sp>
      <p:sp>
        <p:nvSpPr>
          <p:cNvPr id="140" name="Rectangle 121"/>
          <p:cNvSpPr>
            <a:spLocks noChangeArrowheads="1"/>
          </p:cNvSpPr>
          <p:nvPr/>
        </p:nvSpPr>
        <p:spPr bwMode="auto">
          <a:xfrm>
            <a:off x="2100263" y="2864011"/>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23</a:t>
            </a:r>
            <a:endParaRPr kumimoji="0" lang="en-US" altLang="en-US" sz="1600" b="1" i="0" u="none" strike="noStrike" cap="none" normalizeH="0" baseline="0" dirty="0" smtClean="0">
              <a:ln>
                <a:noFill/>
              </a:ln>
              <a:solidFill>
                <a:schemeClr val="tx1"/>
              </a:solidFill>
              <a:effectLst/>
              <a:latin typeface="+mj-lt"/>
            </a:endParaRPr>
          </a:p>
        </p:txBody>
      </p:sp>
      <p:sp>
        <p:nvSpPr>
          <p:cNvPr id="141" name="Rectangle 122"/>
          <p:cNvSpPr>
            <a:spLocks noChangeArrowheads="1"/>
          </p:cNvSpPr>
          <p:nvPr/>
        </p:nvSpPr>
        <p:spPr bwMode="auto">
          <a:xfrm>
            <a:off x="3548063" y="4135598"/>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62</a:t>
            </a:r>
            <a:endParaRPr kumimoji="0" lang="en-US" altLang="en-US" sz="1600" b="1" i="0" u="none" strike="noStrike" cap="none" normalizeH="0" baseline="0" dirty="0" smtClean="0">
              <a:ln>
                <a:noFill/>
              </a:ln>
              <a:solidFill>
                <a:schemeClr val="tx1"/>
              </a:solidFill>
              <a:effectLst/>
              <a:latin typeface="+mj-lt"/>
            </a:endParaRPr>
          </a:p>
        </p:txBody>
      </p:sp>
      <p:sp>
        <p:nvSpPr>
          <p:cNvPr id="142" name="Rectangle 123"/>
          <p:cNvSpPr>
            <a:spLocks noChangeArrowheads="1"/>
          </p:cNvSpPr>
          <p:nvPr/>
        </p:nvSpPr>
        <p:spPr bwMode="auto">
          <a:xfrm>
            <a:off x="892175" y="3483136"/>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33</a:t>
            </a:r>
            <a:endParaRPr kumimoji="0" lang="en-US" altLang="en-US" sz="1600" b="1" i="0" u="none" strike="noStrike" cap="none" normalizeH="0" baseline="0" dirty="0" smtClean="0">
              <a:ln>
                <a:noFill/>
              </a:ln>
              <a:solidFill>
                <a:schemeClr val="tx1"/>
              </a:solidFill>
              <a:effectLst/>
              <a:latin typeface="+mj-lt"/>
            </a:endParaRPr>
          </a:p>
        </p:txBody>
      </p:sp>
      <p:sp>
        <p:nvSpPr>
          <p:cNvPr id="143" name="Rectangle 124"/>
          <p:cNvSpPr>
            <a:spLocks noChangeArrowheads="1"/>
          </p:cNvSpPr>
          <p:nvPr/>
        </p:nvSpPr>
        <p:spPr bwMode="auto">
          <a:xfrm>
            <a:off x="1398588" y="4205448"/>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33</a:t>
            </a:r>
            <a:endParaRPr kumimoji="0" lang="en-US" altLang="en-US" sz="1600" b="1" i="0" u="none" strike="noStrike" cap="none" normalizeH="0" baseline="0" dirty="0" smtClean="0">
              <a:ln>
                <a:noFill/>
              </a:ln>
              <a:solidFill>
                <a:schemeClr val="tx1"/>
              </a:solidFill>
              <a:effectLst/>
              <a:latin typeface="+mj-lt"/>
            </a:endParaRPr>
          </a:p>
        </p:txBody>
      </p:sp>
      <p:sp>
        <p:nvSpPr>
          <p:cNvPr id="144" name="Rectangle 125"/>
          <p:cNvSpPr>
            <a:spLocks noChangeArrowheads="1"/>
          </p:cNvSpPr>
          <p:nvPr/>
        </p:nvSpPr>
        <p:spPr bwMode="auto">
          <a:xfrm>
            <a:off x="2573338" y="5311936"/>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33</a:t>
            </a:r>
            <a:endParaRPr kumimoji="0" lang="en-US" altLang="en-US" sz="1600" b="1" i="0" u="none" strike="noStrike" cap="none" normalizeH="0" baseline="0" smtClean="0">
              <a:ln>
                <a:noFill/>
              </a:ln>
              <a:solidFill>
                <a:schemeClr val="tx1"/>
              </a:solidFill>
              <a:effectLst/>
              <a:latin typeface="+mj-lt"/>
            </a:endParaRPr>
          </a:p>
        </p:txBody>
      </p:sp>
      <p:sp>
        <p:nvSpPr>
          <p:cNvPr id="145" name="Rectangle 126"/>
          <p:cNvSpPr>
            <a:spLocks noChangeArrowheads="1"/>
          </p:cNvSpPr>
          <p:nvPr/>
        </p:nvSpPr>
        <p:spPr bwMode="auto">
          <a:xfrm>
            <a:off x="3533775" y="6169186"/>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33</a:t>
            </a:r>
            <a:endParaRPr kumimoji="0" lang="en-US" altLang="en-US" sz="1600" b="1" i="0" u="none" strike="noStrike" cap="none" normalizeH="0" baseline="0" dirty="0" smtClean="0">
              <a:ln>
                <a:noFill/>
              </a:ln>
              <a:solidFill>
                <a:schemeClr val="tx1"/>
              </a:solidFill>
              <a:effectLst/>
              <a:latin typeface="+mj-lt"/>
            </a:endParaRPr>
          </a:p>
        </p:txBody>
      </p:sp>
      <p:sp>
        <p:nvSpPr>
          <p:cNvPr id="146" name="Rectangle 127"/>
          <p:cNvSpPr>
            <a:spLocks noChangeArrowheads="1"/>
          </p:cNvSpPr>
          <p:nvPr/>
        </p:nvSpPr>
        <p:spPr bwMode="auto">
          <a:xfrm>
            <a:off x="2506663" y="3095786"/>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71</a:t>
            </a:r>
            <a:endParaRPr kumimoji="0" lang="en-US" altLang="en-US" sz="1600" b="1" i="0" u="none" strike="noStrike" cap="none" normalizeH="0" baseline="0" dirty="0" smtClean="0">
              <a:ln>
                <a:noFill/>
              </a:ln>
              <a:solidFill>
                <a:schemeClr val="tx1"/>
              </a:solidFill>
              <a:effectLst/>
              <a:latin typeface="+mj-lt"/>
            </a:endParaRPr>
          </a:p>
        </p:txBody>
      </p:sp>
      <p:sp>
        <p:nvSpPr>
          <p:cNvPr id="147" name="Rectangle 128"/>
          <p:cNvSpPr>
            <a:spLocks noChangeArrowheads="1"/>
          </p:cNvSpPr>
          <p:nvPr/>
        </p:nvSpPr>
        <p:spPr bwMode="auto">
          <a:xfrm>
            <a:off x="2316163" y="4318161"/>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71</a:t>
            </a:r>
            <a:endParaRPr kumimoji="0" lang="en-US" altLang="en-US" sz="1600" b="1" i="0" u="none" strike="noStrike" cap="none" normalizeH="0" baseline="0" dirty="0" smtClean="0">
              <a:ln>
                <a:noFill/>
              </a:ln>
              <a:solidFill>
                <a:schemeClr val="tx1"/>
              </a:solidFill>
              <a:effectLst/>
              <a:latin typeface="+mj-lt"/>
            </a:endParaRPr>
          </a:p>
        </p:txBody>
      </p:sp>
      <p:sp>
        <p:nvSpPr>
          <p:cNvPr id="148" name="Rectangle 129"/>
          <p:cNvSpPr>
            <a:spLocks noChangeArrowheads="1"/>
          </p:cNvSpPr>
          <p:nvPr/>
        </p:nvSpPr>
        <p:spPr bwMode="auto">
          <a:xfrm>
            <a:off x="1722438" y="6245386"/>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71</a:t>
            </a:r>
            <a:endParaRPr kumimoji="0" lang="en-US" altLang="en-US" sz="1600" b="1" i="0" u="none" strike="noStrike" cap="none" normalizeH="0" baseline="0" dirty="0" smtClean="0">
              <a:ln>
                <a:noFill/>
              </a:ln>
              <a:solidFill>
                <a:schemeClr val="tx1"/>
              </a:solidFill>
              <a:effectLst/>
              <a:latin typeface="+mj-lt"/>
            </a:endParaRPr>
          </a:p>
        </p:txBody>
      </p:sp>
      <p:sp>
        <p:nvSpPr>
          <p:cNvPr id="149" name="Rectangle 130"/>
          <p:cNvSpPr>
            <a:spLocks noChangeArrowheads="1"/>
          </p:cNvSpPr>
          <p:nvPr/>
        </p:nvSpPr>
        <p:spPr bwMode="auto">
          <a:xfrm>
            <a:off x="993775" y="4964274"/>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70</a:t>
            </a:r>
            <a:endParaRPr kumimoji="0" lang="en-US" altLang="en-US" sz="1600" b="1" i="0" u="none" strike="noStrike" cap="none" normalizeH="0" baseline="0" dirty="0" smtClean="0">
              <a:ln>
                <a:noFill/>
              </a:ln>
              <a:solidFill>
                <a:schemeClr val="tx1"/>
              </a:solidFill>
              <a:effectLst/>
              <a:latin typeface="+mj-lt"/>
            </a:endParaRPr>
          </a:p>
        </p:txBody>
      </p:sp>
      <p:sp>
        <p:nvSpPr>
          <p:cNvPr id="150" name="Rectangle 131"/>
          <p:cNvSpPr>
            <a:spLocks noChangeArrowheads="1"/>
          </p:cNvSpPr>
          <p:nvPr/>
        </p:nvSpPr>
        <p:spPr bwMode="auto">
          <a:xfrm>
            <a:off x="3744913" y="5496086"/>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70</a:t>
            </a:r>
            <a:endParaRPr kumimoji="0" lang="en-US" altLang="en-US" sz="1600" b="1" i="0" u="none" strike="noStrike" cap="none" normalizeH="0" baseline="0" smtClean="0">
              <a:ln>
                <a:noFill/>
              </a:ln>
              <a:solidFill>
                <a:schemeClr val="tx1"/>
              </a:solidFill>
              <a:effectLst/>
              <a:latin typeface="+mj-lt"/>
            </a:endParaRPr>
          </a:p>
        </p:txBody>
      </p:sp>
      <p:sp>
        <p:nvSpPr>
          <p:cNvPr id="151" name="Rectangle 132"/>
          <p:cNvSpPr>
            <a:spLocks noChangeArrowheads="1"/>
          </p:cNvSpPr>
          <p:nvPr/>
        </p:nvSpPr>
        <p:spPr bwMode="auto">
          <a:xfrm>
            <a:off x="2249488" y="5256374"/>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70</a:t>
            </a:r>
            <a:endParaRPr kumimoji="0" lang="en-US" altLang="en-US" sz="1600" b="1" i="0" u="none" strike="noStrike" cap="none" normalizeH="0" baseline="0" dirty="0" smtClean="0">
              <a:ln>
                <a:noFill/>
              </a:ln>
              <a:solidFill>
                <a:schemeClr val="tx1"/>
              </a:solidFill>
              <a:effectLst/>
              <a:latin typeface="+mj-lt"/>
            </a:endParaRPr>
          </a:p>
        </p:txBody>
      </p:sp>
      <p:sp>
        <p:nvSpPr>
          <p:cNvPr id="152" name="Rectangle 133"/>
          <p:cNvSpPr>
            <a:spLocks noChangeArrowheads="1"/>
          </p:cNvSpPr>
          <p:nvPr/>
        </p:nvSpPr>
        <p:spPr bwMode="auto">
          <a:xfrm>
            <a:off x="1114425" y="4284823"/>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270</a:t>
            </a:r>
            <a:endParaRPr kumimoji="0" lang="en-US" altLang="en-US" sz="1600" b="1" i="0" u="none" strike="noStrike" cap="none" normalizeH="0" baseline="0" dirty="0" smtClean="0">
              <a:ln>
                <a:noFill/>
              </a:ln>
              <a:solidFill>
                <a:schemeClr val="tx1"/>
              </a:solidFill>
              <a:effectLst/>
              <a:latin typeface="+mj-lt"/>
            </a:endParaRPr>
          </a:p>
        </p:txBody>
      </p:sp>
      <p:sp>
        <p:nvSpPr>
          <p:cNvPr id="153" name="Rectangle 134"/>
          <p:cNvSpPr>
            <a:spLocks noChangeArrowheads="1"/>
          </p:cNvSpPr>
          <p:nvPr/>
        </p:nvSpPr>
        <p:spPr bwMode="auto">
          <a:xfrm>
            <a:off x="2593975" y="4916649"/>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670</a:t>
            </a:r>
            <a:endParaRPr kumimoji="0" lang="en-US" altLang="en-US" sz="1600" b="1" i="0" u="none" strike="noStrike" cap="none" normalizeH="0" baseline="0" smtClean="0">
              <a:ln>
                <a:noFill/>
              </a:ln>
              <a:solidFill>
                <a:schemeClr val="tx1"/>
              </a:solidFill>
              <a:effectLst/>
              <a:latin typeface="+mj-lt"/>
            </a:endParaRPr>
          </a:p>
        </p:txBody>
      </p:sp>
      <p:sp>
        <p:nvSpPr>
          <p:cNvPr id="154" name="Rectangle 135"/>
          <p:cNvSpPr>
            <a:spLocks noChangeArrowheads="1"/>
          </p:cNvSpPr>
          <p:nvPr/>
        </p:nvSpPr>
        <p:spPr bwMode="auto">
          <a:xfrm>
            <a:off x="3659188" y="5056349"/>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270</a:t>
            </a:r>
            <a:endParaRPr kumimoji="0" lang="en-US" altLang="en-US" sz="1600" b="1" i="0" u="none" strike="noStrike" cap="none" normalizeH="0" baseline="0" smtClean="0">
              <a:ln>
                <a:noFill/>
              </a:ln>
              <a:solidFill>
                <a:schemeClr val="tx1"/>
              </a:solidFill>
              <a:effectLst/>
              <a:latin typeface="+mj-lt"/>
            </a:endParaRPr>
          </a:p>
        </p:txBody>
      </p:sp>
      <p:sp>
        <p:nvSpPr>
          <p:cNvPr id="155" name="Rectangle 136"/>
          <p:cNvSpPr>
            <a:spLocks noChangeArrowheads="1"/>
          </p:cNvSpPr>
          <p:nvPr/>
        </p:nvSpPr>
        <p:spPr bwMode="auto">
          <a:xfrm>
            <a:off x="2728913" y="3395823"/>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270</a:t>
            </a:r>
            <a:endParaRPr kumimoji="0" lang="en-US" altLang="en-US" sz="1600" b="1" i="0" u="none" strike="noStrike" cap="none" normalizeH="0" baseline="0" dirty="0" smtClean="0">
              <a:ln>
                <a:noFill/>
              </a:ln>
              <a:solidFill>
                <a:schemeClr val="tx1"/>
              </a:solidFill>
              <a:effectLst/>
              <a:latin typeface="+mj-lt"/>
            </a:endParaRPr>
          </a:p>
        </p:txBody>
      </p:sp>
      <p:sp>
        <p:nvSpPr>
          <p:cNvPr id="156" name="Rectangle 137"/>
          <p:cNvSpPr>
            <a:spLocks noChangeArrowheads="1"/>
          </p:cNvSpPr>
          <p:nvPr/>
        </p:nvSpPr>
        <p:spPr bwMode="auto">
          <a:xfrm>
            <a:off x="1743075" y="5891374"/>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270</a:t>
            </a:r>
            <a:endParaRPr kumimoji="0" lang="en-US" altLang="en-US" sz="1600" b="1" i="0" u="none" strike="noStrike" cap="none" normalizeH="0" baseline="0" smtClean="0">
              <a:ln>
                <a:noFill/>
              </a:ln>
              <a:solidFill>
                <a:schemeClr val="tx1"/>
              </a:solidFill>
              <a:effectLst/>
              <a:latin typeface="+mj-lt"/>
            </a:endParaRPr>
          </a:p>
        </p:txBody>
      </p:sp>
      <p:sp>
        <p:nvSpPr>
          <p:cNvPr id="174" name="Rectangle 155"/>
          <p:cNvSpPr>
            <a:spLocks noChangeArrowheads="1"/>
          </p:cNvSpPr>
          <p:nvPr/>
        </p:nvSpPr>
        <p:spPr bwMode="auto">
          <a:xfrm>
            <a:off x="2433635" y="3791113"/>
            <a:ext cx="61395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Northland Mall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j-lt"/>
              </a:rPr>
              <a:t>(demolished)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76" name="Rectangle 157"/>
          <p:cNvSpPr>
            <a:spLocks noChangeArrowheads="1"/>
          </p:cNvSpPr>
          <p:nvPr/>
        </p:nvSpPr>
        <p:spPr bwMode="auto">
          <a:xfrm>
            <a:off x="1368425" y="5324639"/>
            <a:ext cx="58830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Westland Mall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j-lt"/>
              </a:rPr>
              <a:t>(demolished)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94" name="Rectangle 175"/>
          <p:cNvSpPr>
            <a:spLocks noChangeArrowheads="1"/>
          </p:cNvSpPr>
          <p:nvPr/>
        </p:nvSpPr>
        <p:spPr bwMode="auto">
          <a:xfrm>
            <a:off x="903288" y="6110447"/>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195" name="Rectangle 176"/>
          <p:cNvSpPr>
            <a:spLocks noChangeArrowheads="1"/>
          </p:cNvSpPr>
          <p:nvPr/>
        </p:nvSpPr>
        <p:spPr bwMode="auto">
          <a:xfrm>
            <a:off x="1249363" y="6110447"/>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2</a:t>
            </a:r>
            <a:endParaRPr kumimoji="0" lang="en-US" altLang="en-US" sz="1600" b="1" i="0" u="none" strike="noStrike" cap="none" normalizeH="0" baseline="0" smtClean="0">
              <a:ln>
                <a:noFill/>
              </a:ln>
              <a:solidFill>
                <a:schemeClr val="tx1"/>
              </a:solidFill>
              <a:effectLst/>
              <a:latin typeface="+mj-lt"/>
            </a:endParaRPr>
          </a:p>
        </p:txBody>
      </p:sp>
      <p:sp>
        <p:nvSpPr>
          <p:cNvPr id="196" name="Rectangle 177"/>
          <p:cNvSpPr>
            <a:spLocks noChangeArrowheads="1"/>
          </p:cNvSpPr>
          <p:nvPr/>
        </p:nvSpPr>
        <p:spPr bwMode="auto">
          <a:xfrm>
            <a:off x="903288" y="6218398"/>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197" name="Rectangle 178"/>
          <p:cNvSpPr>
            <a:spLocks noChangeArrowheads="1"/>
          </p:cNvSpPr>
          <p:nvPr/>
        </p:nvSpPr>
        <p:spPr bwMode="auto">
          <a:xfrm>
            <a:off x="1117600" y="6218398"/>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2</a:t>
            </a:r>
            <a:endParaRPr kumimoji="0" lang="en-US" altLang="en-US" sz="1600" b="1" i="0" u="none" strike="noStrike" cap="none" normalizeH="0" baseline="0" smtClean="0">
              <a:ln>
                <a:noFill/>
              </a:ln>
              <a:solidFill>
                <a:schemeClr val="tx1"/>
              </a:solidFill>
              <a:effectLst/>
              <a:latin typeface="+mj-lt"/>
            </a:endParaRPr>
          </a:p>
        </p:txBody>
      </p:sp>
      <p:sp>
        <p:nvSpPr>
          <p:cNvPr id="198" name="Rectangle 179"/>
          <p:cNvSpPr>
            <a:spLocks noChangeArrowheads="1"/>
          </p:cNvSpPr>
          <p:nvPr/>
        </p:nvSpPr>
        <p:spPr bwMode="auto">
          <a:xfrm>
            <a:off x="1597819" y="6110447"/>
            <a:ext cx="17312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4 Miles</a:t>
            </a:r>
            <a:endParaRPr kumimoji="0" lang="en-US" altLang="en-US" sz="1600" b="1" i="0" u="none" strike="noStrike" cap="none" normalizeH="0" baseline="0" dirty="0" smtClean="0">
              <a:ln>
                <a:noFill/>
              </a:ln>
              <a:solidFill>
                <a:schemeClr val="tx1"/>
              </a:solidFill>
              <a:effectLst/>
              <a:latin typeface="+mj-lt"/>
            </a:endParaRPr>
          </a:p>
        </p:txBody>
      </p:sp>
      <p:sp>
        <p:nvSpPr>
          <p:cNvPr id="199" name="Rectangle 180"/>
          <p:cNvSpPr>
            <a:spLocks noChangeArrowheads="1"/>
          </p:cNvSpPr>
          <p:nvPr/>
        </p:nvSpPr>
        <p:spPr bwMode="auto">
          <a:xfrm>
            <a:off x="1329531" y="6216810"/>
            <a:ext cx="30938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4 Kilometers</a:t>
            </a:r>
            <a:endParaRPr kumimoji="0" lang="en-US" altLang="en-US" sz="1600" b="1" i="0" u="none" strike="noStrike" cap="none" normalizeH="0" baseline="0" dirty="0" smtClean="0">
              <a:ln>
                <a:noFill/>
              </a:ln>
              <a:solidFill>
                <a:schemeClr val="tx1"/>
              </a:solidFill>
              <a:effectLst/>
              <a:latin typeface="+mj-lt"/>
            </a:endParaRPr>
          </a:p>
        </p:txBody>
      </p:sp>
      <p:sp>
        <p:nvSpPr>
          <p:cNvPr id="200" name="Rectangle 181"/>
          <p:cNvSpPr>
            <a:spLocks noChangeArrowheads="1"/>
          </p:cNvSpPr>
          <p:nvPr/>
        </p:nvSpPr>
        <p:spPr bwMode="auto">
          <a:xfrm>
            <a:off x="3194050" y="3121186"/>
            <a:ext cx="1000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15</a:t>
            </a:r>
            <a:endParaRPr kumimoji="0" lang="en-US" altLang="en-US" sz="1800" b="1" i="0" u="none" strike="noStrike" cap="none" normalizeH="0" baseline="0" dirty="0" smtClean="0">
              <a:ln>
                <a:noFill/>
              </a:ln>
              <a:solidFill>
                <a:schemeClr val="tx1"/>
              </a:solidFill>
              <a:effectLst/>
              <a:latin typeface="+mj-lt"/>
            </a:endParaRPr>
          </a:p>
        </p:txBody>
      </p:sp>
      <p:sp>
        <p:nvSpPr>
          <p:cNvPr id="201" name="Rectangle 182"/>
          <p:cNvSpPr>
            <a:spLocks noChangeArrowheads="1"/>
          </p:cNvSpPr>
          <p:nvPr/>
        </p:nvSpPr>
        <p:spPr bwMode="auto">
          <a:xfrm>
            <a:off x="3605213" y="3146586"/>
            <a:ext cx="1000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10</a:t>
            </a:r>
            <a:endParaRPr kumimoji="0" lang="en-US" altLang="en-US" sz="1800" b="1" i="0" u="none" strike="noStrike" cap="none" normalizeH="0" baseline="0" smtClean="0">
              <a:ln>
                <a:noFill/>
              </a:ln>
              <a:solidFill>
                <a:schemeClr val="tx1"/>
              </a:solidFill>
              <a:effectLst/>
              <a:latin typeface="+mj-lt"/>
            </a:endParaRPr>
          </a:p>
        </p:txBody>
      </p:sp>
      <p:sp>
        <p:nvSpPr>
          <p:cNvPr id="202" name="Rectangle 183"/>
          <p:cNvSpPr>
            <a:spLocks noChangeArrowheads="1"/>
          </p:cNvSpPr>
          <p:nvPr/>
        </p:nvSpPr>
        <p:spPr bwMode="auto">
          <a:xfrm>
            <a:off x="3236913" y="3210086"/>
            <a:ext cx="492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5</a:t>
            </a:r>
            <a:endParaRPr kumimoji="0" lang="en-US" altLang="en-US" sz="1800" b="1" i="0" u="none" strike="noStrike" cap="none" normalizeH="0" baseline="0" dirty="0" smtClean="0">
              <a:ln>
                <a:noFill/>
              </a:ln>
              <a:solidFill>
                <a:schemeClr val="tx1"/>
              </a:solidFill>
              <a:effectLst/>
              <a:latin typeface="+mj-lt"/>
            </a:endParaRPr>
          </a:p>
        </p:txBody>
      </p:sp>
      <p:sp>
        <p:nvSpPr>
          <p:cNvPr id="203" name="Rectangle 184"/>
          <p:cNvSpPr>
            <a:spLocks noChangeArrowheads="1"/>
          </p:cNvSpPr>
          <p:nvPr/>
        </p:nvSpPr>
        <p:spPr bwMode="auto">
          <a:xfrm>
            <a:off x="3616325" y="3246598"/>
            <a:ext cx="492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2</a:t>
            </a:r>
            <a:endParaRPr kumimoji="0" lang="en-US" altLang="en-US" sz="1800" b="1" i="0" u="none" strike="noStrike" cap="none" normalizeH="0" baseline="0" dirty="0" smtClean="0">
              <a:ln>
                <a:noFill/>
              </a:ln>
              <a:solidFill>
                <a:schemeClr val="tx1"/>
              </a:solidFill>
              <a:effectLst/>
              <a:latin typeface="+mj-lt"/>
            </a:endParaRPr>
          </a:p>
        </p:txBody>
      </p:sp>
      <p:sp>
        <p:nvSpPr>
          <p:cNvPr id="204" name="Rectangle 185"/>
          <p:cNvSpPr>
            <a:spLocks noChangeArrowheads="1"/>
          </p:cNvSpPr>
          <p:nvPr/>
        </p:nvSpPr>
        <p:spPr bwMode="auto">
          <a:xfrm>
            <a:off x="3184497" y="2806861"/>
            <a:ext cx="55303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Arial Black" panose="020B0A04020102020204" pitchFamily="34" charset="0"/>
              </a:rPr>
              <a:t>Mall size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Arial Black" panose="020B0A04020102020204" pitchFamily="34" charset="0"/>
              </a:rPr>
              <a:t>(million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Arial Black" panose="020B0A04020102020204" pitchFamily="34" charset="0"/>
              </a:rPr>
              <a:t>square feet)</a:t>
            </a:r>
            <a:endParaRPr kumimoji="0" lang="en-US" altLang="en-US" sz="650" b="1" i="0" u="none" strike="noStrike" cap="none" normalizeH="0" baseline="0" dirty="0" smtClean="0">
              <a:ln>
                <a:noFill/>
              </a:ln>
              <a:solidFill>
                <a:schemeClr val="tx1"/>
              </a:solidFill>
              <a:effectLst/>
              <a:latin typeface="Arial Black" panose="020B0A04020102020204" pitchFamily="34" charset="0"/>
            </a:endParaRPr>
          </a:p>
        </p:txBody>
      </p:sp>
      <p:sp>
        <p:nvSpPr>
          <p:cNvPr id="207" name="Line 188"/>
          <p:cNvSpPr>
            <a:spLocks noChangeShapeType="1"/>
          </p:cNvSpPr>
          <p:nvPr/>
        </p:nvSpPr>
        <p:spPr bwMode="auto">
          <a:xfrm>
            <a:off x="3446463" y="3211673"/>
            <a:ext cx="157163"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08" name="Line 189"/>
          <p:cNvSpPr>
            <a:spLocks noChangeShapeType="1"/>
          </p:cNvSpPr>
          <p:nvPr/>
        </p:nvSpPr>
        <p:spPr bwMode="auto">
          <a:xfrm>
            <a:off x="3290888" y="3260886"/>
            <a:ext cx="157163"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09" name="Line 190"/>
          <p:cNvSpPr>
            <a:spLocks noChangeShapeType="1"/>
          </p:cNvSpPr>
          <p:nvPr/>
        </p:nvSpPr>
        <p:spPr bwMode="auto">
          <a:xfrm>
            <a:off x="3446463" y="3303748"/>
            <a:ext cx="157163"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10" name="Line 191"/>
          <p:cNvSpPr>
            <a:spLocks noChangeShapeType="1"/>
          </p:cNvSpPr>
          <p:nvPr/>
        </p:nvSpPr>
        <p:spPr bwMode="auto">
          <a:xfrm>
            <a:off x="3300413" y="3173573"/>
            <a:ext cx="146050"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12" name="Rectangle 138"/>
          <p:cNvSpPr>
            <a:spLocks noChangeArrowheads="1"/>
          </p:cNvSpPr>
          <p:nvPr/>
        </p:nvSpPr>
        <p:spPr bwMode="auto">
          <a:xfrm>
            <a:off x="2146778" y="3000537"/>
            <a:ext cx="2933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600" b="1" dirty="0">
                <a:solidFill>
                  <a:srgbClr val="EA1C24"/>
                </a:solidFill>
                <a:effectLst>
                  <a:glow rad="63500">
                    <a:schemeClr val="bg1">
                      <a:alpha val="50000"/>
                    </a:schemeClr>
                  </a:glow>
                </a:effectLst>
                <a:latin typeface="+mj-lt"/>
              </a:rPr>
              <a:t>Polaris</a:t>
            </a:r>
          </a:p>
          <a:p>
            <a:pPr lvl="0" algn="r"/>
            <a:r>
              <a:rPr lang="en-US" altLang="en-US" sz="600" b="1" dirty="0">
                <a:solidFill>
                  <a:srgbClr val="EA1C24"/>
                </a:solidFill>
                <a:effectLst>
                  <a:glow rad="63500">
                    <a:schemeClr val="bg1">
                      <a:alpha val="50000"/>
                    </a:schemeClr>
                  </a:glow>
                </a:effectLst>
                <a:latin typeface="+mj-lt"/>
              </a:rPr>
              <a:t>Fashion</a:t>
            </a:r>
          </a:p>
          <a:p>
            <a:pPr lvl="0" algn="r"/>
            <a:r>
              <a:rPr lang="en-US" altLang="en-US" sz="600" b="1" dirty="0">
                <a:solidFill>
                  <a:srgbClr val="EA1C24"/>
                </a:solidFill>
                <a:effectLst>
                  <a:glow rad="63500">
                    <a:schemeClr val="bg1">
                      <a:alpha val="50000"/>
                    </a:schemeClr>
                  </a:glow>
                </a:effectLst>
                <a:latin typeface="+mj-lt"/>
              </a:rPr>
              <a:t>Place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13" name="Rectangle 145"/>
          <p:cNvSpPr>
            <a:spLocks noChangeArrowheads="1"/>
          </p:cNvSpPr>
          <p:nvPr/>
        </p:nvSpPr>
        <p:spPr bwMode="auto">
          <a:xfrm>
            <a:off x="2152650" y="3416465"/>
            <a:ext cx="67646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EA1C24"/>
                </a:solidFill>
                <a:effectLst>
                  <a:glow rad="63500">
                    <a:schemeClr val="bg1">
                      <a:alpha val="50000"/>
                    </a:schemeClr>
                  </a:glow>
                </a:effectLst>
                <a:latin typeface="+mj-lt"/>
              </a:rPr>
              <a:t>The Shops at</a:t>
            </a:r>
          </a:p>
          <a:p>
            <a:pPr lvl="0"/>
            <a:r>
              <a:rPr lang="en-US" altLang="en-US" sz="600" b="1" dirty="0">
                <a:solidFill>
                  <a:srgbClr val="EA1C24"/>
                </a:solidFill>
                <a:effectLst>
                  <a:glow rad="63500">
                    <a:schemeClr val="bg1">
                      <a:alpha val="50000"/>
                    </a:schemeClr>
                  </a:glow>
                </a:effectLst>
                <a:latin typeface="+mj-lt"/>
              </a:rPr>
              <a:t>Worthington Place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14" name="Rectangle 150"/>
          <p:cNvSpPr>
            <a:spLocks noChangeArrowheads="1"/>
          </p:cNvSpPr>
          <p:nvPr/>
        </p:nvSpPr>
        <p:spPr bwMode="auto">
          <a:xfrm>
            <a:off x="2888064" y="419433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600" b="1" dirty="0">
                <a:solidFill>
                  <a:srgbClr val="EA1C24"/>
                </a:solidFill>
                <a:effectLst>
                  <a:glow rad="63500">
                    <a:schemeClr val="bg1">
                      <a:alpha val="50000"/>
                    </a:schemeClr>
                  </a:glow>
                </a:effectLst>
                <a:latin typeface="+mj-lt"/>
              </a:rPr>
              <a:t>Easton</a:t>
            </a:r>
          </a:p>
          <a:p>
            <a:pPr lvl="0" algn="r"/>
            <a:r>
              <a:rPr lang="en-US" altLang="en-US" sz="600" b="1" dirty="0">
                <a:solidFill>
                  <a:srgbClr val="EA1C24"/>
                </a:solidFill>
                <a:effectLst>
                  <a:glow rad="63500">
                    <a:schemeClr val="bg1">
                      <a:alpha val="50000"/>
                    </a:schemeClr>
                  </a:glow>
                </a:effectLst>
                <a:latin typeface="+mj-lt"/>
              </a:rPr>
              <a:t>Town</a:t>
            </a:r>
          </a:p>
          <a:p>
            <a:pPr lvl="0" algn="r"/>
            <a:r>
              <a:rPr lang="en-US" altLang="en-US" sz="600" b="1" dirty="0">
                <a:solidFill>
                  <a:srgbClr val="EA1C24"/>
                </a:solidFill>
                <a:effectLst>
                  <a:glow rad="63500">
                    <a:schemeClr val="bg1">
                      <a:alpha val="50000"/>
                    </a:schemeClr>
                  </a:glow>
                </a:effectLst>
                <a:latin typeface="+mj-lt"/>
              </a:rPr>
              <a:t>Center</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15" name="Rectangle 160"/>
          <p:cNvSpPr>
            <a:spLocks noChangeArrowheads="1"/>
          </p:cNvSpPr>
          <p:nvPr/>
        </p:nvSpPr>
        <p:spPr bwMode="auto">
          <a:xfrm>
            <a:off x="3411538" y="5683411"/>
            <a:ext cx="32060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EA1C24"/>
                </a:solidFill>
                <a:effectLst>
                  <a:glow rad="63500">
                    <a:schemeClr val="bg1">
                      <a:alpha val="50000"/>
                    </a:schemeClr>
                  </a:glow>
                </a:effectLst>
                <a:latin typeface="+mj-lt"/>
              </a:rPr>
              <a:t>Eastland</a:t>
            </a:r>
          </a:p>
          <a:p>
            <a:pPr lvl="0"/>
            <a:r>
              <a:rPr lang="en-US" altLang="en-US" sz="600" b="1" dirty="0">
                <a:solidFill>
                  <a:srgbClr val="EA1C24"/>
                </a:solidFill>
                <a:effectLst>
                  <a:glow rad="63500">
                    <a:schemeClr val="bg1">
                      <a:alpha val="50000"/>
                    </a:schemeClr>
                  </a:glow>
                </a:effectLst>
                <a:latin typeface="+mj-lt"/>
              </a:rPr>
              <a:t>Mall</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16" name="Rectangle 162"/>
          <p:cNvSpPr>
            <a:spLocks noChangeArrowheads="1"/>
          </p:cNvSpPr>
          <p:nvPr/>
        </p:nvSpPr>
        <p:spPr bwMode="auto">
          <a:xfrm>
            <a:off x="1254125" y="3748251"/>
            <a:ext cx="56265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EA1C24"/>
                </a:solidFill>
                <a:effectLst>
                  <a:glow rad="63500">
                    <a:schemeClr val="bg1">
                      <a:alpha val="50000"/>
                    </a:schemeClr>
                  </a:glow>
                </a:effectLst>
                <a:latin typeface="+mj-lt"/>
              </a:rPr>
              <a:t>The Mall at</a:t>
            </a:r>
          </a:p>
          <a:p>
            <a:pPr lvl="0"/>
            <a:r>
              <a:rPr lang="en-US" altLang="en-US" sz="600" b="1" dirty="0">
                <a:solidFill>
                  <a:srgbClr val="EA1C24"/>
                </a:solidFill>
                <a:effectLst>
                  <a:glow rad="63500">
                    <a:schemeClr val="bg1">
                      <a:alpha val="50000"/>
                    </a:schemeClr>
                  </a:glow>
                </a:effectLst>
                <a:latin typeface="+mj-lt"/>
              </a:rPr>
              <a:t>Tuttle Crossing</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17" name="Rectangle 155"/>
          <p:cNvSpPr>
            <a:spLocks noChangeArrowheads="1"/>
          </p:cNvSpPr>
          <p:nvPr/>
        </p:nvSpPr>
        <p:spPr bwMode="auto">
          <a:xfrm>
            <a:off x="2524126" y="4684197"/>
            <a:ext cx="61395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Northland Mall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j-lt"/>
              </a:rPr>
              <a:t>(demolished)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19" name="Rectangle 157"/>
          <p:cNvSpPr>
            <a:spLocks noChangeArrowheads="1"/>
          </p:cNvSpPr>
          <p:nvPr/>
        </p:nvSpPr>
        <p:spPr bwMode="auto">
          <a:xfrm>
            <a:off x="2371726" y="5107150"/>
            <a:ext cx="5546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effectLst>
                  <a:glow rad="63500">
                    <a:schemeClr val="bg1">
                      <a:alpha val="50000"/>
                    </a:schemeClr>
                  </a:glow>
                </a:effectLst>
                <a:latin typeface="Arial Black" panose="020B0A04020102020204" pitchFamily="34" charset="0"/>
              </a:rPr>
              <a:t>Columbus</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20" name="Rectangle 163"/>
          <p:cNvSpPr>
            <a:spLocks noChangeArrowheads="1"/>
          </p:cNvSpPr>
          <p:nvPr/>
        </p:nvSpPr>
        <p:spPr bwMode="auto">
          <a:xfrm>
            <a:off x="1012006" y="5989878"/>
            <a:ext cx="561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0000"/>
                </a:solidFill>
                <a:effectLst/>
                <a:latin typeface="+mj-lt"/>
              </a:rPr>
              <a:t>N</a:t>
            </a:r>
            <a:endParaRPr kumimoji="0" lang="en-US" altLang="en-US" sz="600" b="1" i="1"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7694634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13.3.4 Reliance on Motor Vehicles </a:t>
            </a:r>
            <a:r>
              <a:rPr lang="en-US" sz="2000" b="0" dirty="0"/>
              <a:t>(1 of 3)</a:t>
            </a:r>
          </a:p>
        </p:txBody>
      </p:sp>
      <p:sp>
        <p:nvSpPr>
          <p:cNvPr id="8" name="Content Placeholder 7"/>
          <p:cNvSpPr>
            <a:spLocks noGrp="1"/>
          </p:cNvSpPr>
          <p:nvPr>
            <p:ph sz="quarter" idx="13"/>
          </p:nvPr>
        </p:nvSpPr>
        <p:spPr>
          <a:xfrm>
            <a:off x="457200" y="1556327"/>
            <a:ext cx="8229600" cy="3377982"/>
          </a:xfrm>
        </p:spPr>
        <p:txBody>
          <a:bodyPr/>
          <a:lstStyle/>
          <a:p>
            <a:pPr indent="-256032"/>
            <a:r>
              <a:rPr lang="en-US" dirty="0"/>
              <a:t>There have been five epochs of U.S. urban areas resulting from changing transportation systems:</a:t>
            </a:r>
          </a:p>
          <a:p>
            <a:pPr marL="741600" lvl="1" indent="-429768">
              <a:buFont typeface="+mj-lt"/>
              <a:buAutoNum type="arabicPeriod"/>
            </a:pPr>
            <a:r>
              <a:rPr lang="en-US" dirty="0"/>
              <a:t>Sail-Wagon Epoch (</a:t>
            </a:r>
            <a:r>
              <a:rPr lang="en-US" dirty="0" smtClean="0"/>
              <a:t>1790–1830</a:t>
            </a:r>
            <a:r>
              <a:rPr lang="en-US" dirty="0"/>
              <a:t>)</a:t>
            </a:r>
          </a:p>
          <a:p>
            <a:pPr marL="741600" lvl="1" indent="-429768">
              <a:buFont typeface="+mj-lt"/>
              <a:buAutoNum type="arabicPeriod"/>
            </a:pPr>
            <a:r>
              <a:rPr lang="en-US" dirty="0"/>
              <a:t>Iron Horse Epoch (1830–1870)</a:t>
            </a:r>
          </a:p>
          <a:p>
            <a:pPr marL="741600" lvl="1" indent="-429768">
              <a:buFont typeface="+mj-lt"/>
              <a:buAutoNum type="arabicPeriod"/>
            </a:pPr>
            <a:r>
              <a:rPr lang="en-US" dirty="0"/>
              <a:t>Steel Rail Epoch (1870–1920)</a:t>
            </a:r>
          </a:p>
          <a:p>
            <a:pPr marL="741600" lvl="1" indent="-429768">
              <a:buFont typeface="+mj-lt"/>
              <a:buAutoNum type="arabicPeriod"/>
            </a:pPr>
            <a:r>
              <a:rPr lang="en-US" dirty="0"/>
              <a:t>Auto-Air-Amenity Epoch (1920–1970)</a:t>
            </a:r>
          </a:p>
          <a:p>
            <a:pPr marL="741600" lvl="1" indent="-429768">
              <a:buFont typeface="+mj-lt"/>
              <a:buAutoNum type="arabicPeriod"/>
            </a:pPr>
            <a:r>
              <a:rPr lang="en-US" dirty="0"/>
              <a:t>Satellite-Electronic-Jet Propulsion Epoch (1970–present)</a:t>
            </a:r>
          </a:p>
        </p:txBody>
      </p:sp>
      <p:sp>
        <p:nvSpPr>
          <p:cNvPr id="2" name="Content Placeholder 1">
            <a:extLst>
              <a:ext uri="{FF2B5EF4-FFF2-40B4-BE49-F238E27FC236}">
                <a16:creationId xmlns:a16="http://schemas.microsoft.com/office/drawing/2014/main" id="{A9E6153D-236B-4CBE-BE02-33B40C27648D}"/>
              </a:ext>
            </a:extLst>
          </p:cNvPr>
          <p:cNvSpPr>
            <a:spLocks noGrp="1"/>
          </p:cNvSpPr>
          <p:nvPr>
            <p:ph sz="quarter" idx="14"/>
          </p:nvPr>
        </p:nvSpPr>
        <p:spPr>
          <a:xfrm>
            <a:off x="457200" y="5020574"/>
            <a:ext cx="8229600" cy="1322248"/>
          </a:xfrm>
        </p:spPr>
        <p:txBody>
          <a:bodyPr/>
          <a:lstStyle/>
          <a:p>
            <a:r>
              <a:rPr lang="en-US" dirty="0"/>
              <a:t>Most Americans today prefer to use automobiles in lieu of public transportation</a:t>
            </a:r>
          </a:p>
        </p:txBody>
      </p:sp>
    </p:spTree>
    <p:extLst>
      <p:ext uri="{BB962C8B-B14F-4D97-AF65-F5344CB8AC3E}">
        <p14:creationId xmlns:p14="http://schemas.microsoft.com/office/powerpoint/2010/main" val="42255678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13.3.4 Reliance on Motor Vehicles </a:t>
            </a:r>
            <a:r>
              <a:rPr lang="en-US" sz="2000" b="0" dirty="0"/>
              <a:t>(2 of 3)</a:t>
            </a:r>
            <a:endParaRPr lang="en-US" sz="3400" dirty="0"/>
          </a:p>
        </p:txBody>
      </p:sp>
      <p:sp>
        <p:nvSpPr>
          <p:cNvPr id="8" name="Content Placeholder 7"/>
          <p:cNvSpPr>
            <a:spLocks noGrp="1"/>
          </p:cNvSpPr>
          <p:nvPr>
            <p:ph sz="quarter" idx="13"/>
          </p:nvPr>
        </p:nvSpPr>
        <p:spPr>
          <a:xfrm>
            <a:off x="457200" y="1556325"/>
            <a:ext cx="8229600" cy="739200"/>
          </a:xfrm>
        </p:spPr>
        <p:txBody>
          <a:bodyPr/>
          <a:lstStyle/>
          <a:p>
            <a:pPr marL="0" indent="0">
              <a:buNone/>
              <a:tabLst>
                <a:tab pos="2800350" algn="l"/>
              </a:tabLst>
            </a:pPr>
            <a:r>
              <a:rPr lang="it-IT" sz="2200" b="1" dirty="0"/>
              <a:t>Figure 13-62:</a:t>
            </a:r>
            <a:r>
              <a:rPr lang="it-IT" sz="2200" dirty="0"/>
              <a:t> </a:t>
            </a:r>
            <a:r>
              <a:rPr lang="en-US" sz="2200" dirty="0"/>
              <a:t>The timeline of the five major urban transportation epochs in the United States.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71" y="2857884"/>
            <a:ext cx="8069858" cy="939038"/>
          </a:xfrm>
          <a:prstGeom prst="rect">
            <a:avLst/>
          </a:prstGeom>
        </p:spPr>
      </p:pic>
      <p:sp>
        <p:nvSpPr>
          <p:cNvPr id="6" name="Rectangle 5"/>
          <p:cNvSpPr>
            <a:spLocks noChangeArrowheads="1"/>
          </p:cNvSpPr>
          <p:nvPr/>
        </p:nvSpPr>
        <p:spPr bwMode="auto">
          <a:xfrm>
            <a:off x="713575" y="3838575"/>
            <a:ext cx="13144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SAIL-WAGON EPOCH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(1790–1830)</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
        <p:nvSpPr>
          <p:cNvPr id="9" name="Rectangle 7"/>
          <p:cNvSpPr>
            <a:spLocks noChangeArrowheads="1"/>
          </p:cNvSpPr>
          <p:nvPr/>
        </p:nvSpPr>
        <p:spPr bwMode="auto">
          <a:xfrm>
            <a:off x="600075" y="4168458"/>
            <a:ext cx="15068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mj-lt"/>
              </a:rPr>
              <a:t>Urban areas were clustered</a:t>
            </a:r>
          </a:p>
          <a:p>
            <a:pPr lvl="0"/>
            <a:r>
              <a:rPr lang="en-US" altLang="en-US" sz="900" b="1" dirty="0">
                <a:solidFill>
                  <a:srgbClr val="000000"/>
                </a:solidFill>
                <a:latin typeface="+mj-lt"/>
              </a:rPr>
              <a:t>along the Atlantic Coast.</a:t>
            </a:r>
          </a:p>
          <a:p>
            <a:pPr lvl="0"/>
            <a:r>
              <a:rPr lang="en-US" altLang="en-US" sz="900" b="1" dirty="0">
                <a:solidFill>
                  <a:srgbClr val="000000"/>
                </a:solidFill>
                <a:latin typeface="+mj-lt"/>
              </a:rPr>
              <a:t>Communication was</a:t>
            </a:r>
          </a:p>
          <a:p>
            <a:pPr lvl="0"/>
            <a:r>
              <a:rPr lang="en-US" altLang="en-US" sz="900" b="1" dirty="0">
                <a:solidFill>
                  <a:srgbClr val="000000"/>
                </a:solidFill>
                <a:latin typeface="+mj-lt"/>
              </a:rPr>
              <a:t>primarily by wind-powered</a:t>
            </a:r>
          </a:p>
          <a:p>
            <a:pPr lvl="0"/>
            <a:r>
              <a:rPr lang="en-US" altLang="en-US" sz="900" b="1" dirty="0">
                <a:solidFill>
                  <a:srgbClr val="000000"/>
                </a:solidFill>
                <a:latin typeface="+mj-lt"/>
              </a:rPr>
              <a:t>ships plying up and down</a:t>
            </a:r>
          </a:p>
          <a:p>
            <a:pPr lvl="0"/>
            <a:r>
              <a:rPr lang="en-US" altLang="en-US" sz="900" b="1" dirty="0">
                <a:solidFill>
                  <a:srgbClr val="000000"/>
                </a:solidFill>
                <a:latin typeface="+mj-lt"/>
              </a:rPr>
              <a:t>the Atlantic Coast. </a:t>
            </a:r>
            <a:endParaRPr kumimoji="0" lang="en-US" altLang="en-US" sz="1200" b="1" i="0" u="none" strike="noStrike" cap="none" normalizeH="0" baseline="0" dirty="0" smtClean="0">
              <a:ln>
                <a:noFill/>
              </a:ln>
              <a:solidFill>
                <a:schemeClr val="tx1"/>
              </a:solidFill>
              <a:effectLst/>
              <a:latin typeface="+mj-lt"/>
            </a:endParaRPr>
          </a:p>
        </p:txBody>
      </p:sp>
      <p:sp>
        <p:nvSpPr>
          <p:cNvPr id="10" name="Rectangle 13"/>
          <p:cNvSpPr>
            <a:spLocks noChangeArrowheads="1"/>
          </p:cNvSpPr>
          <p:nvPr/>
        </p:nvSpPr>
        <p:spPr bwMode="auto">
          <a:xfrm>
            <a:off x="2317014" y="3846513"/>
            <a:ext cx="1301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IRON HORSE EPOCH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(1830–1870)</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
        <p:nvSpPr>
          <p:cNvPr id="11" name="Rectangle 15"/>
          <p:cNvSpPr>
            <a:spLocks noChangeArrowheads="1"/>
          </p:cNvSpPr>
          <p:nvPr/>
        </p:nvSpPr>
        <p:spPr bwMode="auto">
          <a:xfrm>
            <a:off x="2238375" y="4176395"/>
            <a:ext cx="141705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mj-lt"/>
              </a:rPr>
              <a:t>Steam-powered railroads</a:t>
            </a:r>
          </a:p>
          <a:p>
            <a:pPr lvl="0"/>
            <a:r>
              <a:rPr lang="en-US" altLang="en-US" sz="900" b="1" dirty="0">
                <a:solidFill>
                  <a:srgbClr val="000000"/>
                </a:solidFill>
                <a:latin typeface="+mj-lt"/>
              </a:rPr>
              <a:t>provided transport from</a:t>
            </a:r>
          </a:p>
          <a:p>
            <a:pPr lvl="0"/>
            <a:r>
              <a:rPr lang="en-US" altLang="en-US" sz="900" b="1" dirty="0">
                <a:solidFill>
                  <a:srgbClr val="000000"/>
                </a:solidFill>
                <a:latin typeface="+mj-lt"/>
              </a:rPr>
              <a:t>outlying areas into cities.</a:t>
            </a:r>
          </a:p>
          <a:p>
            <a:pPr lvl="0"/>
            <a:r>
              <a:rPr lang="en-US" altLang="en-US" sz="900" b="1" dirty="0">
                <a:solidFill>
                  <a:srgbClr val="000000"/>
                </a:solidFill>
                <a:latin typeface="+mj-lt"/>
              </a:rPr>
              <a:t>Canals connected newly</a:t>
            </a:r>
          </a:p>
          <a:p>
            <a:pPr lvl="0"/>
            <a:r>
              <a:rPr lang="en-US" altLang="en-US" sz="900" b="1" dirty="0">
                <a:solidFill>
                  <a:srgbClr val="000000"/>
                </a:solidFill>
                <a:latin typeface="+mj-lt"/>
              </a:rPr>
              <a:t>founded inland cities with</a:t>
            </a:r>
          </a:p>
          <a:p>
            <a:pPr lvl="0"/>
            <a:r>
              <a:rPr lang="en-US" altLang="en-US" sz="900" b="1" dirty="0">
                <a:solidFill>
                  <a:srgbClr val="000000"/>
                </a:solidFill>
                <a:latin typeface="+mj-lt"/>
              </a:rPr>
              <a:t>existing urban centers on</a:t>
            </a:r>
          </a:p>
          <a:p>
            <a:pPr lvl="0"/>
            <a:r>
              <a:rPr lang="en-US" altLang="en-US" sz="900" b="1" dirty="0">
                <a:solidFill>
                  <a:srgbClr val="000000"/>
                </a:solidFill>
                <a:latin typeface="+mj-lt"/>
              </a:rPr>
              <a:t>the East Coast. </a:t>
            </a:r>
            <a:endParaRPr kumimoji="0" lang="en-US" altLang="en-US" sz="1200" b="1" i="0" u="none" strike="noStrike" cap="none" normalizeH="0" baseline="0" dirty="0" smtClean="0">
              <a:ln>
                <a:noFill/>
              </a:ln>
              <a:solidFill>
                <a:schemeClr val="tx1"/>
              </a:solidFill>
              <a:effectLst/>
              <a:latin typeface="+mj-lt"/>
            </a:endParaRPr>
          </a:p>
        </p:txBody>
      </p:sp>
      <p:sp>
        <p:nvSpPr>
          <p:cNvPr id="12" name="Rectangle 22"/>
          <p:cNvSpPr>
            <a:spLocks noChangeArrowheads="1"/>
          </p:cNvSpPr>
          <p:nvPr/>
        </p:nvSpPr>
        <p:spPr bwMode="auto">
          <a:xfrm>
            <a:off x="4005628" y="3846513"/>
            <a:ext cx="12375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STEEL RAIL EPOCH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(1870–1920)</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
        <p:nvSpPr>
          <p:cNvPr id="13" name="Rectangle 24"/>
          <p:cNvSpPr>
            <a:spLocks noChangeArrowheads="1"/>
          </p:cNvSpPr>
          <p:nvPr/>
        </p:nvSpPr>
        <p:spPr bwMode="auto">
          <a:xfrm>
            <a:off x="3973513" y="4176395"/>
            <a:ext cx="12631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mj-lt"/>
              </a:rPr>
              <a:t>Long-haul rail lines</a:t>
            </a:r>
          </a:p>
          <a:p>
            <a:pPr lvl="0"/>
            <a:r>
              <a:rPr lang="en-US" altLang="en-US" sz="900" b="1" dirty="0">
                <a:solidFill>
                  <a:srgbClr val="000000"/>
                </a:solidFill>
                <a:latin typeface="+mj-lt"/>
              </a:rPr>
              <a:t>connected urban areas</a:t>
            </a:r>
          </a:p>
          <a:p>
            <a:pPr lvl="0"/>
            <a:r>
              <a:rPr lang="en-US" altLang="en-US" sz="900" b="1" dirty="0">
                <a:solidFill>
                  <a:srgbClr val="000000"/>
                </a:solidFill>
                <a:latin typeface="+mj-lt"/>
              </a:rPr>
              <a:t>around the country. </a:t>
            </a:r>
          </a:p>
          <a:p>
            <a:pPr lvl="0"/>
            <a:r>
              <a:rPr lang="en-US" altLang="en-US" sz="900" b="1" dirty="0">
                <a:solidFill>
                  <a:srgbClr val="000000"/>
                </a:solidFill>
                <a:latin typeface="+mj-lt"/>
              </a:rPr>
              <a:t>Travel time between </a:t>
            </a:r>
          </a:p>
          <a:p>
            <a:pPr lvl="0"/>
            <a:r>
              <a:rPr lang="en-US" altLang="en-US" sz="900" b="1" dirty="0">
                <a:solidFill>
                  <a:srgbClr val="000000"/>
                </a:solidFill>
                <a:latin typeface="+mj-lt"/>
              </a:rPr>
              <a:t>cities was greatly</a:t>
            </a:r>
          </a:p>
          <a:p>
            <a:pPr lvl="0"/>
            <a:r>
              <a:rPr lang="en-US" altLang="en-US" sz="900" b="1" dirty="0">
                <a:solidFill>
                  <a:srgbClr val="000000"/>
                </a:solidFill>
                <a:latin typeface="+mj-lt"/>
              </a:rPr>
              <a:t>reduced. </a:t>
            </a:r>
            <a:endParaRPr kumimoji="0" lang="en-US" altLang="en-US" sz="1200" b="1" i="0" u="none" strike="noStrike" cap="none" normalizeH="0" baseline="0" dirty="0" smtClean="0">
              <a:ln>
                <a:noFill/>
              </a:ln>
              <a:solidFill>
                <a:schemeClr val="tx1"/>
              </a:solidFill>
              <a:effectLst/>
              <a:latin typeface="+mj-lt"/>
            </a:endParaRPr>
          </a:p>
        </p:txBody>
      </p:sp>
      <p:sp>
        <p:nvSpPr>
          <p:cNvPr id="14" name="Rectangle 30"/>
          <p:cNvSpPr>
            <a:spLocks noChangeArrowheads="1"/>
          </p:cNvSpPr>
          <p:nvPr/>
        </p:nvSpPr>
        <p:spPr bwMode="auto">
          <a:xfrm>
            <a:off x="5552524" y="3838575"/>
            <a:ext cx="12631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AUTO-AIR-AMENITY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EPOCH (1920–1970)</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
        <p:nvSpPr>
          <p:cNvPr id="15" name="Rectangle 32"/>
          <p:cNvSpPr>
            <a:spLocks noChangeArrowheads="1"/>
          </p:cNvSpPr>
          <p:nvPr/>
        </p:nvSpPr>
        <p:spPr bwMode="auto">
          <a:xfrm>
            <a:off x="5502275" y="4168458"/>
            <a:ext cx="153888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mj-lt"/>
              </a:rPr>
              <a:t>The gasoline engine</a:t>
            </a:r>
          </a:p>
          <a:p>
            <a:pPr lvl="0"/>
            <a:r>
              <a:rPr lang="en-US" altLang="en-US" sz="900" b="1" dirty="0">
                <a:solidFill>
                  <a:srgbClr val="000000"/>
                </a:solidFill>
                <a:latin typeface="+mj-lt"/>
              </a:rPr>
              <a:t>made it possible for motor</a:t>
            </a:r>
          </a:p>
          <a:p>
            <a:pPr lvl="0"/>
            <a:r>
              <a:rPr lang="en-US" altLang="en-US" sz="900" b="1" dirty="0">
                <a:solidFill>
                  <a:srgbClr val="000000"/>
                </a:solidFill>
                <a:latin typeface="+mj-lt"/>
              </a:rPr>
              <a:t>vehicles to become the</a:t>
            </a:r>
          </a:p>
          <a:p>
            <a:pPr lvl="0"/>
            <a:r>
              <a:rPr lang="en-US" altLang="en-US" sz="900" b="1" dirty="0">
                <a:solidFill>
                  <a:srgbClr val="000000"/>
                </a:solidFill>
                <a:latin typeface="+mj-lt"/>
              </a:rPr>
              <a:t>dominant transport within</a:t>
            </a:r>
          </a:p>
          <a:p>
            <a:pPr lvl="0"/>
            <a:r>
              <a:rPr lang="en-US" altLang="en-US" sz="900" b="1" dirty="0">
                <a:solidFill>
                  <a:srgbClr val="000000"/>
                </a:solidFill>
                <a:latin typeface="+mj-lt"/>
              </a:rPr>
              <a:t>and between urban areas.</a:t>
            </a:r>
          </a:p>
          <a:p>
            <a:pPr lvl="0"/>
            <a:r>
              <a:rPr lang="en-US" altLang="en-US" sz="900" b="1" dirty="0">
                <a:solidFill>
                  <a:srgbClr val="000000"/>
                </a:solidFill>
                <a:latin typeface="+mj-lt"/>
              </a:rPr>
              <a:t>Gasoline-powered airplanes</a:t>
            </a:r>
          </a:p>
          <a:p>
            <a:pPr lvl="0"/>
            <a:r>
              <a:rPr lang="en-US" altLang="en-US" sz="900" b="1" dirty="0">
                <a:solidFill>
                  <a:srgbClr val="000000"/>
                </a:solidFill>
                <a:latin typeface="+mj-lt"/>
              </a:rPr>
              <a:t>facilitated travel between</a:t>
            </a:r>
          </a:p>
          <a:p>
            <a:pPr lvl="0"/>
            <a:r>
              <a:rPr lang="en-US" altLang="en-US" sz="900" b="1" dirty="0">
                <a:solidFill>
                  <a:srgbClr val="000000"/>
                </a:solidFill>
                <a:latin typeface="+mj-lt"/>
              </a:rPr>
              <a:t>distant urban centers. </a:t>
            </a:r>
            <a:endParaRPr kumimoji="0" lang="en-US" altLang="en-US" sz="1200" b="1" i="0" u="none" strike="noStrike" cap="none" normalizeH="0" baseline="0" dirty="0" smtClean="0">
              <a:ln>
                <a:noFill/>
              </a:ln>
              <a:solidFill>
                <a:schemeClr val="tx1"/>
              </a:solidFill>
              <a:effectLst/>
              <a:latin typeface="+mj-lt"/>
            </a:endParaRPr>
          </a:p>
        </p:txBody>
      </p:sp>
      <p:sp>
        <p:nvSpPr>
          <p:cNvPr id="16" name="Rectangle 40"/>
          <p:cNvSpPr>
            <a:spLocks noChangeArrowheads="1"/>
          </p:cNvSpPr>
          <p:nvPr/>
        </p:nvSpPr>
        <p:spPr bwMode="auto">
          <a:xfrm>
            <a:off x="6933951" y="3843338"/>
            <a:ext cx="1692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SATELLITE-ELECTRONIC-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JET PROPULSION (1970–?)</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
        <p:nvSpPr>
          <p:cNvPr id="17" name="Rectangle 42"/>
          <p:cNvSpPr>
            <a:spLocks noChangeArrowheads="1"/>
          </p:cNvSpPr>
          <p:nvPr/>
        </p:nvSpPr>
        <p:spPr bwMode="auto">
          <a:xfrm>
            <a:off x="7213600" y="4171633"/>
            <a:ext cx="14811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mj-lt"/>
              </a:rPr>
              <a:t>The current era is</a:t>
            </a:r>
          </a:p>
          <a:p>
            <a:pPr lvl="0"/>
            <a:r>
              <a:rPr lang="en-US" altLang="en-US" sz="900" b="1" dirty="0">
                <a:solidFill>
                  <a:srgbClr val="000000"/>
                </a:solidFill>
                <a:latin typeface="+mj-lt"/>
              </a:rPr>
              <a:t>characterized by the</a:t>
            </a:r>
          </a:p>
          <a:p>
            <a:pPr lvl="0"/>
            <a:r>
              <a:rPr lang="en-US" altLang="en-US" sz="900" b="1" dirty="0">
                <a:solidFill>
                  <a:srgbClr val="000000"/>
                </a:solidFill>
                <a:latin typeface="+mj-lt"/>
              </a:rPr>
              <a:t>ability to communicate</a:t>
            </a:r>
          </a:p>
          <a:p>
            <a:pPr lvl="0"/>
            <a:r>
              <a:rPr lang="en-US" altLang="en-US" sz="900" b="1" dirty="0">
                <a:solidFill>
                  <a:srgbClr val="000000"/>
                </a:solidFill>
                <a:latin typeface="+mj-lt"/>
              </a:rPr>
              <a:t>electronically, as well as to</a:t>
            </a:r>
          </a:p>
          <a:p>
            <a:pPr lvl="0"/>
            <a:r>
              <a:rPr lang="en-US" altLang="en-US" sz="900" b="1" dirty="0">
                <a:solidFill>
                  <a:srgbClr val="000000"/>
                </a:solidFill>
                <a:latin typeface="+mj-lt"/>
              </a:rPr>
              <a:t>control transport systems</a:t>
            </a:r>
          </a:p>
          <a:p>
            <a:pPr lvl="0"/>
            <a:r>
              <a:rPr lang="en-US" altLang="en-US" sz="900" b="1" dirty="0">
                <a:solidFill>
                  <a:srgbClr val="000000"/>
                </a:solidFill>
                <a:latin typeface="+mj-lt"/>
              </a:rPr>
              <a:t>electronically. </a:t>
            </a:r>
            <a:endParaRPr kumimoji="0" lang="en-US" altLang="en-US" sz="1200" b="1" i="0" u="none" strike="noStrike" cap="none" normalizeH="0" baseline="0" dirty="0" smtClean="0">
              <a:ln>
                <a:noFill/>
              </a:ln>
              <a:solidFill>
                <a:schemeClr val="tx1"/>
              </a:solidFill>
              <a:effectLst/>
              <a:latin typeface="+mj-lt"/>
            </a:endParaRPr>
          </a:p>
        </p:txBody>
      </p:sp>
      <p:sp>
        <p:nvSpPr>
          <p:cNvPr id="18" name="Rectangle 48"/>
          <p:cNvSpPr>
            <a:spLocks noChangeArrowheads="1"/>
          </p:cNvSpPr>
          <p:nvPr/>
        </p:nvSpPr>
        <p:spPr bwMode="auto">
          <a:xfrm>
            <a:off x="1096963" y="3473451"/>
            <a:ext cx="3398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1800</a:t>
            </a:r>
            <a:endParaRPr kumimoji="0" lang="en-US" altLang="en-US" sz="1200" b="1" i="0" u="none" strike="noStrike" cap="none" normalizeH="0" baseline="0" smtClean="0">
              <a:ln>
                <a:noFill/>
              </a:ln>
              <a:solidFill>
                <a:schemeClr val="tx1"/>
              </a:solidFill>
              <a:effectLst/>
              <a:latin typeface="Arial Black" panose="020B0A04020102020204" pitchFamily="34" charset="0"/>
            </a:endParaRPr>
          </a:p>
        </p:txBody>
      </p:sp>
      <p:sp>
        <p:nvSpPr>
          <p:cNvPr id="19" name="Rectangle 49"/>
          <p:cNvSpPr>
            <a:spLocks noChangeArrowheads="1"/>
          </p:cNvSpPr>
          <p:nvPr/>
        </p:nvSpPr>
        <p:spPr bwMode="auto">
          <a:xfrm>
            <a:off x="2732088" y="3473451"/>
            <a:ext cx="3398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1850</a:t>
            </a:r>
            <a:endParaRPr kumimoji="0" lang="en-US" altLang="en-US" sz="1200" b="1" i="0" u="none" strike="noStrike" cap="none" normalizeH="0" baseline="0" smtClean="0">
              <a:ln>
                <a:noFill/>
              </a:ln>
              <a:solidFill>
                <a:schemeClr val="tx1"/>
              </a:solidFill>
              <a:effectLst/>
              <a:latin typeface="Arial Black" panose="020B0A04020102020204" pitchFamily="34" charset="0"/>
            </a:endParaRPr>
          </a:p>
        </p:txBody>
      </p:sp>
      <p:sp>
        <p:nvSpPr>
          <p:cNvPr id="20" name="Rectangle 50"/>
          <p:cNvSpPr>
            <a:spLocks noChangeArrowheads="1"/>
          </p:cNvSpPr>
          <p:nvPr/>
        </p:nvSpPr>
        <p:spPr bwMode="auto">
          <a:xfrm>
            <a:off x="4344988" y="3473451"/>
            <a:ext cx="3398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1900</a:t>
            </a:r>
            <a:endParaRPr kumimoji="0" lang="en-US" altLang="en-US" sz="1200" b="1" i="0" u="none" strike="noStrike" cap="none" normalizeH="0" baseline="0" smtClean="0">
              <a:ln>
                <a:noFill/>
              </a:ln>
              <a:solidFill>
                <a:schemeClr val="tx1"/>
              </a:solidFill>
              <a:effectLst/>
              <a:latin typeface="Arial Black" panose="020B0A04020102020204" pitchFamily="34" charset="0"/>
            </a:endParaRPr>
          </a:p>
        </p:txBody>
      </p:sp>
      <p:sp>
        <p:nvSpPr>
          <p:cNvPr id="21" name="Rectangle 51"/>
          <p:cNvSpPr>
            <a:spLocks noChangeArrowheads="1"/>
          </p:cNvSpPr>
          <p:nvPr/>
        </p:nvSpPr>
        <p:spPr bwMode="auto">
          <a:xfrm>
            <a:off x="5922963" y="3473451"/>
            <a:ext cx="3398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1950</a:t>
            </a:r>
            <a:endParaRPr kumimoji="0" lang="en-US" altLang="en-US" sz="1200" b="1" i="0" u="none" strike="noStrike" cap="none" normalizeH="0" baseline="0" smtClean="0">
              <a:ln>
                <a:noFill/>
              </a:ln>
              <a:solidFill>
                <a:schemeClr val="tx1"/>
              </a:solidFill>
              <a:effectLst/>
              <a:latin typeface="Arial Black" panose="020B0A04020102020204" pitchFamily="34" charset="0"/>
            </a:endParaRPr>
          </a:p>
        </p:txBody>
      </p:sp>
      <p:sp>
        <p:nvSpPr>
          <p:cNvPr id="22" name="Rectangle 52"/>
          <p:cNvSpPr>
            <a:spLocks noChangeArrowheads="1"/>
          </p:cNvSpPr>
          <p:nvPr/>
        </p:nvSpPr>
        <p:spPr bwMode="auto">
          <a:xfrm>
            <a:off x="7527925" y="3473451"/>
            <a:ext cx="3398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2000</a:t>
            </a:r>
            <a:endParaRPr kumimoji="0" lang="en-US" altLang="en-US" sz="1200" b="1" i="0" u="none" strike="noStrike" cap="none" normalizeH="0" baseline="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3302866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13.1.1 Cities </a:t>
            </a:r>
            <a:r>
              <a:rPr lang="en-IN" dirty="0" smtClean="0"/>
              <a:t>and </a:t>
            </a:r>
            <a:r>
              <a:rPr lang="en-IN" dirty="0"/>
              <a:t>Geography </a:t>
            </a:r>
            <a:r>
              <a:rPr lang="en-IN" sz="2000" b="0" dirty="0"/>
              <a:t>(4 of 5)</a:t>
            </a:r>
            <a:endParaRPr lang="en-IN" dirty="0"/>
          </a:p>
        </p:txBody>
      </p:sp>
      <p:sp>
        <p:nvSpPr>
          <p:cNvPr id="8" name="Content Placeholder 7"/>
          <p:cNvSpPr>
            <a:spLocks noGrp="1"/>
          </p:cNvSpPr>
          <p:nvPr>
            <p:ph sz="quarter" idx="13"/>
          </p:nvPr>
        </p:nvSpPr>
        <p:spPr>
          <a:xfrm>
            <a:off x="457200" y="1556325"/>
            <a:ext cx="8229600" cy="703795"/>
          </a:xfrm>
        </p:spPr>
        <p:txBody>
          <a:bodyPr/>
          <a:lstStyle/>
          <a:p>
            <a:pPr marL="0" indent="0">
              <a:buNone/>
              <a:tabLst>
                <a:tab pos="2800350" algn="l"/>
              </a:tabLst>
            </a:pPr>
            <a:r>
              <a:rPr lang="it-IT" altLang="en-US" sz="2200" b="1" dirty="0"/>
              <a:t>Figure 13-1:</a:t>
            </a:r>
            <a:r>
              <a:rPr lang="it-IT" altLang="en-US" sz="2200" dirty="0"/>
              <a:t> </a:t>
            </a:r>
            <a:r>
              <a:rPr lang="en-US" altLang="en-US" sz="2200" dirty="0"/>
              <a:t>The U.S. Census defines urban areas depending on the size and number of municipalities and their interaction.</a:t>
            </a:r>
            <a:endParaRPr lang="en-US" sz="2200" dirty="0"/>
          </a:p>
        </p:txBody>
      </p:sp>
      <p:pic>
        <p:nvPicPr>
          <p:cNvPr id="224" name="Picture 2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2353020"/>
            <a:ext cx="5587999" cy="3968060"/>
          </a:xfrm>
          <a:prstGeom prst="rect">
            <a:avLst/>
          </a:prstGeom>
        </p:spPr>
      </p:pic>
      <p:sp>
        <p:nvSpPr>
          <p:cNvPr id="229" name="Rectangle 191"/>
          <p:cNvSpPr>
            <a:spLocks noChangeArrowheads="1"/>
          </p:cNvSpPr>
          <p:nvPr/>
        </p:nvSpPr>
        <p:spPr bwMode="auto">
          <a:xfrm>
            <a:off x="2632496" y="4706952"/>
            <a:ext cx="397545" cy="276999"/>
          </a:xfrm>
          <a:prstGeom prst="rect">
            <a:avLst/>
          </a:prstGeom>
          <a:noFill/>
          <a:ln>
            <a:noFill/>
          </a:ln>
          <a:effectLst>
            <a:glow>
              <a:schemeClr val="bg1"/>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Urban</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Cluster</a:t>
            </a:r>
            <a:endParaRPr kumimoji="0" lang="en-US" altLang="en-US" sz="9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31" name="Rectangle 193"/>
          <p:cNvSpPr>
            <a:spLocks noChangeArrowheads="1"/>
          </p:cNvSpPr>
          <p:nvPr/>
        </p:nvSpPr>
        <p:spPr bwMode="auto">
          <a:xfrm>
            <a:off x="2731295" y="5826142"/>
            <a:ext cx="1551707" cy="138499"/>
          </a:xfrm>
          <a:prstGeom prst="rect">
            <a:avLst/>
          </a:prstGeom>
          <a:noFill/>
          <a:ln>
            <a:noFill/>
          </a:ln>
          <a:effectLst>
            <a:glow>
              <a:schemeClr val="bg1"/>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000000"/>
                </a:solidFill>
                <a:effectLst>
                  <a:glow rad="63500">
                    <a:schemeClr val="bg1">
                      <a:alpha val="50000"/>
                    </a:schemeClr>
                  </a:glow>
                </a:effectLst>
                <a:latin typeface="+mj-lt"/>
              </a:rPr>
              <a:t>Micropolitan</a:t>
            </a: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 Statistical Area</a:t>
            </a:r>
            <a:endParaRPr kumimoji="0" lang="en-US" altLang="en-US" sz="9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33" name="Rectangle 195"/>
          <p:cNvSpPr>
            <a:spLocks noChangeArrowheads="1"/>
          </p:cNvSpPr>
          <p:nvPr/>
        </p:nvSpPr>
        <p:spPr bwMode="auto">
          <a:xfrm>
            <a:off x="4387853" y="5476891"/>
            <a:ext cx="1558119" cy="138499"/>
          </a:xfrm>
          <a:prstGeom prst="rect">
            <a:avLst/>
          </a:prstGeom>
          <a:noFill/>
          <a:ln>
            <a:noFill/>
          </a:ln>
          <a:effectLst>
            <a:glow>
              <a:schemeClr val="bg1"/>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Metropolitan Statistical Area</a:t>
            </a:r>
            <a:endParaRPr kumimoji="0" lang="en-US" altLang="en-US" sz="9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35" name="Rectangle 197"/>
          <p:cNvSpPr>
            <a:spLocks noChangeArrowheads="1"/>
          </p:cNvSpPr>
          <p:nvPr/>
        </p:nvSpPr>
        <p:spPr bwMode="auto">
          <a:xfrm>
            <a:off x="5789617" y="4627576"/>
            <a:ext cx="846386" cy="138499"/>
          </a:xfrm>
          <a:prstGeom prst="rect">
            <a:avLst/>
          </a:prstGeom>
          <a:noFill/>
          <a:ln>
            <a:noFill/>
          </a:ln>
          <a:effectLst>
            <a:glow>
              <a:schemeClr val="bg1"/>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Urbanized Area</a:t>
            </a:r>
            <a:endParaRPr kumimoji="0" lang="en-US" altLang="en-US" sz="9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37" name="Rectangle 199"/>
          <p:cNvSpPr>
            <a:spLocks noChangeArrowheads="1"/>
          </p:cNvSpPr>
          <p:nvPr/>
        </p:nvSpPr>
        <p:spPr bwMode="auto">
          <a:xfrm>
            <a:off x="4532504" y="4464063"/>
            <a:ext cx="782265" cy="138499"/>
          </a:xfrm>
          <a:prstGeom prst="rect">
            <a:avLst/>
          </a:prstGeom>
          <a:noFill/>
          <a:ln>
            <a:noFill/>
          </a:ln>
          <a:effectLst>
            <a:glow>
              <a:schemeClr val="bg1"/>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Municipality A</a:t>
            </a:r>
            <a:endParaRPr kumimoji="0" lang="en-US" altLang="en-US" sz="9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39" name="Rectangle 201"/>
          <p:cNvSpPr>
            <a:spLocks noChangeArrowheads="1"/>
          </p:cNvSpPr>
          <p:nvPr/>
        </p:nvSpPr>
        <p:spPr bwMode="auto">
          <a:xfrm>
            <a:off x="5910269" y="3044834"/>
            <a:ext cx="782265" cy="138499"/>
          </a:xfrm>
          <a:prstGeom prst="rect">
            <a:avLst/>
          </a:prstGeom>
          <a:noFill/>
          <a:ln>
            <a:noFill/>
          </a:ln>
          <a:effectLst>
            <a:glow>
              <a:schemeClr val="bg1"/>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Municipality D</a:t>
            </a:r>
            <a:endParaRPr kumimoji="0" lang="en-US" altLang="en-US" sz="9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0" name="Rectangle 202"/>
          <p:cNvSpPr>
            <a:spLocks noChangeArrowheads="1"/>
          </p:cNvSpPr>
          <p:nvPr/>
        </p:nvSpPr>
        <p:spPr bwMode="auto">
          <a:xfrm>
            <a:off x="3206753" y="4578363"/>
            <a:ext cx="782265" cy="138499"/>
          </a:xfrm>
          <a:prstGeom prst="rect">
            <a:avLst/>
          </a:prstGeom>
          <a:noFill/>
          <a:ln>
            <a:noFill/>
          </a:ln>
          <a:effectLst>
            <a:glow>
              <a:schemeClr val="bg1"/>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Municipality B</a:t>
            </a:r>
            <a:endParaRPr kumimoji="0" lang="en-US" altLang="en-US" sz="9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1" name="Rectangle 203"/>
          <p:cNvSpPr>
            <a:spLocks noChangeArrowheads="1"/>
          </p:cNvSpPr>
          <p:nvPr/>
        </p:nvSpPr>
        <p:spPr bwMode="auto">
          <a:xfrm>
            <a:off x="3316291" y="5480069"/>
            <a:ext cx="782265" cy="138499"/>
          </a:xfrm>
          <a:prstGeom prst="rect">
            <a:avLst/>
          </a:prstGeom>
          <a:noFill/>
          <a:ln>
            <a:noFill/>
          </a:ln>
          <a:effectLst>
            <a:glow>
              <a:schemeClr val="bg1"/>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j-lt"/>
              </a:rPr>
              <a:t>Municipality C</a:t>
            </a:r>
            <a:endParaRPr kumimoji="0" lang="en-US" altLang="en-US" sz="9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2" name="Rectangle 204"/>
          <p:cNvSpPr>
            <a:spLocks noChangeArrowheads="1"/>
          </p:cNvSpPr>
          <p:nvPr/>
        </p:nvSpPr>
        <p:spPr bwMode="auto">
          <a:xfrm>
            <a:off x="2809878" y="5597544"/>
            <a:ext cx="795338" cy="215901"/>
          </a:xfrm>
          <a:prstGeom prst="rect">
            <a:avLst/>
          </a:prstGeom>
          <a:noFill/>
          <a:ln>
            <a:noFill/>
          </a:ln>
          <a:effectLst>
            <a:glow>
              <a:schemeClr val="bg1"/>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50000"/>
                    </a:schemeClr>
                  </a:glow>
                </a:effectLst>
                <a:latin typeface="+mj-lt"/>
              </a:rPr>
              <a:t>County A</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3" name="Rectangle 205"/>
          <p:cNvSpPr>
            <a:spLocks noChangeArrowheads="1"/>
          </p:cNvSpPr>
          <p:nvPr/>
        </p:nvSpPr>
        <p:spPr bwMode="auto">
          <a:xfrm>
            <a:off x="4621217" y="3613164"/>
            <a:ext cx="795338" cy="215901"/>
          </a:xfrm>
          <a:prstGeom prst="rect">
            <a:avLst/>
          </a:prstGeom>
          <a:noFill/>
          <a:ln>
            <a:noFill/>
          </a:ln>
          <a:effectLst>
            <a:glow>
              <a:schemeClr val="bg1"/>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50000"/>
                    </a:schemeClr>
                  </a:glow>
                </a:effectLst>
                <a:latin typeface="+mj-lt"/>
              </a:rPr>
              <a:t>County B</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4" name="Rectangle 206"/>
          <p:cNvSpPr>
            <a:spLocks noChangeArrowheads="1"/>
          </p:cNvSpPr>
          <p:nvPr/>
        </p:nvSpPr>
        <p:spPr bwMode="auto">
          <a:xfrm>
            <a:off x="5860419" y="3535373"/>
            <a:ext cx="795338" cy="215901"/>
          </a:xfrm>
          <a:prstGeom prst="rect">
            <a:avLst/>
          </a:prstGeom>
          <a:noFill/>
          <a:ln>
            <a:noFill/>
          </a:ln>
          <a:effectLst>
            <a:glow>
              <a:schemeClr val="bg1"/>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50000"/>
                    </a:schemeClr>
                  </a:glow>
                </a:effectLst>
                <a:latin typeface="+mj-lt"/>
              </a:rPr>
              <a:t>County C</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5" name="Rectangle 207"/>
          <p:cNvSpPr>
            <a:spLocks noChangeArrowheads="1"/>
          </p:cNvSpPr>
          <p:nvPr/>
        </p:nvSpPr>
        <p:spPr bwMode="auto">
          <a:xfrm>
            <a:off x="5860419" y="5618178"/>
            <a:ext cx="795338" cy="215901"/>
          </a:xfrm>
          <a:prstGeom prst="rect">
            <a:avLst/>
          </a:prstGeom>
          <a:noFill/>
          <a:ln>
            <a:noFill/>
          </a:ln>
          <a:effectLst>
            <a:glow>
              <a:schemeClr val="bg1"/>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63500">
                    <a:schemeClr val="bg1">
                      <a:alpha val="50000"/>
                    </a:schemeClr>
                  </a:glow>
                </a:effectLst>
                <a:latin typeface="+mj-lt"/>
              </a:rPr>
              <a:t>County D</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6" name="Line 208"/>
          <p:cNvSpPr>
            <a:spLocks noChangeShapeType="1"/>
          </p:cNvSpPr>
          <p:nvPr/>
        </p:nvSpPr>
        <p:spPr bwMode="auto">
          <a:xfrm>
            <a:off x="3244853" y="4727588"/>
            <a:ext cx="0" cy="11588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47" name="Freeform 209"/>
          <p:cNvSpPr>
            <a:spLocks/>
          </p:cNvSpPr>
          <p:nvPr/>
        </p:nvSpPr>
        <p:spPr bwMode="auto">
          <a:xfrm>
            <a:off x="3211515" y="4821251"/>
            <a:ext cx="66675" cy="109538"/>
          </a:xfrm>
          <a:custGeom>
            <a:avLst/>
            <a:gdLst>
              <a:gd name="T0" fmla="*/ 28 w 42"/>
              <a:gd name="T1" fmla="*/ 35 h 69"/>
              <a:gd name="T2" fmla="*/ 28 w 42"/>
              <a:gd name="T3" fmla="*/ 35 h 69"/>
              <a:gd name="T4" fmla="*/ 42 w 42"/>
              <a:gd name="T5" fmla="*/ 3 h 69"/>
              <a:gd name="T6" fmla="*/ 0 w 42"/>
              <a:gd name="T7" fmla="*/ 0 h 69"/>
              <a:gd name="T8" fmla="*/ 0 w 42"/>
              <a:gd name="T9" fmla="*/ 0 h 69"/>
              <a:gd name="T10" fmla="*/ 11 w 42"/>
              <a:gd name="T11" fmla="*/ 35 h 69"/>
              <a:gd name="T12" fmla="*/ 11 w 42"/>
              <a:gd name="T13" fmla="*/ 35 h 69"/>
              <a:gd name="T14" fmla="*/ 21 w 42"/>
              <a:gd name="T15" fmla="*/ 69 h 69"/>
              <a:gd name="T16" fmla="*/ 21 w 42"/>
              <a:gd name="T17" fmla="*/ 69 h 69"/>
              <a:gd name="T18" fmla="*/ 28 w 42"/>
              <a:gd name="T19" fmla="*/ 35 h 69"/>
              <a:gd name="T20" fmla="*/ 28 w 42"/>
              <a:gd name="T21"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69">
                <a:moveTo>
                  <a:pt x="28" y="35"/>
                </a:moveTo>
                <a:lnTo>
                  <a:pt x="28" y="35"/>
                </a:lnTo>
                <a:lnTo>
                  <a:pt x="42" y="3"/>
                </a:lnTo>
                <a:lnTo>
                  <a:pt x="0" y="0"/>
                </a:lnTo>
                <a:lnTo>
                  <a:pt x="0" y="0"/>
                </a:lnTo>
                <a:lnTo>
                  <a:pt x="11" y="35"/>
                </a:lnTo>
                <a:lnTo>
                  <a:pt x="11" y="35"/>
                </a:lnTo>
                <a:lnTo>
                  <a:pt x="21" y="69"/>
                </a:lnTo>
                <a:lnTo>
                  <a:pt x="21" y="69"/>
                </a:lnTo>
                <a:lnTo>
                  <a:pt x="28" y="35"/>
                </a:lnTo>
                <a:lnTo>
                  <a:pt x="28"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48" name="Line 210"/>
          <p:cNvSpPr>
            <a:spLocks noChangeShapeType="1"/>
          </p:cNvSpPr>
          <p:nvPr/>
        </p:nvSpPr>
        <p:spPr bwMode="auto">
          <a:xfrm flipH="1" flipV="1">
            <a:off x="3211515" y="5327665"/>
            <a:ext cx="100013" cy="15398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49" name="Freeform 211"/>
          <p:cNvSpPr>
            <a:spLocks/>
          </p:cNvSpPr>
          <p:nvPr/>
        </p:nvSpPr>
        <p:spPr bwMode="auto">
          <a:xfrm>
            <a:off x="3168653" y="5256227"/>
            <a:ext cx="80963" cy="109538"/>
          </a:xfrm>
          <a:custGeom>
            <a:avLst/>
            <a:gdLst>
              <a:gd name="T0" fmla="*/ 13 w 51"/>
              <a:gd name="T1" fmla="*/ 34 h 69"/>
              <a:gd name="T2" fmla="*/ 13 w 51"/>
              <a:gd name="T3" fmla="*/ 34 h 69"/>
              <a:gd name="T4" fmla="*/ 20 w 51"/>
              <a:gd name="T5" fmla="*/ 69 h 69"/>
              <a:gd name="T6" fmla="*/ 51 w 51"/>
              <a:gd name="T7" fmla="*/ 48 h 69"/>
              <a:gd name="T8" fmla="*/ 51 w 51"/>
              <a:gd name="T9" fmla="*/ 48 h 69"/>
              <a:gd name="T10" fmla="*/ 27 w 51"/>
              <a:gd name="T11" fmla="*/ 24 h 69"/>
              <a:gd name="T12" fmla="*/ 27 w 51"/>
              <a:gd name="T13" fmla="*/ 24 h 69"/>
              <a:gd name="T14" fmla="*/ 0 w 51"/>
              <a:gd name="T15" fmla="*/ 0 h 69"/>
              <a:gd name="T16" fmla="*/ 0 w 51"/>
              <a:gd name="T17" fmla="*/ 0 h 69"/>
              <a:gd name="T18" fmla="*/ 13 w 51"/>
              <a:gd name="T19" fmla="*/ 34 h 69"/>
              <a:gd name="T20" fmla="*/ 13 w 51"/>
              <a:gd name="T21"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13" y="34"/>
                </a:moveTo>
                <a:lnTo>
                  <a:pt x="13" y="34"/>
                </a:lnTo>
                <a:lnTo>
                  <a:pt x="20" y="69"/>
                </a:lnTo>
                <a:lnTo>
                  <a:pt x="51" y="48"/>
                </a:lnTo>
                <a:lnTo>
                  <a:pt x="51" y="48"/>
                </a:lnTo>
                <a:lnTo>
                  <a:pt x="27" y="24"/>
                </a:lnTo>
                <a:lnTo>
                  <a:pt x="27" y="24"/>
                </a:lnTo>
                <a:lnTo>
                  <a:pt x="0" y="0"/>
                </a:lnTo>
                <a:lnTo>
                  <a:pt x="0" y="0"/>
                </a:lnTo>
                <a:lnTo>
                  <a:pt x="13" y="34"/>
                </a:lnTo>
                <a:lnTo>
                  <a:pt x="1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50" name="Line 212"/>
          <p:cNvSpPr>
            <a:spLocks noChangeShapeType="1"/>
          </p:cNvSpPr>
          <p:nvPr/>
        </p:nvSpPr>
        <p:spPr bwMode="auto">
          <a:xfrm flipH="1">
            <a:off x="5751517" y="4765689"/>
            <a:ext cx="60325" cy="10001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51" name="Freeform 213"/>
          <p:cNvSpPr>
            <a:spLocks/>
          </p:cNvSpPr>
          <p:nvPr/>
        </p:nvSpPr>
        <p:spPr bwMode="auto">
          <a:xfrm>
            <a:off x="5707067" y="4832364"/>
            <a:ext cx="82550" cy="104775"/>
          </a:xfrm>
          <a:custGeom>
            <a:avLst/>
            <a:gdLst>
              <a:gd name="T0" fmla="*/ 25 w 52"/>
              <a:gd name="T1" fmla="*/ 42 h 66"/>
              <a:gd name="T2" fmla="*/ 25 w 52"/>
              <a:gd name="T3" fmla="*/ 42 h 66"/>
              <a:gd name="T4" fmla="*/ 52 w 52"/>
              <a:gd name="T5" fmla="*/ 21 h 66"/>
              <a:gd name="T6" fmla="*/ 18 w 52"/>
              <a:gd name="T7" fmla="*/ 0 h 66"/>
              <a:gd name="T8" fmla="*/ 18 w 52"/>
              <a:gd name="T9" fmla="*/ 0 h 66"/>
              <a:gd name="T10" fmla="*/ 11 w 52"/>
              <a:gd name="T11" fmla="*/ 35 h 66"/>
              <a:gd name="T12" fmla="*/ 11 w 52"/>
              <a:gd name="T13" fmla="*/ 35 h 66"/>
              <a:gd name="T14" fmla="*/ 0 w 52"/>
              <a:gd name="T15" fmla="*/ 66 h 66"/>
              <a:gd name="T16" fmla="*/ 0 w 52"/>
              <a:gd name="T17" fmla="*/ 66 h 66"/>
              <a:gd name="T18" fmla="*/ 25 w 52"/>
              <a:gd name="T19" fmla="*/ 42 h 66"/>
              <a:gd name="T20" fmla="*/ 25 w 52"/>
              <a:gd name="T21" fmla="*/ 4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6">
                <a:moveTo>
                  <a:pt x="25" y="42"/>
                </a:moveTo>
                <a:lnTo>
                  <a:pt x="25" y="42"/>
                </a:lnTo>
                <a:lnTo>
                  <a:pt x="52" y="21"/>
                </a:lnTo>
                <a:lnTo>
                  <a:pt x="18" y="0"/>
                </a:lnTo>
                <a:lnTo>
                  <a:pt x="18" y="0"/>
                </a:lnTo>
                <a:lnTo>
                  <a:pt x="11" y="35"/>
                </a:lnTo>
                <a:lnTo>
                  <a:pt x="11" y="35"/>
                </a:lnTo>
                <a:lnTo>
                  <a:pt x="0" y="66"/>
                </a:lnTo>
                <a:lnTo>
                  <a:pt x="0" y="66"/>
                </a:lnTo>
                <a:lnTo>
                  <a:pt x="25" y="42"/>
                </a:lnTo>
                <a:lnTo>
                  <a:pt x="25"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52" name="Line 214"/>
          <p:cNvSpPr>
            <a:spLocks noChangeShapeType="1"/>
          </p:cNvSpPr>
          <p:nvPr/>
        </p:nvSpPr>
        <p:spPr bwMode="auto">
          <a:xfrm>
            <a:off x="2892428" y="4997464"/>
            <a:ext cx="71438" cy="1095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53" name="Freeform 215"/>
          <p:cNvSpPr>
            <a:spLocks/>
          </p:cNvSpPr>
          <p:nvPr/>
        </p:nvSpPr>
        <p:spPr bwMode="auto">
          <a:xfrm>
            <a:off x="2925765" y="5073664"/>
            <a:ext cx="88900" cy="104775"/>
          </a:xfrm>
          <a:custGeom>
            <a:avLst/>
            <a:gdLst>
              <a:gd name="T0" fmla="*/ 42 w 56"/>
              <a:gd name="T1" fmla="*/ 31 h 66"/>
              <a:gd name="T2" fmla="*/ 42 w 56"/>
              <a:gd name="T3" fmla="*/ 31 h 66"/>
              <a:gd name="T4" fmla="*/ 35 w 56"/>
              <a:gd name="T5" fmla="*/ 0 h 66"/>
              <a:gd name="T6" fmla="*/ 0 w 56"/>
              <a:gd name="T7" fmla="*/ 21 h 66"/>
              <a:gd name="T8" fmla="*/ 0 w 56"/>
              <a:gd name="T9" fmla="*/ 21 h 66"/>
              <a:gd name="T10" fmla="*/ 28 w 56"/>
              <a:gd name="T11" fmla="*/ 42 h 66"/>
              <a:gd name="T12" fmla="*/ 28 w 56"/>
              <a:gd name="T13" fmla="*/ 42 h 66"/>
              <a:gd name="T14" fmla="*/ 56 w 56"/>
              <a:gd name="T15" fmla="*/ 66 h 66"/>
              <a:gd name="T16" fmla="*/ 56 w 56"/>
              <a:gd name="T17" fmla="*/ 66 h 66"/>
              <a:gd name="T18" fmla="*/ 42 w 56"/>
              <a:gd name="T19" fmla="*/ 31 h 66"/>
              <a:gd name="T20" fmla="*/ 42 w 56"/>
              <a:gd name="T21"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6">
                <a:moveTo>
                  <a:pt x="42" y="31"/>
                </a:moveTo>
                <a:lnTo>
                  <a:pt x="42" y="31"/>
                </a:lnTo>
                <a:lnTo>
                  <a:pt x="35" y="0"/>
                </a:lnTo>
                <a:lnTo>
                  <a:pt x="0" y="21"/>
                </a:lnTo>
                <a:lnTo>
                  <a:pt x="0" y="21"/>
                </a:lnTo>
                <a:lnTo>
                  <a:pt x="28" y="42"/>
                </a:lnTo>
                <a:lnTo>
                  <a:pt x="28" y="42"/>
                </a:lnTo>
                <a:lnTo>
                  <a:pt x="56" y="66"/>
                </a:lnTo>
                <a:lnTo>
                  <a:pt x="56" y="66"/>
                </a:lnTo>
                <a:lnTo>
                  <a:pt x="42" y="31"/>
                </a:lnTo>
                <a:lnTo>
                  <a:pt x="4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54" name="Rectangle 216"/>
          <p:cNvSpPr>
            <a:spLocks noChangeArrowheads="1"/>
          </p:cNvSpPr>
          <p:nvPr/>
        </p:nvSpPr>
        <p:spPr bwMode="auto">
          <a:xfrm>
            <a:off x="2387602" y="2711461"/>
            <a:ext cx="48736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County</a:t>
            </a:r>
            <a:endParaRPr kumimoji="0" lang="en-US" altLang="en-US" sz="1100" b="1" i="0" u="none" strike="noStrike" cap="none" normalizeH="0" baseline="0" dirty="0" smtClean="0">
              <a:ln>
                <a:noFill/>
              </a:ln>
              <a:solidFill>
                <a:schemeClr val="tx1"/>
              </a:solidFill>
              <a:effectLst/>
              <a:latin typeface="+mj-lt"/>
            </a:endParaRPr>
          </a:p>
        </p:txBody>
      </p:sp>
      <p:sp>
        <p:nvSpPr>
          <p:cNvPr id="255" name="Rectangle 217"/>
          <p:cNvSpPr>
            <a:spLocks noChangeArrowheads="1"/>
          </p:cNvSpPr>
          <p:nvPr/>
        </p:nvSpPr>
        <p:spPr bwMode="auto">
          <a:xfrm>
            <a:off x="2387602" y="2947999"/>
            <a:ext cx="812801"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Municipality</a:t>
            </a:r>
            <a:endParaRPr kumimoji="0" lang="en-US" altLang="en-US" sz="1100" b="1" i="0" u="none" strike="noStrike" cap="none" normalizeH="0" baseline="0" smtClean="0">
              <a:ln>
                <a:noFill/>
              </a:ln>
              <a:solidFill>
                <a:schemeClr val="tx1"/>
              </a:solidFill>
              <a:effectLst/>
              <a:latin typeface="+mj-lt"/>
            </a:endParaRPr>
          </a:p>
        </p:txBody>
      </p:sp>
      <p:sp>
        <p:nvSpPr>
          <p:cNvPr id="256" name="Rectangle 218"/>
          <p:cNvSpPr>
            <a:spLocks noChangeArrowheads="1"/>
          </p:cNvSpPr>
          <p:nvPr/>
        </p:nvSpPr>
        <p:spPr bwMode="auto">
          <a:xfrm>
            <a:off x="2387602" y="3178187"/>
            <a:ext cx="145873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Urbanized Area (UZA)</a:t>
            </a:r>
            <a:endParaRPr kumimoji="0" lang="en-US" altLang="en-US" sz="1100" b="1" i="0" u="none" strike="noStrike" cap="none" normalizeH="0" baseline="0" dirty="0" smtClean="0">
              <a:ln>
                <a:noFill/>
              </a:ln>
              <a:solidFill>
                <a:schemeClr val="tx1"/>
              </a:solidFill>
              <a:effectLst/>
              <a:latin typeface="+mj-lt"/>
            </a:endParaRPr>
          </a:p>
        </p:txBody>
      </p:sp>
      <p:sp>
        <p:nvSpPr>
          <p:cNvPr id="258" name="Rectangle 220"/>
          <p:cNvSpPr>
            <a:spLocks noChangeArrowheads="1"/>
          </p:cNvSpPr>
          <p:nvPr/>
        </p:nvSpPr>
        <p:spPr bwMode="auto">
          <a:xfrm>
            <a:off x="2387602" y="3409963"/>
            <a:ext cx="933451"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Urban Cluster</a:t>
            </a:r>
            <a:endParaRPr kumimoji="0" lang="en-US" altLang="en-US" sz="1100" b="1" i="0" u="none" strike="noStrike" cap="none" normalizeH="0" baseline="0" smtClean="0">
              <a:ln>
                <a:noFill/>
              </a:ln>
              <a:solidFill>
                <a:schemeClr val="tx1"/>
              </a:solidFill>
              <a:effectLst/>
              <a:latin typeface="+mj-lt"/>
            </a:endParaRPr>
          </a:p>
        </p:txBody>
      </p:sp>
      <p:sp>
        <p:nvSpPr>
          <p:cNvPr id="259" name="Rectangle 221"/>
          <p:cNvSpPr>
            <a:spLocks noChangeArrowheads="1"/>
          </p:cNvSpPr>
          <p:nvPr/>
        </p:nvSpPr>
        <p:spPr bwMode="auto">
          <a:xfrm>
            <a:off x="2387602" y="3644914"/>
            <a:ext cx="15468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Metropolitan Statistical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Area (MSA)</a:t>
            </a:r>
            <a:endParaRPr kumimoji="0" lang="en-US" altLang="en-US" b="1" i="0" u="none" strike="noStrike" cap="none" normalizeH="0" baseline="0" dirty="0" smtClean="0">
              <a:ln>
                <a:noFill/>
              </a:ln>
              <a:solidFill>
                <a:schemeClr val="tx1"/>
              </a:solidFill>
              <a:effectLst/>
              <a:latin typeface="+mj-lt"/>
            </a:endParaRPr>
          </a:p>
        </p:txBody>
      </p:sp>
      <p:sp>
        <p:nvSpPr>
          <p:cNvPr id="261" name="Rectangle 223"/>
          <p:cNvSpPr>
            <a:spLocks noChangeArrowheads="1"/>
          </p:cNvSpPr>
          <p:nvPr/>
        </p:nvSpPr>
        <p:spPr bwMode="auto">
          <a:xfrm>
            <a:off x="2387602" y="4046552"/>
            <a:ext cx="15388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000000"/>
                </a:solidFill>
                <a:effectLst/>
                <a:latin typeface="+mj-lt"/>
              </a:rPr>
              <a:t>Micropolitan</a:t>
            </a:r>
            <a:r>
              <a:rPr kumimoji="0" lang="en-US" altLang="en-US" sz="1100" b="1" i="0" u="none" strike="noStrike" cap="none" normalizeH="0" baseline="0" dirty="0" smtClean="0">
                <a:ln>
                  <a:noFill/>
                </a:ln>
                <a:solidFill>
                  <a:srgbClr val="000000"/>
                </a:solidFill>
                <a:effectLst/>
                <a:latin typeface="+mj-lt"/>
              </a:rPr>
              <a:t> Statistical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Area (µSA)</a:t>
            </a:r>
            <a:endParaRPr kumimoji="0" lang="en-US" altLang="en-US" sz="1100" b="1" i="0" u="none" strike="noStrike" cap="none" normalizeH="0" baseline="0" dirty="0" smtClean="0">
              <a:ln>
                <a:noFill/>
              </a:ln>
              <a:solidFill>
                <a:schemeClr val="tx1"/>
              </a:solidFill>
              <a:effectLst/>
              <a:latin typeface="+mj-lt"/>
            </a:endParaRPr>
          </a:p>
        </p:txBody>
      </p:sp>
      <p:sp>
        <p:nvSpPr>
          <p:cNvPr id="263" name="Rectangle 225"/>
          <p:cNvSpPr>
            <a:spLocks noChangeArrowheads="1"/>
          </p:cNvSpPr>
          <p:nvPr/>
        </p:nvSpPr>
        <p:spPr bwMode="auto">
          <a:xfrm>
            <a:off x="2057402" y="2460634"/>
            <a:ext cx="1470026" cy="21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mj-lt"/>
              </a:rPr>
              <a:t>Urban definitions</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518364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13.3.4 Reliance on Motor Vehicles </a:t>
            </a:r>
            <a:r>
              <a:rPr lang="en-US" sz="2000" b="0" dirty="0"/>
              <a:t>(3 of 3)</a:t>
            </a:r>
            <a:endParaRPr lang="en-US" sz="3400" dirty="0"/>
          </a:p>
        </p:txBody>
      </p:sp>
      <p:sp>
        <p:nvSpPr>
          <p:cNvPr id="8" name="Content Placeholder 7"/>
          <p:cNvSpPr>
            <a:spLocks noGrp="1"/>
          </p:cNvSpPr>
          <p:nvPr>
            <p:ph sz="quarter" idx="13"/>
          </p:nvPr>
        </p:nvSpPr>
        <p:spPr>
          <a:xfrm>
            <a:off x="457200" y="1556325"/>
            <a:ext cx="8229600" cy="1044000"/>
          </a:xfrm>
        </p:spPr>
        <p:txBody>
          <a:bodyPr/>
          <a:lstStyle/>
          <a:p>
            <a:pPr marL="0" indent="0">
              <a:buNone/>
              <a:tabLst>
                <a:tab pos="2800350" algn="l"/>
              </a:tabLst>
            </a:pPr>
            <a:r>
              <a:rPr lang="it-IT" sz="2200" b="1" dirty="0"/>
              <a:t>Figure 13-65:</a:t>
            </a:r>
            <a:r>
              <a:rPr lang="it-IT" sz="2200" dirty="0"/>
              <a:t> </a:t>
            </a:r>
            <a:r>
              <a:rPr lang="en-US" sz="2200" dirty="0"/>
              <a:t>Boston’s Central Artery freeway (left) was demolished and replaced with an underground freeway and the Rose Kennedy Greenway (right).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898" y="2786571"/>
            <a:ext cx="8008205" cy="3471467"/>
          </a:xfrm>
          <a:prstGeom prst="rect">
            <a:avLst/>
          </a:prstGeom>
        </p:spPr>
      </p:pic>
      <p:sp>
        <p:nvSpPr>
          <p:cNvPr id="4" name="TextBox 3"/>
          <p:cNvSpPr txBox="1"/>
          <p:nvPr/>
        </p:nvSpPr>
        <p:spPr>
          <a:xfrm>
            <a:off x="896181" y="6104149"/>
            <a:ext cx="372218" cy="276999"/>
          </a:xfrm>
          <a:prstGeom prst="rect">
            <a:avLst/>
          </a:prstGeom>
          <a:noFill/>
        </p:spPr>
        <p:txBody>
          <a:bodyPr wrap="none" rtlCol="0">
            <a:spAutoFit/>
          </a:bodyPr>
          <a:lstStyle/>
          <a:p>
            <a:r>
              <a:rPr lang="en-IN" sz="1200" b="1" dirty="0" smtClean="0"/>
              <a:t>(a)</a:t>
            </a:r>
            <a:endParaRPr lang="en-IN" sz="1200" b="1" dirty="0"/>
          </a:p>
        </p:txBody>
      </p:sp>
      <p:sp>
        <p:nvSpPr>
          <p:cNvPr id="9" name="TextBox 8"/>
          <p:cNvSpPr txBox="1"/>
          <p:nvPr/>
        </p:nvSpPr>
        <p:spPr>
          <a:xfrm>
            <a:off x="5262161" y="6104149"/>
            <a:ext cx="381836" cy="276999"/>
          </a:xfrm>
          <a:prstGeom prst="rect">
            <a:avLst/>
          </a:prstGeom>
          <a:noFill/>
        </p:spPr>
        <p:txBody>
          <a:bodyPr wrap="none" rtlCol="0">
            <a:spAutoFit/>
          </a:bodyPr>
          <a:lstStyle/>
          <a:p>
            <a:r>
              <a:rPr lang="en-IN" sz="1200" b="1" dirty="0" smtClean="0"/>
              <a:t>(b)</a:t>
            </a:r>
            <a:endParaRPr lang="en-IN" sz="1200" b="1" dirty="0"/>
          </a:p>
        </p:txBody>
      </p:sp>
    </p:spTree>
    <p:extLst>
      <p:ext uri="{BB962C8B-B14F-4D97-AF65-F5344CB8AC3E}">
        <p14:creationId xmlns:p14="http://schemas.microsoft.com/office/powerpoint/2010/main" val="40045167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43914" cy="1097279"/>
          </a:xfrm>
        </p:spPr>
        <p:txBody>
          <a:bodyPr/>
          <a:lstStyle/>
          <a:p>
            <a:r>
              <a:rPr lang="en-US" dirty="0"/>
              <a:t>13.3.5 Legacy of Public Transport </a:t>
            </a:r>
            <a:r>
              <a:rPr lang="en-US" sz="2000" b="0" dirty="0"/>
              <a:t>(1 of </a:t>
            </a:r>
            <a:r>
              <a:rPr lang="en-US" sz="2000" b="0" dirty="0" smtClean="0"/>
              <a:t>3)</a:t>
            </a:r>
            <a:endParaRPr lang="en-US" sz="2000" b="0" dirty="0"/>
          </a:p>
        </p:txBody>
      </p:sp>
      <p:sp>
        <p:nvSpPr>
          <p:cNvPr id="8" name="Content Placeholder 7"/>
          <p:cNvSpPr>
            <a:spLocks noGrp="1"/>
          </p:cNvSpPr>
          <p:nvPr>
            <p:ph sz="quarter" idx="13"/>
          </p:nvPr>
        </p:nvSpPr>
        <p:spPr>
          <a:xfrm>
            <a:off x="457200" y="1556326"/>
            <a:ext cx="8443914" cy="4434275"/>
          </a:xfrm>
        </p:spPr>
        <p:txBody>
          <a:bodyPr/>
          <a:lstStyle/>
          <a:p>
            <a:pPr indent="-256032"/>
            <a:r>
              <a:rPr lang="en-US" dirty="0"/>
              <a:t>Public transportation is more commonplace in Europe than in the United States, but it has made a recent comeback, and in certain cities (e.g., New York, Chicago) its use has remained heavy due to the challenges of driving (congestion, parking)</a:t>
            </a:r>
          </a:p>
          <a:p>
            <a:pPr indent="-256032"/>
            <a:r>
              <a:rPr lang="en-US" dirty="0"/>
              <a:t>Public transport in the United States is used primarily for commuting by workers into and out of the C</a:t>
            </a:r>
            <a:r>
              <a:rPr lang="en-US" sz="100" dirty="0"/>
              <a:t> </a:t>
            </a:r>
            <a:r>
              <a:rPr lang="en-US" dirty="0"/>
              <a:t>B</a:t>
            </a:r>
            <a:r>
              <a:rPr lang="en-US" sz="100" dirty="0"/>
              <a:t> </a:t>
            </a:r>
            <a:r>
              <a:rPr lang="en-US" dirty="0"/>
              <a:t>D, whereas in Europe, its use is more widespread</a:t>
            </a:r>
          </a:p>
        </p:txBody>
      </p:sp>
    </p:spTree>
    <p:extLst>
      <p:ext uri="{BB962C8B-B14F-4D97-AF65-F5344CB8AC3E}">
        <p14:creationId xmlns:p14="http://schemas.microsoft.com/office/powerpoint/2010/main" val="20088637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382000" cy="1097279"/>
          </a:xfrm>
        </p:spPr>
        <p:txBody>
          <a:bodyPr/>
          <a:lstStyle/>
          <a:p>
            <a:r>
              <a:rPr lang="en-US" dirty="0"/>
              <a:t>13.3.5 Legacy of Public Transport </a:t>
            </a:r>
            <a:r>
              <a:rPr lang="en-US" sz="2000" b="0" dirty="0"/>
              <a:t>(2 of </a:t>
            </a:r>
            <a:r>
              <a:rPr lang="en-US" sz="2000" b="0" dirty="0" smtClean="0"/>
              <a:t>3)</a:t>
            </a:r>
            <a:endParaRPr lang="en-US" dirty="0"/>
          </a:p>
        </p:txBody>
      </p:sp>
      <p:sp>
        <p:nvSpPr>
          <p:cNvPr id="8" name="Content Placeholder 7"/>
          <p:cNvSpPr>
            <a:spLocks noGrp="1"/>
          </p:cNvSpPr>
          <p:nvPr>
            <p:ph sz="quarter" idx="13"/>
          </p:nvPr>
        </p:nvSpPr>
        <p:spPr>
          <a:xfrm>
            <a:off x="457200" y="1556325"/>
            <a:ext cx="8229600" cy="929700"/>
          </a:xfrm>
        </p:spPr>
        <p:txBody>
          <a:bodyPr/>
          <a:lstStyle/>
          <a:p>
            <a:pPr marL="0" indent="0">
              <a:buNone/>
              <a:tabLst>
                <a:tab pos="2800350" algn="l"/>
              </a:tabLst>
            </a:pPr>
            <a:r>
              <a:rPr lang="it-IT" sz="2000" b="1" dirty="0"/>
              <a:t>Figures 13-66 and 13-67:</a:t>
            </a:r>
            <a:r>
              <a:rPr lang="it-IT" sz="2000" dirty="0"/>
              <a:t> </a:t>
            </a:r>
            <a:r>
              <a:rPr lang="en-US" sz="2000" dirty="0"/>
              <a:t>Munich, Germany, is typical of many public transport-oriented cities in developed countries (left). Shown here (right) are its underground rail (a), elevated rail (b), and tram (c) systems.</a:t>
            </a:r>
          </a:p>
        </p:txBody>
      </p:sp>
      <p:pic>
        <p:nvPicPr>
          <p:cNvPr id="6" name="Picture 5" descr="Munich’s public transport. A, U-Bahn underground heavy rail, B, S-Bahn elevated heavy rail, V, a tra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9389" y="2772094"/>
            <a:ext cx="2522773" cy="361832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22" y="2915004"/>
            <a:ext cx="3601609" cy="3343622"/>
          </a:xfrm>
          <a:prstGeom prst="rect">
            <a:avLst/>
          </a:prstGeom>
        </p:spPr>
      </p:pic>
      <p:sp>
        <p:nvSpPr>
          <p:cNvPr id="10" name="Rectangle 5"/>
          <p:cNvSpPr>
            <a:spLocks noChangeArrowheads="1"/>
          </p:cNvSpPr>
          <p:nvPr/>
        </p:nvSpPr>
        <p:spPr bwMode="auto">
          <a:xfrm>
            <a:off x="1052513" y="3221038"/>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S2</a:t>
            </a:r>
            <a:endParaRPr kumimoji="0" lang="en-US" altLang="en-US" sz="18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838198" y="4651373"/>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S3</a:t>
            </a:r>
            <a:endParaRPr kumimoji="0" lang="en-US" altLang="en-US" sz="1800"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690560" y="4805363"/>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S4</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8"/>
          <p:cNvSpPr>
            <a:spLocks noChangeArrowheads="1"/>
          </p:cNvSpPr>
          <p:nvPr/>
        </p:nvSpPr>
        <p:spPr bwMode="auto">
          <a:xfrm>
            <a:off x="625475" y="5056188"/>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S8</a:t>
            </a:r>
            <a:endParaRPr kumimoji="0" lang="en-US" altLang="en-US" sz="18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787400" y="5338763"/>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S6</a:t>
            </a:r>
            <a:endParaRPr kumimoji="0" lang="en-US" altLang="en-US" sz="18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1968500" y="6157914"/>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S7</a:t>
            </a:r>
            <a:endParaRPr kumimoji="0" lang="en-US" altLang="en-US" sz="18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3629027" y="6035675"/>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S7</a:t>
            </a:r>
            <a:endParaRPr kumimoji="0" lang="en-US" altLang="en-US" sz="1800"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4141789" y="4706938"/>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S2</a:t>
            </a:r>
            <a:endParaRPr kumimoji="0" lang="en-US" altLang="en-US" sz="1800" b="1" i="0" u="none" strike="noStrike" cap="none" normalizeH="0" baseline="0" dirty="0" smtClean="0">
              <a:ln>
                <a:noFill/>
              </a:ln>
              <a:solidFill>
                <a:schemeClr val="tx1"/>
              </a:solidFill>
              <a:effectLst/>
              <a:latin typeface="+mj-lt"/>
            </a:endParaRPr>
          </a:p>
        </p:txBody>
      </p:sp>
      <p:sp>
        <p:nvSpPr>
          <p:cNvPr id="18" name="Rectangle 13"/>
          <p:cNvSpPr>
            <a:spLocks noChangeArrowheads="1"/>
          </p:cNvSpPr>
          <p:nvPr/>
        </p:nvSpPr>
        <p:spPr bwMode="auto">
          <a:xfrm>
            <a:off x="3411538" y="2903538"/>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S8</a:t>
            </a:r>
            <a:endParaRPr kumimoji="0" lang="en-US" altLang="en-US" sz="18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2728913" y="6162676"/>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S3</a:t>
            </a:r>
            <a:endParaRPr kumimoji="0" lang="en-US" altLang="en-US" sz="1800" b="1" i="0" u="none" strike="noStrike" cap="none" normalizeH="0" baseline="0" dirty="0" smtClean="0">
              <a:ln>
                <a:noFill/>
              </a:ln>
              <a:solidFill>
                <a:schemeClr val="tx1"/>
              </a:solidFill>
              <a:effectLst/>
              <a:latin typeface="+mj-lt"/>
            </a:endParaRPr>
          </a:p>
        </p:txBody>
      </p:sp>
      <p:sp>
        <p:nvSpPr>
          <p:cNvPr id="20" name="Rectangle 15"/>
          <p:cNvSpPr>
            <a:spLocks noChangeArrowheads="1"/>
          </p:cNvSpPr>
          <p:nvPr/>
        </p:nvSpPr>
        <p:spPr bwMode="auto">
          <a:xfrm>
            <a:off x="2947988" y="5013325"/>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S1</a:t>
            </a:r>
            <a:endParaRPr kumimoji="0" lang="en-US" altLang="en-US" sz="18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4143375" y="5176838"/>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S4</a:t>
            </a:r>
            <a:endParaRPr kumimoji="0" lang="en-US" altLang="en-US" sz="1800" b="1" i="0" u="none" strike="noStrike" cap="none" normalizeH="0" baseline="0" dirty="0" smtClean="0">
              <a:ln>
                <a:noFill/>
              </a:ln>
              <a:solidFill>
                <a:schemeClr val="tx1"/>
              </a:solidFill>
              <a:effectLst/>
              <a:latin typeface="+mj-lt"/>
            </a:endParaRPr>
          </a:p>
        </p:txBody>
      </p:sp>
      <p:sp>
        <p:nvSpPr>
          <p:cNvPr id="22" name="Rectangle 17"/>
          <p:cNvSpPr>
            <a:spLocks noChangeArrowheads="1"/>
          </p:cNvSpPr>
          <p:nvPr/>
        </p:nvSpPr>
        <p:spPr bwMode="auto">
          <a:xfrm>
            <a:off x="4143375" y="5260975"/>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S6</a:t>
            </a:r>
            <a:endParaRPr kumimoji="0" lang="en-US" altLang="en-US" sz="1800" b="1" i="0" u="none" strike="noStrike" cap="none" normalizeH="0" baseline="0" smtClean="0">
              <a:ln>
                <a:noFill/>
              </a:ln>
              <a:solidFill>
                <a:schemeClr val="tx1"/>
              </a:solidFill>
              <a:effectLst/>
              <a:latin typeface="+mj-lt"/>
            </a:endParaRPr>
          </a:p>
        </p:txBody>
      </p:sp>
      <p:sp>
        <p:nvSpPr>
          <p:cNvPr id="23" name="Rectangle 18"/>
          <p:cNvSpPr>
            <a:spLocks noChangeArrowheads="1"/>
          </p:cNvSpPr>
          <p:nvPr/>
        </p:nvSpPr>
        <p:spPr bwMode="auto">
          <a:xfrm>
            <a:off x="1985963" y="2938463"/>
            <a:ext cx="1090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S1</a:t>
            </a:r>
            <a:endParaRPr kumimoji="0" lang="en-US" altLang="en-US" sz="1800" b="1" i="0" u="none" strike="noStrike" cap="none" normalizeH="0" baseline="0" smtClean="0">
              <a:ln>
                <a:noFill/>
              </a:ln>
              <a:solidFill>
                <a:schemeClr val="tx1"/>
              </a:solidFill>
              <a:effectLst/>
              <a:latin typeface="+mj-lt"/>
            </a:endParaRPr>
          </a:p>
        </p:txBody>
      </p:sp>
      <p:sp>
        <p:nvSpPr>
          <p:cNvPr id="24" name="Rectangle 19"/>
          <p:cNvSpPr>
            <a:spLocks noChangeArrowheads="1"/>
          </p:cNvSpPr>
          <p:nvPr/>
        </p:nvSpPr>
        <p:spPr bwMode="auto">
          <a:xfrm>
            <a:off x="2527300" y="5780089"/>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U1</a:t>
            </a:r>
            <a:endParaRPr kumimoji="0" lang="en-US" altLang="en-US" sz="1800" b="1" i="0" u="none" strike="noStrike" cap="none" normalizeH="0" baseline="0" dirty="0" smtClean="0">
              <a:ln>
                <a:noFill/>
              </a:ln>
              <a:solidFill>
                <a:schemeClr val="tx1"/>
              </a:solidFill>
              <a:effectLst/>
              <a:latin typeface="+mj-lt"/>
            </a:endParaRPr>
          </a:p>
        </p:txBody>
      </p:sp>
      <p:sp>
        <p:nvSpPr>
          <p:cNvPr id="25" name="Rectangle 20"/>
          <p:cNvSpPr>
            <a:spLocks noChangeArrowheads="1"/>
          </p:cNvSpPr>
          <p:nvPr/>
        </p:nvSpPr>
        <p:spPr bwMode="auto">
          <a:xfrm>
            <a:off x="3438526" y="5767388"/>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U5</a:t>
            </a:r>
            <a:endParaRPr kumimoji="0" lang="en-US" altLang="en-US" sz="1800" b="1" i="0" u="none" strike="noStrike" cap="none" normalizeH="0" baseline="0" dirty="0" smtClean="0">
              <a:ln>
                <a:noFill/>
              </a:ln>
              <a:solidFill>
                <a:schemeClr val="tx1"/>
              </a:solidFill>
              <a:effectLst/>
              <a:latin typeface="+mj-lt"/>
            </a:endParaRPr>
          </a:p>
        </p:txBody>
      </p:sp>
      <p:sp>
        <p:nvSpPr>
          <p:cNvPr id="26" name="Rectangle 21"/>
          <p:cNvSpPr>
            <a:spLocks noChangeArrowheads="1"/>
          </p:cNvSpPr>
          <p:nvPr/>
        </p:nvSpPr>
        <p:spPr bwMode="auto">
          <a:xfrm>
            <a:off x="3221038" y="5508625"/>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U7</a:t>
            </a:r>
            <a:endParaRPr kumimoji="0" lang="en-US" altLang="en-US" sz="1800" b="1" i="0" u="none" strike="noStrike" cap="none" normalizeH="0" baseline="0" smtClean="0">
              <a:ln>
                <a:noFill/>
              </a:ln>
              <a:solidFill>
                <a:schemeClr val="tx1"/>
              </a:solidFill>
              <a:effectLst/>
              <a:latin typeface="+mj-lt"/>
            </a:endParaRPr>
          </a:p>
        </p:txBody>
      </p:sp>
      <p:sp>
        <p:nvSpPr>
          <p:cNvPr id="27" name="Rectangle 22"/>
          <p:cNvSpPr>
            <a:spLocks noChangeArrowheads="1"/>
          </p:cNvSpPr>
          <p:nvPr/>
        </p:nvSpPr>
        <p:spPr bwMode="auto">
          <a:xfrm>
            <a:off x="1979613" y="4278313"/>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U7</a:t>
            </a:r>
            <a:endParaRPr kumimoji="0" lang="en-US" altLang="en-US" sz="1800" b="1" i="0" u="none" strike="noStrike" cap="none" normalizeH="0" baseline="0" smtClean="0">
              <a:ln>
                <a:noFill/>
              </a:ln>
              <a:solidFill>
                <a:schemeClr val="tx1"/>
              </a:solidFill>
              <a:effectLst/>
              <a:latin typeface="+mj-lt"/>
            </a:endParaRPr>
          </a:p>
        </p:txBody>
      </p:sp>
      <p:sp>
        <p:nvSpPr>
          <p:cNvPr id="28" name="Rectangle 23"/>
          <p:cNvSpPr>
            <a:spLocks noChangeArrowheads="1"/>
          </p:cNvSpPr>
          <p:nvPr/>
        </p:nvSpPr>
        <p:spPr bwMode="auto">
          <a:xfrm>
            <a:off x="3944938" y="4914900"/>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U2</a:t>
            </a:r>
            <a:endParaRPr kumimoji="0" lang="en-US" altLang="en-US" sz="1800" b="1" i="0" u="none" strike="noStrike" cap="none" normalizeH="0" baseline="0" smtClean="0">
              <a:ln>
                <a:noFill/>
              </a:ln>
              <a:solidFill>
                <a:schemeClr val="tx1"/>
              </a:solidFill>
              <a:effectLst/>
              <a:latin typeface="+mj-lt"/>
            </a:endParaRPr>
          </a:p>
        </p:txBody>
      </p:sp>
      <p:sp>
        <p:nvSpPr>
          <p:cNvPr id="29" name="Rectangle 24"/>
          <p:cNvSpPr>
            <a:spLocks noChangeArrowheads="1"/>
          </p:cNvSpPr>
          <p:nvPr/>
        </p:nvSpPr>
        <p:spPr bwMode="auto">
          <a:xfrm>
            <a:off x="3109914" y="4398963"/>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U4</a:t>
            </a:r>
            <a:endParaRPr kumimoji="0" lang="en-US" altLang="en-US" sz="1800" b="1" i="0" u="none" strike="noStrike" cap="none" normalizeH="0" baseline="0" dirty="0" smtClean="0">
              <a:ln>
                <a:noFill/>
              </a:ln>
              <a:solidFill>
                <a:schemeClr val="tx1"/>
              </a:solidFill>
              <a:effectLst/>
              <a:latin typeface="+mj-lt"/>
            </a:endParaRPr>
          </a:p>
        </p:txBody>
      </p:sp>
      <p:sp>
        <p:nvSpPr>
          <p:cNvPr id="30" name="Rectangle 25"/>
          <p:cNvSpPr>
            <a:spLocks noChangeArrowheads="1"/>
          </p:cNvSpPr>
          <p:nvPr/>
        </p:nvSpPr>
        <p:spPr bwMode="auto">
          <a:xfrm>
            <a:off x="2362200" y="5089526"/>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U8</a:t>
            </a:r>
            <a:endParaRPr kumimoji="0" lang="en-US" altLang="en-US" sz="1800" b="1" i="0" u="none" strike="noStrike" cap="none" normalizeH="0" baseline="0" dirty="0" smtClean="0">
              <a:ln>
                <a:noFill/>
              </a:ln>
              <a:solidFill>
                <a:schemeClr val="tx1"/>
              </a:solidFill>
              <a:effectLst/>
              <a:latin typeface="+mj-lt"/>
            </a:endParaRPr>
          </a:p>
        </p:txBody>
      </p:sp>
      <p:sp>
        <p:nvSpPr>
          <p:cNvPr id="31" name="Rectangle 26"/>
          <p:cNvSpPr>
            <a:spLocks noChangeArrowheads="1"/>
          </p:cNvSpPr>
          <p:nvPr/>
        </p:nvSpPr>
        <p:spPr bwMode="auto">
          <a:xfrm>
            <a:off x="2146300" y="4013200"/>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U8</a:t>
            </a:r>
            <a:endParaRPr kumimoji="0" lang="en-US" altLang="en-US" sz="1800" b="1" i="0" u="none" strike="noStrike" cap="none" normalizeH="0" baseline="0" smtClean="0">
              <a:ln>
                <a:noFill/>
              </a:ln>
              <a:solidFill>
                <a:schemeClr val="tx1"/>
              </a:solidFill>
              <a:effectLst/>
              <a:latin typeface="+mj-lt"/>
            </a:endParaRPr>
          </a:p>
        </p:txBody>
      </p:sp>
      <p:sp>
        <p:nvSpPr>
          <p:cNvPr id="32" name="Rectangle 27"/>
          <p:cNvSpPr>
            <a:spLocks noChangeArrowheads="1"/>
          </p:cNvSpPr>
          <p:nvPr/>
        </p:nvSpPr>
        <p:spPr bwMode="auto">
          <a:xfrm>
            <a:off x="3086100" y="2976563"/>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U6</a:t>
            </a:r>
            <a:endParaRPr kumimoji="0" lang="en-US" altLang="en-US" sz="1800" b="1" i="0" u="none" strike="noStrike" cap="none" normalizeH="0" baseline="0" smtClean="0">
              <a:ln>
                <a:noFill/>
              </a:ln>
              <a:solidFill>
                <a:schemeClr val="tx1"/>
              </a:solidFill>
              <a:effectLst/>
              <a:latin typeface="+mj-lt"/>
            </a:endParaRPr>
          </a:p>
        </p:txBody>
      </p:sp>
      <p:sp>
        <p:nvSpPr>
          <p:cNvPr id="33" name="Rectangle 28"/>
          <p:cNvSpPr>
            <a:spLocks noChangeArrowheads="1"/>
          </p:cNvSpPr>
          <p:nvPr/>
        </p:nvSpPr>
        <p:spPr bwMode="auto">
          <a:xfrm>
            <a:off x="2057400" y="3479799"/>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U2</a:t>
            </a:r>
            <a:endParaRPr kumimoji="0" lang="en-US" altLang="en-US" sz="1800" b="1" i="0" u="none" strike="noStrike" cap="none" normalizeH="0" baseline="0" dirty="0" smtClean="0">
              <a:ln>
                <a:noFill/>
              </a:ln>
              <a:solidFill>
                <a:schemeClr val="tx1"/>
              </a:solidFill>
              <a:effectLst/>
              <a:latin typeface="+mj-lt"/>
            </a:endParaRPr>
          </a:p>
        </p:txBody>
      </p:sp>
      <p:sp>
        <p:nvSpPr>
          <p:cNvPr id="34" name="Rectangle 29"/>
          <p:cNvSpPr>
            <a:spLocks noChangeArrowheads="1"/>
          </p:cNvSpPr>
          <p:nvPr/>
        </p:nvSpPr>
        <p:spPr bwMode="auto">
          <a:xfrm>
            <a:off x="1606551" y="4116388"/>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U3</a:t>
            </a:r>
            <a:endParaRPr kumimoji="0" lang="en-US" altLang="en-US" sz="1800" b="1" i="0" u="none" strike="noStrike" cap="none" normalizeH="0" baseline="0" dirty="0" smtClean="0">
              <a:ln>
                <a:noFill/>
              </a:ln>
              <a:solidFill>
                <a:schemeClr val="tx1"/>
              </a:solidFill>
              <a:effectLst/>
              <a:latin typeface="+mj-lt"/>
            </a:endParaRPr>
          </a:p>
        </p:txBody>
      </p:sp>
      <p:sp>
        <p:nvSpPr>
          <p:cNvPr id="35" name="Rectangle 30"/>
          <p:cNvSpPr>
            <a:spLocks noChangeArrowheads="1"/>
          </p:cNvSpPr>
          <p:nvPr/>
        </p:nvSpPr>
        <p:spPr bwMode="auto">
          <a:xfrm>
            <a:off x="1498600" y="4886325"/>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U5</a:t>
            </a:r>
            <a:endParaRPr kumimoji="0" lang="en-US" altLang="en-US" sz="1800" b="1" i="0" u="none" strike="noStrike" cap="none" normalizeH="0" baseline="0" smtClean="0">
              <a:ln>
                <a:noFill/>
              </a:ln>
              <a:solidFill>
                <a:schemeClr val="tx1"/>
              </a:solidFill>
              <a:effectLst/>
              <a:latin typeface="+mj-lt"/>
            </a:endParaRPr>
          </a:p>
        </p:txBody>
      </p:sp>
      <p:sp>
        <p:nvSpPr>
          <p:cNvPr id="36" name="Rectangle 31"/>
          <p:cNvSpPr>
            <a:spLocks noChangeArrowheads="1"/>
          </p:cNvSpPr>
          <p:nvPr/>
        </p:nvSpPr>
        <p:spPr bwMode="auto">
          <a:xfrm>
            <a:off x="1498600" y="4972050"/>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U4</a:t>
            </a:r>
            <a:endParaRPr kumimoji="0" lang="en-US" altLang="en-US" sz="1800" b="1" i="0" u="none" strike="noStrike" cap="none" normalizeH="0" baseline="0" smtClean="0">
              <a:ln>
                <a:noFill/>
              </a:ln>
              <a:solidFill>
                <a:schemeClr val="tx1"/>
              </a:solidFill>
              <a:effectLst/>
              <a:latin typeface="+mj-lt"/>
            </a:endParaRPr>
          </a:p>
        </p:txBody>
      </p:sp>
      <p:sp>
        <p:nvSpPr>
          <p:cNvPr id="37" name="Rectangle 32"/>
          <p:cNvSpPr>
            <a:spLocks noChangeArrowheads="1"/>
          </p:cNvSpPr>
          <p:nvPr/>
        </p:nvSpPr>
        <p:spPr bwMode="auto">
          <a:xfrm>
            <a:off x="1820862" y="4124326"/>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U1</a:t>
            </a:r>
            <a:endParaRPr kumimoji="0" lang="en-US" altLang="en-US" sz="1800" b="1" i="0" u="none" strike="noStrike" cap="none" normalizeH="0" baseline="0" dirty="0" smtClean="0">
              <a:ln>
                <a:noFill/>
              </a:ln>
              <a:solidFill>
                <a:schemeClr val="tx1"/>
              </a:solidFill>
              <a:effectLst/>
              <a:latin typeface="+mj-lt"/>
            </a:endParaRPr>
          </a:p>
        </p:txBody>
      </p:sp>
      <p:sp>
        <p:nvSpPr>
          <p:cNvPr id="38" name="Rectangle 33"/>
          <p:cNvSpPr>
            <a:spLocks noChangeArrowheads="1"/>
          </p:cNvSpPr>
          <p:nvPr/>
        </p:nvSpPr>
        <p:spPr bwMode="auto">
          <a:xfrm>
            <a:off x="1114424" y="5597525"/>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U6</a:t>
            </a:r>
            <a:endParaRPr kumimoji="0" lang="en-US" altLang="en-US" sz="1800" b="1" i="0" u="none" strike="noStrike" cap="none" normalizeH="0" baseline="0" smtClean="0">
              <a:ln>
                <a:noFill/>
              </a:ln>
              <a:solidFill>
                <a:schemeClr val="tx1"/>
              </a:solidFill>
              <a:effectLst/>
              <a:latin typeface="+mj-lt"/>
            </a:endParaRPr>
          </a:p>
        </p:txBody>
      </p:sp>
      <p:sp>
        <p:nvSpPr>
          <p:cNvPr id="39" name="Rectangle 34"/>
          <p:cNvSpPr>
            <a:spLocks noChangeArrowheads="1"/>
          </p:cNvSpPr>
          <p:nvPr/>
        </p:nvSpPr>
        <p:spPr bwMode="auto">
          <a:xfrm>
            <a:off x="1368424" y="5842000"/>
            <a:ext cx="1138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U3</a:t>
            </a:r>
            <a:endParaRPr kumimoji="0" lang="en-US" altLang="en-US" sz="1800" b="1" i="0" u="none" strike="noStrike" cap="none" normalizeH="0" baseline="0" dirty="0" smtClean="0">
              <a:ln>
                <a:noFill/>
              </a:ln>
              <a:solidFill>
                <a:schemeClr val="tx1"/>
              </a:solidFill>
              <a:effectLst/>
              <a:latin typeface="+mj-lt"/>
            </a:endParaRPr>
          </a:p>
        </p:txBody>
      </p:sp>
      <p:sp>
        <p:nvSpPr>
          <p:cNvPr id="40" name="Rectangle 35"/>
          <p:cNvSpPr>
            <a:spLocks noChangeArrowheads="1"/>
          </p:cNvSpPr>
          <p:nvPr/>
        </p:nvSpPr>
        <p:spPr bwMode="auto">
          <a:xfrm>
            <a:off x="3644900" y="2978147"/>
            <a:ext cx="72455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Arial Black" panose="020B0A04020102020204" pitchFamily="34" charset="0"/>
              </a:rPr>
              <a:t>Munich’s</a:t>
            </a:r>
          </a:p>
          <a:p>
            <a:pPr lvl="0"/>
            <a:r>
              <a:rPr lang="en-US" altLang="en-US" sz="900" b="1" dirty="0">
                <a:solidFill>
                  <a:srgbClr val="000000"/>
                </a:solidFill>
                <a:latin typeface="Arial Black" panose="020B0A04020102020204" pitchFamily="34" charset="0"/>
              </a:rPr>
              <a:t>U-</a:t>
            </a:r>
            <a:r>
              <a:rPr lang="en-US" altLang="en-US" sz="900" b="1" dirty="0" err="1">
                <a:solidFill>
                  <a:srgbClr val="000000"/>
                </a:solidFill>
                <a:latin typeface="Arial Black" panose="020B0A04020102020204" pitchFamily="34" charset="0"/>
              </a:rPr>
              <a:t>Bahn</a:t>
            </a:r>
            <a:r>
              <a:rPr lang="en-US" altLang="en-US" sz="900" b="1" dirty="0">
                <a:solidFill>
                  <a:srgbClr val="000000"/>
                </a:solidFill>
                <a:latin typeface="Arial Black" panose="020B0A04020102020204" pitchFamily="34" charset="0"/>
              </a:rPr>
              <a:t> line</a:t>
            </a:r>
          </a:p>
          <a:p>
            <a:pPr lvl="0"/>
            <a:r>
              <a:rPr lang="en-US" altLang="en-US" sz="900" b="1" dirty="0">
                <a:solidFill>
                  <a:srgbClr val="000000"/>
                </a:solidFill>
                <a:latin typeface="Arial Black" panose="020B0A04020102020204" pitchFamily="34" charset="0"/>
              </a:rPr>
              <a:t>openings</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41" name="Rectangle 38"/>
          <p:cNvSpPr>
            <a:spLocks noChangeArrowheads="1"/>
          </p:cNvSpPr>
          <p:nvPr/>
        </p:nvSpPr>
        <p:spPr bwMode="auto">
          <a:xfrm>
            <a:off x="3867150" y="3400425"/>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1970s</a:t>
            </a:r>
            <a:endParaRPr kumimoji="0" lang="en-US" altLang="en-US" sz="1800" b="1" i="0" u="none" strike="noStrike" cap="none" normalizeH="0" baseline="0" smtClean="0">
              <a:ln>
                <a:noFill/>
              </a:ln>
              <a:solidFill>
                <a:schemeClr val="tx1"/>
              </a:solidFill>
              <a:effectLst/>
              <a:latin typeface="+mj-lt"/>
            </a:endParaRPr>
          </a:p>
        </p:txBody>
      </p:sp>
      <p:sp>
        <p:nvSpPr>
          <p:cNvPr id="42" name="Rectangle 39"/>
          <p:cNvSpPr>
            <a:spLocks noChangeArrowheads="1"/>
          </p:cNvSpPr>
          <p:nvPr/>
        </p:nvSpPr>
        <p:spPr bwMode="auto">
          <a:xfrm>
            <a:off x="3867150" y="3556000"/>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1980s</a:t>
            </a:r>
            <a:endParaRPr kumimoji="0" lang="en-US" altLang="en-US" sz="1800" b="1" i="0" u="none" strike="noStrike" cap="none" normalizeH="0" baseline="0" smtClean="0">
              <a:ln>
                <a:noFill/>
              </a:ln>
              <a:solidFill>
                <a:schemeClr val="tx1"/>
              </a:solidFill>
              <a:effectLst/>
              <a:latin typeface="+mj-lt"/>
            </a:endParaRPr>
          </a:p>
        </p:txBody>
      </p:sp>
      <p:sp>
        <p:nvSpPr>
          <p:cNvPr id="43" name="Rectangle 40"/>
          <p:cNvSpPr>
            <a:spLocks noChangeArrowheads="1"/>
          </p:cNvSpPr>
          <p:nvPr/>
        </p:nvSpPr>
        <p:spPr bwMode="auto">
          <a:xfrm>
            <a:off x="3867150" y="3711575"/>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1990s</a:t>
            </a:r>
            <a:endParaRPr kumimoji="0" lang="en-US" altLang="en-US" sz="1800" b="1" i="0" u="none" strike="noStrike" cap="none" normalizeH="0" baseline="0" dirty="0" smtClean="0">
              <a:ln>
                <a:noFill/>
              </a:ln>
              <a:solidFill>
                <a:schemeClr val="tx1"/>
              </a:solidFill>
              <a:effectLst/>
              <a:latin typeface="+mj-lt"/>
            </a:endParaRPr>
          </a:p>
        </p:txBody>
      </p:sp>
      <p:sp>
        <p:nvSpPr>
          <p:cNvPr id="44" name="Rectangle 41"/>
          <p:cNvSpPr>
            <a:spLocks noChangeArrowheads="1"/>
          </p:cNvSpPr>
          <p:nvPr/>
        </p:nvSpPr>
        <p:spPr bwMode="auto">
          <a:xfrm>
            <a:off x="3867150" y="3867150"/>
            <a:ext cx="5834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since 2000</a:t>
            </a:r>
            <a:endParaRPr kumimoji="0" lang="en-US" altLang="en-US" sz="1800" b="1" i="0" u="none" strike="noStrike" cap="none" normalizeH="0" baseline="0" dirty="0" smtClean="0">
              <a:ln>
                <a:noFill/>
              </a:ln>
              <a:solidFill>
                <a:schemeClr val="tx1"/>
              </a:solidFill>
              <a:effectLst/>
              <a:latin typeface="+mj-lt"/>
            </a:endParaRPr>
          </a:p>
        </p:txBody>
      </p:sp>
      <p:sp>
        <p:nvSpPr>
          <p:cNvPr id="45" name="Rectangle 42"/>
          <p:cNvSpPr>
            <a:spLocks noChangeArrowheads="1"/>
          </p:cNvSpPr>
          <p:nvPr/>
        </p:nvSpPr>
        <p:spPr bwMode="auto">
          <a:xfrm>
            <a:off x="3867150" y="4022725"/>
            <a:ext cx="40395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S-</a:t>
            </a:r>
            <a:r>
              <a:rPr kumimoji="0" lang="en-US" altLang="en-US" sz="900" b="1" i="0" u="none" strike="noStrike" cap="none" normalizeH="0" baseline="0" dirty="0" err="1" smtClean="0">
                <a:ln>
                  <a:noFill/>
                </a:ln>
                <a:solidFill>
                  <a:srgbClr val="000000"/>
                </a:solidFill>
                <a:effectLst/>
                <a:latin typeface="+mj-lt"/>
              </a:rPr>
              <a:t>Bahn</a:t>
            </a:r>
            <a:endParaRPr kumimoji="0" lang="en-US" altLang="en-US" sz="1800" b="1" i="0" u="none" strike="noStrike" cap="none" normalizeH="0" baseline="0" dirty="0" smtClean="0">
              <a:ln>
                <a:noFill/>
              </a:ln>
              <a:solidFill>
                <a:schemeClr val="tx1"/>
              </a:solidFill>
              <a:effectLst/>
              <a:latin typeface="+mj-lt"/>
            </a:endParaRPr>
          </a:p>
        </p:txBody>
      </p:sp>
      <p:sp>
        <p:nvSpPr>
          <p:cNvPr id="46" name="Rectangle 43"/>
          <p:cNvSpPr>
            <a:spLocks noChangeArrowheads="1"/>
          </p:cNvSpPr>
          <p:nvPr/>
        </p:nvSpPr>
        <p:spPr bwMode="auto">
          <a:xfrm>
            <a:off x="3867150" y="4178300"/>
            <a:ext cx="24365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stop</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41997767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382000" cy="1097279"/>
          </a:xfrm>
        </p:spPr>
        <p:txBody>
          <a:bodyPr/>
          <a:lstStyle/>
          <a:p>
            <a:r>
              <a:rPr lang="en-US" dirty="0"/>
              <a:t>13.3.5 Legacy of Public Transport </a:t>
            </a:r>
            <a:r>
              <a:rPr lang="en-US" sz="2000" b="0" dirty="0" smtClean="0"/>
              <a:t>(3 </a:t>
            </a:r>
            <a:r>
              <a:rPr lang="en-US" sz="2000" b="0" dirty="0"/>
              <a:t>of </a:t>
            </a:r>
            <a:r>
              <a:rPr lang="en-US" sz="2000" b="0" dirty="0" smtClean="0"/>
              <a:t>3)</a:t>
            </a:r>
            <a:endParaRPr lang="en-US" dirty="0"/>
          </a:p>
        </p:txBody>
      </p:sp>
      <p:sp>
        <p:nvSpPr>
          <p:cNvPr id="8" name="Content Placeholder 7"/>
          <p:cNvSpPr>
            <a:spLocks noGrp="1"/>
          </p:cNvSpPr>
          <p:nvPr>
            <p:ph sz="quarter" idx="13"/>
          </p:nvPr>
        </p:nvSpPr>
        <p:spPr>
          <a:xfrm>
            <a:off x="457200" y="1556324"/>
            <a:ext cx="8229600" cy="722545"/>
          </a:xfrm>
        </p:spPr>
        <p:txBody>
          <a:bodyPr/>
          <a:lstStyle/>
          <a:p>
            <a:pPr marL="0" indent="0">
              <a:buNone/>
              <a:tabLst>
                <a:tab pos="2800350" algn="l"/>
              </a:tabLst>
            </a:pPr>
            <a:r>
              <a:rPr lang="it-IT" sz="2200" b="1" dirty="0"/>
              <a:t>Figure 13-68:</a:t>
            </a:r>
            <a:r>
              <a:rPr lang="it-IT" sz="2200" dirty="0"/>
              <a:t> </a:t>
            </a:r>
            <a:r>
              <a:rPr lang="en-US" sz="2200" dirty="0"/>
              <a:t>Public transport is heavily used in several major cities, especially in the northeast and in California.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018" y="2441586"/>
            <a:ext cx="6987416" cy="3794114"/>
          </a:xfrm>
          <a:prstGeom prst="rect">
            <a:avLst/>
          </a:prstGeom>
        </p:spPr>
      </p:pic>
      <p:sp>
        <p:nvSpPr>
          <p:cNvPr id="6" name="Rectangle 5"/>
          <p:cNvSpPr>
            <a:spLocks noChangeArrowheads="1"/>
          </p:cNvSpPr>
          <p:nvPr/>
        </p:nvSpPr>
        <p:spPr bwMode="auto">
          <a:xfrm>
            <a:off x="5053984" y="3686175"/>
            <a:ext cx="67165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Pittsburgh</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9" name="Rectangle 6"/>
          <p:cNvSpPr>
            <a:spLocks noChangeArrowheads="1"/>
          </p:cNvSpPr>
          <p:nvPr/>
        </p:nvSpPr>
        <p:spPr bwMode="auto">
          <a:xfrm>
            <a:off x="6158884" y="5481638"/>
            <a:ext cx="38151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Miami</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0" name="Rectangle 7"/>
          <p:cNvSpPr>
            <a:spLocks noChangeArrowheads="1"/>
          </p:cNvSpPr>
          <p:nvPr/>
        </p:nvSpPr>
        <p:spPr bwMode="auto">
          <a:xfrm>
            <a:off x="5927109" y="5151438"/>
            <a:ext cx="51456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Orlando</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1" name="Rectangle 8"/>
          <p:cNvSpPr>
            <a:spLocks noChangeArrowheads="1"/>
          </p:cNvSpPr>
          <p:nvPr/>
        </p:nvSpPr>
        <p:spPr bwMode="auto">
          <a:xfrm>
            <a:off x="5828684" y="4348163"/>
            <a:ext cx="59150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Charlotte</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2" name="Rectangle 9"/>
          <p:cNvSpPr>
            <a:spLocks noChangeArrowheads="1"/>
          </p:cNvSpPr>
          <p:nvPr/>
        </p:nvSpPr>
        <p:spPr bwMode="auto">
          <a:xfrm>
            <a:off x="4821120" y="5348288"/>
            <a:ext cx="9201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1050" b="1" dirty="0">
                <a:solidFill>
                  <a:srgbClr val="000000"/>
                </a:solidFill>
                <a:effectLst>
                  <a:glow rad="50800">
                    <a:schemeClr val="bg1">
                      <a:alpha val="50000"/>
                    </a:schemeClr>
                  </a:glow>
                </a:effectLst>
                <a:latin typeface="+mj-lt"/>
              </a:rPr>
              <a:t>Tampa-</a:t>
            </a:r>
          </a:p>
          <a:p>
            <a:pPr lvl="0" algn="r"/>
            <a:r>
              <a:rPr lang="en-US" altLang="en-US" sz="1050" b="1" dirty="0">
                <a:solidFill>
                  <a:srgbClr val="000000"/>
                </a:solidFill>
                <a:effectLst>
                  <a:glow rad="50800">
                    <a:schemeClr val="bg1">
                      <a:alpha val="50000"/>
                    </a:schemeClr>
                  </a:glow>
                </a:effectLst>
                <a:latin typeface="+mj-lt"/>
              </a:rPr>
              <a:t>St. Petersburg</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3" name="Rectangle 11"/>
          <p:cNvSpPr>
            <a:spLocks noChangeArrowheads="1"/>
          </p:cNvSpPr>
          <p:nvPr/>
        </p:nvSpPr>
        <p:spPr bwMode="auto">
          <a:xfrm>
            <a:off x="4118947" y="4048125"/>
            <a:ext cx="56586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St. Louis</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4" name="Rectangle 12"/>
          <p:cNvSpPr>
            <a:spLocks noChangeArrowheads="1"/>
          </p:cNvSpPr>
          <p:nvPr/>
        </p:nvSpPr>
        <p:spPr bwMode="auto">
          <a:xfrm>
            <a:off x="5547697" y="3427413"/>
            <a:ext cx="63639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Cleveland</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 name="Rectangle 13"/>
          <p:cNvSpPr>
            <a:spLocks noChangeArrowheads="1"/>
          </p:cNvSpPr>
          <p:nvPr/>
        </p:nvSpPr>
        <p:spPr bwMode="auto">
          <a:xfrm>
            <a:off x="6563697" y="3111500"/>
            <a:ext cx="46326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Boston</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6" name="Rectangle 14"/>
          <p:cNvSpPr>
            <a:spLocks noChangeArrowheads="1"/>
          </p:cNvSpPr>
          <p:nvPr/>
        </p:nvSpPr>
        <p:spPr bwMode="auto">
          <a:xfrm>
            <a:off x="6144597" y="3692525"/>
            <a:ext cx="62196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Baltimore</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 name="Rectangle 15"/>
          <p:cNvSpPr>
            <a:spLocks noChangeArrowheads="1"/>
          </p:cNvSpPr>
          <p:nvPr/>
        </p:nvSpPr>
        <p:spPr bwMode="auto">
          <a:xfrm>
            <a:off x="4180859" y="3432175"/>
            <a:ext cx="67326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Milwaukee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 name="Rectangle 16"/>
          <p:cNvSpPr>
            <a:spLocks noChangeArrowheads="1"/>
          </p:cNvSpPr>
          <p:nvPr/>
        </p:nvSpPr>
        <p:spPr bwMode="auto">
          <a:xfrm>
            <a:off x="4928151" y="4530725"/>
            <a:ext cx="45685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Atlanta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9" name="Rectangle 17"/>
          <p:cNvSpPr>
            <a:spLocks noChangeArrowheads="1"/>
          </p:cNvSpPr>
          <p:nvPr/>
        </p:nvSpPr>
        <p:spPr bwMode="auto">
          <a:xfrm>
            <a:off x="6117609" y="3816350"/>
            <a:ext cx="11108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Washington, D.C.</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0" name="Rectangle 18"/>
          <p:cNvSpPr>
            <a:spLocks noChangeArrowheads="1"/>
          </p:cNvSpPr>
          <p:nvPr/>
        </p:nvSpPr>
        <p:spPr bwMode="auto">
          <a:xfrm>
            <a:off x="5033347" y="3308350"/>
            <a:ext cx="43441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Detroit</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 name="Rectangle 19"/>
          <p:cNvSpPr>
            <a:spLocks noChangeArrowheads="1"/>
          </p:cNvSpPr>
          <p:nvPr/>
        </p:nvSpPr>
        <p:spPr bwMode="auto">
          <a:xfrm>
            <a:off x="4587259" y="3821113"/>
            <a:ext cx="64921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Cincinnati</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2" name="Rectangle 20"/>
          <p:cNvSpPr>
            <a:spLocks noChangeArrowheads="1"/>
          </p:cNvSpPr>
          <p:nvPr/>
        </p:nvSpPr>
        <p:spPr bwMode="auto">
          <a:xfrm>
            <a:off x="5809634" y="3205163"/>
            <a:ext cx="46326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Buffalo</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3" name="Rectangle 21"/>
          <p:cNvSpPr>
            <a:spLocks noChangeArrowheads="1"/>
          </p:cNvSpPr>
          <p:nvPr/>
        </p:nvSpPr>
        <p:spPr bwMode="auto">
          <a:xfrm>
            <a:off x="6355734" y="3427413"/>
            <a:ext cx="61395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New York</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4" name="Rectangle 22"/>
          <p:cNvSpPr>
            <a:spLocks noChangeArrowheads="1"/>
          </p:cNvSpPr>
          <p:nvPr/>
        </p:nvSpPr>
        <p:spPr bwMode="auto">
          <a:xfrm>
            <a:off x="6252547" y="3560763"/>
            <a:ext cx="79028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Philadelphia</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5" name="Rectangle 23"/>
          <p:cNvSpPr>
            <a:spLocks noChangeArrowheads="1"/>
          </p:cNvSpPr>
          <p:nvPr/>
        </p:nvSpPr>
        <p:spPr bwMode="auto">
          <a:xfrm>
            <a:off x="4350722" y="3594100"/>
            <a:ext cx="53059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Chicago</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6" name="Rectangle 24"/>
          <p:cNvSpPr>
            <a:spLocks noChangeArrowheads="1"/>
          </p:cNvSpPr>
          <p:nvPr/>
        </p:nvSpPr>
        <p:spPr bwMode="auto">
          <a:xfrm>
            <a:off x="2567959" y="3619500"/>
            <a:ext cx="88325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Salt Lake City</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7" name="Rectangle 25"/>
          <p:cNvSpPr>
            <a:spLocks noChangeArrowheads="1"/>
          </p:cNvSpPr>
          <p:nvPr/>
        </p:nvSpPr>
        <p:spPr bwMode="auto">
          <a:xfrm>
            <a:off x="1224724" y="2574925"/>
            <a:ext cx="44242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Seattle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8" name="Rectangle 26"/>
          <p:cNvSpPr>
            <a:spLocks noChangeArrowheads="1"/>
          </p:cNvSpPr>
          <p:nvPr/>
        </p:nvSpPr>
        <p:spPr bwMode="auto">
          <a:xfrm>
            <a:off x="1005438" y="2911686"/>
            <a:ext cx="54502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Portland</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9" name="Rectangle 27"/>
          <p:cNvSpPr>
            <a:spLocks noChangeArrowheads="1"/>
          </p:cNvSpPr>
          <p:nvPr/>
        </p:nvSpPr>
        <p:spPr bwMode="auto">
          <a:xfrm>
            <a:off x="437534" y="3924300"/>
            <a:ext cx="92012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San Francisco</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0" name="Rectangle 28"/>
          <p:cNvSpPr>
            <a:spLocks noChangeArrowheads="1"/>
          </p:cNvSpPr>
          <p:nvPr/>
        </p:nvSpPr>
        <p:spPr bwMode="auto">
          <a:xfrm>
            <a:off x="670897" y="3736975"/>
            <a:ext cx="77264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Sacramento</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1" name="Rectangle 29"/>
          <p:cNvSpPr>
            <a:spLocks noChangeArrowheads="1"/>
          </p:cNvSpPr>
          <p:nvPr/>
        </p:nvSpPr>
        <p:spPr bwMode="auto">
          <a:xfrm>
            <a:off x="2139334" y="4200525"/>
            <a:ext cx="66684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Las Vegas</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2" name="Rectangle 30"/>
          <p:cNvSpPr>
            <a:spLocks noChangeArrowheads="1"/>
          </p:cNvSpPr>
          <p:nvPr/>
        </p:nvSpPr>
        <p:spPr bwMode="auto">
          <a:xfrm>
            <a:off x="2523509" y="4870450"/>
            <a:ext cx="47769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Tucson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3" name="Rectangle 31"/>
          <p:cNvSpPr>
            <a:spLocks noChangeArrowheads="1"/>
          </p:cNvSpPr>
          <p:nvPr/>
        </p:nvSpPr>
        <p:spPr bwMode="auto">
          <a:xfrm>
            <a:off x="3256934" y="3841750"/>
            <a:ext cx="45845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Denver</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4" name="Rectangle 32"/>
          <p:cNvSpPr>
            <a:spLocks noChangeArrowheads="1"/>
          </p:cNvSpPr>
          <p:nvPr/>
        </p:nvSpPr>
        <p:spPr bwMode="auto">
          <a:xfrm>
            <a:off x="3493472" y="5132388"/>
            <a:ext cx="41838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Austin</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5" name="Rectangle 33"/>
          <p:cNvSpPr>
            <a:spLocks noChangeArrowheads="1"/>
          </p:cNvSpPr>
          <p:nvPr/>
        </p:nvSpPr>
        <p:spPr bwMode="auto">
          <a:xfrm>
            <a:off x="872509" y="4052888"/>
            <a:ext cx="59150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San Jose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6" name="Rectangle 34"/>
          <p:cNvSpPr>
            <a:spLocks noChangeArrowheads="1"/>
          </p:cNvSpPr>
          <p:nvPr/>
        </p:nvSpPr>
        <p:spPr bwMode="auto">
          <a:xfrm>
            <a:off x="877272" y="4502150"/>
            <a:ext cx="79989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Los Angeles</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7" name="Rectangle 35"/>
          <p:cNvSpPr>
            <a:spLocks noChangeArrowheads="1"/>
          </p:cNvSpPr>
          <p:nvPr/>
        </p:nvSpPr>
        <p:spPr bwMode="auto">
          <a:xfrm>
            <a:off x="1842472" y="4457700"/>
            <a:ext cx="165429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Riverside-San Bernardino</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8" name="Rectangle 36"/>
          <p:cNvSpPr>
            <a:spLocks noChangeArrowheads="1"/>
          </p:cNvSpPr>
          <p:nvPr/>
        </p:nvSpPr>
        <p:spPr bwMode="auto">
          <a:xfrm>
            <a:off x="1093172" y="4702175"/>
            <a:ext cx="65723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San Diego</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9" name="Rectangle 37"/>
          <p:cNvSpPr>
            <a:spLocks noChangeArrowheads="1"/>
          </p:cNvSpPr>
          <p:nvPr/>
        </p:nvSpPr>
        <p:spPr bwMode="auto">
          <a:xfrm>
            <a:off x="2418734" y="4629150"/>
            <a:ext cx="52257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Phoenix</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40" name="Rectangle 38"/>
          <p:cNvSpPr>
            <a:spLocks noChangeArrowheads="1"/>
          </p:cNvSpPr>
          <p:nvPr/>
        </p:nvSpPr>
        <p:spPr bwMode="auto">
          <a:xfrm>
            <a:off x="2247284" y="5449888"/>
            <a:ext cx="58028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Honolulu</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41" name="Rectangle 39"/>
          <p:cNvSpPr>
            <a:spLocks noChangeArrowheads="1"/>
          </p:cNvSpPr>
          <p:nvPr/>
        </p:nvSpPr>
        <p:spPr bwMode="auto">
          <a:xfrm>
            <a:off x="3425209" y="4651375"/>
            <a:ext cx="58830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1050" b="1" dirty="0">
                <a:solidFill>
                  <a:srgbClr val="000000"/>
                </a:solidFill>
                <a:effectLst>
                  <a:glow rad="50800">
                    <a:schemeClr val="bg1">
                      <a:alpha val="50000"/>
                    </a:schemeClr>
                  </a:glow>
                </a:effectLst>
                <a:latin typeface="+mj-lt"/>
              </a:rPr>
              <a:t>Dallas-</a:t>
            </a:r>
          </a:p>
          <a:p>
            <a:pPr lvl="0" algn="r"/>
            <a:r>
              <a:rPr lang="en-US" altLang="en-US" sz="1050" b="1" dirty="0">
                <a:solidFill>
                  <a:srgbClr val="000000"/>
                </a:solidFill>
                <a:effectLst>
                  <a:glow rad="50800">
                    <a:schemeClr val="bg1">
                      <a:alpha val="50000"/>
                    </a:schemeClr>
                  </a:glow>
                </a:effectLst>
                <a:latin typeface="+mj-lt"/>
              </a:rPr>
              <a:t>Ft. Worth</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42" name="Rectangle 41"/>
          <p:cNvSpPr>
            <a:spLocks noChangeArrowheads="1"/>
          </p:cNvSpPr>
          <p:nvPr/>
        </p:nvSpPr>
        <p:spPr bwMode="auto">
          <a:xfrm>
            <a:off x="4296747" y="5305425"/>
            <a:ext cx="54502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Houston</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3" name="Rectangle 42"/>
          <p:cNvSpPr>
            <a:spLocks noChangeArrowheads="1"/>
          </p:cNvSpPr>
          <p:nvPr/>
        </p:nvSpPr>
        <p:spPr bwMode="auto">
          <a:xfrm>
            <a:off x="4907934" y="5097463"/>
            <a:ext cx="81592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New Orleans</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4" name="Rectangle 43"/>
          <p:cNvSpPr>
            <a:spLocks noChangeArrowheads="1"/>
          </p:cNvSpPr>
          <p:nvPr/>
        </p:nvSpPr>
        <p:spPr bwMode="auto">
          <a:xfrm>
            <a:off x="3837959" y="5427663"/>
            <a:ext cx="79028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San Antonio</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5" name="Rectangle 44"/>
          <p:cNvSpPr>
            <a:spLocks noChangeArrowheads="1"/>
          </p:cNvSpPr>
          <p:nvPr/>
        </p:nvSpPr>
        <p:spPr bwMode="auto">
          <a:xfrm>
            <a:off x="3472835" y="3006725"/>
            <a:ext cx="8207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Minneapolis-</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St. Paul</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46" name="Rectangle 46"/>
          <p:cNvSpPr>
            <a:spLocks noChangeArrowheads="1"/>
          </p:cNvSpPr>
          <p:nvPr/>
        </p:nvSpPr>
        <p:spPr bwMode="auto">
          <a:xfrm>
            <a:off x="6830601" y="4346575"/>
            <a:ext cx="15981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100" b="1" dirty="0">
                <a:solidFill>
                  <a:srgbClr val="000000"/>
                </a:solidFill>
                <a:latin typeface="Arial Black" panose="020B0A04020102020204" pitchFamily="34" charset="0"/>
              </a:rPr>
              <a:t>Total transit trips</a:t>
            </a:r>
          </a:p>
          <a:p>
            <a:pPr lvl="0" algn="ctr"/>
            <a:r>
              <a:rPr lang="en-US" altLang="en-US" sz="1100" b="1" dirty="0">
                <a:solidFill>
                  <a:srgbClr val="000000"/>
                </a:solidFill>
                <a:latin typeface="Arial Black" panose="020B0A04020102020204" pitchFamily="34" charset="0"/>
              </a:rPr>
              <a:t>via rail, bus, or other</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47" name="Rectangle 48"/>
          <p:cNvSpPr>
            <a:spLocks noChangeArrowheads="1"/>
          </p:cNvSpPr>
          <p:nvPr/>
        </p:nvSpPr>
        <p:spPr bwMode="auto">
          <a:xfrm>
            <a:off x="7922597" y="4675188"/>
            <a:ext cx="64280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New York</a:t>
            </a:r>
            <a:endParaRPr kumimoji="0" lang="en-US" altLang="en-US" sz="1600" b="1" i="0" u="none" strike="noStrike" cap="none" normalizeH="0" baseline="0" smtClean="0">
              <a:ln>
                <a:noFill/>
              </a:ln>
              <a:solidFill>
                <a:schemeClr val="tx1"/>
              </a:solidFill>
              <a:effectLst/>
              <a:latin typeface="+mj-lt"/>
            </a:endParaRPr>
          </a:p>
        </p:txBody>
      </p:sp>
      <p:sp>
        <p:nvSpPr>
          <p:cNvPr id="48" name="Rectangle 49"/>
          <p:cNvSpPr>
            <a:spLocks noChangeArrowheads="1"/>
          </p:cNvSpPr>
          <p:nvPr/>
        </p:nvSpPr>
        <p:spPr bwMode="auto">
          <a:xfrm>
            <a:off x="7922597" y="4832350"/>
            <a:ext cx="64761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4.2 billion</a:t>
            </a:r>
            <a:endParaRPr kumimoji="0" lang="en-US" altLang="en-US" sz="1600" b="1" i="0" u="none" strike="noStrike" cap="none" normalizeH="0" baseline="0" smtClean="0">
              <a:ln>
                <a:noFill/>
              </a:ln>
              <a:solidFill>
                <a:schemeClr val="tx1"/>
              </a:solidFill>
              <a:effectLst/>
              <a:latin typeface="+mj-lt"/>
            </a:endParaRPr>
          </a:p>
        </p:txBody>
      </p:sp>
      <p:sp>
        <p:nvSpPr>
          <p:cNvPr id="49" name="Rectangle 50"/>
          <p:cNvSpPr>
            <a:spLocks noChangeArrowheads="1"/>
          </p:cNvSpPr>
          <p:nvPr/>
        </p:nvSpPr>
        <p:spPr bwMode="auto">
          <a:xfrm>
            <a:off x="7922597" y="5118100"/>
            <a:ext cx="7838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350,000,000</a:t>
            </a:r>
            <a:endParaRPr kumimoji="0" lang="en-US" altLang="en-US" sz="1600" b="1" i="0" u="none" strike="noStrike" cap="none" normalizeH="0" baseline="0" smtClean="0">
              <a:ln>
                <a:noFill/>
              </a:ln>
              <a:solidFill>
                <a:schemeClr val="tx1"/>
              </a:solidFill>
              <a:effectLst/>
              <a:latin typeface="+mj-lt"/>
            </a:endParaRPr>
          </a:p>
        </p:txBody>
      </p:sp>
      <p:sp>
        <p:nvSpPr>
          <p:cNvPr id="50" name="Rectangle 51"/>
          <p:cNvSpPr>
            <a:spLocks noChangeArrowheads="1"/>
          </p:cNvSpPr>
          <p:nvPr/>
        </p:nvSpPr>
        <p:spPr bwMode="auto">
          <a:xfrm>
            <a:off x="7922597" y="5324475"/>
            <a:ext cx="7838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100,000,000</a:t>
            </a:r>
            <a:endParaRPr kumimoji="0" lang="en-US" altLang="en-US" sz="1600" b="1" i="0" u="none" strike="noStrike" cap="none" normalizeH="0" baseline="0" smtClean="0">
              <a:ln>
                <a:noFill/>
              </a:ln>
              <a:solidFill>
                <a:schemeClr val="tx1"/>
              </a:solidFill>
              <a:effectLst/>
              <a:latin typeface="+mj-lt"/>
            </a:endParaRPr>
          </a:p>
        </p:txBody>
      </p:sp>
      <p:sp>
        <p:nvSpPr>
          <p:cNvPr id="51" name="Rectangle 52"/>
          <p:cNvSpPr>
            <a:spLocks noChangeArrowheads="1"/>
          </p:cNvSpPr>
          <p:nvPr/>
        </p:nvSpPr>
        <p:spPr bwMode="auto">
          <a:xfrm>
            <a:off x="7922597" y="5487988"/>
            <a:ext cx="70532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35,000,000</a:t>
            </a:r>
            <a:endParaRPr kumimoji="0" lang="en-US" altLang="en-US" sz="1600" b="1" i="0" u="none" strike="noStrike" cap="none" normalizeH="0" baseline="0" dirty="0" smtClean="0">
              <a:ln>
                <a:noFill/>
              </a:ln>
              <a:solidFill>
                <a:schemeClr val="tx1"/>
              </a:solidFill>
              <a:effectLst/>
              <a:latin typeface="+mj-lt"/>
            </a:endParaRPr>
          </a:p>
        </p:txBody>
      </p:sp>
      <p:sp>
        <p:nvSpPr>
          <p:cNvPr id="52" name="Rectangle 53"/>
          <p:cNvSpPr>
            <a:spLocks noChangeArrowheads="1"/>
          </p:cNvSpPr>
          <p:nvPr/>
        </p:nvSpPr>
        <p:spPr bwMode="auto">
          <a:xfrm>
            <a:off x="7012959" y="5856288"/>
            <a:ext cx="85279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Rail available</a:t>
            </a:r>
            <a:endParaRPr kumimoji="0" lang="en-US" altLang="en-US" b="1" i="0" u="none" strike="noStrike" cap="none" normalizeH="0" baseline="0" dirty="0" smtClean="0">
              <a:ln>
                <a:noFill/>
              </a:ln>
              <a:solidFill>
                <a:schemeClr val="tx1"/>
              </a:solidFill>
              <a:effectLst/>
              <a:latin typeface="+mj-lt"/>
            </a:endParaRPr>
          </a:p>
        </p:txBody>
      </p:sp>
      <p:sp>
        <p:nvSpPr>
          <p:cNvPr id="53" name="Line 54"/>
          <p:cNvSpPr>
            <a:spLocks noChangeShapeType="1"/>
          </p:cNvSpPr>
          <p:nvPr/>
        </p:nvSpPr>
        <p:spPr bwMode="auto">
          <a:xfrm>
            <a:off x="7268547" y="4783138"/>
            <a:ext cx="630238"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54" name="Line 55"/>
          <p:cNvSpPr>
            <a:spLocks noChangeShapeType="1"/>
          </p:cNvSpPr>
          <p:nvPr/>
        </p:nvSpPr>
        <p:spPr bwMode="auto">
          <a:xfrm>
            <a:off x="7268547" y="5211763"/>
            <a:ext cx="630238"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55" name="Line 56"/>
          <p:cNvSpPr>
            <a:spLocks noChangeShapeType="1"/>
          </p:cNvSpPr>
          <p:nvPr/>
        </p:nvSpPr>
        <p:spPr bwMode="auto">
          <a:xfrm>
            <a:off x="7268547" y="5438775"/>
            <a:ext cx="630238"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56" name="Line 57"/>
          <p:cNvSpPr>
            <a:spLocks noChangeShapeType="1"/>
          </p:cNvSpPr>
          <p:nvPr/>
        </p:nvSpPr>
        <p:spPr bwMode="auto">
          <a:xfrm>
            <a:off x="7268547" y="5576888"/>
            <a:ext cx="669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57" name="Rectangle 58"/>
          <p:cNvSpPr>
            <a:spLocks noChangeArrowheads="1"/>
          </p:cNvSpPr>
          <p:nvPr/>
        </p:nvSpPr>
        <p:spPr bwMode="auto">
          <a:xfrm>
            <a:off x="8052772" y="5856288"/>
            <a:ext cx="41838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No rail</a:t>
            </a:r>
            <a:endParaRPr kumimoji="0" lang="en-US" altLang="en-US"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26383894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Key Issue 4: Why Might Cities Be More Sustainable?</a:t>
            </a:r>
          </a:p>
        </p:txBody>
      </p:sp>
      <p:sp>
        <p:nvSpPr>
          <p:cNvPr id="8" name="Content Placeholder 7"/>
          <p:cNvSpPr>
            <a:spLocks noGrp="1"/>
          </p:cNvSpPr>
          <p:nvPr>
            <p:ph sz="quarter" idx="13"/>
          </p:nvPr>
        </p:nvSpPr>
        <p:spPr/>
        <p:txBody>
          <a:bodyPr/>
          <a:lstStyle/>
          <a:p>
            <a:pPr marL="0" indent="0">
              <a:buNone/>
            </a:pPr>
            <a:r>
              <a:rPr lang="en-US" b="1" dirty="0">
                <a:solidFill>
                  <a:schemeClr val="tx2"/>
                </a:solidFill>
              </a:rPr>
              <a:t>13.4.1</a:t>
            </a:r>
            <a:r>
              <a:rPr lang="en-US" dirty="0">
                <a:solidFill>
                  <a:schemeClr val="tx1"/>
                </a:solidFill>
              </a:rPr>
              <a:t> The City Challenged</a:t>
            </a:r>
          </a:p>
          <a:p>
            <a:pPr marL="0" indent="0">
              <a:buNone/>
            </a:pPr>
            <a:r>
              <a:rPr lang="en-US" b="1" dirty="0">
                <a:solidFill>
                  <a:schemeClr val="tx2"/>
                </a:solidFill>
              </a:rPr>
              <a:t>13.4.2</a:t>
            </a:r>
            <a:r>
              <a:rPr lang="en-US" dirty="0">
                <a:solidFill>
                  <a:schemeClr val="tx1"/>
                </a:solidFill>
              </a:rPr>
              <a:t> The City Renewed</a:t>
            </a:r>
          </a:p>
          <a:p>
            <a:pPr marL="0" indent="0">
              <a:buNone/>
            </a:pPr>
            <a:r>
              <a:rPr lang="en-US" b="1" dirty="0">
                <a:solidFill>
                  <a:schemeClr val="tx2"/>
                </a:solidFill>
              </a:rPr>
              <a:t>13.4.3</a:t>
            </a:r>
            <a:r>
              <a:rPr lang="en-US" dirty="0">
                <a:solidFill>
                  <a:schemeClr val="tx1"/>
                </a:solidFill>
              </a:rPr>
              <a:t> Controlling Vehicles</a:t>
            </a:r>
          </a:p>
          <a:p>
            <a:pPr marL="0" indent="0">
              <a:buNone/>
            </a:pPr>
            <a:r>
              <a:rPr lang="en-US" b="1" dirty="0">
                <a:solidFill>
                  <a:schemeClr val="tx2"/>
                </a:solidFill>
              </a:rPr>
              <a:t>13.4.4</a:t>
            </a:r>
            <a:r>
              <a:rPr lang="en-US" dirty="0">
                <a:solidFill>
                  <a:schemeClr val="tx1"/>
                </a:solidFill>
              </a:rPr>
              <a:t> Impacts of Near-Future Changes in Vehicles</a:t>
            </a:r>
          </a:p>
        </p:txBody>
      </p:sp>
    </p:spTree>
    <p:extLst>
      <p:ext uri="{BB962C8B-B14F-4D97-AF65-F5344CB8AC3E}">
        <p14:creationId xmlns:p14="http://schemas.microsoft.com/office/powerpoint/2010/main" val="13084354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13.4.1 The City Challenged </a:t>
            </a:r>
            <a:r>
              <a:rPr lang="en-US" sz="2000" b="0" dirty="0"/>
              <a:t>(1 of 2)</a:t>
            </a:r>
          </a:p>
        </p:txBody>
      </p:sp>
      <p:sp>
        <p:nvSpPr>
          <p:cNvPr id="8" name="Content Placeholder 7"/>
          <p:cNvSpPr>
            <a:spLocks noGrp="1"/>
          </p:cNvSpPr>
          <p:nvPr>
            <p:ph sz="quarter" idx="13"/>
          </p:nvPr>
        </p:nvSpPr>
        <p:spPr>
          <a:xfrm>
            <a:off x="457200" y="1556326"/>
            <a:ext cx="8443914" cy="4434275"/>
          </a:xfrm>
        </p:spPr>
        <p:txBody>
          <a:bodyPr/>
          <a:lstStyle/>
          <a:p>
            <a:pPr indent="-256032"/>
            <a:r>
              <a:rPr lang="en-US" dirty="0"/>
              <a:t>The </a:t>
            </a:r>
            <a:r>
              <a:rPr lang="en-US" b="1" dirty="0"/>
              <a:t>underclass</a:t>
            </a:r>
            <a:r>
              <a:rPr lang="en-US" dirty="0"/>
              <a:t> is a group prevented from participating in the material benefits of society because of a host of social and economic challenges which include:</a:t>
            </a:r>
          </a:p>
          <a:p>
            <a:pPr marL="741600" lvl="1" indent="-429768">
              <a:buFont typeface="+mj-lt"/>
              <a:buAutoNum type="arabicPeriod"/>
            </a:pPr>
            <a:r>
              <a:rPr lang="en-US" dirty="0"/>
              <a:t>inadequate job skills</a:t>
            </a:r>
          </a:p>
          <a:p>
            <a:pPr marL="741600" lvl="1" indent="-429768">
              <a:buFont typeface="+mj-lt"/>
              <a:buAutoNum type="arabicPeriod"/>
            </a:pPr>
            <a:r>
              <a:rPr lang="en-US" dirty="0"/>
              <a:t>lack of transportation</a:t>
            </a:r>
          </a:p>
          <a:p>
            <a:pPr marL="741600" lvl="1" indent="-429768">
              <a:buFont typeface="+mj-lt"/>
              <a:buAutoNum type="arabicPeriod"/>
            </a:pPr>
            <a:r>
              <a:rPr lang="en-US" dirty="0"/>
              <a:t>homelessness</a:t>
            </a:r>
          </a:p>
          <a:p>
            <a:pPr marL="741600" lvl="1" indent="-429768">
              <a:buFont typeface="+mj-lt"/>
              <a:buAutoNum type="arabicPeriod"/>
            </a:pPr>
            <a:r>
              <a:rPr lang="en-US" dirty="0"/>
              <a:t>drugs and crime</a:t>
            </a:r>
          </a:p>
          <a:p>
            <a:pPr marL="741600" lvl="1" indent="-429768">
              <a:buFont typeface="+mj-lt"/>
              <a:buAutoNum type="arabicPeriod"/>
            </a:pPr>
            <a:r>
              <a:rPr lang="en-US" dirty="0"/>
              <a:t>inadequate municipal services (police, fire, health)</a:t>
            </a:r>
          </a:p>
        </p:txBody>
      </p:sp>
    </p:spTree>
    <p:extLst>
      <p:ext uri="{BB962C8B-B14F-4D97-AF65-F5344CB8AC3E}">
        <p14:creationId xmlns:p14="http://schemas.microsoft.com/office/powerpoint/2010/main" val="41901199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13.4.1 The City Challenged </a:t>
            </a:r>
            <a:r>
              <a:rPr lang="en-US" sz="2000" b="0" dirty="0"/>
              <a:t>(2 of 2)</a:t>
            </a:r>
            <a:endParaRPr lang="en-US" dirty="0"/>
          </a:p>
        </p:txBody>
      </p:sp>
      <p:sp>
        <p:nvSpPr>
          <p:cNvPr id="8" name="Content Placeholder 7"/>
          <p:cNvSpPr>
            <a:spLocks noGrp="1"/>
          </p:cNvSpPr>
          <p:nvPr>
            <p:ph sz="quarter" idx="13"/>
          </p:nvPr>
        </p:nvSpPr>
        <p:spPr>
          <a:xfrm>
            <a:off x="457200" y="1556325"/>
            <a:ext cx="8229600" cy="739200"/>
          </a:xfrm>
        </p:spPr>
        <p:txBody>
          <a:bodyPr/>
          <a:lstStyle/>
          <a:p>
            <a:pPr marL="0" indent="0">
              <a:buNone/>
              <a:tabLst>
                <a:tab pos="2800350" algn="l"/>
              </a:tabLst>
            </a:pPr>
            <a:r>
              <a:rPr lang="it-IT" sz="2200" b="1" dirty="0"/>
              <a:t>Figure 13-69:</a:t>
            </a:r>
            <a:r>
              <a:rPr lang="it-IT" sz="2200" dirty="0"/>
              <a:t> </a:t>
            </a:r>
            <a:r>
              <a:rPr lang="en-US" sz="2200" dirty="0"/>
              <a:t>People line up for free food in Cincinnati’s Over-the-Rhine neighborhood.</a:t>
            </a:r>
          </a:p>
        </p:txBody>
      </p:sp>
      <p:pic>
        <p:nvPicPr>
          <p:cNvPr id="2" name="Picture 1" descr="A group of people lining up for free food in Cincinnati’s Over the Rhine neighborhoo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273" y="2418012"/>
            <a:ext cx="5159455" cy="3972782"/>
          </a:xfrm>
          <a:prstGeom prst="rect">
            <a:avLst/>
          </a:prstGeom>
        </p:spPr>
      </p:pic>
    </p:spTree>
    <p:extLst>
      <p:ext uri="{BB962C8B-B14F-4D97-AF65-F5344CB8AC3E}">
        <p14:creationId xmlns:p14="http://schemas.microsoft.com/office/powerpoint/2010/main" val="9990827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13.4.2 The City Renewed </a:t>
            </a:r>
            <a:r>
              <a:rPr lang="en-US" sz="2000" b="0" dirty="0"/>
              <a:t>(1 of 6)</a:t>
            </a:r>
          </a:p>
        </p:txBody>
      </p:sp>
      <p:sp>
        <p:nvSpPr>
          <p:cNvPr id="8" name="Content Placeholder 7"/>
          <p:cNvSpPr>
            <a:spLocks noGrp="1"/>
          </p:cNvSpPr>
          <p:nvPr>
            <p:ph sz="quarter" idx="13"/>
          </p:nvPr>
        </p:nvSpPr>
        <p:spPr>
          <a:xfrm>
            <a:off x="457200" y="1556326"/>
            <a:ext cx="8443914" cy="4434275"/>
          </a:xfrm>
        </p:spPr>
        <p:txBody>
          <a:bodyPr/>
          <a:lstStyle/>
          <a:p>
            <a:pPr indent="-256032"/>
            <a:r>
              <a:rPr lang="en-US" dirty="0"/>
              <a:t>The process of converting an urban neighborhood from a low-income, renter-occupied area to a middle-class, owner-occupied area is called </a:t>
            </a:r>
            <a:r>
              <a:rPr lang="en-US" b="1" dirty="0"/>
              <a:t>gentrification</a:t>
            </a:r>
          </a:p>
          <a:p>
            <a:pPr indent="-256032"/>
            <a:r>
              <a:rPr lang="en-US" dirty="0"/>
              <a:t>Gentrification allows for a deteriorated inner-city to be revitalized but at the expense of lower income people who are sometimes forced to move out because the rents become too high for them</a:t>
            </a:r>
          </a:p>
        </p:txBody>
      </p:sp>
    </p:spTree>
    <p:extLst>
      <p:ext uri="{BB962C8B-B14F-4D97-AF65-F5344CB8AC3E}">
        <p14:creationId xmlns:p14="http://schemas.microsoft.com/office/powerpoint/2010/main" val="21776940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13.4.2 The City Renewed </a:t>
            </a:r>
            <a:r>
              <a:rPr lang="en-US" sz="2000" b="0" dirty="0"/>
              <a:t>(2 of 6)</a:t>
            </a:r>
            <a:endParaRPr lang="en-US" dirty="0"/>
          </a:p>
        </p:txBody>
      </p:sp>
      <p:sp>
        <p:nvSpPr>
          <p:cNvPr id="8" name="Content Placeholder 7"/>
          <p:cNvSpPr>
            <a:spLocks noGrp="1"/>
          </p:cNvSpPr>
          <p:nvPr>
            <p:ph sz="quarter" idx="13"/>
          </p:nvPr>
        </p:nvSpPr>
        <p:spPr>
          <a:xfrm>
            <a:off x="457200" y="1556326"/>
            <a:ext cx="8443914" cy="4434275"/>
          </a:xfrm>
        </p:spPr>
        <p:txBody>
          <a:bodyPr/>
          <a:lstStyle/>
          <a:p>
            <a:pPr indent="-256032"/>
            <a:r>
              <a:rPr lang="en-US" b="1" dirty="0"/>
              <a:t>Public housing</a:t>
            </a:r>
            <a:r>
              <a:rPr lang="en-US" dirty="0"/>
              <a:t> is government-owned housing rented to low-income people. These often were high-rise apartments in the United States and became centers of crime, drug-use because too many low-income families were concentrated into a high-density environment</a:t>
            </a:r>
          </a:p>
          <a:p>
            <a:pPr indent="-256032"/>
            <a:r>
              <a:rPr lang="en-US" dirty="0"/>
              <a:t>Public housing projects across the United States have been demolished in recent years and replace with single-family homes</a:t>
            </a:r>
          </a:p>
        </p:txBody>
      </p:sp>
    </p:spTree>
    <p:extLst>
      <p:ext uri="{BB962C8B-B14F-4D97-AF65-F5344CB8AC3E}">
        <p14:creationId xmlns:p14="http://schemas.microsoft.com/office/powerpoint/2010/main" val="30905122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13.4.2 The City Renewed </a:t>
            </a:r>
            <a:r>
              <a:rPr lang="en-US" sz="2000" b="0" dirty="0"/>
              <a:t>(3 of 6)</a:t>
            </a:r>
            <a:endParaRPr lang="en-US" dirty="0"/>
          </a:p>
        </p:txBody>
      </p:sp>
      <p:sp>
        <p:nvSpPr>
          <p:cNvPr id="8" name="Content Placeholder 7"/>
          <p:cNvSpPr>
            <a:spLocks noGrp="1"/>
          </p:cNvSpPr>
          <p:nvPr>
            <p:ph sz="quarter" idx="13"/>
          </p:nvPr>
        </p:nvSpPr>
        <p:spPr>
          <a:xfrm>
            <a:off x="457200" y="1556325"/>
            <a:ext cx="8229600" cy="1234500"/>
          </a:xfrm>
        </p:spPr>
        <p:txBody>
          <a:bodyPr/>
          <a:lstStyle/>
          <a:p>
            <a:pPr marL="0" indent="0">
              <a:buNone/>
              <a:tabLst>
                <a:tab pos="2800350" algn="l"/>
              </a:tabLst>
            </a:pPr>
            <a:r>
              <a:rPr lang="it-IT" sz="2000" b="1" dirty="0"/>
              <a:t>Figure 13-71:</a:t>
            </a:r>
            <a:r>
              <a:rPr lang="it-IT" sz="2000" dirty="0"/>
              <a:t> </a:t>
            </a:r>
            <a:r>
              <a:rPr lang="en-US" sz="2000" dirty="0"/>
              <a:t>Gentrification in the Over-the-Rhine neighborhood in Cincinnati (before, top and after, bottom): Critics of gentrification argue that the community becomes too expensive and pushes out poor residents.</a:t>
            </a:r>
          </a:p>
        </p:txBody>
      </p:sp>
      <p:pic>
        <p:nvPicPr>
          <p:cNvPr id="3" name="Picture 2" descr="Two pictures showing the gentrification in Cincinnati. Photo A, a Rosco discount store in the Over-the-Rhine with abandoned shops and residences. Photo B, buildings are removed and renovated with attractive shops and higher-cost hous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410" y="2920513"/>
            <a:ext cx="3715179" cy="3582496"/>
          </a:xfrm>
          <a:prstGeom prst="rect">
            <a:avLst/>
          </a:prstGeom>
        </p:spPr>
      </p:pic>
    </p:spTree>
    <p:extLst>
      <p:ext uri="{BB962C8B-B14F-4D97-AF65-F5344CB8AC3E}">
        <p14:creationId xmlns:p14="http://schemas.microsoft.com/office/powerpoint/2010/main" val="3131953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13.1.1 Cities </a:t>
            </a:r>
            <a:r>
              <a:rPr lang="en-IN" dirty="0" smtClean="0"/>
              <a:t>and </a:t>
            </a:r>
            <a:r>
              <a:rPr lang="en-IN" dirty="0"/>
              <a:t>Geography </a:t>
            </a:r>
            <a:r>
              <a:rPr lang="en-IN" sz="2000" b="0" dirty="0"/>
              <a:t>(5 of 5)</a:t>
            </a:r>
            <a:endParaRPr lang="en-IN" dirty="0"/>
          </a:p>
        </p:txBody>
      </p:sp>
      <p:sp>
        <p:nvSpPr>
          <p:cNvPr id="8" name="Content Placeholder 7"/>
          <p:cNvSpPr>
            <a:spLocks noGrp="1"/>
          </p:cNvSpPr>
          <p:nvPr>
            <p:ph sz="quarter" idx="13"/>
          </p:nvPr>
        </p:nvSpPr>
        <p:spPr>
          <a:xfrm>
            <a:off x="457200" y="1556326"/>
            <a:ext cx="8229600" cy="764179"/>
          </a:xfrm>
        </p:spPr>
        <p:txBody>
          <a:bodyPr/>
          <a:lstStyle/>
          <a:p>
            <a:pPr marL="0" indent="0">
              <a:buNone/>
              <a:tabLst>
                <a:tab pos="2800350" algn="l"/>
              </a:tabLst>
            </a:pPr>
            <a:r>
              <a:rPr lang="it-IT" sz="2200" b="1" dirty="0"/>
              <a:t>Figure 13-2:</a:t>
            </a:r>
            <a:r>
              <a:rPr lang="it-IT" sz="2200" dirty="0"/>
              <a:t> </a:t>
            </a:r>
            <a:r>
              <a:rPr lang="en-US" sz="2200" dirty="0"/>
              <a:t>A long stretch of contiguous urbanization stretches from Boston to Washington.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300" y="2347848"/>
            <a:ext cx="5123055" cy="3973810"/>
          </a:xfrm>
          <a:prstGeom prst="rect">
            <a:avLst/>
          </a:prstGeom>
        </p:spPr>
      </p:pic>
      <p:sp>
        <p:nvSpPr>
          <p:cNvPr id="166" name="Rectangle 5"/>
          <p:cNvSpPr>
            <a:spLocks noChangeArrowheads="1"/>
          </p:cNvSpPr>
          <p:nvPr/>
        </p:nvSpPr>
        <p:spPr bwMode="auto">
          <a:xfrm>
            <a:off x="3962386" y="5495926"/>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69" name="Rectangle 8"/>
          <p:cNvSpPr>
            <a:spLocks noChangeArrowheads="1"/>
          </p:cNvSpPr>
          <p:nvPr/>
        </p:nvSpPr>
        <p:spPr bwMode="auto">
          <a:xfrm>
            <a:off x="2374886" y="2941639"/>
            <a:ext cx="54983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Lake Ontario</a:t>
            </a:r>
            <a:endParaRPr kumimoji="0" lang="en-US" altLang="en-US" sz="1800" b="1" i="0" u="none" strike="noStrike" cap="none" normalizeH="0" baseline="0" dirty="0" smtClean="0">
              <a:ln>
                <a:noFill/>
              </a:ln>
              <a:solidFill>
                <a:schemeClr val="tx1"/>
              </a:solidFill>
              <a:effectLst/>
              <a:latin typeface="+mj-lt"/>
            </a:endParaRPr>
          </a:p>
        </p:txBody>
      </p:sp>
      <p:sp>
        <p:nvSpPr>
          <p:cNvPr id="104" name="Rectangle 296"/>
          <p:cNvSpPr>
            <a:spLocks noChangeArrowheads="1"/>
          </p:cNvSpPr>
          <p:nvPr/>
        </p:nvSpPr>
        <p:spPr bwMode="auto">
          <a:xfrm>
            <a:off x="3623198" y="6061076"/>
            <a:ext cx="28575"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0</a:t>
            </a:r>
            <a:endParaRPr kumimoji="0" lang="en-US" altLang="en-US" sz="1800" b="1" i="0" u="none" strike="noStrike" cap="none" normalizeH="0" baseline="0" dirty="0" smtClean="0">
              <a:ln>
                <a:noFill/>
              </a:ln>
              <a:solidFill>
                <a:schemeClr val="tx1"/>
              </a:solidFill>
              <a:effectLst/>
              <a:latin typeface="+mj-lt"/>
            </a:endParaRPr>
          </a:p>
        </p:txBody>
      </p:sp>
      <p:sp>
        <p:nvSpPr>
          <p:cNvPr id="105" name="Rectangle 297"/>
          <p:cNvSpPr>
            <a:spLocks noChangeArrowheads="1"/>
          </p:cNvSpPr>
          <p:nvPr/>
        </p:nvSpPr>
        <p:spPr bwMode="auto">
          <a:xfrm>
            <a:off x="4006836" y="6061076"/>
            <a:ext cx="57150"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50</a:t>
            </a:r>
            <a:endParaRPr kumimoji="0" lang="en-US" altLang="en-US" sz="1800" b="1" i="0" u="none" strike="noStrike" cap="none" normalizeH="0" baseline="0" dirty="0" smtClean="0">
              <a:ln>
                <a:noFill/>
              </a:ln>
              <a:solidFill>
                <a:schemeClr val="tx1"/>
              </a:solidFill>
              <a:effectLst/>
              <a:latin typeface="+mj-lt"/>
            </a:endParaRPr>
          </a:p>
        </p:txBody>
      </p:sp>
      <p:sp>
        <p:nvSpPr>
          <p:cNvPr id="107" name="Rectangle 299"/>
          <p:cNvSpPr>
            <a:spLocks noChangeArrowheads="1"/>
          </p:cNvSpPr>
          <p:nvPr/>
        </p:nvSpPr>
        <p:spPr bwMode="auto">
          <a:xfrm>
            <a:off x="3854436" y="6159501"/>
            <a:ext cx="57150"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50</a:t>
            </a:r>
            <a:endParaRPr kumimoji="0" lang="en-US" altLang="en-US" sz="1800" b="1" i="0" u="none" strike="noStrike" cap="none" normalizeH="0" baseline="0" dirty="0" smtClean="0">
              <a:ln>
                <a:noFill/>
              </a:ln>
              <a:solidFill>
                <a:schemeClr val="tx1"/>
              </a:solidFill>
              <a:effectLst/>
              <a:latin typeface="+mj-lt"/>
            </a:endParaRPr>
          </a:p>
        </p:txBody>
      </p:sp>
      <p:sp>
        <p:nvSpPr>
          <p:cNvPr id="108" name="Rectangle 300"/>
          <p:cNvSpPr>
            <a:spLocks noChangeArrowheads="1"/>
          </p:cNvSpPr>
          <p:nvPr/>
        </p:nvSpPr>
        <p:spPr bwMode="auto">
          <a:xfrm>
            <a:off x="4394186" y="6061076"/>
            <a:ext cx="230188"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100 Miles</a:t>
            </a:r>
            <a:endParaRPr kumimoji="0" lang="en-US" altLang="en-US" sz="1800" b="1" i="0" u="none" strike="noStrike" cap="none" normalizeH="0" baseline="0" dirty="0" smtClean="0">
              <a:ln>
                <a:noFill/>
              </a:ln>
              <a:solidFill>
                <a:schemeClr val="tx1"/>
              </a:solidFill>
              <a:effectLst/>
              <a:latin typeface="+mj-lt"/>
            </a:endParaRPr>
          </a:p>
        </p:txBody>
      </p:sp>
      <p:sp>
        <p:nvSpPr>
          <p:cNvPr id="109" name="Rectangle 301"/>
          <p:cNvSpPr>
            <a:spLocks noChangeArrowheads="1"/>
          </p:cNvSpPr>
          <p:nvPr/>
        </p:nvSpPr>
        <p:spPr bwMode="auto">
          <a:xfrm>
            <a:off x="4089386" y="6159501"/>
            <a:ext cx="366713"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100 Kilometers</a:t>
            </a:r>
            <a:endParaRPr kumimoji="0" lang="en-US" altLang="en-US" sz="1800" b="1" i="0" u="none" strike="noStrike" cap="none" normalizeH="0" baseline="0" smtClean="0">
              <a:ln>
                <a:noFill/>
              </a:ln>
              <a:solidFill>
                <a:schemeClr val="tx1"/>
              </a:solidFill>
              <a:effectLst/>
              <a:latin typeface="+mj-lt"/>
            </a:endParaRPr>
          </a:p>
        </p:txBody>
      </p:sp>
      <p:sp>
        <p:nvSpPr>
          <p:cNvPr id="110" name="Rectangle 302"/>
          <p:cNvSpPr>
            <a:spLocks noChangeArrowheads="1"/>
          </p:cNvSpPr>
          <p:nvPr/>
        </p:nvSpPr>
        <p:spPr bwMode="auto">
          <a:xfrm>
            <a:off x="6437298" y="5510214"/>
            <a:ext cx="38472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13" name="Rectangle 305"/>
          <p:cNvSpPr>
            <a:spLocks noChangeArrowheads="1"/>
          </p:cNvSpPr>
          <p:nvPr/>
        </p:nvSpPr>
        <p:spPr bwMode="auto">
          <a:xfrm>
            <a:off x="5407011" y="4640264"/>
            <a:ext cx="38792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EEF"/>
                </a:solidFill>
                <a:effectLst/>
                <a:latin typeface="+mj-lt"/>
              </a:rPr>
              <a:t>Lake Ontario</a:t>
            </a:r>
            <a:endParaRPr kumimoji="0" lang="en-US" altLang="en-US" sz="1800" b="1" i="0" u="none" strike="noStrike" cap="none" normalizeH="0" baseline="0" dirty="0" smtClean="0">
              <a:ln>
                <a:noFill/>
              </a:ln>
              <a:solidFill>
                <a:schemeClr val="tx1"/>
              </a:solidFill>
              <a:effectLst/>
              <a:latin typeface="+mj-lt"/>
            </a:endParaRPr>
          </a:p>
        </p:txBody>
      </p:sp>
      <p:sp>
        <p:nvSpPr>
          <p:cNvPr id="116" name="Rectangle 308"/>
          <p:cNvSpPr>
            <a:spLocks noChangeArrowheads="1"/>
          </p:cNvSpPr>
          <p:nvPr/>
        </p:nvSpPr>
        <p:spPr bwMode="auto">
          <a:xfrm>
            <a:off x="5397486" y="4475164"/>
            <a:ext cx="301365" cy="76944"/>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50000"/>
                    </a:schemeClr>
                  </a:glow>
                </a:effectLst>
                <a:latin typeface="Arial Black" panose="020B0A04020102020204" pitchFamily="34" charset="0"/>
              </a:rPr>
              <a:t>CANADA</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19" name="Rectangle 311"/>
          <p:cNvSpPr>
            <a:spLocks noChangeArrowheads="1"/>
          </p:cNvSpPr>
          <p:nvPr/>
        </p:nvSpPr>
        <p:spPr bwMode="auto">
          <a:xfrm>
            <a:off x="5397610" y="5492751"/>
            <a:ext cx="34304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Baltimore</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22" name="Rectangle 314"/>
          <p:cNvSpPr>
            <a:spLocks noChangeArrowheads="1"/>
          </p:cNvSpPr>
          <p:nvPr/>
        </p:nvSpPr>
        <p:spPr bwMode="auto">
          <a:xfrm>
            <a:off x="5700698" y="5676901"/>
            <a:ext cx="43281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Washington,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D.C.</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26" name="Rectangle 318"/>
          <p:cNvSpPr>
            <a:spLocks noChangeArrowheads="1"/>
          </p:cNvSpPr>
          <p:nvPr/>
        </p:nvSpPr>
        <p:spPr bwMode="auto">
          <a:xfrm>
            <a:off x="5525062" y="5383214"/>
            <a:ext cx="43281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Philadelphia</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27" name="Rectangle 319"/>
          <p:cNvSpPr>
            <a:spLocks noChangeArrowheads="1"/>
          </p:cNvSpPr>
          <p:nvPr/>
        </p:nvSpPr>
        <p:spPr bwMode="auto">
          <a:xfrm>
            <a:off x="6188061" y="5276851"/>
            <a:ext cx="34304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New York</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30" name="Rectangle 322"/>
          <p:cNvSpPr>
            <a:spLocks noChangeArrowheads="1"/>
          </p:cNvSpPr>
          <p:nvPr/>
        </p:nvSpPr>
        <p:spPr bwMode="auto">
          <a:xfrm>
            <a:off x="6638911" y="4870451"/>
            <a:ext cx="2468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Boston</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31" name="Rectangle 323"/>
          <p:cNvSpPr>
            <a:spLocks noChangeArrowheads="1"/>
          </p:cNvSpPr>
          <p:nvPr/>
        </p:nvSpPr>
        <p:spPr bwMode="auto">
          <a:xfrm>
            <a:off x="6703998" y="4462464"/>
            <a:ext cx="1074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50000"/>
                    </a:schemeClr>
                  </a:glow>
                </a:effectLst>
                <a:latin typeface="Arial Black" panose="020B0A04020102020204" pitchFamily="34" charset="0"/>
              </a:rPr>
              <a:t>ME</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32" name="Rectangle 324"/>
          <p:cNvSpPr>
            <a:spLocks noChangeArrowheads="1"/>
          </p:cNvSpPr>
          <p:nvPr/>
        </p:nvSpPr>
        <p:spPr bwMode="auto">
          <a:xfrm>
            <a:off x="6462698" y="4675189"/>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50000"/>
                    </a:schemeClr>
                  </a:glow>
                </a:effectLst>
                <a:latin typeface="Arial Black" panose="020B0A04020102020204" pitchFamily="34" charset="0"/>
              </a:rPr>
              <a:t>NH</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33" name="Rectangle 325"/>
          <p:cNvSpPr>
            <a:spLocks noChangeArrowheads="1"/>
          </p:cNvSpPr>
          <p:nvPr/>
        </p:nvSpPr>
        <p:spPr bwMode="auto">
          <a:xfrm>
            <a:off x="6410311" y="4897439"/>
            <a:ext cx="11060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50000"/>
                    </a:schemeClr>
                  </a:glow>
                </a:effectLst>
                <a:latin typeface="Arial Black" panose="020B0A04020102020204" pitchFamily="34" charset="0"/>
              </a:rPr>
              <a:t>MA</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34" name="Rectangle 326"/>
          <p:cNvSpPr>
            <a:spLocks noChangeArrowheads="1"/>
          </p:cNvSpPr>
          <p:nvPr/>
        </p:nvSpPr>
        <p:spPr bwMode="auto">
          <a:xfrm>
            <a:off x="6335698" y="5053014"/>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50000"/>
                    </a:schemeClr>
                  </a:glow>
                </a:effectLst>
                <a:latin typeface="Arial Black" panose="020B0A04020102020204" pitchFamily="34" charset="0"/>
              </a:rPr>
              <a:t>CT</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35" name="Rectangle 327"/>
          <p:cNvSpPr>
            <a:spLocks noChangeArrowheads="1"/>
          </p:cNvSpPr>
          <p:nvPr/>
        </p:nvSpPr>
        <p:spPr bwMode="auto">
          <a:xfrm>
            <a:off x="6523023" y="5070476"/>
            <a:ext cx="7534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58595B"/>
                </a:solidFill>
                <a:effectLst>
                  <a:glow rad="63500">
                    <a:schemeClr val="bg1">
                      <a:alpha val="50000"/>
                    </a:schemeClr>
                  </a:glow>
                </a:effectLst>
                <a:latin typeface="Arial Black" panose="020B0A04020102020204" pitchFamily="34" charset="0"/>
              </a:rPr>
              <a:t>RI</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36" name="Rectangle 328"/>
          <p:cNvSpPr>
            <a:spLocks noChangeArrowheads="1"/>
          </p:cNvSpPr>
          <p:nvPr/>
        </p:nvSpPr>
        <p:spPr bwMode="auto">
          <a:xfrm>
            <a:off x="6300773" y="4576764"/>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50000"/>
                    </a:schemeClr>
                  </a:glow>
                </a:effectLst>
                <a:latin typeface="Arial Black" panose="020B0A04020102020204" pitchFamily="34" charset="0"/>
              </a:rPr>
              <a:t>VT</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37" name="Rectangle 329"/>
          <p:cNvSpPr>
            <a:spLocks noChangeArrowheads="1"/>
          </p:cNvSpPr>
          <p:nvPr/>
        </p:nvSpPr>
        <p:spPr bwMode="auto">
          <a:xfrm>
            <a:off x="5907073" y="4773614"/>
            <a:ext cx="10259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50000"/>
                    </a:schemeClr>
                  </a:glow>
                </a:effectLst>
                <a:latin typeface="Arial Black" panose="020B0A04020102020204" pitchFamily="34" charset="0"/>
              </a:rPr>
              <a:t>NY</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38" name="Rectangle 330"/>
          <p:cNvSpPr>
            <a:spLocks noChangeArrowheads="1"/>
          </p:cNvSpPr>
          <p:nvPr/>
        </p:nvSpPr>
        <p:spPr bwMode="auto">
          <a:xfrm>
            <a:off x="5589573" y="5232401"/>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50000"/>
                    </a:schemeClr>
                  </a:glow>
                </a:effectLst>
                <a:latin typeface="Arial Black" panose="020B0A04020102020204" pitchFamily="34" charset="0"/>
              </a:rPr>
              <a:t>PA</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40" name="Rectangle 332"/>
          <p:cNvSpPr>
            <a:spLocks noChangeArrowheads="1"/>
          </p:cNvSpPr>
          <p:nvPr/>
        </p:nvSpPr>
        <p:spPr bwMode="auto">
          <a:xfrm>
            <a:off x="6011056" y="5298281"/>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50000"/>
                    </a:schemeClr>
                  </a:glow>
                </a:effectLst>
                <a:latin typeface="Arial Black" panose="020B0A04020102020204" pitchFamily="34" charset="0"/>
              </a:rPr>
              <a:t>NJ</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41" name="Rectangle 333"/>
          <p:cNvSpPr>
            <a:spLocks noChangeArrowheads="1"/>
          </p:cNvSpPr>
          <p:nvPr/>
        </p:nvSpPr>
        <p:spPr bwMode="auto">
          <a:xfrm>
            <a:off x="5891198" y="5605464"/>
            <a:ext cx="961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50000"/>
                    </a:schemeClr>
                  </a:glow>
                </a:effectLst>
                <a:latin typeface="Arial Black" panose="020B0A04020102020204" pitchFamily="34" charset="0"/>
              </a:rPr>
              <a:t>DE</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42" name="Rectangle 334"/>
          <p:cNvSpPr>
            <a:spLocks noChangeArrowheads="1"/>
          </p:cNvSpPr>
          <p:nvPr/>
        </p:nvSpPr>
        <p:spPr bwMode="auto">
          <a:xfrm>
            <a:off x="5738798" y="5595939"/>
            <a:ext cx="11060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50000"/>
                    </a:schemeClr>
                  </a:glow>
                </a:effectLst>
                <a:latin typeface="Arial Black" panose="020B0A04020102020204" pitchFamily="34" charset="0"/>
              </a:rPr>
              <a:t>MD</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43" name="Rectangle 335"/>
          <p:cNvSpPr>
            <a:spLocks noChangeArrowheads="1"/>
          </p:cNvSpPr>
          <p:nvPr/>
        </p:nvSpPr>
        <p:spPr bwMode="auto">
          <a:xfrm>
            <a:off x="5300648" y="5565776"/>
            <a:ext cx="11381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50000"/>
                    </a:schemeClr>
                  </a:glow>
                </a:effectLst>
                <a:latin typeface="Arial Black" panose="020B0A04020102020204" pitchFamily="34" charset="0"/>
              </a:rPr>
              <a:t>WV</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44" name="Rectangle 336"/>
          <p:cNvSpPr>
            <a:spLocks noChangeArrowheads="1"/>
          </p:cNvSpPr>
          <p:nvPr/>
        </p:nvSpPr>
        <p:spPr bwMode="auto">
          <a:xfrm>
            <a:off x="5497498" y="5810251"/>
            <a:ext cx="9938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50000"/>
                    </a:schemeClr>
                  </a:glow>
                </a:effectLst>
                <a:latin typeface="Arial Black" panose="020B0A04020102020204" pitchFamily="34" charset="0"/>
              </a:rPr>
              <a:t>VA</a:t>
            </a:r>
            <a:endParaRPr kumimoji="0" lang="en-US" altLang="en-US" sz="5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46" name="Rectangle 338"/>
          <p:cNvSpPr>
            <a:spLocks noChangeArrowheads="1"/>
          </p:cNvSpPr>
          <p:nvPr/>
        </p:nvSpPr>
        <p:spPr bwMode="auto">
          <a:xfrm>
            <a:off x="6353955" y="5808663"/>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147" name="Rectangle 339"/>
          <p:cNvSpPr>
            <a:spLocks noChangeArrowheads="1"/>
          </p:cNvSpPr>
          <p:nvPr/>
        </p:nvSpPr>
        <p:spPr bwMode="auto">
          <a:xfrm>
            <a:off x="6495243" y="5808663"/>
            <a:ext cx="5770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50</a:t>
            </a:r>
            <a:endParaRPr kumimoji="0" lang="en-US" altLang="en-US" sz="1600" b="1" i="0" u="none" strike="noStrike" cap="none" normalizeH="0" baseline="0" smtClean="0">
              <a:ln>
                <a:noFill/>
              </a:ln>
              <a:solidFill>
                <a:schemeClr val="tx1"/>
              </a:solidFill>
              <a:effectLst/>
              <a:latin typeface="+mj-lt"/>
            </a:endParaRPr>
          </a:p>
        </p:txBody>
      </p:sp>
      <p:sp>
        <p:nvSpPr>
          <p:cNvPr id="148" name="Rectangle 340"/>
          <p:cNvSpPr>
            <a:spLocks noChangeArrowheads="1"/>
          </p:cNvSpPr>
          <p:nvPr/>
        </p:nvSpPr>
        <p:spPr bwMode="auto">
          <a:xfrm>
            <a:off x="6353955" y="5911850"/>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149" name="Rectangle 341"/>
          <p:cNvSpPr>
            <a:spLocks noChangeArrowheads="1"/>
          </p:cNvSpPr>
          <p:nvPr/>
        </p:nvSpPr>
        <p:spPr bwMode="auto">
          <a:xfrm>
            <a:off x="6439680" y="5911850"/>
            <a:ext cx="5770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50</a:t>
            </a:r>
            <a:endParaRPr kumimoji="0" lang="en-US" altLang="en-US" sz="1600" b="1" i="0" u="none" strike="noStrike" cap="none" normalizeH="0" baseline="0" smtClean="0">
              <a:ln>
                <a:noFill/>
              </a:ln>
              <a:solidFill>
                <a:schemeClr val="tx1"/>
              </a:solidFill>
              <a:effectLst/>
              <a:latin typeface="+mj-lt"/>
            </a:endParaRPr>
          </a:p>
        </p:txBody>
      </p:sp>
      <p:sp>
        <p:nvSpPr>
          <p:cNvPr id="150" name="Rectangle 342"/>
          <p:cNvSpPr>
            <a:spLocks noChangeArrowheads="1"/>
          </p:cNvSpPr>
          <p:nvPr/>
        </p:nvSpPr>
        <p:spPr bwMode="auto">
          <a:xfrm>
            <a:off x="6633355" y="5808663"/>
            <a:ext cx="23083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100 Miles</a:t>
            </a:r>
            <a:endParaRPr kumimoji="0" lang="en-US" altLang="en-US" sz="1600" b="1" i="0" u="none" strike="noStrike" cap="none" normalizeH="0" baseline="0" dirty="0" smtClean="0">
              <a:ln>
                <a:noFill/>
              </a:ln>
              <a:solidFill>
                <a:schemeClr val="tx1"/>
              </a:solidFill>
              <a:effectLst/>
              <a:latin typeface="+mj-lt"/>
            </a:endParaRPr>
          </a:p>
        </p:txBody>
      </p:sp>
      <p:sp>
        <p:nvSpPr>
          <p:cNvPr id="151" name="Rectangle 343"/>
          <p:cNvSpPr>
            <a:spLocks noChangeArrowheads="1"/>
          </p:cNvSpPr>
          <p:nvPr/>
        </p:nvSpPr>
        <p:spPr bwMode="auto">
          <a:xfrm>
            <a:off x="6542868" y="5911850"/>
            <a:ext cx="36708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100 Kilometers</a:t>
            </a:r>
            <a:endParaRPr kumimoji="0" lang="en-US" altLang="en-US" sz="1600" b="1" i="0" u="none" strike="noStrike" cap="none" normalizeH="0" baseline="0" dirty="0" smtClean="0">
              <a:ln>
                <a:noFill/>
              </a:ln>
              <a:solidFill>
                <a:schemeClr val="tx1"/>
              </a:solidFill>
              <a:effectLst/>
              <a:latin typeface="+mj-lt"/>
            </a:endParaRPr>
          </a:p>
        </p:txBody>
      </p:sp>
      <p:sp>
        <p:nvSpPr>
          <p:cNvPr id="152" name="Rectangle 344"/>
          <p:cNvSpPr>
            <a:spLocks noChangeArrowheads="1"/>
          </p:cNvSpPr>
          <p:nvPr/>
        </p:nvSpPr>
        <p:spPr bwMode="auto">
          <a:xfrm>
            <a:off x="6146786" y="6092825"/>
            <a:ext cx="763029"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smtClean="0">
                <a:ln>
                  <a:noFill/>
                </a:ln>
                <a:solidFill>
                  <a:srgbClr val="000000"/>
                </a:solidFill>
                <a:effectLst/>
                <a:latin typeface="+mj-lt"/>
              </a:rPr>
              <a:t>Metropolitan statistical area</a:t>
            </a:r>
            <a:endParaRPr kumimoji="0" lang="en-US" altLang="en-US" sz="450" b="1" i="0" u="none" strike="noStrike" cap="none" normalizeH="0" baseline="0" dirty="0" smtClean="0">
              <a:ln>
                <a:noFill/>
              </a:ln>
              <a:solidFill>
                <a:schemeClr val="tx1"/>
              </a:solidFill>
              <a:effectLst/>
              <a:latin typeface="+mj-lt"/>
            </a:endParaRPr>
          </a:p>
        </p:txBody>
      </p:sp>
      <p:sp>
        <p:nvSpPr>
          <p:cNvPr id="159" name="Rectangle 351"/>
          <p:cNvSpPr>
            <a:spLocks noChangeArrowheads="1"/>
          </p:cNvSpPr>
          <p:nvPr/>
        </p:nvSpPr>
        <p:spPr bwMode="auto">
          <a:xfrm>
            <a:off x="6146786" y="6196012"/>
            <a:ext cx="759823"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smtClean="0">
                <a:ln>
                  <a:noFill/>
                </a:ln>
                <a:solidFill>
                  <a:srgbClr val="000000"/>
                </a:solidFill>
                <a:effectLst/>
                <a:latin typeface="+mj-lt"/>
              </a:rPr>
              <a:t>Micropolitan statistical area</a:t>
            </a:r>
            <a:endParaRPr kumimoji="0" lang="en-US" altLang="en-US" sz="450" b="1" i="0" u="none" strike="noStrike" cap="none" normalizeH="0" baseline="0" smtClean="0">
              <a:ln>
                <a:noFill/>
              </a:ln>
              <a:solidFill>
                <a:schemeClr val="tx1"/>
              </a:solidFill>
              <a:effectLst/>
              <a:latin typeface="+mj-lt"/>
            </a:endParaRPr>
          </a:p>
        </p:txBody>
      </p:sp>
      <p:sp>
        <p:nvSpPr>
          <p:cNvPr id="366" name="Rectangle 299"/>
          <p:cNvSpPr>
            <a:spLocks noChangeArrowheads="1"/>
          </p:cNvSpPr>
          <p:nvPr/>
        </p:nvSpPr>
        <p:spPr bwMode="auto">
          <a:xfrm>
            <a:off x="3623058" y="6159499"/>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0</a:t>
            </a:r>
            <a:endParaRPr kumimoji="0" lang="en-US" altLang="en-US" sz="1800" b="1" i="0" u="none" strike="noStrike" cap="none" normalizeH="0" baseline="0" dirty="0" smtClean="0">
              <a:ln>
                <a:noFill/>
              </a:ln>
              <a:solidFill>
                <a:schemeClr val="tx1"/>
              </a:solidFill>
              <a:effectLst/>
              <a:latin typeface="+mj-lt"/>
            </a:endParaRPr>
          </a:p>
        </p:txBody>
      </p:sp>
      <p:sp>
        <p:nvSpPr>
          <p:cNvPr id="183" name="Rectangle 22"/>
          <p:cNvSpPr>
            <a:spLocks noChangeArrowheads="1"/>
          </p:cNvSpPr>
          <p:nvPr/>
        </p:nvSpPr>
        <p:spPr bwMode="auto">
          <a:xfrm>
            <a:off x="4065574" y="4497389"/>
            <a:ext cx="351058" cy="92333"/>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j-lt"/>
              </a:rPr>
              <a:t>New York</a:t>
            </a:r>
            <a:endParaRPr kumimoji="0" lang="en-US" altLang="en-US" sz="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86" name="Rectangle 25"/>
          <p:cNvSpPr>
            <a:spLocks noChangeArrowheads="1"/>
          </p:cNvSpPr>
          <p:nvPr/>
        </p:nvSpPr>
        <p:spPr bwMode="auto">
          <a:xfrm>
            <a:off x="5192699" y="3633789"/>
            <a:ext cx="264496" cy="92333"/>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j-lt"/>
              </a:rPr>
              <a:t>Boston</a:t>
            </a:r>
            <a:endParaRPr kumimoji="0" lang="en-US" altLang="en-US" sz="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82" name="Rectangle 21"/>
          <p:cNvSpPr>
            <a:spLocks noChangeArrowheads="1"/>
          </p:cNvSpPr>
          <p:nvPr/>
        </p:nvSpPr>
        <p:spPr bwMode="auto">
          <a:xfrm>
            <a:off x="3605199" y="4927601"/>
            <a:ext cx="450444" cy="92333"/>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j-lt"/>
              </a:rPr>
              <a:t>Philadelphia</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71" name="Rectangle 110"/>
          <p:cNvSpPr>
            <a:spLocks noChangeArrowheads="1"/>
          </p:cNvSpPr>
          <p:nvPr/>
        </p:nvSpPr>
        <p:spPr bwMode="auto">
          <a:xfrm>
            <a:off x="3179749" y="4652964"/>
            <a:ext cx="20518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Reading</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6" name="Rectangle 228"/>
          <p:cNvSpPr>
            <a:spLocks noChangeArrowheads="1"/>
          </p:cNvSpPr>
          <p:nvPr/>
        </p:nvSpPr>
        <p:spPr bwMode="auto">
          <a:xfrm>
            <a:off x="2927336" y="4478335"/>
            <a:ext cx="20999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Sunbury</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9" name="Rectangle 231"/>
          <p:cNvSpPr>
            <a:spLocks noChangeArrowheads="1"/>
          </p:cNvSpPr>
          <p:nvPr/>
        </p:nvSpPr>
        <p:spPr bwMode="auto">
          <a:xfrm>
            <a:off x="2619361" y="4464048"/>
            <a:ext cx="29335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Selinsgrove</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55" name="Rectangle 247"/>
          <p:cNvSpPr>
            <a:spLocks noChangeArrowheads="1"/>
          </p:cNvSpPr>
          <p:nvPr/>
        </p:nvSpPr>
        <p:spPr bwMode="auto">
          <a:xfrm>
            <a:off x="2981311" y="4691064"/>
            <a:ext cx="218008"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Lebanon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9" name="Rectangle 251"/>
          <p:cNvSpPr>
            <a:spLocks noChangeArrowheads="1"/>
          </p:cNvSpPr>
          <p:nvPr/>
        </p:nvSpPr>
        <p:spPr bwMode="auto">
          <a:xfrm>
            <a:off x="3268648" y="4852989"/>
            <a:ext cx="323807"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Philadelphia-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Camden-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Wilmington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62" name="Rectangle 254"/>
          <p:cNvSpPr>
            <a:spLocks noChangeArrowheads="1"/>
          </p:cNvSpPr>
          <p:nvPr/>
        </p:nvSpPr>
        <p:spPr bwMode="auto">
          <a:xfrm>
            <a:off x="3667831" y="4729164"/>
            <a:ext cx="211596"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Trenton-</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Ewing</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7" name="Rectangle 249"/>
          <p:cNvSpPr>
            <a:spLocks noChangeArrowheads="1"/>
          </p:cNvSpPr>
          <p:nvPr/>
        </p:nvSpPr>
        <p:spPr bwMode="auto">
          <a:xfrm>
            <a:off x="2671748" y="4646614"/>
            <a:ext cx="280526"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Harrisburg-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Carlisle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1" name="Rectangle 233"/>
          <p:cNvSpPr>
            <a:spLocks noChangeArrowheads="1"/>
          </p:cNvSpPr>
          <p:nvPr/>
        </p:nvSpPr>
        <p:spPr bwMode="auto">
          <a:xfrm>
            <a:off x="2470933" y="4518026"/>
            <a:ext cx="266098"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Lewistown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87" name="Rectangle 26"/>
          <p:cNvSpPr>
            <a:spLocks noChangeArrowheads="1"/>
          </p:cNvSpPr>
          <p:nvPr/>
        </p:nvSpPr>
        <p:spPr bwMode="auto">
          <a:xfrm>
            <a:off x="2883243" y="5086351"/>
            <a:ext cx="254878"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Baltimore-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Towson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72" name="Rectangle 11"/>
          <p:cNvSpPr>
            <a:spLocks noChangeArrowheads="1"/>
          </p:cNvSpPr>
          <p:nvPr/>
        </p:nvSpPr>
        <p:spPr bwMode="auto">
          <a:xfrm>
            <a:off x="2252649" y="2525714"/>
            <a:ext cx="384721" cy="107722"/>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50000"/>
                    </a:schemeClr>
                  </a:glow>
                </a:effectLst>
                <a:latin typeface="+mj-lt"/>
              </a:rPr>
              <a:t>CANADA</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99" name="Rectangle 38"/>
          <p:cNvSpPr>
            <a:spLocks noChangeArrowheads="1"/>
          </p:cNvSpPr>
          <p:nvPr/>
        </p:nvSpPr>
        <p:spPr bwMode="auto">
          <a:xfrm>
            <a:off x="2459407" y="4323556"/>
            <a:ext cx="187552"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State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College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31" name="Rectangle 70"/>
          <p:cNvSpPr>
            <a:spLocks noChangeArrowheads="1"/>
          </p:cNvSpPr>
          <p:nvPr/>
        </p:nvSpPr>
        <p:spPr bwMode="auto">
          <a:xfrm>
            <a:off x="2903524" y="3741739"/>
            <a:ext cx="155492"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Elmira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39" name="Rectangle 78"/>
          <p:cNvSpPr>
            <a:spLocks noChangeArrowheads="1"/>
          </p:cNvSpPr>
          <p:nvPr/>
        </p:nvSpPr>
        <p:spPr bwMode="auto">
          <a:xfrm>
            <a:off x="3144824" y="3295651"/>
            <a:ext cx="22923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Syracuse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2" name="Rectangle 81"/>
          <p:cNvSpPr>
            <a:spLocks noChangeArrowheads="1"/>
          </p:cNvSpPr>
          <p:nvPr/>
        </p:nvSpPr>
        <p:spPr bwMode="auto">
          <a:xfrm>
            <a:off x="3211809" y="2735264"/>
            <a:ext cx="282129"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Watertown-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Fort Drum</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6" name="Rectangle 85"/>
          <p:cNvSpPr>
            <a:spLocks noChangeArrowheads="1"/>
          </p:cNvSpPr>
          <p:nvPr/>
        </p:nvSpPr>
        <p:spPr bwMode="auto">
          <a:xfrm>
            <a:off x="3480127" y="2538414"/>
            <a:ext cx="327013"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Ogdensburg-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Massena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72" name="Rectangle 111"/>
          <p:cNvSpPr>
            <a:spLocks noChangeArrowheads="1"/>
          </p:cNvSpPr>
          <p:nvPr/>
        </p:nvSpPr>
        <p:spPr bwMode="auto">
          <a:xfrm>
            <a:off x="3019412" y="4529931"/>
            <a:ext cx="230832"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Pottsville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74" name="Rectangle 113"/>
          <p:cNvSpPr>
            <a:spLocks noChangeArrowheads="1"/>
          </p:cNvSpPr>
          <p:nvPr/>
        </p:nvSpPr>
        <p:spPr bwMode="auto">
          <a:xfrm>
            <a:off x="3326881" y="4461669"/>
            <a:ext cx="266098"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Allentown-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Bethlehem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Easton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77" name="Rectangle 116"/>
          <p:cNvSpPr>
            <a:spLocks noChangeArrowheads="1"/>
          </p:cNvSpPr>
          <p:nvPr/>
        </p:nvSpPr>
        <p:spPr bwMode="auto">
          <a:xfrm>
            <a:off x="3365299" y="4269581"/>
            <a:ext cx="310983"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East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Stroudsburg</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79" name="Rectangle 118"/>
          <p:cNvSpPr>
            <a:spLocks noChangeArrowheads="1"/>
          </p:cNvSpPr>
          <p:nvPr/>
        </p:nvSpPr>
        <p:spPr bwMode="auto">
          <a:xfrm>
            <a:off x="3763156" y="4092574"/>
            <a:ext cx="370294"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Poughkeepsie-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Newburgh-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Middletown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87" name="Rectangle 126"/>
          <p:cNvSpPr>
            <a:spLocks noChangeArrowheads="1"/>
          </p:cNvSpPr>
          <p:nvPr/>
        </p:nvSpPr>
        <p:spPr bwMode="auto">
          <a:xfrm>
            <a:off x="4143921" y="4214813"/>
            <a:ext cx="282129"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Bridgeport-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Stamford-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Norwalk</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98" name="Rectangle 137"/>
          <p:cNvSpPr>
            <a:spLocks noChangeArrowheads="1"/>
          </p:cNvSpPr>
          <p:nvPr/>
        </p:nvSpPr>
        <p:spPr bwMode="auto">
          <a:xfrm>
            <a:off x="4306874" y="4094164"/>
            <a:ext cx="293350"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New Haven-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Milford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03" name="Rectangle 142"/>
          <p:cNvSpPr>
            <a:spLocks noChangeArrowheads="1"/>
          </p:cNvSpPr>
          <p:nvPr/>
        </p:nvSpPr>
        <p:spPr bwMode="auto">
          <a:xfrm>
            <a:off x="4667640" y="4083051"/>
            <a:ext cx="221214"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Norwich-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New</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London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06" name="Rectangle 145"/>
          <p:cNvSpPr>
            <a:spLocks noChangeArrowheads="1"/>
          </p:cNvSpPr>
          <p:nvPr/>
        </p:nvSpPr>
        <p:spPr bwMode="auto">
          <a:xfrm>
            <a:off x="4434898" y="3876676"/>
            <a:ext cx="280526"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 b="1" dirty="0" smtClean="0">
                <a:solidFill>
                  <a:srgbClr val="000000"/>
                </a:solidFill>
                <a:effectLst>
                  <a:glow rad="63500">
                    <a:schemeClr val="bg1">
                      <a:alpha val="50000"/>
                    </a:schemeClr>
                  </a:glow>
                </a:effectLst>
                <a:latin typeface="+mj-lt"/>
              </a:rPr>
              <a:t>Hartford-</a:t>
            </a:r>
          </a:p>
          <a:p>
            <a:pPr lvl="0" algn="ctr"/>
            <a:r>
              <a:rPr lang="en-US" altLang="en-US" sz="400" b="1" dirty="0">
                <a:solidFill>
                  <a:srgbClr val="000000"/>
                </a:solidFill>
                <a:effectLst>
                  <a:glow rad="63500">
                    <a:schemeClr val="bg1">
                      <a:alpha val="50000"/>
                    </a:schemeClr>
                  </a:glow>
                </a:effectLst>
                <a:latin typeface="+mj-lt"/>
              </a:rPr>
              <a:t>W. </a:t>
            </a:r>
            <a:r>
              <a:rPr lang="en-US" altLang="en-US" sz="400" b="1" dirty="0" smtClean="0">
                <a:solidFill>
                  <a:srgbClr val="000000"/>
                </a:solidFill>
                <a:effectLst>
                  <a:glow rad="63500">
                    <a:schemeClr val="bg1">
                      <a:alpha val="50000"/>
                    </a:schemeClr>
                  </a:glow>
                </a:effectLst>
                <a:latin typeface="+mj-lt"/>
              </a:rPr>
              <a:t>Hartford</a:t>
            </a:r>
          </a:p>
          <a:p>
            <a:pPr lvl="0" algn="ctr"/>
            <a:r>
              <a:rPr lang="en-US" altLang="en-US" sz="400" b="1" dirty="0">
                <a:solidFill>
                  <a:srgbClr val="000000"/>
                </a:solidFill>
                <a:effectLst>
                  <a:glow rad="63500">
                    <a:schemeClr val="bg1">
                      <a:alpha val="50000"/>
                    </a:schemeClr>
                  </a:glow>
                </a:effectLst>
                <a:latin typeface="+mj-lt"/>
              </a:rPr>
              <a:t>E. Hartford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16" name="Rectangle 155"/>
          <p:cNvSpPr>
            <a:spLocks noChangeArrowheads="1"/>
          </p:cNvSpPr>
          <p:nvPr/>
        </p:nvSpPr>
        <p:spPr bwMode="auto">
          <a:xfrm>
            <a:off x="4861941" y="3960814"/>
            <a:ext cx="336631"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Providence-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New Bedford-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Fall River</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27" name="Rectangle 166"/>
          <p:cNvSpPr>
            <a:spLocks noChangeArrowheads="1"/>
          </p:cNvSpPr>
          <p:nvPr/>
        </p:nvSpPr>
        <p:spPr bwMode="auto">
          <a:xfrm>
            <a:off x="4718036" y="3706814"/>
            <a:ext cx="251672"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Worcester</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331" name="Rectangle 170"/>
          <p:cNvSpPr>
            <a:spLocks noChangeArrowheads="1"/>
          </p:cNvSpPr>
          <p:nvPr/>
        </p:nvSpPr>
        <p:spPr bwMode="auto">
          <a:xfrm>
            <a:off x="5171814" y="4183064"/>
            <a:ext cx="218008"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Vineyard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Haven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36" name="Rectangle 175"/>
          <p:cNvSpPr>
            <a:spLocks noChangeArrowheads="1"/>
          </p:cNvSpPr>
          <p:nvPr/>
        </p:nvSpPr>
        <p:spPr bwMode="auto">
          <a:xfrm>
            <a:off x="4260836" y="3305176"/>
            <a:ext cx="29014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Bennington</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38" name="Rectangle 177"/>
          <p:cNvSpPr>
            <a:spLocks noChangeArrowheads="1"/>
          </p:cNvSpPr>
          <p:nvPr/>
        </p:nvSpPr>
        <p:spPr bwMode="auto">
          <a:xfrm>
            <a:off x="4541290" y="2933701"/>
            <a:ext cx="272510"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Claremont-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Lebanon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44" name="Rectangle 183"/>
          <p:cNvSpPr>
            <a:spLocks noChangeArrowheads="1"/>
          </p:cNvSpPr>
          <p:nvPr/>
        </p:nvSpPr>
        <p:spPr bwMode="auto">
          <a:xfrm>
            <a:off x="4476736" y="2655889"/>
            <a:ext cx="13305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Barre</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347" name="Rectangle 186"/>
          <p:cNvSpPr>
            <a:spLocks noChangeArrowheads="1"/>
          </p:cNvSpPr>
          <p:nvPr/>
        </p:nvSpPr>
        <p:spPr bwMode="auto">
          <a:xfrm>
            <a:off x="4265893" y="2371726"/>
            <a:ext cx="280526"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Burlington-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Burlington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50" name="Rectangle 189"/>
          <p:cNvSpPr>
            <a:spLocks noChangeArrowheads="1"/>
          </p:cNvSpPr>
          <p:nvPr/>
        </p:nvSpPr>
        <p:spPr bwMode="auto">
          <a:xfrm>
            <a:off x="3951274" y="2411414"/>
            <a:ext cx="288541"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Plattsburgh</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54" name="Rectangle 193"/>
          <p:cNvSpPr>
            <a:spLocks noChangeArrowheads="1"/>
          </p:cNvSpPr>
          <p:nvPr/>
        </p:nvSpPr>
        <p:spPr bwMode="auto">
          <a:xfrm>
            <a:off x="4803761" y="3159126"/>
            <a:ext cx="21320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Concord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59" name="Rectangle 198"/>
          <p:cNvSpPr>
            <a:spLocks noChangeArrowheads="1"/>
          </p:cNvSpPr>
          <p:nvPr/>
        </p:nvSpPr>
        <p:spPr bwMode="auto">
          <a:xfrm>
            <a:off x="4895836" y="3036889"/>
            <a:ext cx="19717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Laconia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5" name="Rectangle 217"/>
          <p:cNvSpPr>
            <a:spLocks noChangeArrowheads="1"/>
          </p:cNvSpPr>
          <p:nvPr/>
        </p:nvSpPr>
        <p:spPr bwMode="auto">
          <a:xfrm>
            <a:off x="3949686" y="3443289"/>
            <a:ext cx="338234"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Albany-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Schenectady-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Troy</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9" name="Rectangle 221"/>
          <p:cNvSpPr>
            <a:spLocks noChangeArrowheads="1"/>
          </p:cNvSpPr>
          <p:nvPr/>
        </p:nvSpPr>
        <p:spPr bwMode="auto">
          <a:xfrm>
            <a:off x="3760773" y="3373439"/>
            <a:ext cx="282129"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Amsterdam</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3" name="Rectangle 225"/>
          <p:cNvSpPr>
            <a:spLocks noChangeArrowheads="1"/>
          </p:cNvSpPr>
          <p:nvPr/>
        </p:nvSpPr>
        <p:spPr bwMode="auto">
          <a:xfrm>
            <a:off x="4011598" y="3073401"/>
            <a:ext cx="262892"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err="1" smtClean="0">
                <a:ln>
                  <a:noFill/>
                </a:ln>
                <a:solidFill>
                  <a:srgbClr val="000000"/>
                </a:solidFill>
                <a:effectLst>
                  <a:glow rad="63500">
                    <a:schemeClr val="bg1">
                      <a:alpha val="50000"/>
                    </a:schemeClr>
                  </a:glow>
                </a:effectLst>
                <a:latin typeface="+mj-lt"/>
              </a:rPr>
              <a:t>GlensFalls</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8" name="Rectangle 230"/>
          <p:cNvSpPr>
            <a:spLocks noChangeArrowheads="1"/>
          </p:cNvSpPr>
          <p:nvPr/>
        </p:nvSpPr>
        <p:spPr bwMode="auto">
          <a:xfrm>
            <a:off x="2673337" y="4368006"/>
            <a:ext cx="259686"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Lewisburg</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2" name="Rectangle 234"/>
          <p:cNvSpPr>
            <a:spLocks noChangeArrowheads="1"/>
          </p:cNvSpPr>
          <p:nvPr/>
        </p:nvSpPr>
        <p:spPr bwMode="auto">
          <a:xfrm>
            <a:off x="2533013" y="4172742"/>
            <a:ext cx="155491"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Lock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Haven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5" name="Rectangle 237"/>
          <p:cNvSpPr>
            <a:spLocks noChangeArrowheads="1"/>
          </p:cNvSpPr>
          <p:nvPr/>
        </p:nvSpPr>
        <p:spPr bwMode="auto">
          <a:xfrm>
            <a:off x="2928129" y="4306093"/>
            <a:ext cx="322204"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Bloomsburg-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Berwick</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7" name="Rectangle 239"/>
          <p:cNvSpPr>
            <a:spLocks noChangeArrowheads="1"/>
          </p:cNvSpPr>
          <p:nvPr/>
        </p:nvSpPr>
        <p:spPr bwMode="auto">
          <a:xfrm>
            <a:off x="3158320" y="4121151"/>
            <a:ext cx="314189"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Scranton-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Wilkes-Barre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4" name="Rectangle 236"/>
          <p:cNvSpPr>
            <a:spLocks noChangeArrowheads="1"/>
          </p:cNvSpPr>
          <p:nvPr/>
        </p:nvSpPr>
        <p:spPr bwMode="auto">
          <a:xfrm>
            <a:off x="2690798" y="4148139"/>
            <a:ext cx="30938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Williamsport</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52" name="Rectangle 191"/>
          <p:cNvSpPr>
            <a:spLocks noChangeArrowheads="1"/>
          </p:cNvSpPr>
          <p:nvPr/>
        </p:nvSpPr>
        <p:spPr bwMode="auto">
          <a:xfrm>
            <a:off x="4605324" y="3406776"/>
            <a:ext cx="155492"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Keene</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24" name="Rectangle 163"/>
          <p:cNvSpPr>
            <a:spLocks noChangeArrowheads="1"/>
          </p:cNvSpPr>
          <p:nvPr/>
        </p:nvSpPr>
        <p:spPr bwMode="auto">
          <a:xfrm>
            <a:off x="5059674" y="3446464"/>
            <a:ext cx="286938"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Boston-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Cambridge-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Quincy</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57" name="Rectangle 196"/>
          <p:cNvSpPr>
            <a:spLocks noChangeArrowheads="1"/>
          </p:cNvSpPr>
          <p:nvPr/>
        </p:nvSpPr>
        <p:spPr bwMode="auto">
          <a:xfrm>
            <a:off x="4745349" y="3322639"/>
            <a:ext cx="306174"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Manchester-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Nashua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60" name="Rectangle 199"/>
          <p:cNvSpPr>
            <a:spLocks noChangeArrowheads="1"/>
          </p:cNvSpPr>
          <p:nvPr/>
        </p:nvSpPr>
        <p:spPr bwMode="auto">
          <a:xfrm>
            <a:off x="5288197" y="2676526"/>
            <a:ext cx="243656"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Lewiston-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Auburn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63" name="Rectangle 202"/>
          <p:cNvSpPr>
            <a:spLocks noChangeArrowheads="1"/>
          </p:cNvSpPr>
          <p:nvPr/>
        </p:nvSpPr>
        <p:spPr bwMode="auto">
          <a:xfrm>
            <a:off x="5469203" y="2535239"/>
            <a:ext cx="243656"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Augusta-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Waterville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4" name="Rectangle 206"/>
          <p:cNvSpPr>
            <a:spLocks noChangeArrowheads="1"/>
          </p:cNvSpPr>
          <p:nvPr/>
        </p:nvSpPr>
        <p:spPr bwMode="auto">
          <a:xfrm>
            <a:off x="5158192" y="2901951"/>
            <a:ext cx="389530"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Portland-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South Portland-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Biddeford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02" name="Rectangle 41"/>
          <p:cNvSpPr>
            <a:spLocks noChangeArrowheads="1"/>
          </p:cNvSpPr>
          <p:nvPr/>
        </p:nvSpPr>
        <p:spPr bwMode="auto">
          <a:xfrm>
            <a:off x="2155811" y="3887789"/>
            <a:ext cx="218008"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Bradford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08" name="Rectangle 47"/>
          <p:cNvSpPr>
            <a:spLocks noChangeArrowheads="1"/>
          </p:cNvSpPr>
          <p:nvPr/>
        </p:nvSpPr>
        <p:spPr bwMode="auto">
          <a:xfrm>
            <a:off x="1914511" y="3859214"/>
            <a:ext cx="17633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Warren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13" name="Rectangle 52"/>
          <p:cNvSpPr>
            <a:spLocks noChangeArrowheads="1"/>
          </p:cNvSpPr>
          <p:nvPr/>
        </p:nvSpPr>
        <p:spPr bwMode="auto">
          <a:xfrm>
            <a:off x="2141725" y="3305176"/>
            <a:ext cx="197169"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Buffalo-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Niagara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Falls</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21" name="Rectangle 60"/>
          <p:cNvSpPr>
            <a:spLocks noChangeArrowheads="1"/>
          </p:cNvSpPr>
          <p:nvPr/>
        </p:nvSpPr>
        <p:spPr bwMode="auto">
          <a:xfrm>
            <a:off x="1906574" y="3579814"/>
            <a:ext cx="299762"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Jamestown-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Dunkirk-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Fredonia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35" name="Rectangle 74"/>
          <p:cNvSpPr>
            <a:spLocks noChangeArrowheads="1"/>
          </p:cNvSpPr>
          <p:nvPr/>
        </p:nvSpPr>
        <p:spPr bwMode="auto">
          <a:xfrm>
            <a:off x="3019411" y="3581401"/>
            <a:ext cx="150682"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Ithaca</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49" name="Rectangle 88"/>
          <p:cNvSpPr>
            <a:spLocks noChangeArrowheads="1"/>
          </p:cNvSpPr>
          <p:nvPr/>
        </p:nvSpPr>
        <p:spPr bwMode="auto">
          <a:xfrm>
            <a:off x="2834078" y="3325814"/>
            <a:ext cx="181139"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Seneca</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Falls</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54" name="Rectangle 93"/>
          <p:cNvSpPr>
            <a:spLocks noChangeArrowheads="1"/>
          </p:cNvSpPr>
          <p:nvPr/>
        </p:nvSpPr>
        <p:spPr bwMode="auto">
          <a:xfrm>
            <a:off x="3489311" y="3165476"/>
            <a:ext cx="144270"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Utica-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Rome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58" name="Rectangle 97"/>
          <p:cNvSpPr>
            <a:spLocks noChangeArrowheads="1"/>
          </p:cNvSpPr>
          <p:nvPr/>
        </p:nvSpPr>
        <p:spPr bwMode="auto">
          <a:xfrm>
            <a:off x="2995599" y="3932239"/>
            <a:ext cx="139462"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Sayre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29" name="Rectangle 68"/>
          <p:cNvSpPr>
            <a:spLocks noChangeArrowheads="1"/>
          </p:cNvSpPr>
          <p:nvPr/>
        </p:nvSpPr>
        <p:spPr bwMode="auto">
          <a:xfrm>
            <a:off x="2627299" y="3246439"/>
            <a:ext cx="25327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Rochester</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34" name="Rectangle 73"/>
          <p:cNvSpPr>
            <a:spLocks noChangeArrowheads="1"/>
          </p:cNvSpPr>
          <p:nvPr/>
        </p:nvSpPr>
        <p:spPr bwMode="auto">
          <a:xfrm>
            <a:off x="3092436" y="3751264"/>
            <a:ext cx="302968"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Binghamton</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38" name="Rectangle 77"/>
          <p:cNvSpPr>
            <a:spLocks noChangeArrowheads="1"/>
          </p:cNvSpPr>
          <p:nvPr/>
        </p:nvSpPr>
        <p:spPr bwMode="auto">
          <a:xfrm>
            <a:off x="3174986" y="3527426"/>
            <a:ext cx="21320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Cortland</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48" name="Rectangle 87"/>
          <p:cNvSpPr>
            <a:spLocks noChangeArrowheads="1"/>
          </p:cNvSpPr>
          <p:nvPr/>
        </p:nvSpPr>
        <p:spPr bwMode="auto">
          <a:xfrm>
            <a:off x="3003536" y="3443289"/>
            <a:ext cx="184346"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Auburn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37" name="Rectangle 176"/>
          <p:cNvSpPr>
            <a:spLocks noChangeArrowheads="1"/>
          </p:cNvSpPr>
          <p:nvPr/>
        </p:nvSpPr>
        <p:spPr bwMode="auto">
          <a:xfrm>
            <a:off x="4292586" y="3001964"/>
            <a:ext cx="19396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Rutland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51" name="Rectangle 190"/>
          <p:cNvSpPr>
            <a:spLocks noChangeArrowheads="1"/>
          </p:cNvSpPr>
          <p:nvPr/>
        </p:nvSpPr>
        <p:spPr bwMode="auto">
          <a:xfrm>
            <a:off x="3838561" y="2493964"/>
            <a:ext cx="179536"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Malone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 name="Rectangle 216"/>
          <p:cNvSpPr>
            <a:spLocks noChangeArrowheads="1"/>
          </p:cNvSpPr>
          <p:nvPr/>
        </p:nvSpPr>
        <p:spPr bwMode="auto">
          <a:xfrm>
            <a:off x="3555986" y="3481389"/>
            <a:ext cx="211596"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Oneonta</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32" name="Rectangle 224"/>
          <p:cNvSpPr>
            <a:spLocks noChangeArrowheads="1"/>
          </p:cNvSpPr>
          <p:nvPr/>
        </p:nvSpPr>
        <p:spPr bwMode="auto">
          <a:xfrm>
            <a:off x="3778236" y="3262314"/>
            <a:ext cx="29335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Gloversville</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01" name="Rectangle 40"/>
          <p:cNvSpPr>
            <a:spLocks noChangeArrowheads="1"/>
          </p:cNvSpPr>
          <p:nvPr/>
        </p:nvSpPr>
        <p:spPr bwMode="auto">
          <a:xfrm>
            <a:off x="2190737" y="4310856"/>
            <a:ext cx="18114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DuBois</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07" name="Rectangle 46"/>
          <p:cNvSpPr>
            <a:spLocks noChangeArrowheads="1"/>
          </p:cNvSpPr>
          <p:nvPr/>
        </p:nvSpPr>
        <p:spPr bwMode="auto">
          <a:xfrm>
            <a:off x="2095486" y="4062414"/>
            <a:ext cx="22923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St. Marys</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12" name="Rectangle 51"/>
          <p:cNvSpPr>
            <a:spLocks noChangeArrowheads="1"/>
          </p:cNvSpPr>
          <p:nvPr/>
        </p:nvSpPr>
        <p:spPr bwMode="auto">
          <a:xfrm>
            <a:off x="2182799" y="3654426"/>
            <a:ext cx="14427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Olean</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28" name="Rectangle 67"/>
          <p:cNvSpPr>
            <a:spLocks noChangeArrowheads="1"/>
          </p:cNvSpPr>
          <p:nvPr/>
        </p:nvSpPr>
        <p:spPr bwMode="auto">
          <a:xfrm>
            <a:off x="2362186" y="3286126"/>
            <a:ext cx="184346"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Batavia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30" name="Rectangle 69"/>
          <p:cNvSpPr>
            <a:spLocks noChangeArrowheads="1"/>
          </p:cNvSpPr>
          <p:nvPr/>
        </p:nvSpPr>
        <p:spPr bwMode="auto">
          <a:xfrm>
            <a:off x="2644761" y="3676651"/>
            <a:ext cx="198772"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Corning</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85" name="Rectangle 124"/>
          <p:cNvSpPr>
            <a:spLocks noChangeArrowheads="1"/>
          </p:cNvSpPr>
          <p:nvPr/>
        </p:nvSpPr>
        <p:spPr bwMode="auto">
          <a:xfrm>
            <a:off x="3805224" y="3833814"/>
            <a:ext cx="22602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Kingston</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86" name="Rectangle 125"/>
          <p:cNvSpPr>
            <a:spLocks noChangeArrowheads="1"/>
          </p:cNvSpPr>
          <p:nvPr/>
        </p:nvSpPr>
        <p:spPr bwMode="auto">
          <a:xfrm>
            <a:off x="4049699" y="3651251"/>
            <a:ext cx="19396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Hudson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02" name="Rectangle 141"/>
          <p:cNvSpPr>
            <a:spLocks noChangeArrowheads="1"/>
          </p:cNvSpPr>
          <p:nvPr/>
        </p:nvSpPr>
        <p:spPr bwMode="auto">
          <a:xfrm>
            <a:off x="4140186" y="3914776"/>
            <a:ext cx="262892"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Torrington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35" name="Rectangle 174"/>
          <p:cNvSpPr>
            <a:spLocks noChangeArrowheads="1"/>
          </p:cNvSpPr>
          <p:nvPr/>
        </p:nvSpPr>
        <p:spPr bwMode="auto">
          <a:xfrm>
            <a:off x="4408474" y="3649664"/>
            <a:ext cx="270908"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Springfield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43" name="Rectangle 182"/>
          <p:cNvSpPr>
            <a:spLocks noChangeArrowheads="1"/>
          </p:cNvSpPr>
          <p:nvPr/>
        </p:nvSpPr>
        <p:spPr bwMode="auto">
          <a:xfrm>
            <a:off x="4854561" y="2470151"/>
            <a:ext cx="14587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Berlin</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2" name="Rectangle 214"/>
          <p:cNvSpPr>
            <a:spLocks noChangeArrowheads="1"/>
          </p:cNvSpPr>
          <p:nvPr/>
        </p:nvSpPr>
        <p:spPr bwMode="auto">
          <a:xfrm>
            <a:off x="4252898" y="3733801"/>
            <a:ext cx="219612"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Pittsfield</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3" name="Rectangle 215"/>
          <p:cNvSpPr>
            <a:spLocks noChangeArrowheads="1"/>
          </p:cNvSpPr>
          <p:nvPr/>
        </p:nvSpPr>
        <p:spPr bwMode="auto">
          <a:xfrm>
            <a:off x="5364148" y="3975101"/>
            <a:ext cx="41838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50000"/>
                    </a:schemeClr>
                  </a:glow>
                </a:effectLst>
                <a:latin typeface="+mj-lt"/>
              </a:rPr>
              <a:t>Barnstable Town</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95" name="Rectangle 34"/>
          <p:cNvSpPr>
            <a:spLocks noChangeArrowheads="1"/>
          </p:cNvSpPr>
          <p:nvPr/>
        </p:nvSpPr>
        <p:spPr bwMode="auto">
          <a:xfrm>
            <a:off x="2217724" y="4591051"/>
            <a:ext cx="19396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Altoona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96" name="Rectangle 35"/>
          <p:cNvSpPr>
            <a:spLocks noChangeArrowheads="1"/>
          </p:cNvSpPr>
          <p:nvPr/>
        </p:nvSpPr>
        <p:spPr bwMode="auto">
          <a:xfrm>
            <a:off x="2068499" y="4521201"/>
            <a:ext cx="275717"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Johnstown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98" name="Rectangle 37"/>
          <p:cNvSpPr>
            <a:spLocks noChangeArrowheads="1"/>
          </p:cNvSpPr>
          <p:nvPr/>
        </p:nvSpPr>
        <p:spPr bwMode="auto">
          <a:xfrm>
            <a:off x="1951024" y="4454526"/>
            <a:ext cx="182742"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Indiana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94" name="Rectangle 33"/>
          <p:cNvSpPr>
            <a:spLocks noChangeArrowheads="1"/>
          </p:cNvSpPr>
          <p:nvPr/>
        </p:nvSpPr>
        <p:spPr bwMode="auto">
          <a:xfrm>
            <a:off x="2301861" y="4692651"/>
            <a:ext cx="29335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Huntingdon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68" name="Rectangle 107"/>
          <p:cNvSpPr>
            <a:spLocks noChangeArrowheads="1"/>
          </p:cNvSpPr>
          <p:nvPr/>
        </p:nvSpPr>
        <p:spPr bwMode="auto">
          <a:xfrm>
            <a:off x="3016236" y="4805364"/>
            <a:ext cx="24526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Lancaster</a:t>
            </a:r>
            <a:endParaRPr kumimoji="0" lang="en-US" altLang="en-US" sz="4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64" name="Rectangle 103"/>
          <p:cNvSpPr>
            <a:spLocks noChangeArrowheads="1"/>
          </p:cNvSpPr>
          <p:nvPr/>
        </p:nvSpPr>
        <p:spPr bwMode="auto">
          <a:xfrm>
            <a:off x="2857486" y="4886326"/>
            <a:ext cx="206788"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York-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Hanover</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63" name="Rectangle 102"/>
          <p:cNvSpPr>
            <a:spLocks noChangeArrowheads="1"/>
          </p:cNvSpPr>
          <p:nvPr/>
        </p:nvSpPr>
        <p:spPr bwMode="auto">
          <a:xfrm>
            <a:off x="2587611" y="4891089"/>
            <a:ext cx="27732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Gettysburg</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93" name="Rectangle 32"/>
          <p:cNvSpPr>
            <a:spLocks noChangeArrowheads="1"/>
          </p:cNvSpPr>
          <p:nvPr/>
        </p:nvSpPr>
        <p:spPr bwMode="auto">
          <a:xfrm>
            <a:off x="2268524" y="4946651"/>
            <a:ext cx="367088"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Chambersburg</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97" name="Rectangle 36"/>
          <p:cNvSpPr>
            <a:spLocks noChangeArrowheads="1"/>
          </p:cNvSpPr>
          <p:nvPr/>
        </p:nvSpPr>
        <p:spPr bwMode="auto">
          <a:xfrm>
            <a:off x="1892286" y="4862514"/>
            <a:ext cx="234038"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Somerset</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91" name="Rectangle 30"/>
          <p:cNvSpPr>
            <a:spLocks noChangeArrowheads="1"/>
          </p:cNvSpPr>
          <p:nvPr/>
        </p:nvSpPr>
        <p:spPr bwMode="auto">
          <a:xfrm>
            <a:off x="2077230" y="5188743"/>
            <a:ext cx="278923"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Winchester</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92" name="Rectangle 31"/>
          <p:cNvSpPr>
            <a:spLocks noChangeArrowheads="1"/>
          </p:cNvSpPr>
          <p:nvPr/>
        </p:nvSpPr>
        <p:spPr bwMode="auto">
          <a:xfrm>
            <a:off x="1955787" y="5019675"/>
            <a:ext cx="301365"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Cumberland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61" name="Rectangle 100"/>
          <p:cNvSpPr>
            <a:spLocks noChangeArrowheads="1"/>
          </p:cNvSpPr>
          <p:nvPr/>
        </p:nvSpPr>
        <p:spPr bwMode="auto">
          <a:xfrm>
            <a:off x="2300272" y="5021262"/>
            <a:ext cx="314189"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Hagerstown-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Martinsburg</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67" name="Rectangle 259"/>
          <p:cNvSpPr>
            <a:spLocks noChangeArrowheads="1"/>
          </p:cNvSpPr>
          <p:nvPr/>
        </p:nvSpPr>
        <p:spPr bwMode="auto">
          <a:xfrm>
            <a:off x="3684573" y="5119689"/>
            <a:ext cx="320601"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Atlantic City-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Hammonton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69" name="Rectangle 261"/>
          <p:cNvSpPr>
            <a:spLocks noChangeArrowheads="1"/>
          </p:cNvSpPr>
          <p:nvPr/>
        </p:nvSpPr>
        <p:spPr bwMode="auto">
          <a:xfrm>
            <a:off x="3692511" y="5281614"/>
            <a:ext cx="158698"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Ocean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City</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73" name="Rectangle 265"/>
          <p:cNvSpPr>
            <a:spLocks noChangeArrowheads="1"/>
          </p:cNvSpPr>
          <p:nvPr/>
        </p:nvSpPr>
        <p:spPr bwMode="auto">
          <a:xfrm>
            <a:off x="3425811" y="5195889"/>
            <a:ext cx="245260"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Vineland-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Millville-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Bridgeton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75" name="Rectangle 14"/>
          <p:cNvSpPr>
            <a:spLocks noChangeArrowheads="1"/>
          </p:cNvSpPr>
          <p:nvPr/>
        </p:nvSpPr>
        <p:spPr bwMode="auto">
          <a:xfrm>
            <a:off x="2908287" y="5276851"/>
            <a:ext cx="355867" cy="92333"/>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j-lt"/>
              </a:rPr>
              <a:t>Baltimore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78" name="Rectangle 17"/>
          <p:cNvSpPr>
            <a:spLocks noChangeArrowheads="1"/>
          </p:cNvSpPr>
          <p:nvPr/>
        </p:nvSpPr>
        <p:spPr bwMode="auto">
          <a:xfrm>
            <a:off x="2854311" y="5383213"/>
            <a:ext cx="458459"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j-lt"/>
              </a:rPr>
              <a:t>Washington,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j-lt"/>
              </a:rPr>
              <a:t>D.C.</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76" name="Rectangle 268"/>
          <p:cNvSpPr>
            <a:spLocks noChangeArrowheads="1"/>
          </p:cNvSpPr>
          <p:nvPr/>
        </p:nvSpPr>
        <p:spPr bwMode="auto">
          <a:xfrm>
            <a:off x="2402668" y="5424487"/>
            <a:ext cx="315792" cy="184666"/>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Washington-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Arlington-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Alexandria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2" name="Rectangle 274"/>
          <p:cNvSpPr>
            <a:spLocks noChangeArrowheads="1"/>
          </p:cNvSpPr>
          <p:nvPr/>
        </p:nvSpPr>
        <p:spPr bwMode="auto">
          <a:xfrm>
            <a:off x="1941499" y="5968998"/>
            <a:ext cx="357470"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Charlottesville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3" name="Rectangle 275"/>
          <p:cNvSpPr>
            <a:spLocks noChangeArrowheads="1"/>
          </p:cNvSpPr>
          <p:nvPr/>
        </p:nvSpPr>
        <p:spPr bwMode="auto">
          <a:xfrm>
            <a:off x="1895462" y="6208711"/>
            <a:ext cx="26930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Lynchburg</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5" name="Rectangle 277"/>
          <p:cNvSpPr>
            <a:spLocks noChangeArrowheads="1"/>
          </p:cNvSpPr>
          <p:nvPr/>
        </p:nvSpPr>
        <p:spPr bwMode="auto">
          <a:xfrm>
            <a:off x="1895856" y="5576095"/>
            <a:ext cx="327013"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Harrisonburg</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6" name="Rectangle 278"/>
          <p:cNvSpPr>
            <a:spLocks noChangeArrowheads="1"/>
          </p:cNvSpPr>
          <p:nvPr/>
        </p:nvSpPr>
        <p:spPr bwMode="auto">
          <a:xfrm>
            <a:off x="1895856" y="5767386"/>
            <a:ext cx="310983"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Staunton-</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Waynesboro</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9" name="Rectangle 281"/>
          <p:cNvSpPr>
            <a:spLocks noChangeArrowheads="1"/>
          </p:cNvSpPr>
          <p:nvPr/>
        </p:nvSpPr>
        <p:spPr bwMode="auto">
          <a:xfrm>
            <a:off x="2876535" y="5749130"/>
            <a:ext cx="250068"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Lexington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Park</a:t>
            </a:r>
            <a:endParaRPr kumimoji="0" lang="en-US" altLang="en-US" sz="4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94" name="Rectangle 286"/>
          <p:cNvSpPr>
            <a:spLocks noChangeArrowheads="1"/>
          </p:cNvSpPr>
          <p:nvPr/>
        </p:nvSpPr>
        <p:spPr bwMode="auto">
          <a:xfrm>
            <a:off x="2435211" y="6081711"/>
            <a:ext cx="25327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Richmond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95" name="Rectangle 287"/>
          <p:cNvSpPr>
            <a:spLocks noChangeArrowheads="1"/>
          </p:cNvSpPr>
          <p:nvPr/>
        </p:nvSpPr>
        <p:spPr bwMode="auto">
          <a:xfrm>
            <a:off x="3032906" y="5671343"/>
            <a:ext cx="26930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Cambridge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96" name="Rectangle 288"/>
          <p:cNvSpPr>
            <a:spLocks noChangeArrowheads="1"/>
          </p:cNvSpPr>
          <p:nvPr/>
        </p:nvSpPr>
        <p:spPr bwMode="auto">
          <a:xfrm>
            <a:off x="3068624" y="5496719"/>
            <a:ext cx="17312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Easton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97" name="Rectangle 289"/>
          <p:cNvSpPr>
            <a:spLocks noChangeArrowheads="1"/>
          </p:cNvSpPr>
          <p:nvPr/>
        </p:nvSpPr>
        <p:spPr bwMode="auto">
          <a:xfrm>
            <a:off x="3360723" y="5395118"/>
            <a:ext cx="145874"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Dover</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98" name="Rectangle 290"/>
          <p:cNvSpPr>
            <a:spLocks noChangeArrowheads="1"/>
          </p:cNvSpPr>
          <p:nvPr/>
        </p:nvSpPr>
        <p:spPr bwMode="auto">
          <a:xfrm>
            <a:off x="3359931" y="5676106"/>
            <a:ext cx="232436" cy="61555"/>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Salisbury</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99" name="Rectangle 291"/>
          <p:cNvSpPr>
            <a:spLocks noChangeArrowheads="1"/>
          </p:cNvSpPr>
          <p:nvPr/>
        </p:nvSpPr>
        <p:spPr bwMode="auto">
          <a:xfrm>
            <a:off x="2854963" y="6184898"/>
            <a:ext cx="554639"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Virginia Beach-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Norfolk-Newport News</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79" name="Rectangle 133"/>
          <p:cNvSpPr>
            <a:spLocks noChangeArrowheads="1"/>
          </p:cNvSpPr>
          <p:nvPr/>
        </p:nvSpPr>
        <p:spPr bwMode="auto">
          <a:xfrm>
            <a:off x="3626206" y="4594226"/>
            <a:ext cx="785471" cy="123111"/>
          </a:xfrm>
          <a:prstGeom prst="rect">
            <a:avLst/>
          </a:prstGeom>
          <a:noFill/>
          <a:ln>
            <a:noFill/>
          </a:ln>
          <a:effectLst>
            <a:glow rad="635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New York-Northern New Jersey-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50000"/>
                    </a:schemeClr>
                  </a:glow>
                </a:effectLst>
                <a:latin typeface="+mj-lt"/>
              </a:rPr>
              <a:t>Long Island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82" name="Rectangle 163"/>
          <p:cNvSpPr>
            <a:spLocks noChangeArrowheads="1"/>
          </p:cNvSpPr>
          <p:nvPr/>
        </p:nvSpPr>
        <p:spPr bwMode="auto">
          <a:xfrm>
            <a:off x="5724777" y="3433412"/>
            <a:ext cx="4328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000000"/>
                </a:solidFill>
                <a:effectLst/>
                <a:latin typeface="Arial Black" panose="020B0A04020102020204" pitchFamily="34" charset="0"/>
              </a:rPr>
              <a:t>N</a:t>
            </a:r>
            <a:endParaRPr kumimoji="0" lang="en-US" altLang="en-US" sz="1600" b="1" i="1"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33859637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13.4.2 The City Renewed </a:t>
            </a:r>
            <a:r>
              <a:rPr lang="en-US" sz="2000" b="0" dirty="0"/>
              <a:t>(4 of 6)</a:t>
            </a:r>
            <a:endParaRPr lang="en-US" dirty="0"/>
          </a:p>
        </p:txBody>
      </p:sp>
      <p:sp>
        <p:nvSpPr>
          <p:cNvPr id="8" name="Content Placeholder 7"/>
          <p:cNvSpPr>
            <a:spLocks noGrp="1"/>
          </p:cNvSpPr>
          <p:nvPr>
            <p:ph sz="quarter" idx="13"/>
          </p:nvPr>
        </p:nvSpPr>
        <p:spPr>
          <a:xfrm>
            <a:off x="457200" y="1556324"/>
            <a:ext cx="8115300" cy="958275"/>
          </a:xfrm>
        </p:spPr>
        <p:txBody>
          <a:bodyPr/>
          <a:lstStyle/>
          <a:p>
            <a:pPr marL="0" indent="0">
              <a:buNone/>
              <a:tabLst>
                <a:tab pos="2800350" algn="l"/>
              </a:tabLst>
            </a:pPr>
            <a:r>
              <a:rPr lang="it-IT" sz="2000" b="1" dirty="0"/>
              <a:t>Figure 13-72:</a:t>
            </a:r>
            <a:r>
              <a:rPr lang="it-IT" sz="2000" dirty="0"/>
              <a:t> </a:t>
            </a:r>
            <a:r>
              <a:rPr lang="en-US" sz="2000" dirty="0"/>
              <a:t>Many U.S. cities have redeveloped consumer services like retail and leisure services in their </a:t>
            </a:r>
            <a:r>
              <a:rPr lang="en-US" sz="2000" dirty="0" smtClean="0"/>
              <a:t>C</a:t>
            </a:r>
            <a:r>
              <a:rPr lang="en-US" sz="100" dirty="0" smtClean="0"/>
              <a:t> </a:t>
            </a:r>
            <a:r>
              <a:rPr lang="en-US" sz="2000" dirty="0" smtClean="0"/>
              <a:t>B</a:t>
            </a:r>
            <a:r>
              <a:rPr lang="en-US" sz="100" dirty="0" smtClean="0"/>
              <a:t> </a:t>
            </a:r>
            <a:r>
              <a:rPr lang="en-US" sz="2000" dirty="0" smtClean="0"/>
              <a:t>Ds</a:t>
            </a:r>
            <a:r>
              <a:rPr lang="en-US" sz="2000" dirty="0"/>
              <a:t>, like the Reading Terminal building in Philadelphia.</a:t>
            </a:r>
          </a:p>
        </p:txBody>
      </p:sp>
      <p:pic>
        <p:nvPicPr>
          <p:cNvPr id="2" name="Picture 1" descr="A group of people gathered in the Reading Terminal Market in Philadelphia."/>
          <p:cNvPicPr>
            <a:picLocks noChangeAspect="1"/>
          </p:cNvPicPr>
          <p:nvPr/>
        </p:nvPicPr>
        <p:blipFill rotWithShape="1">
          <a:blip r:embed="rId2">
            <a:extLst>
              <a:ext uri="{28A0092B-C50C-407E-A947-70E740481C1C}">
                <a14:useLocalDpi xmlns:a14="http://schemas.microsoft.com/office/drawing/2010/main" val="0"/>
              </a:ext>
            </a:extLst>
          </a:blip>
          <a:srcRect b="3916"/>
          <a:stretch/>
        </p:blipFill>
        <p:spPr>
          <a:xfrm>
            <a:off x="3024561" y="2730013"/>
            <a:ext cx="3094877" cy="3442187"/>
          </a:xfrm>
          <a:prstGeom prst="rect">
            <a:avLst/>
          </a:prstGeom>
        </p:spPr>
      </p:pic>
    </p:spTree>
    <p:extLst>
      <p:ext uri="{BB962C8B-B14F-4D97-AF65-F5344CB8AC3E}">
        <p14:creationId xmlns:p14="http://schemas.microsoft.com/office/powerpoint/2010/main" val="25288204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13.4.2 The City Renewed </a:t>
            </a:r>
            <a:r>
              <a:rPr lang="en-US" sz="2000" b="0" dirty="0"/>
              <a:t>(5 of 6)</a:t>
            </a:r>
            <a:endParaRPr lang="en-US" dirty="0"/>
          </a:p>
        </p:txBody>
      </p:sp>
      <p:sp>
        <p:nvSpPr>
          <p:cNvPr id="8" name="Content Placeholder 7"/>
          <p:cNvSpPr>
            <a:spLocks noGrp="1"/>
          </p:cNvSpPr>
          <p:nvPr>
            <p:ph sz="quarter" idx="13"/>
          </p:nvPr>
        </p:nvSpPr>
        <p:spPr>
          <a:xfrm>
            <a:off x="457200" y="1556324"/>
            <a:ext cx="8229600" cy="1015425"/>
          </a:xfrm>
        </p:spPr>
        <p:txBody>
          <a:bodyPr/>
          <a:lstStyle/>
          <a:p>
            <a:pPr marL="0" indent="0">
              <a:buNone/>
              <a:tabLst>
                <a:tab pos="2800350" algn="l"/>
              </a:tabLst>
            </a:pPr>
            <a:r>
              <a:rPr lang="it-IT" sz="2200" b="1" dirty="0"/>
              <a:t>Figure 13-73:</a:t>
            </a:r>
            <a:r>
              <a:rPr lang="it-IT" sz="2200" dirty="0"/>
              <a:t> </a:t>
            </a:r>
            <a:r>
              <a:rPr lang="en-US" sz="2200" dirty="0"/>
              <a:t>One of the most notorious high-rise public housing projects, Pruitt-</a:t>
            </a:r>
            <a:r>
              <a:rPr lang="en-US" sz="2200" dirty="0" err="1"/>
              <a:t>Igoe</a:t>
            </a:r>
            <a:r>
              <a:rPr lang="en-US" sz="2200" dirty="0"/>
              <a:t> in St. Louis, was constructed during the 950s and demolished during the 1970s.</a:t>
            </a:r>
          </a:p>
        </p:txBody>
      </p:sp>
      <p:pic>
        <p:nvPicPr>
          <p:cNvPr id="4" name="Picture 3" descr="Public housing in Saint Louis being demolish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316" y="2754474"/>
            <a:ext cx="3265366" cy="3654505"/>
          </a:xfrm>
          <a:prstGeom prst="rect">
            <a:avLst/>
          </a:prstGeom>
        </p:spPr>
      </p:pic>
    </p:spTree>
    <p:extLst>
      <p:ext uri="{BB962C8B-B14F-4D97-AF65-F5344CB8AC3E}">
        <p14:creationId xmlns:p14="http://schemas.microsoft.com/office/powerpoint/2010/main" val="6895722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13.4.2 The City Renewed </a:t>
            </a:r>
            <a:r>
              <a:rPr lang="en-US" sz="2000" b="0" dirty="0"/>
              <a:t>(6 of 6)</a:t>
            </a:r>
            <a:endParaRPr lang="en-US" dirty="0"/>
          </a:p>
        </p:txBody>
      </p:sp>
      <p:sp>
        <p:nvSpPr>
          <p:cNvPr id="8" name="Content Placeholder 7"/>
          <p:cNvSpPr>
            <a:spLocks noGrp="1"/>
          </p:cNvSpPr>
          <p:nvPr>
            <p:ph sz="quarter" idx="13"/>
          </p:nvPr>
        </p:nvSpPr>
        <p:spPr>
          <a:xfrm>
            <a:off x="457200" y="1556324"/>
            <a:ext cx="8229600" cy="1263075"/>
          </a:xfrm>
        </p:spPr>
        <p:txBody>
          <a:bodyPr/>
          <a:lstStyle/>
          <a:p>
            <a:pPr marL="0" indent="0">
              <a:buNone/>
              <a:tabLst>
                <a:tab pos="2800350" algn="l"/>
              </a:tabLst>
            </a:pPr>
            <a:r>
              <a:rPr lang="it-IT" sz="2000" b="1" dirty="0"/>
              <a:t>Figure 13-74:</a:t>
            </a:r>
            <a:r>
              <a:rPr lang="it-IT" sz="2000" dirty="0"/>
              <a:t> </a:t>
            </a:r>
            <a:r>
              <a:rPr lang="en-US" sz="2000" dirty="0"/>
              <a:t>A notorious high-rise public housing project in Chicago called Cabrini Green was located in a gentrifying neighborhood. The project has been demolished and replaced with new housing for middle-class families.</a:t>
            </a:r>
          </a:p>
        </p:txBody>
      </p:sp>
      <p:pic>
        <p:nvPicPr>
          <p:cNvPr id="2" name="Picture 1" descr="A high-rise public housing project in Chicago that was demolished and is being replaced with middle-class hous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0546" y="2961315"/>
            <a:ext cx="3494359" cy="3618322"/>
          </a:xfrm>
          <a:prstGeom prst="rect">
            <a:avLst/>
          </a:prstGeom>
        </p:spPr>
      </p:pic>
    </p:spTree>
    <p:extLst>
      <p:ext uri="{BB962C8B-B14F-4D97-AF65-F5344CB8AC3E}">
        <p14:creationId xmlns:p14="http://schemas.microsoft.com/office/powerpoint/2010/main" val="3354956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13.4.3 Controlling Vehicles </a:t>
            </a:r>
            <a:r>
              <a:rPr lang="en-US" sz="2000" b="0" dirty="0"/>
              <a:t>(1 of 5)</a:t>
            </a:r>
          </a:p>
        </p:txBody>
      </p:sp>
      <p:sp>
        <p:nvSpPr>
          <p:cNvPr id="8" name="Content Placeholder 7"/>
          <p:cNvSpPr>
            <a:spLocks noGrp="1"/>
          </p:cNvSpPr>
          <p:nvPr>
            <p:ph sz="quarter" idx="13"/>
          </p:nvPr>
        </p:nvSpPr>
        <p:spPr>
          <a:xfrm>
            <a:off x="457200" y="1556326"/>
            <a:ext cx="8229600" cy="3007047"/>
          </a:xfrm>
        </p:spPr>
        <p:txBody>
          <a:bodyPr/>
          <a:lstStyle/>
          <a:p>
            <a:pPr indent="-256032"/>
            <a:r>
              <a:rPr lang="en-US" dirty="0"/>
              <a:t>Demand to use congested roads is being reduced in a number of ways:</a:t>
            </a:r>
          </a:p>
          <a:p>
            <a:pPr marL="741600" lvl="1" indent="-429768">
              <a:buFont typeface="+mj-lt"/>
              <a:buAutoNum type="arabicPeriod"/>
            </a:pPr>
            <a:r>
              <a:rPr lang="en-US" dirty="0"/>
              <a:t>Congestion charges</a:t>
            </a:r>
          </a:p>
          <a:p>
            <a:pPr marL="741600" lvl="1" indent="-429768">
              <a:buFont typeface="+mj-lt"/>
              <a:buAutoNum type="arabicPeriod"/>
            </a:pPr>
            <a:r>
              <a:rPr lang="en-US" dirty="0"/>
              <a:t>Tolls which increase during high-use periods</a:t>
            </a:r>
          </a:p>
          <a:p>
            <a:pPr marL="741600" lvl="1" indent="-429768">
              <a:buFont typeface="+mj-lt"/>
              <a:buAutoNum type="arabicPeriod"/>
            </a:pPr>
            <a:r>
              <a:rPr lang="en-US" dirty="0"/>
              <a:t>Permits</a:t>
            </a:r>
          </a:p>
          <a:p>
            <a:pPr marL="741600" lvl="1" indent="-429768">
              <a:buFont typeface="+mj-lt"/>
              <a:buAutoNum type="arabicPeriod"/>
            </a:pPr>
            <a:r>
              <a:rPr lang="en-US" dirty="0"/>
              <a:t>Bans</a:t>
            </a:r>
          </a:p>
          <a:p>
            <a:pPr marL="741600" lvl="1" indent="-429768">
              <a:buFont typeface="+mj-lt"/>
              <a:buAutoNum type="arabicPeriod"/>
            </a:pPr>
            <a:r>
              <a:rPr lang="en-US" dirty="0"/>
              <a:t>Vehicle sharing services (e.g., Uber)</a:t>
            </a:r>
          </a:p>
        </p:txBody>
      </p:sp>
      <p:sp>
        <p:nvSpPr>
          <p:cNvPr id="2" name="Content Placeholder 1">
            <a:extLst>
              <a:ext uri="{FF2B5EF4-FFF2-40B4-BE49-F238E27FC236}">
                <a16:creationId xmlns:a16="http://schemas.microsoft.com/office/drawing/2014/main" id="{9A54EFA2-34B6-4DB1-ACD9-444B5DA84F38}"/>
              </a:ext>
            </a:extLst>
          </p:cNvPr>
          <p:cNvSpPr>
            <a:spLocks noGrp="1"/>
          </p:cNvSpPr>
          <p:nvPr>
            <p:ph sz="quarter" idx="14"/>
          </p:nvPr>
        </p:nvSpPr>
        <p:spPr>
          <a:xfrm>
            <a:off x="457199" y="4657550"/>
            <a:ext cx="8384875" cy="1122922"/>
          </a:xfrm>
        </p:spPr>
        <p:txBody>
          <a:bodyPr/>
          <a:lstStyle/>
          <a:p>
            <a:r>
              <a:rPr lang="en-US" b="1" dirty="0"/>
              <a:t>Autonomous vehicles</a:t>
            </a:r>
            <a:r>
              <a:rPr lang="en-US" dirty="0"/>
              <a:t> are changing the landscape. There are multiple levels of autonomous vehicles, ranging from assisted driving to driverless</a:t>
            </a:r>
          </a:p>
        </p:txBody>
      </p:sp>
    </p:spTree>
    <p:extLst>
      <p:ext uri="{BB962C8B-B14F-4D97-AF65-F5344CB8AC3E}">
        <p14:creationId xmlns:p14="http://schemas.microsoft.com/office/powerpoint/2010/main" val="4749741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13.4.3 Controlling Vehicles </a:t>
            </a:r>
            <a:r>
              <a:rPr lang="en-US" sz="2000" b="0" dirty="0"/>
              <a:t>(2 of 5)</a:t>
            </a:r>
            <a:endParaRPr lang="en-US" dirty="0"/>
          </a:p>
        </p:txBody>
      </p:sp>
      <p:sp>
        <p:nvSpPr>
          <p:cNvPr id="8" name="Content Placeholder 7"/>
          <p:cNvSpPr>
            <a:spLocks noGrp="1"/>
          </p:cNvSpPr>
          <p:nvPr>
            <p:ph sz="quarter" idx="13"/>
          </p:nvPr>
        </p:nvSpPr>
        <p:spPr>
          <a:xfrm>
            <a:off x="457199" y="1556325"/>
            <a:ext cx="8353425" cy="1082100"/>
          </a:xfrm>
        </p:spPr>
        <p:txBody>
          <a:bodyPr/>
          <a:lstStyle/>
          <a:p>
            <a:pPr marL="0" indent="0">
              <a:buNone/>
              <a:tabLst>
                <a:tab pos="2800350" algn="l"/>
              </a:tabLst>
            </a:pPr>
            <a:r>
              <a:rPr lang="it-IT" sz="2200" b="1" dirty="0"/>
              <a:t>Figure 13-75:</a:t>
            </a:r>
            <a:r>
              <a:rPr lang="it-IT" sz="2200" dirty="0"/>
              <a:t> </a:t>
            </a:r>
            <a:r>
              <a:rPr lang="en-US" sz="2200" dirty="0"/>
              <a:t>In London, motorists must pay a congestion charge of up to £11.50 ($15) to drive into the central area between 7 a.m. and 6 p.m. Monday through Friday.</a:t>
            </a:r>
          </a:p>
        </p:txBody>
      </p:sp>
      <p:pic>
        <p:nvPicPr>
          <p:cNvPr id="3" name="Picture 2" descr="A sign saying The City West End Piccadilly C A 4, used to lessen congestion in London."/>
          <p:cNvPicPr>
            <a:picLocks noChangeAspect="1"/>
          </p:cNvPicPr>
          <p:nvPr/>
        </p:nvPicPr>
        <p:blipFill rotWithShape="1">
          <a:blip r:embed="rId2">
            <a:extLst>
              <a:ext uri="{28A0092B-C50C-407E-A947-70E740481C1C}">
                <a14:useLocalDpi xmlns:a14="http://schemas.microsoft.com/office/drawing/2010/main" val="0"/>
              </a:ext>
            </a:extLst>
          </a:blip>
          <a:srcRect r="3974" b="6217"/>
          <a:stretch/>
        </p:blipFill>
        <p:spPr>
          <a:xfrm>
            <a:off x="2153535" y="2805900"/>
            <a:ext cx="5075279" cy="3572354"/>
          </a:xfrm>
          <a:prstGeom prst="rect">
            <a:avLst/>
          </a:prstGeom>
        </p:spPr>
      </p:pic>
    </p:spTree>
    <p:extLst>
      <p:ext uri="{BB962C8B-B14F-4D97-AF65-F5344CB8AC3E}">
        <p14:creationId xmlns:p14="http://schemas.microsoft.com/office/powerpoint/2010/main" val="6362907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13.4.3 Controlling Vehicles </a:t>
            </a:r>
            <a:r>
              <a:rPr lang="en-US" sz="2000" b="0" dirty="0"/>
              <a:t>(3 of 5)</a:t>
            </a:r>
            <a:endParaRPr lang="en-US" dirty="0"/>
          </a:p>
        </p:txBody>
      </p:sp>
      <p:sp>
        <p:nvSpPr>
          <p:cNvPr id="8" name="Content Placeholder 7"/>
          <p:cNvSpPr>
            <a:spLocks noGrp="1"/>
          </p:cNvSpPr>
          <p:nvPr>
            <p:ph sz="quarter" idx="13"/>
          </p:nvPr>
        </p:nvSpPr>
        <p:spPr>
          <a:xfrm>
            <a:off x="457200" y="1556324"/>
            <a:ext cx="8229600" cy="736499"/>
          </a:xfrm>
        </p:spPr>
        <p:txBody>
          <a:bodyPr/>
          <a:lstStyle/>
          <a:p>
            <a:pPr marL="0" indent="0">
              <a:buNone/>
              <a:tabLst>
                <a:tab pos="2800350" algn="l"/>
              </a:tabLst>
            </a:pPr>
            <a:r>
              <a:rPr lang="it-IT" sz="2200" b="1" dirty="0"/>
              <a:t>Figure 13-76:</a:t>
            </a:r>
            <a:r>
              <a:rPr lang="it-IT" sz="2200" dirty="0"/>
              <a:t> </a:t>
            </a:r>
            <a:r>
              <a:rPr lang="en-US" sz="2200" dirty="0"/>
              <a:t>A main street in Haarlem, the Netherlands, is closed to vehicles so pedestrians can walk freely.</a:t>
            </a:r>
          </a:p>
        </p:txBody>
      </p:sp>
      <p:pic>
        <p:nvPicPr>
          <p:cNvPr id="2" name="Picture 1" descr="A pedestrian only street in Haarlem, The Netherland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077" y="2398333"/>
            <a:ext cx="5905846" cy="4053943"/>
          </a:xfrm>
          <a:prstGeom prst="rect">
            <a:avLst/>
          </a:prstGeom>
        </p:spPr>
      </p:pic>
    </p:spTree>
    <p:extLst>
      <p:ext uri="{BB962C8B-B14F-4D97-AF65-F5344CB8AC3E}">
        <p14:creationId xmlns:p14="http://schemas.microsoft.com/office/powerpoint/2010/main" val="24640867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13.4.3 Controlling Vehicles </a:t>
            </a:r>
            <a:r>
              <a:rPr lang="en-US" sz="2000" b="0" dirty="0"/>
              <a:t>(4 of 5)</a:t>
            </a:r>
            <a:endParaRPr lang="en-US" dirty="0"/>
          </a:p>
        </p:txBody>
      </p:sp>
      <p:sp>
        <p:nvSpPr>
          <p:cNvPr id="8" name="Content Placeholder 7"/>
          <p:cNvSpPr>
            <a:spLocks noGrp="1"/>
          </p:cNvSpPr>
          <p:nvPr>
            <p:ph sz="quarter" idx="13"/>
          </p:nvPr>
        </p:nvSpPr>
        <p:spPr>
          <a:xfrm>
            <a:off x="457200" y="1556325"/>
            <a:ext cx="8229600" cy="381658"/>
          </a:xfrm>
        </p:spPr>
        <p:txBody>
          <a:bodyPr/>
          <a:lstStyle/>
          <a:p>
            <a:pPr marL="0" indent="0">
              <a:buNone/>
              <a:tabLst>
                <a:tab pos="2800350" algn="l"/>
              </a:tabLst>
            </a:pPr>
            <a:r>
              <a:rPr lang="it-IT" b="1" dirty="0"/>
              <a:t>Figure 13-77:</a:t>
            </a:r>
            <a:r>
              <a:rPr lang="it-IT" dirty="0"/>
              <a:t> </a:t>
            </a:r>
            <a:r>
              <a:rPr lang="en-US" dirty="0"/>
              <a:t>A driverless bus in Paris.</a:t>
            </a:r>
          </a:p>
        </p:txBody>
      </p:sp>
      <p:pic>
        <p:nvPicPr>
          <p:cNvPr id="3" name="Picture 2" descr="A driverless bus in Paris."/>
          <p:cNvPicPr>
            <a:picLocks noChangeAspect="1"/>
          </p:cNvPicPr>
          <p:nvPr/>
        </p:nvPicPr>
        <p:blipFill rotWithShape="1">
          <a:blip r:embed="rId2">
            <a:extLst>
              <a:ext uri="{28A0092B-C50C-407E-A947-70E740481C1C}">
                <a14:useLocalDpi xmlns:a14="http://schemas.microsoft.com/office/drawing/2010/main" val="0"/>
              </a:ext>
            </a:extLst>
          </a:blip>
          <a:srcRect b="3219"/>
          <a:stretch/>
        </p:blipFill>
        <p:spPr>
          <a:xfrm>
            <a:off x="2674795" y="2058796"/>
            <a:ext cx="3794411" cy="4237229"/>
          </a:xfrm>
          <a:prstGeom prst="rect">
            <a:avLst/>
          </a:prstGeom>
        </p:spPr>
      </p:pic>
    </p:spTree>
    <p:extLst>
      <p:ext uri="{BB962C8B-B14F-4D97-AF65-F5344CB8AC3E}">
        <p14:creationId xmlns:p14="http://schemas.microsoft.com/office/powerpoint/2010/main" val="8293849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13.4.3 Controlling Vehicles </a:t>
            </a:r>
            <a:r>
              <a:rPr lang="en-US" sz="2000" b="0" dirty="0"/>
              <a:t>(5 of 5)</a:t>
            </a:r>
            <a:endParaRPr lang="en-US" dirty="0"/>
          </a:p>
        </p:txBody>
      </p:sp>
      <p:sp>
        <p:nvSpPr>
          <p:cNvPr id="8" name="Content Placeholder 7"/>
          <p:cNvSpPr>
            <a:spLocks noGrp="1"/>
          </p:cNvSpPr>
          <p:nvPr>
            <p:ph sz="quarter" idx="13"/>
          </p:nvPr>
        </p:nvSpPr>
        <p:spPr>
          <a:xfrm>
            <a:off x="457200" y="1556325"/>
            <a:ext cx="8229600" cy="1044000"/>
          </a:xfrm>
        </p:spPr>
        <p:txBody>
          <a:bodyPr/>
          <a:lstStyle/>
          <a:p>
            <a:pPr marL="0" indent="0">
              <a:buNone/>
              <a:tabLst>
                <a:tab pos="2800350" algn="l"/>
              </a:tabLst>
            </a:pPr>
            <a:r>
              <a:rPr lang="it-IT" sz="2200" b="1" dirty="0"/>
              <a:t>Figure 13-78:</a:t>
            </a:r>
            <a:r>
              <a:rPr lang="it-IT" sz="2200" dirty="0"/>
              <a:t> </a:t>
            </a:r>
            <a:r>
              <a:rPr lang="en-US" sz="2200" dirty="0"/>
              <a:t>Fully automated vehicle. No driver attention is required, but the vehicle has a steering wheel and floor pedals that someone in the vehicle could operate in an emergency.</a:t>
            </a:r>
          </a:p>
        </p:txBody>
      </p:sp>
      <p:pic>
        <p:nvPicPr>
          <p:cNvPr id="2" name="Picture 1" descr="An autonomous driving c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548" y="2600325"/>
            <a:ext cx="3904904" cy="3654505"/>
          </a:xfrm>
          <a:prstGeom prst="rect">
            <a:avLst/>
          </a:prstGeom>
        </p:spPr>
      </p:pic>
    </p:spTree>
    <p:extLst>
      <p:ext uri="{BB962C8B-B14F-4D97-AF65-F5344CB8AC3E}">
        <p14:creationId xmlns:p14="http://schemas.microsoft.com/office/powerpoint/2010/main" val="194573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13.4.4 Impacts of Near-Future Changes in Vehicles </a:t>
            </a:r>
            <a:r>
              <a:rPr lang="en-US" sz="2000" b="0" dirty="0"/>
              <a:t>(1 of 7)</a:t>
            </a:r>
          </a:p>
        </p:txBody>
      </p:sp>
      <p:sp>
        <p:nvSpPr>
          <p:cNvPr id="8" name="Content Placeholder 7"/>
          <p:cNvSpPr>
            <a:spLocks noGrp="1"/>
          </p:cNvSpPr>
          <p:nvPr>
            <p:ph sz="quarter" idx="13"/>
          </p:nvPr>
        </p:nvSpPr>
        <p:spPr>
          <a:xfrm>
            <a:off x="457200" y="1556326"/>
            <a:ext cx="8443914" cy="4803531"/>
          </a:xfrm>
        </p:spPr>
        <p:txBody>
          <a:bodyPr/>
          <a:lstStyle/>
          <a:p>
            <a:pPr indent="-256032"/>
            <a:r>
              <a:rPr lang="en-US" dirty="0"/>
              <a:t>Cities will be transformed by changes in motor vehicles. The key changes in the car of the near future are:</a:t>
            </a:r>
          </a:p>
          <a:p>
            <a:pPr marL="741600" lvl="1" indent="-429768">
              <a:buFont typeface="+mj-lt"/>
              <a:buAutoNum type="arabicPeriod"/>
            </a:pPr>
            <a:r>
              <a:rPr lang="en-US" b="1" dirty="0"/>
              <a:t>Power source</a:t>
            </a:r>
            <a:r>
              <a:rPr lang="en-US" dirty="0"/>
              <a:t>—more vehicles will be powered by electricity instead of petroleum</a:t>
            </a:r>
          </a:p>
          <a:p>
            <a:pPr marL="741600" lvl="1" indent="-429768">
              <a:buFont typeface="+mj-lt"/>
              <a:buAutoNum type="arabicPeriod"/>
            </a:pPr>
            <a:r>
              <a:rPr lang="en-US" b="1" dirty="0"/>
              <a:t>Ownership</a:t>
            </a:r>
            <a:r>
              <a:rPr lang="en-US" dirty="0"/>
              <a:t>—more vehicles will be shared rather than owned by single individuals</a:t>
            </a:r>
          </a:p>
          <a:p>
            <a:pPr marL="741600" lvl="1" indent="-429768">
              <a:buFont typeface="+mj-lt"/>
              <a:buAutoNum type="arabicPeriod"/>
            </a:pPr>
            <a:r>
              <a:rPr lang="en-US" b="1" dirty="0"/>
              <a:t>Autonomy</a:t>
            </a:r>
            <a:r>
              <a:rPr lang="en-US" dirty="0"/>
              <a:t>—more vehicles will operate with little or no effort by a driver</a:t>
            </a:r>
          </a:p>
        </p:txBody>
      </p:sp>
    </p:spTree>
    <p:extLst>
      <p:ext uri="{BB962C8B-B14F-4D97-AF65-F5344CB8AC3E}">
        <p14:creationId xmlns:p14="http://schemas.microsoft.com/office/powerpoint/2010/main" val="3796713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13.4.4 Impacts of Near-Future Changes in Vehicles </a:t>
            </a:r>
            <a:r>
              <a:rPr lang="en-US" sz="2000" b="0" dirty="0"/>
              <a:t>(2 of 7)</a:t>
            </a:r>
            <a:endParaRPr lang="en-US" altLang="en-US" dirty="0"/>
          </a:p>
        </p:txBody>
      </p:sp>
      <p:sp>
        <p:nvSpPr>
          <p:cNvPr id="8" name="Content Placeholder 7"/>
          <p:cNvSpPr>
            <a:spLocks noGrp="1"/>
          </p:cNvSpPr>
          <p:nvPr>
            <p:ph sz="quarter" idx="13"/>
          </p:nvPr>
        </p:nvSpPr>
        <p:spPr>
          <a:xfrm>
            <a:off x="457200" y="1556326"/>
            <a:ext cx="8372901" cy="4803531"/>
          </a:xfrm>
        </p:spPr>
        <p:txBody>
          <a:bodyPr/>
          <a:lstStyle/>
          <a:p>
            <a:pPr indent="-256032"/>
            <a:r>
              <a:rPr lang="en-US" dirty="0"/>
              <a:t>The world can reduce pollution and fossil fuel dependency in the future. The strategy with three key elements are:</a:t>
            </a:r>
          </a:p>
          <a:p>
            <a:pPr marL="741600" lvl="1" indent="-429768">
              <a:buFont typeface="+mj-lt"/>
              <a:buAutoNum type="arabicPeriod"/>
            </a:pPr>
            <a:r>
              <a:rPr lang="en-US" dirty="0"/>
              <a:t>a sharp decrease in the use of the three fossil fuels</a:t>
            </a:r>
          </a:p>
          <a:p>
            <a:pPr marL="741600" lvl="1" indent="-429768">
              <a:buFont typeface="+mj-lt"/>
              <a:buAutoNum type="arabicPeriod"/>
            </a:pPr>
            <a:r>
              <a:rPr lang="en-US" dirty="0"/>
              <a:t>an increase in the use of renewable energy</a:t>
            </a:r>
          </a:p>
          <a:p>
            <a:pPr marL="741600" lvl="1" indent="-429768">
              <a:buFont typeface="+mj-lt"/>
              <a:buAutoNum type="arabicPeriod"/>
            </a:pPr>
            <a:r>
              <a:rPr lang="en-US" b="1" dirty="0"/>
              <a:t>carbon capture and storage (C</a:t>
            </a:r>
            <a:r>
              <a:rPr lang="en-US" sz="100" b="1" baseline="0" dirty="0"/>
              <a:t> </a:t>
            </a:r>
            <a:r>
              <a:rPr lang="en-US" b="1" dirty="0" err="1"/>
              <a:t>C</a:t>
            </a:r>
            <a:r>
              <a:rPr lang="en-US" sz="100" b="1" baseline="0" dirty="0"/>
              <a:t> </a:t>
            </a:r>
            <a:r>
              <a:rPr lang="en-US" b="1" dirty="0"/>
              <a:t>S)</a:t>
            </a:r>
            <a:r>
              <a:rPr lang="en-US" dirty="0"/>
              <a:t> which involves capturing waste C</a:t>
            </a:r>
            <a:r>
              <a:rPr lang="en-US" sz="100" baseline="0" dirty="0"/>
              <a:t> </a:t>
            </a:r>
            <a:r>
              <a:rPr lang="en-US" dirty="0"/>
              <a:t>O</a:t>
            </a:r>
            <a:r>
              <a:rPr lang="en-US" sz="100" baseline="0" dirty="0"/>
              <a:t> </a:t>
            </a:r>
            <a:r>
              <a:rPr lang="en-US" baseline="-25000" dirty="0"/>
              <a:t>2</a:t>
            </a:r>
            <a:r>
              <a:rPr lang="en-US" dirty="0"/>
              <a:t>, and transporting it to a storage site where it will not enter the atmosphere</a:t>
            </a:r>
          </a:p>
        </p:txBody>
      </p:sp>
    </p:spTree>
    <p:extLst>
      <p:ext uri="{BB962C8B-B14F-4D97-AF65-F5344CB8AC3E}">
        <p14:creationId xmlns:p14="http://schemas.microsoft.com/office/powerpoint/2010/main" val="989919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342909" cy="1097279"/>
          </a:xfrm>
        </p:spPr>
        <p:txBody>
          <a:bodyPr/>
          <a:lstStyle/>
          <a:p>
            <a:r>
              <a:rPr lang="en-US" sz="3400" dirty="0"/>
              <a:t>13.1.2 The Central Business District </a:t>
            </a:r>
            <a:r>
              <a:rPr lang="en-US" sz="2000" b="0" dirty="0"/>
              <a:t>(1 of </a:t>
            </a:r>
            <a:r>
              <a:rPr lang="en-US" sz="2000" b="0" dirty="0" smtClean="0"/>
              <a:t>3)</a:t>
            </a:r>
            <a:endParaRPr lang="en-US" sz="2000" b="0" dirty="0"/>
          </a:p>
        </p:txBody>
      </p:sp>
      <p:sp>
        <p:nvSpPr>
          <p:cNvPr id="8" name="Content Placeholder 7"/>
          <p:cNvSpPr>
            <a:spLocks noGrp="1"/>
          </p:cNvSpPr>
          <p:nvPr>
            <p:ph sz="quarter" idx="13"/>
          </p:nvPr>
        </p:nvSpPr>
        <p:spPr>
          <a:xfrm>
            <a:off x="457201" y="1556326"/>
            <a:ext cx="7826188" cy="4434275"/>
          </a:xfrm>
        </p:spPr>
        <p:txBody>
          <a:bodyPr/>
          <a:lstStyle/>
          <a:p>
            <a:pPr marL="0" indent="0">
              <a:buNone/>
            </a:pPr>
            <a:r>
              <a:rPr lang="en-US" b="1" dirty="0"/>
              <a:t>C</a:t>
            </a:r>
            <a:r>
              <a:rPr lang="en-US" sz="100" b="1" dirty="0"/>
              <a:t> </a:t>
            </a:r>
            <a:r>
              <a:rPr lang="en-US" b="1" dirty="0"/>
              <a:t>B</a:t>
            </a:r>
            <a:r>
              <a:rPr lang="en-US" sz="100" b="1" dirty="0"/>
              <a:t> </a:t>
            </a:r>
            <a:r>
              <a:rPr lang="en-US" b="1" dirty="0"/>
              <a:t>D</a:t>
            </a:r>
            <a:r>
              <a:rPr lang="en-US" dirty="0"/>
              <a:t>, or </a:t>
            </a:r>
            <a:r>
              <a:rPr lang="en-US" b="1" dirty="0"/>
              <a:t>central business district</a:t>
            </a:r>
            <a:r>
              <a:rPr lang="en-US" dirty="0"/>
              <a:t>, is the most central place in a city, with a high concentration of public services, business services, and consumer services</a:t>
            </a:r>
          </a:p>
          <a:p>
            <a:pPr indent="-256032"/>
            <a:r>
              <a:rPr lang="en-US" dirty="0"/>
              <a:t>Department stores with high threshold and range used to locate in the C</a:t>
            </a:r>
            <a:r>
              <a:rPr lang="en-US" sz="100" dirty="0"/>
              <a:t> </a:t>
            </a:r>
            <a:r>
              <a:rPr lang="en-US" dirty="0"/>
              <a:t>B</a:t>
            </a:r>
            <a:r>
              <a:rPr lang="en-US" sz="100" dirty="0"/>
              <a:t> </a:t>
            </a:r>
            <a:r>
              <a:rPr lang="en-US" dirty="0"/>
              <a:t>D but have relocated to suburban locations</a:t>
            </a:r>
          </a:p>
          <a:p>
            <a:pPr indent="-256032"/>
            <a:r>
              <a:rPr lang="en-US" dirty="0"/>
              <a:t>Specialty stores with high ranges prefer to locate in </a:t>
            </a:r>
            <a:r>
              <a:rPr lang="en-US" dirty="0" smtClean="0"/>
              <a:t>the C</a:t>
            </a:r>
            <a:r>
              <a:rPr lang="en-US" sz="100" dirty="0" smtClean="0"/>
              <a:t> </a:t>
            </a:r>
            <a:r>
              <a:rPr lang="en-US" dirty="0" smtClean="0"/>
              <a:t>B</a:t>
            </a:r>
            <a:r>
              <a:rPr lang="en-US" sz="100" dirty="0" smtClean="0"/>
              <a:t> </a:t>
            </a:r>
            <a:r>
              <a:rPr lang="en-US" dirty="0" smtClean="0"/>
              <a:t>D</a:t>
            </a:r>
            <a:endParaRPr lang="en-US" sz="100" dirty="0" smtClean="0"/>
          </a:p>
          <a:p>
            <a:pPr indent="-256032"/>
            <a:r>
              <a:rPr lang="en-US" dirty="0" smtClean="0"/>
              <a:t>Retail-serving </a:t>
            </a:r>
            <a:r>
              <a:rPr lang="en-US" dirty="0"/>
              <a:t>C</a:t>
            </a:r>
            <a:r>
              <a:rPr lang="en-US" sz="100" dirty="0"/>
              <a:t> </a:t>
            </a:r>
            <a:r>
              <a:rPr lang="en-US" dirty="0"/>
              <a:t>B</a:t>
            </a:r>
            <a:r>
              <a:rPr lang="en-US" sz="100" dirty="0"/>
              <a:t> </a:t>
            </a:r>
            <a:r>
              <a:rPr lang="en-US" dirty="0"/>
              <a:t>D workers are also found in the C</a:t>
            </a:r>
            <a:r>
              <a:rPr lang="en-US" sz="100" dirty="0"/>
              <a:t> </a:t>
            </a:r>
            <a:r>
              <a:rPr lang="en-US" dirty="0"/>
              <a:t>B</a:t>
            </a:r>
            <a:r>
              <a:rPr lang="en-US" sz="100" dirty="0"/>
              <a:t> </a:t>
            </a:r>
            <a:r>
              <a:rPr lang="en-US" dirty="0"/>
              <a:t>D</a:t>
            </a:r>
          </a:p>
        </p:txBody>
      </p:sp>
    </p:spTree>
    <p:extLst>
      <p:ext uri="{BB962C8B-B14F-4D97-AF65-F5344CB8AC3E}">
        <p14:creationId xmlns:p14="http://schemas.microsoft.com/office/powerpoint/2010/main" val="11841261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13.4.4 Impacts of Near-Future Changes in Vehicles </a:t>
            </a:r>
            <a:r>
              <a:rPr lang="en-US" sz="2000" b="0" dirty="0"/>
              <a:t>(3 of 7)</a:t>
            </a:r>
            <a:endParaRPr lang="en-US" dirty="0"/>
          </a:p>
        </p:txBody>
      </p:sp>
      <p:sp>
        <p:nvSpPr>
          <p:cNvPr id="8" name="Content Placeholder 7"/>
          <p:cNvSpPr>
            <a:spLocks noGrp="1"/>
          </p:cNvSpPr>
          <p:nvPr>
            <p:ph sz="quarter" idx="13"/>
          </p:nvPr>
        </p:nvSpPr>
        <p:spPr>
          <a:xfrm>
            <a:off x="457200" y="1556325"/>
            <a:ext cx="8229600" cy="724658"/>
          </a:xfrm>
        </p:spPr>
        <p:txBody>
          <a:bodyPr/>
          <a:lstStyle/>
          <a:p>
            <a:pPr marL="0" indent="0">
              <a:buNone/>
              <a:tabLst>
                <a:tab pos="2800350" algn="l"/>
              </a:tabLst>
            </a:pPr>
            <a:r>
              <a:rPr lang="it-IT" sz="2200" b="1" dirty="0"/>
              <a:t>Figure 13-79:</a:t>
            </a:r>
            <a:r>
              <a:rPr lang="it-IT" sz="2200" dirty="0"/>
              <a:t> </a:t>
            </a:r>
            <a:r>
              <a:rPr lang="en-US" sz="2200" dirty="0"/>
              <a:t>U.S. fuel efficiency standards have increased dramatically since the 1980s.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033" y="2992385"/>
            <a:ext cx="6813551" cy="2318899"/>
          </a:xfrm>
          <a:prstGeom prst="rect">
            <a:avLst/>
          </a:prstGeom>
        </p:spPr>
      </p:pic>
      <p:sp>
        <p:nvSpPr>
          <p:cNvPr id="6" name="Rectangle 5"/>
          <p:cNvSpPr>
            <a:spLocks noChangeArrowheads="1"/>
          </p:cNvSpPr>
          <p:nvPr/>
        </p:nvSpPr>
        <p:spPr bwMode="auto">
          <a:xfrm>
            <a:off x="1121290" y="2881313"/>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40</a:t>
            </a:r>
            <a:endParaRPr kumimoji="0" lang="en-US" altLang="en-US" sz="1600" b="1" i="0" u="none" strike="noStrike" cap="none" normalizeH="0" baseline="0" smtClean="0">
              <a:ln>
                <a:noFill/>
              </a:ln>
              <a:solidFill>
                <a:schemeClr val="tx1"/>
              </a:solidFill>
              <a:effectLst/>
              <a:latin typeface="+mj-lt"/>
            </a:endParaRPr>
          </a:p>
        </p:txBody>
      </p:sp>
      <p:sp>
        <p:nvSpPr>
          <p:cNvPr id="9" name="Rectangle 6"/>
          <p:cNvSpPr>
            <a:spLocks noChangeArrowheads="1"/>
          </p:cNvSpPr>
          <p:nvPr/>
        </p:nvSpPr>
        <p:spPr bwMode="auto">
          <a:xfrm>
            <a:off x="1121290" y="332105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35</a:t>
            </a:r>
            <a:endParaRPr kumimoji="0" lang="en-US" altLang="en-US" sz="1600" b="1" i="0" u="none" strike="noStrike" cap="none" normalizeH="0" baseline="0" dirty="0" smtClean="0">
              <a:ln>
                <a:noFill/>
              </a:ln>
              <a:solidFill>
                <a:schemeClr val="tx1"/>
              </a:solidFill>
              <a:effectLst/>
              <a:latin typeface="+mj-lt"/>
            </a:endParaRPr>
          </a:p>
        </p:txBody>
      </p:sp>
      <p:sp>
        <p:nvSpPr>
          <p:cNvPr id="10" name="Rectangle 7"/>
          <p:cNvSpPr>
            <a:spLocks noChangeArrowheads="1"/>
          </p:cNvSpPr>
          <p:nvPr/>
        </p:nvSpPr>
        <p:spPr bwMode="auto">
          <a:xfrm>
            <a:off x="1121290" y="3768726"/>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30</a:t>
            </a:r>
            <a:endParaRPr kumimoji="0" lang="en-US" altLang="en-US" sz="1600" b="1" i="0" u="none" strike="noStrike" cap="none" normalizeH="0" baseline="0" dirty="0" smtClean="0">
              <a:ln>
                <a:noFill/>
              </a:ln>
              <a:solidFill>
                <a:schemeClr val="tx1"/>
              </a:solidFill>
              <a:effectLst/>
              <a:latin typeface="+mj-lt"/>
            </a:endParaRPr>
          </a:p>
        </p:txBody>
      </p:sp>
      <p:sp>
        <p:nvSpPr>
          <p:cNvPr id="11" name="Rectangle 8"/>
          <p:cNvSpPr>
            <a:spLocks noChangeArrowheads="1"/>
          </p:cNvSpPr>
          <p:nvPr/>
        </p:nvSpPr>
        <p:spPr bwMode="auto">
          <a:xfrm>
            <a:off x="1121290" y="4208463"/>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25</a:t>
            </a:r>
            <a:endParaRPr kumimoji="0" lang="en-US" altLang="en-US" sz="1600" b="1" i="0" u="none" strike="noStrike" cap="none" normalizeH="0" baseline="0" dirty="0" smtClean="0">
              <a:ln>
                <a:noFill/>
              </a:ln>
              <a:solidFill>
                <a:schemeClr val="tx1"/>
              </a:solidFill>
              <a:effectLst/>
              <a:latin typeface="+mj-lt"/>
            </a:endParaRPr>
          </a:p>
        </p:txBody>
      </p:sp>
      <p:sp>
        <p:nvSpPr>
          <p:cNvPr id="12" name="Rectangle 9"/>
          <p:cNvSpPr>
            <a:spLocks noChangeArrowheads="1"/>
          </p:cNvSpPr>
          <p:nvPr/>
        </p:nvSpPr>
        <p:spPr bwMode="auto">
          <a:xfrm>
            <a:off x="1121290" y="465455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20</a:t>
            </a:r>
            <a:endParaRPr kumimoji="0" lang="en-US" altLang="en-US" sz="1600" b="1" i="0" u="none" strike="noStrike" cap="none" normalizeH="0" baseline="0" dirty="0" smtClean="0">
              <a:ln>
                <a:noFill/>
              </a:ln>
              <a:solidFill>
                <a:schemeClr val="tx1"/>
              </a:solidFill>
              <a:effectLst/>
              <a:latin typeface="+mj-lt"/>
            </a:endParaRPr>
          </a:p>
        </p:txBody>
      </p:sp>
      <p:sp>
        <p:nvSpPr>
          <p:cNvPr id="13" name="Rectangle 10"/>
          <p:cNvSpPr>
            <a:spLocks noChangeArrowheads="1"/>
          </p:cNvSpPr>
          <p:nvPr/>
        </p:nvSpPr>
        <p:spPr bwMode="auto">
          <a:xfrm>
            <a:off x="1121290" y="508793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15</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11"/>
          <p:cNvSpPr>
            <a:spLocks noChangeArrowheads="1"/>
          </p:cNvSpPr>
          <p:nvPr/>
        </p:nvSpPr>
        <p:spPr bwMode="auto">
          <a:xfrm>
            <a:off x="1500703" y="52816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1980</a:t>
            </a:r>
            <a:endParaRPr kumimoji="0" lang="en-US" altLang="en-US" sz="1600" b="1" i="0" u="none" strike="noStrike" cap="none" normalizeH="0" baseline="0" dirty="0" smtClean="0">
              <a:ln>
                <a:noFill/>
              </a:ln>
              <a:solidFill>
                <a:schemeClr val="tx1"/>
              </a:solidFill>
              <a:effectLst/>
              <a:latin typeface="+mj-lt"/>
            </a:endParaRPr>
          </a:p>
        </p:txBody>
      </p:sp>
      <p:sp>
        <p:nvSpPr>
          <p:cNvPr id="15" name="Rectangle 12"/>
          <p:cNvSpPr>
            <a:spLocks noChangeArrowheads="1"/>
          </p:cNvSpPr>
          <p:nvPr/>
        </p:nvSpPr>
        <p:spPr bwMode="auto">
          <a:xfrm>
            <a:off x="2299215" y="52816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1985</a:t>
            </a:r>
            <a:endParaRPr kumimoji="0" lang="en-US" altLang="en-US" sz="1600" b="1" i="0" u="none" strike="noStrike" cap="none" normalizeH="0" baseline="0" dirty="0" smtClean="0">
              <a:ln>
                <a:noFill/>
              </a:ln>
              <a:solidFill>
                <a:schemeClr val="tx1"/>
              </a:solidFill>
              <a:effectLst/>
              <a:latin typeface="+mj-lt"/>
            </a:endParaRPr>
          </a:p>
        </p:txBody>
      </p:sp>
      <p:sp>
        <p:nvSpPr>
          <p:cNvPr id="16" name="Rectangle 13"/>
          <p:cNvSpPr>
            <a:spLocks noChangeArrowheads="1"/>
          </p:cNvSpPr>
          <p:nvPr/>
        </p:nvSpPr>
        <p:spPr bwMode="auto">
          <a:xfrm>
            <a:off x="3104078" y="52816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1990</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4"/>
          <p:cNvSpPr>
            <a:spLocks noChangeArrowheads="1"/>
          </p:cNvSpPr>
          <p:nvPr/>
        </p:nvSpPr>
        <p:spPr bwMode="auto">
          <a:xfrm>
            <a:off x="3901003" y="52816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1995</a:t>
            </a:r>
            <a:endParaRPr kumimoji="0" lang="en-US" altLang="en-US" sz="1600" b="1" i="0" u="none" strike="noStrike" cap="none" normalizeH="0" baseline="0" dirty="0" smtClean="0">
              <a:ln>
                <a:noFill/>
              </a:ln>
              <a:solidFill>
                <a:schemeClr val="tx1"/>
              </a:solidFill>
              <a:effectLst/>
              <a:latin typeface="+mj-lt"/>
            </a:endParaRPr>
          </a:p>
        </p:txBody>
      </p:sp>
      <p:sp>
        <p:nvSpPr>
          <p:cNvPr id="18" name="Rectangle 15"/>
          <p:cNvSpPr>
            <a:spLocks noChangeArrowheads="1"/>
          </p:cNvSpPr>
          <p:nvPr/>
        </p:nvSpPr>
        <p:spPr bwMode="auto">
          <a:xfrm>
            <a:off x="4707453" y="52816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2000</a:t>
            </a:r>
            <a:endParaRPr kumimoji="0" lang="en-US" altLang="en-US" sz="1600" b="1" i="0" u="none" strike="noStrike" cap="none" normalizeH="0" baseline="0" dirty="0" smtClean="0">
              <a:ln>
                <a:noFill/>
              </a:ln>
              <a:solidFill>
                <a:schemeClr val="tx1"/>
              </a:solidFill>
              <a:effectLst/>
              <a:latin typeface="+mj-lt"/>
            </a:endParaRPr>
          </a:p>
        </p:txBody>
      </p:sp>
      <p:sp>
        <p:nvSpPr>
          <p:cNvPr id="19" name="Rectangle 16"/>
          <p:cNvSpPr>
            <a:spLocks noChangeArrowheads="1"/>
          </p:cNvSpPr>
          <p:nvPr/>
        </p:nvSpPr>
        <p:spPr bwMode="auto">
          <a:xfrm>
            <a:off x="5504378" y="52816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2005</a:t>
            </a:r>
            <a:endParaRPr kumimoji="0" lang="en-US" altLang="en-US" sz="1600" b="1" i="0" u="none" strike="noStrike" cap="none" normalizeH="0" baseline="0" dirty="0" smtClean="0">
              <a:ln>
                <a:noFill/>
              </a:ln>
              <a:solidFill>
                <a:schemeClr val="tx1"/>
              </a:solidFill>
              <a:effectLst/>
              <a:latin typeface="+mj-lt"/>
            </a:endParaRPr>
          </a:p>
        </p:txBody>
      </p:sp>
      <p:sp>
        <p:nvSpPr>
          <p:cNvPr id="20" name="Rectangle 17"/>
          <p:cNvSpPr>
            <a:spLocks noChangeArrowheads="1"/>
          </p:cNvSpPr>
          <p:nvPr/>
        </p:nvSpPr>
        <p:spPr bwMode="auto">
          <a:xfrm>
            <a:off x="6309240" y="52816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2010</a:t>
            </a:r>
            <a:endParaRPr kumimoji="0" lang="en-US" altLang="en-US" sz="1600" b="1" i="0" u="none" strike="noStrike" cap="none" normalizeH="0" baseline="0" dirty="0" smtClean="0">
              <a:ln>
                <a:noFill/>
              </a:ln>
              <a:solidFill>
                <a:schemeClr val="tx1"/>
              </a:solidFill>
              <a:effectLst/>
              <a:latin typeface="+mj-lt"/>
            </a:endParaRPr>
          </a:p>
        </p:txBody>
      </p:sp>
      <p:sp>
        <p:nvSpPr>
          <p:cNvPr id="21" name="Rectangle 18"/>
          <p:cNvSpPr>
            <a:spLocks noChangeArrowheads="1"/>
          </p:cNvSpPr>
          <p:nvPr/>
        </p:nvSpPr>
        <p:spPr bwMode="auto">
          <a:xfrm>
            <a:off x="7107753" y="52816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2015</a:t>
            </a:r>
            <a:endParaRPr kumimoji="0" lang="en-US" altLang="en-US" sz="1600" b="1" i="0" u="none" strike="noStrike" cap="none" normalizeH="0" baseline="0" smtClean="0">
              <a:ln>
                <a:noFill/>
              </a:ln>
              <a:solidFill>
                <a:schemeClr val="tx1"/>
              </a:solidFill>
              <a:effectLst/>
              <a:latin typeface="+mj-lt"/>
            </a:endParaRPr>
          </a:p>
        </p:txBody>
      </p:sp>
      <p:sp>
        <p:nvSpPr>
          <p:cNvPr id="22" name="Rectangle 19"/>
          <p:cNvSpPr>
            <a:spLocks noChangeArrowheads="1"/>
          </p:cNvSpPr>
          <p:nvPr/>
        </p:nvSpPr>
        <p:spPr bwMode="auto">
          <a:xfrm>
            <a:off x="7904678" y="52816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2020</a:t>
            </a:r>
            <a:endParaRPr kumimoji="0" lang="en-US" altLang="en-US" sz="1600" b="1" i="0" u="none" strike="noStrike" cap="none" normalizeH="0" baseline="0" dirty="0" smtClean="0">
              <a:ln>
                <a:noFill/>
              </a:ln>
              <a:solidFill>
                <a:schemeClr val="tx1"/>
              </a:solidFill>
              <a:effectLst/>
              <a:latin typeface="+mj-lt"/>
            </a:endParaRPr>
          </a:p>
        </p:txBody>
      </p:sp>
      <p:sp>
        <p:nvSpPr>
          <p:cNvPr id="23" name="Rectangle 20"/>
          <p:cNvSpPr>
            <a:spLocks noChangeArrowheads="1"/>
          </p:cNvSpPr>
          <p:nvPr/>
        </p:nvSpPr>
        <p:spPr bwMode="auto">
          <a:xfrm rot="16200000">
            <a:off x="-135413" y="3915181"/>
            <a:ext cx="20005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Black" panose="020B0A04020102020204" pitchFamily="34" charset="0"/>
              </a:rPr>
              <a:t>Miles per gallon</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4" name="Rectangle 21"/>
          <p:cNvSpPr>
            <a:spLocks noChangeArrowheads="1"/>
          </p:cNvSpPr>
          <p:nvPr/>
        </p:nvSpPr>
        <p:spPr bwMode="auto">
          <a:xfrm>
            <a:off x="4370903" y="5604718"/>
            <a:ext cx="5899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5" name="Rectangle 22"/>
          <p:cNvSpPr>
            <a:spLocks noChangeArrowheads="1"/>
          </p:cNvSpPr>
          <p:nvPr/>
        </p:nvSpPr>
        <p:spPr bwMode="auto">
          <a:xfrm>
            <a:off x="2932628" y="321627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Cars</a:t>
            </a:r>
            <a:endParaRPr kumimoji="0" lang="en-US" altLang="en-US" sz="1600" b="1" i="0" u="none" strike="noStrike" cap="none" normalizeH="0" baseline="0" smtClean="0">
              <a:ln>
                <a:noFill/>
              </a:ln>
              <a:solidFill>
                <a:schemeClr val="tx1"/>
              </a:solidFill>
              <a:effectLst/>
              <a:latin typeface="+mj-lt"/>
            </a:endParaRPr>
          </a:p>
        </p:txBody>
      </p:sp>
      <p:sp>
        <p:nvSpPr>
          <p:cNvPr id="26" name="Rectangle 23"/>
          <p:cNvSpPr>
            <a:spLocks noChangeArrowheads="1"/>
          </p:cNvSpPr>
          <p:nvPr/>
        </p:nvSpPr>
        <p:spPr bwMode="auto">
          <a:xfrm>
            <a:off x="2932628" y="3500438"/>
            <a:ext cx="7566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Trucks</a:t>
            </a:r>
            <a:endParaRPr kumimoji="0" lang="en-US" altLang="en-US" sz="16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18387436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13.4.4 Impacts of Near-Future Changes in Vehicles </a:t>
            </a:r>
            <a:r>
              <a:rPr lang="en-US" sz="2000" b="0" dirty="0"/>
              <a:t>(4 of 7)</a:t>
            </a:r>
            <a:endParaRPr lang="en-US" dirty="0"/>
          </a:p>
        </p:txBody>
      </p:sp>
      <p:sp>
        <p:nvSpPr>
          <p:cNvPr id="8" name="Content Placeholder 7"/>
          <p:cNvSpPr>
            <a:spLocks noGrp="1"/>
          </p:cNvSpPr>
          <p:nvPr>
            <p:ph sz="quarter" idx="13"/>
          </p:nvPr>
        </p:nvSpPr>
        <p:spPr>
          <a:xfrm>
            <a:off x="457199" y="1556324"/>
            <a:ext cx="8315325" cy="691575"/>
          </a:xfrm>
        </p:spPr>
        <p:txBody>
          <a:bodyPr/>
          <a:lstStyle/>
          <a:p>
            <a:pPr marL="0" indent="0">
              <a:buNone/>
              <a:tabLst>
                <a:tab pos="2800350" algn="l"/>
              </a:tabLst>
            </a:pPr>
            <a:r>
              <a:rPr lang="it-IT" sz="2200" b="1" dirty="0"/>
              <a:t>Figure 13-80:</a:t>
            </a:r>
            <a:r>
              <a:rPr lang="it-IT" sz="2200" dirty="0"/>
              <a:t> </a:t>
            </a:r>
            <a:r>
              <a:rPr lang="en-US" sz="2200" dirty="0"/>
              <a:t>Global companies have innovative ways in which to use batteries discarded from electric cars.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0" y="2420302"/>
            <a:ext cx="7132320" cy="3846196"/>
          </a:xfrm>
          <a:prstGeom prst="rect">
            <a:avLst/>
          </a:prstGeom>
        </p:spPr>
      </p:pic>
      <p:sp>
        <p:nvSpPr>
          <p:cNvPr id="6" name="Rectangle 5"/>
          <p:cNvSpPr>
            <a:spLocks noChangeArrowheads="1"/>
          </p:cNvSpPr>
          <p:nvPr/>
        </p:nvSpPr>
        <p:spPr bwMode="auto">
          <a:xfrm>
            <a:off x="1089023" y="2624137"/>
            <a:ext cx="8351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effectLst>
                  <a:glow rad="50800">
                    <a:schemeClr val="bg1">
                      <a:alpha val="50000"/>
                    </a:schemeClr>
                  </a:glow>
                </a:effectLst>
                <a:latin typeface="+mj-lt"/>
              </a:rPr>
              <a:t>Chevrolet</a:t>
            </a:r>
          </a:p>
          <a:p>
            <a:pPr lvl="0"/>
            <a:r>
              <a:rPr lang="en-US" altLang="en-US" sz="1200" b="1" dirty="0">
                <a:solidFill>
                  <a:srgbClr val="EA1A3A"/>
                </a:solidFill>
                <a:effectLst>
                  <a:glow rad="50800">
                    <a:schemeClr val="bg1">
                      <a:alpha val="50000"/>
                    </a:schemeClr>
                  </a:glow>
                </a:effectLst>
                <a:latin typeface="+mj-lt"/>
              </a:rPr>
              <a:t>Data center</a:t>
            </a:r>
          </a:p>
          <a:p>
            <a:pPr lvl="0"/>
            <a:r>
              <a:rPr lang="en-US" altLang="en-US" sz="1200" b="1" dirty="0">
                <a:solidFill>
                  <a:srgbClr val="000000"/>
                </a:solidFill>
                <a:effectLst>
                  <a:glow rad="50800">
                    <a:schemeClr val="bg1">
                      <a:alpha val="50000"/>
                    </a:schemeClr>
                  </a:glow>
                </a:effectLst>
                <a:latin typeface="+mj-lt"/>
              </a:rPr>
              <a:t>Michigan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9" name="Rectangle 8"/>
          <p:cNvSpPr>
            <a:spLocks noChangeArrowheads="1"/>
          </p:cNvSpPr>
          <p:nvPr/>
        </p:nvSpPr>
        <p:spPr bwMode="auto">
          <a:xfrm>
            <a:off x="2854961" y="2505076"/>
            <a:ext cx="11477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effectLst>
                  <a:glow rad="50800">
                    <a:schemeClr val="bg1">
                      <a:alpha val="50000"/>
                    </a:schemeClr>
                  </a:glow>
                </a:effectLst>
                <a:latin typeface="+mj-lt"/>
              </a:rPr>
              <a:t>Nissan / Eaton /</a:t>
            </a:r>
          </a:p>
          <a:p>
            <a:pPr lvl="0"/>
            <a:r>
              <a:rPr lang="en-US" altLang="en-US" sz="1200" b="1" dirty="0">
                <a:solidFill>
                  <a:srgbClr val="000000"/>
                </a:solidFill>
                <a:effectLst>
                  <a:glow rad="50800">
                    <a:schemeClr val="bg1">
                      <a:alpha val="50000"/>
                    </a:schemeClr>
                  </a:glow>
                </a:effectLst>
                <a:latin typeface="+mj-lt"/>
              </a:rPr>
              <a:t>Mobility House</a:t>
            </a:r>
          </a:p>
          <a:p>
            <a:pPr lvl="0"/>
            <a:r>
              <a:rPr lang="en-US" altLang="en-US" sz="1200" b="1" dirty="0">
                <a:solidFill>
                  <a:srgbClr val="EA1A3A"/>
                </a:solidFill>
                <a:effectLst>
                  <a:glow rad="50800">
                    <a:schemeClr val="bg1">
                      <a:alpha val="50000"/>
                    </a:schemeClr>
                  </a:glow>
                </a:effectLst>
                <a:latin typeface="+mj-lt"/>
              </a:rPr>
              <a:t>Energy storage</a:t>
            </a:r>
          </a:p>
          <a:p>
            <a:pPr lvl="0"/>
            <a:r>
              <a:rPr lang="en-US" altLang="en-US" sz="1200" b="1" dirty="0">
                <a:solidFill>
                  <a:srgbClr val="000000"/>
                </a:solidFill>
                <a:effectLst>
                  <a:glow rad="50800">
                    <a:schemeClr val="bg1">
                      <a:alpha val="50000"/>
                    </a:schemeClr>
                  </a:glow>
                </a:effectLst>
                <a:latin typeface="+mj-lt"/>
              </a:rPr>
              <a:t>Amsterdam</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0" name="Rectangle 12"/>
          <p:cNvSpPr>
            <a:spLocks noChangeArrowheads="1"/>
          </p:cNvSpPr>
          <p:nvPr/>
        </p:nvSpPr>
        <p:spPr bwMode="auto">
          <a:xfrm>
            <a:off x="2645093" y="3719513"/>
            <a:ext cx="14010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effectLst>
                  <a:glow rad="50800">
                    <a:schemeClr val="bg1">
                      <a:alpha val="50000"/>
                    </a:schemeClr>
                  </a:glow>
                </a:effectLst>
                <a:latin typeface="+mj-lt"/>
              </a:rPr>
              <a:t>Renault</a:t>
            </a:r>
          </a:p>
          <a:p>
            <a:pPr lvl="0"/>
            <a:r>
              <a:rPr lang="en-US" altLang="en-US" sz="1200" b="1" dirty="0">
                <a:solidFill>
                  <a:srgbClr val="EA1A3A"/>
                </a:solidFill>
                <a:effectLst>
                  <a:glow rad="50800">
                    <a:schemeClr val="bg1">
                      <a:alpha val="50000"/>
                    </a:schemeClr>
                  </a:glow>
                </a:effectLst>
                <a:latin typeface="+mj-lt"/>
              </a:rPr>
              <a:t>Renewable storage</a:t>
            </a:r>
          </a:p>
          <a:p>
            <a:pPr lvl="0"/>
            <a:r>
              <a:rPr lang="en-US" altLang="en-US" sz="1200" b="1" dirty="0">
                <a:solidFill>
                  <a:srgbClr val="000000"/>
                </a:solidFill>
                <a:effectLst>
                  <a:glow rad="50800">
                    <a:schemeClr val="bg1">
                      <a:alpha val="50000"/>
                    </a:schemeClr>
                  </a:glow>
                </a:effectLst>
                <a:latin typeface="+mj-lt"/>
              </a:rPr>
              <a:t>Porto Santo Island</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1" name="Rectangle 15"/>
          <p:cNvSpPr>
            <a:spLocks noChangeArrowheads="1"/>
          </p:cNvSpPr>
          <p:nvPr/>
        </p:nvSpPr>
        <p:spPr bwMode="auto">
          <a:xfrm>
            <a:off x="4714876" y="2498726"/>
            <a:ext cx="14939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effectLst>
                  <a:glow rad="50800">
                    <a:schemeClr val="bg1">
                      <a:alpha val="50000"/>
                    </a:schemeClr>
                  </a:glow>
                </a:effectLst>
                <a:latin typeface="+mj-lt"/>
              </a:rPr>
              <a:t>BMW</a:t>
            </a:r>
          </a:p>
          <a:p>
            <a:pPr lvl="0"/>
            <a:r>
              <a:rPr lang="en-US" altLang="en-US" sz="1200" b="1" dirty="0">
                <a:solidFill>
                  <a:srgbClr val="EA1A3A"/>
                </a:solidFill>
                <a:effectLst>
                  <a:glow rad="50800">
                    <a:schemeClr val="bg1">
                      <a:alpha val="50000"/>
                    </a:schemeClr>
                  </a:glow>
                </a:effectLst>
                <a:latin typeface="+mj-lt"/>
              </a:rPr>
              <a:t>Energy storage farm</a:t>
            </a:r>
          </a:p>
          <a:p>
            <a:pPr lvl="0"/>
            <a:r>
              <a:rPr lang="en-US" altLang="en-US" sz="1200" b="1" dirty="0">
                <a:solidFill>
                  <a:srgbClr val="000000"/>
                </a:solidFill>
                <a:effectLst>
                  <a:glow rad="50800">
                    <a:schemeClr val="bg1">
                      <a:alpha val="50000"/>
                    </a:schemeClr>
                  </a:glow>
                </a:effectLst>
                <a:latin typeface="+mj-lt"/>
              </a:rPr>
              <a:t>Leipzig, Germany</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2" name="Rectangle 18"/>
          <p:cNvSpPr>
            <a:spLocks noChangeArrowheads="1"/>
          </p:cNvSpPr>
          <p:nvPr/>
        </p:nvSpPr>
        <p:spPr bwMode="auto">
          <a:xfrm>
            <a:off x="4732338" y="5646103"/>
            <a:ext cx="11188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effectLst>
                  <a:glow rad="50800">
                    <a:schemeClr val="bg1">
                      <a:alpha val="50000"/>
                    </a:schemeClr>
                  </a:glow>
                </a:effectLst>
                <a:latin typeface="+mj-lt"/>
              </a:rPr>
              <a:t>Eaton</a:t>
            </a:r>
          </a:p>
          <a:p>
            <a:pPr lvl="0"/>
            <a:r>
              <a:rPr lang="en-US" altLang="en-US" sz="1200" b="1" dirty="0">
                <a:solidFill>
                  <a:srgbClr val="EA1A3A"/>
                </a:solidFill>
                <a:effectLst>
                  <a:glow rad="50800">
                    <a:schemeClr val="bg1">
                      <a:alpha val="50000"/>
                    </a:schemeClr>
                  </a:glow>
                </a:effectLst>
                <a:latin typeface="+mj-lt"/>
              </a:rPr>
              <a:t>Energy storage</a:t>
            </a:r>
          </a:p>
          <a:p>
            <a:pPr lvl="0"/>
            <a:r>
              <a:rPr lang="en-US" altLang="en-US" sz="1200" b="1" dirty="0">
                <a:solidFill>
                  <a:srgbClr val="000000"/>
                </a:solidFill>
                <a:effectLst>
                  <a:glow rad="50800">
                    <a:schemeClr val="bg1">
                      <a:alpha val="50000"/>
                    </a:schemeClr>
                  </a:glow>
                </a:effectLst>
                <a:latin typeface="+mj-lt"/>
              </a:rPr>
              <a:t>South Africa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3" name="Rectangle 21"/>
          <p:cNvSpPr>
            <a:spLocks noChangeArrowheads="1"/>
          </p:cNvSpPr>
          <p:nvPr/>
        </p:nvSpPr>
        <p:spPr bwMode="auto">
          <a:xfrm>
            <a:off x="6203951" y="5646103"/>
            <a:ext cx="12423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effectLst>
                  <a:glow rad="50800">
                    <a:schemeClr val="bg1">
                      <a:alpha val="50000"/>
                    </a:schemeClr>
                  </a:glow>
                </a:effectLst>
                <a:latin typeface="+mj-lt"/>
              </a:rPr>
              <a:t>BYD</a:t>
            </a:r>
          </a:p>
          <a:p>
            <a:pPr lvl="0"/>
            <a:r>
              <a:rPr lang="en-US" altLang="en-US" sz="1200" b="1" dirty="0">
                <a:solidFill>
                  <a:srgbClr val="EA1A3A"/>
                </a:solidFill>
                <a:effectLst>
                  <a:glow rad="50800">
                    <a:schemeClr val="bg1">
                      <a:alpha val="50000"/>
                    </a:schemeClr>
                  </a:glow>
                </a:effectLst>
                <a:latin typeface="+mj-lt"/>
              </a:rPr>
              <a:t>Energy storage</a:t>
            </a:r>
          </a:p>
          <a:p>
            <a:pPr lvl="0"/>
            <a:r>
              <a:rPr lang="en-US" altLang="en-US" sz="1200" b="1" dirty="0">
                <a:solidFill>
                  <a:srgbClr val="000000"/>
                </a:solidFill>
                <a:effectLst>
                  <a:glow rad="50800">
                    <a:schemeClr val="bg1">
                      <a:alpha val="50000"/>
                    </a:schemeClr>
                  </a:glow>
                </a:effectLst>
                <a:latin typeface="+mj-lt"/>
              </a:rPr>
              <a:t>Shenzhen, China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4" name="Rectangle 24"/>
          <p:cNvSpPr>
            <a:spLocks noChangeArrowheads="1"/>
          </p:cNvSpPr>
          <p:nvPr/>
        </p:nvSpPr>
        <p:spPr bwMode="auto">
          <a:xfrm>
            <a:off x="6751638" y="2671763"/>
            <a:ext cx="13865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effectLst>
                  <a:glow rad="50800">
                    <a:schemeClr val="bg1">
                      <a:alpha val="50000"/>
                    </a:schemeClr>
                  </a:glow>
                </a:effectLst>
                <a:latin typeface="+mj-lt"/>
              </a:rPr>
              <a:t>Nissan / Sumitomo</a:t>
            </a:r>
          </a:p>
          <a:p>
            <a:pPr lvl="0"/>
            <a:r>
              <a:rPr lang="en-US" altLang="en-US" sz="1200" b="1" dirty="0">
                <a:solidFill>
                  <a:srgbClr val="EA1A3A"/>
                </a:solidFill>
                <a:effectLst>
                  <a:glow rad="50800">
                    <a:schemeClr val="bg1">
                      <a:alpha val="50000"/>
                    </a:schemeClr>
                  </a:glow>
                </a:effectLst>
                <a:latin typeface="+mj-lt"/>
              </a:rPr>
              <a:t>Street lighting</a:t>
            </a:r>
          </a:p>
          <a:p>
            <a:pPr lvl="0"/>
            <a:r>
              <a:rPr lang="en-US" altLang="en-US" sz="1200" b="1" dirty="0" err="1">
                <a:solidFill>
                  <a:srgbClr val="000000"/>
                </a:solidFill>
                <a:effectLst>
                  <a:glow rad="50800">
                    <a:schemeClr val="bg1">
                      <a:alpha val="50000"/>
                    </a:schemeClr>
                  </a:glow>
                </a:effectLst>
                <a:latin typeface="+mj-lt"/>
              </a:rPr>
              <a:t>Naime</a:t>
            </a:r>
            <a:r>
              <a:rPr lang="en-US" altLang="en-US" sz="1200" b="1" dirty="0">
                <a:solidFill>
                  <a:srgbClr val="000000"/>
                </a:solidFill>
                <a:effectLst>
                  <a:glow rad="50800">
                    <a:schemeClr val="bg1">
                      <a:alpha val="50000"/>
                    </a:schemeClr>
                  </a:glow>
                </a:effectLst>
                <a:latin typeface="+mj-lt"/>
              </a:rPr>
              <a:t>, Japan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 name="Rectangle 27"/>
          <p:cNvSpPr>
            <a:spLocks noChangeArrowheads="1"/>
          </p:cNvSpPr>
          <p:nvPr/>
        </p:nvSpPr>
        <p:spPr bwMode="auto">
          <a:xfrm>
            <a:off x="6756401" y="4321175"/>
            <a:ext cx="13865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effectLst>
                  <a:glow rad="50800">
                    <a:schemeClr val="bg1">
                      <a:alpha val="50000"/>
                    </a:schemeClr>
                  </a:glow>
                </a:effectLst>
                <a:latin typeface="+mj-lt"/>
              </a:rPr>
              <a:t>Nissan / Sumitomo</a:t>
            </a:r>
          </a:p>
          <a:p>
            <a:pPr lvl="0"/>
            <a:r>
              <a:rPr lang="en-US" altLang="en-US" sz="1200" b="1" dirty="0">
                <a:solidFill>
                  <a:srgbClr val="EA1A3A"/>
                </a:solidFill>
                <a:effectLst>
                  <a:glow rad="50800">
                    <a:schemeClr val="bg1">
                      <a:alpha val="50000"/>
                    </a:schemeClr>
                  </a:glow>
                </a:effectLst>
                <a:latin typeface="+mj-lt"/>
              </a:rPr>
              <a:t>Large-scale</a:t>
            </a:r>
          </a:p>
          <a:p>
            <a:pPr lvl="0"/>
            <a:r>
              <a:rPr lang="en-US" altLang="en-US" sz="1200" b="1" dirty="0">
                <a:solidFill>
                  <a:srgbClr val="EA1A3A"/>
                </a:solidFill>
                <a:effectLst>
                  <a:glow rad="50800">
                    <a:schemeClr val="bg1">
                      <a:alpha val="50000"/>
                    </a:schemeClr>
                  </a:glow>
                </a:effectLst>
                <a:latin typeface="+mj-lt"/>
              </a:rPr>
              <a:t>power storage</a:t>
            </a:r>
          </a:p>
          <a:p>
            <a:pPr lvl="0"/>
            <a:r>
              <a:rPr lang="en-US" altLang="en-US" sz="1200" b="1" dirty="0">
                <a:solidFill>
                  <a:srgbClr val="000000"/>
                </a:solidFill>
                <a:effectLst>
                  <a:glow rad="50800">
                    <a:schemeClr val="bg1">
                      <a:alpha val="50000"/>
                    </a:schemeClr>
                  </a:glow>
                </a:effectLst>
                <a:latin typeface="+mj-lt"/>
              </a:rPr>
              <a:t>Japan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 name="Rectangle 31"/>
          <p:cNvSpPr>
            <a:spLocks noChangeArrowheads="1"/>
          </p:cNvSpPr>
          <p:nvPr/>
        </p:nvSpPr>
        <p:spPr bwMode="auto">
          <a:xfrm>
            <a:off x="2754313" y="4535488"/>
            <a:ext cx="10515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effectLst>
                  <a:glow rad="50800">
                    <a:schemeClr val="bg1">
                      <a:alpha val="50000"/>
                    </a:schemeClr>
                  </a:glow>
                </a:effectLst>
                <a:latin typeface="+mj-lt"/>
              </a:rPr>
              <a:t>Renault</a:t>
            </a:r>
          </a:p>
          <a:p>
            <a:pPr lvl="0"/>
            <a:r>
              <a:rPr lang="en-US" altLang="en-US" sz="1200" b="1" dirty="0">
                <a:solidFill>
                  <a:srgbClr val="EA1A3A"/>
                </a:solidFill>
                <a:effectLst>
                  <a:glow rad="50800">
                    <a:schemeClr val="bg1">
                      <a:alpha val="50000"/>
                    </a:schemeClr>
                  </a:glow>
                </a:effectLst>
                <a:latin typeface="+mj-lt"/>
              </a:rPr>
              <a:t>Backup power</a:t>
            </a:r>
          </a:p>
          <a:p>
            <a:pPr lvl="0"/>
            <a:r>
              <a:rPr lang="en-US" altLang="en-US" sz="1200" b="1" dirty="0">
                <a:solidFill>
                  <a:srgbClr val="EA1A3A"/>
                </a:solidFill>
                <a:effectLst>
                  <a:glow rad="50800">
                    <a:schemeClr val="bg1">
                      <a:alpha val="50000"/>
                    </a:schemeClr>
                  </a:glow>
                </a:effectLst>
                <a:latin typeface="+mj-lt"/>
              </a:rPr>
              <a:t>for elevators</a:t>
            </a:r>
          </a:p>
          <a:p>
            <a:pPr lvl="0"/>
            <a:r>
              <a:rPr lang="en-US" altLang="en-US" sz="1200" b="1" dirty="0">
                <a:solidFill>
                  <a:srgbClr val="000000"/>
                </a:solidFill>
                <a:effectLst>
                  <a:glow rad="50800">
                    <a:schemeClr val="bg1">
                      <a:alpha val="50000"/>
                    </a:schemeClr>
                  </a:glow>
                </a:effectLst>
                <a:latin typeface="+mj-lt"/>
              </a:rPr>
              <a:t>Paris</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 name="Rectangle 35"/>
          <p:cNvSpPr>
            <a:spLocks noChangeArrowheads="1"/>
          </p:cNvSpPr>
          <p:nvPr/>
        </p:nvSpPr>
        <p:spPr bwMode="auto">
          <a:xfrm>
            <a:off x="4656138" y="3702050"/>
            <a:ext cx="13593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effectLst>
                  <a:glow rad="50800">
                    <a:schemeClr val="bg1">
                      <a:alpha val="50000"/>
                    </a:schemeClr>
                  </a:glow>
                </a:effectLst>
                <a:latin typeface="+mj-lt"/>
              </a:rPr>
              <a:t>Renault /</a:t>
            </a:r>
          </a:p>
          <a:p>
            <a:pPr lvl="0"/>
            <a:r>
              <a:rPr lang="en-US" altLang="en-US" sz="1200" b="1" dirty="0">
                <a:solidFill>
                  <a:srgbClr val="000000"/>
                </a:solidFill>
                <a:effectLst>
                  <a:glow rad="50800">
                    <a:schemeClr val="bg1">
                      <a:alpha val="50000"/>
                    </a:schemeClr>
                  </a:glow>
                </a:effectLst>
                <a:latin typeface="+mj-lt"/>
              </a:rPr>
              <a:t>Connected Energy</a:t>
            </a:r>
          </a:p>
          <a:p>
            <a:pPr lvl="0"/>
            <a:r>
              <a:rPr lang="en-US" altLang="en-US" sz="1200" b="1" dirty="0">
                <a:solidFill>
                  <a:srgbClr val="EA1A3A"/>
                </a:solidFill>
                <a:effectLst>
                  <a:glow rad="50800">
                    <a:schemeClr val="bg1">
                      <a:alpha val="50000"/>
                    </a:schemeClr>
                  </a:glow>
                </a:effectLst>
                <a:latin typeface="+mj-lt"/>
              </a:rPr>
              <a:t>EV charging</a:t>
            </a:r>
          </a:p>
          <a:p>
            <a:pPr lvl="0"/>
            <a:r>
              <a:rPr lang="en-US" altLang="en-US" sz="1200" b="1" dirty="0">
                <a:solidFill>
                  <a:srgbClr val="000000"/>
                </a:solidFill>
                <a:effectLst>
                  <a:glow rad="50800">
                    <a:schemeClr val="bg1">
                      <a:alpha val="50000"/>
                    </a:schemeClr>
                  </a:glow>
                </a:effectLst>
                <a:latin typeface="+mj-lt"/>
              </a:rPr>
              <a:t>Belgium</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 name="Rectangle 39"/>
          <p:cNvSpPr>
            <a:spLocks noChangeArrowheads="1"/>
          </p:cNvSpPr>
          <p:nvPr/>
        </p:nvSpPr>
        <p:spPr bwMode="auto">
          <a:xfrm>
            <a:off x="2925763" y="5624513"/>
            <a:ext cx="15292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1200" b="1" dirty="0">
                <a:solidFill>
                  <a:srgbClr val="000000"/>
                </a:solidFill>
                <a:effectLst>
                  <a:glow rad="50800">
                    <a:schemeClr val="bg1">
                      <a:alpha val="50000"/>
                    </a:schemeClr>
                  </a:glow>
                </a:effectLst>
                <a:latin typeface="+mj-lt"/>
              </a:rPr>
              <a:t>EcarACCU</a:t>
            </a:r>
          </a:p>
          <a:p>
            <a:pPr lvl="0"/>
            <a:r>
              <a:rPr lang="it-IT" altLang="en-US" sz="1200" b="1" dirty="0">
                <a:solidFill>
                  <a:srgbClr val="EA1A3A"/>
                </a:solidFill>
                <a:effectLst>
                  <a:glow rad="50800">
                    <a:schemeClr val="bg1">
                      <a:alpha val="50000"/>
                    </a:schemeClr>
                  </a:glow>
                </a:effectLst>
                <a:latin typeface="+mj-lt"/>
              </a:rPr>
              <a:t>Solar energy storage</a:t>
            </a:r>
          </a:p>
          <a:p>
            <a:pPr lvl="0"/>
            <a:r>
              <a:rPr lang="it-IT" altLang="en-US" sz="1200" b="1" dirty="0">
                <a:solidFill>
                  <a:srgbClr val="000000"/>
                </a:solidFill>
                <a:effectLst>
                  <a:glow rad="50800">
                    <a:schemeClr val="bg1">
                      <a:alpha val="50000"/>
                    </a:schemeClr>
                  </a:glow>
                </a:effectLst>
                <a:latin typeface="+mj-lt"/>
              </a:rPr>
              <a:t>Cameroon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9" name="Rectangle 42"/>
          <p:cNvSpPr>
            <a:spLocks noChangeArrowheads="1"/>
          </p:cNvSpPr>
          <p:nvPr/>
        </p:nvSpPr>
        <p:spPr bwMode="auto">
          <a:xfrm>
            <a:off x="1208088" y="4005263"/>
            <a:ext cx="8992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err="1">
                <a:solidFill>
                  <a:srgbClr val="000000"/>
                </a:solidFill>
                <a:effectLst>
                  <a:glow rad="50800">
                    <a:schemeClr val="bg1">
                      <a:alpha val="50000"/>
                    </a:schemeClr>
                  </a:glow>
                </a:effectLst>
                <a:latin typeface="+mj-lt"/>
              </a:rPr>
              <a:t>EVgo</a:t>
            </a:r>
            <a:endParaRPr lang="en-US" altLang="en-US" sz="1200" b="1" dirty="0">
              <a:solidFill>
                <a:srgbClr val="000000"/>
              </a:solidFill>
              <a:effectLst>
                <a:glow rad="50800">
                  <a:schemeClr val="bg1">
                    <a:alpha val="50000"/>
                  </a:schemeClr>
                </a:glow>
              </a:effectLst>
              <a:latin typeface="+mj-lt"/>
            </a:endParaRPr>
          </a:p>
          <a:p>
            <a:pPr lvl="0"/>
            <a:r>
              <a:rPr lang="en-US" altLang="en-US" sz="1200" b="1" dirty="0">
                <a:solidFill>
                  <a:srgbClr val="EA1A3A"/>
                </a:solidFill>
                <a:effectLst>
                  <a:glow rad="50800">
                    <a:schemeClr val="bg1">
                      <a:alpha val="50000"/>
                    </a:schemeClr>
                  </a:glow>
                </a:effectLst>
                <a:latin typeface="+mj-lt"/>
              </a:rPr>
              <a:t>EV charging</a:t>
            </a:r>
          </a:p>
          <a:p>
            <a:pPr lvl="0"/>
            <a:r>
              <a:rPr lang="en-US" altLang="en-US" sz="1200" b="1" dirty="0">
                <a:solidFill>
                  <a:srgbClr val="000000"/>
                </a:solidFill>
                <a:effectLst>
                  <a:glow rad="50800">
                    <a:schemeClr val="bg1">
                      <a:alpha val="50000"/>
                    </a:schemeClr>
                  </a:glow>
                </a:effectLst>
                <a:latin typeface="+mj-lt"/>
              </a:rPr>
              <a:t>California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0" name="Rectangle 45"/>
          <p:cNvSpPr>
            <a:spLocks noChangeArrowheads="1"/>
          </p:cNvSpPr>
          <p:nvPr/>
        </p:nvSpPr>
        <p:spPr bwMode="auto">
          <a:xfrm>
            <a:off x="1208088" y="5314950"/>
            <a:ext cx="15949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effectLst>
                  <a:glow rad="50800">
                    <a:schemeClr val="bg1">
                      <a:alpha val="50000"/>
                    </a:schemeClr>
                  </a:glow>
                </a:effectLst>
                <a:latin typeface="+mj-lt"/>
              </a:rPr>
              <a:t>Florida Power &amp; Light</a:t>
            </a:r>
          </a:p>
          <a:p>
            <a:pPr lvl="0"/>
            <a:r>
              <a:rPr lang="en-US" altLang="en-US" sz="1200" b="1" dirty="0">
                <a:solidFill>
                  <a:srgbClr val="EA1A3A"/>
                </a:solidFill>
                <a:effectLst>
                  <a:glow rad="50800">
                    <a:schemeClr val="bg1">
                      <a:alpha val="50000"/>
                    </a:schemeClr>
                  </a:glow>
                </a:effectLst>
                <a:latin typeface="+mj-lt"/>
              </a:rPr>
              <a:t>Grid management</a:t>
            </a:r>
          </a:p>
          <a:p>
            <a:pPr lvl="0"/>
            <a:r>
              <a:rPr lang="en-US" altLang="en-US" sz="1200" b="1" dirty="0">
                <a:solidFill>
                  <a:srgbClr val="000000"/>
                </a:solidFill>
                <a:effectLst>
                  <a:glow rad="50800">
                    <a:schemeClr val="bg1">
                      <a:alpha val="50000"/>
                    </a:schemeClr>
                  </a:glow>
                </a:effectLst>
                <a:latin typeface="+mj-lt"/>
              </a:rPr>
              <a:t>Florida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Tree>
    <p:extLst>
      <p:ext uri="{BB962C8B-B14F-4D97-AF65-F5344CB8AC3E}">
        <p14:creationId xmlns:p14="http://schemas.microsoft.com/office/powerpoint/2010/main" val="16495334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13.4.4 Impacts of Near-Future Changes in Vehicles </a:t>
            </a:r>
            <a:r>
              <a:rPr lang="en-US" sz="2000" b="0" dirty="0"/>
              <a:t>(5 of 7)</a:t>
            </a:r>
            <a:endParaRPr lang="en-US" dirty="0"/>
          </a:p>
        </p:txBody>
      </p:sp>
      <p:sp>
        <p:nvSpPr>
          <p:cNvPr id="8" name="Content Placeholder 7"/>
          <p:cNvSpPr>
            <a:spLocks noGrp="1"/>
          </p:cNvSpPr>
          <p:nvPr>
            <p:ph sz="quarter" idx="13"/>
          </p:nvPr>
        </p:nvSpPr>
        <p:spPr>
          <a:xfrm>
            <a:off x="457200" y="1556324"/>
            <a:ext cx="8229600" cy="1063051"/>
          </a:xfrm>
        </p:spPr>
        <p:txBody>
          <a:bodyPr/>
          <a:lstStyle/>
          <a:p>
            <a:pPr marL="0" indent="0">
              <a:buNone/>
              <a:tabLst>
                <a:tab pos="2800350" algn="l"/>
              </a:tabLst>
            </a:pPr>
            <a:r>
              <a:rPr lang="it-IT" sz="2200" b="1" dirty="0"/>
              <a:t>Figure 13-81:</a:t>
            </a:r>
            <a:r>
              <a:rPr lang="it-IT" sz="2200" dirty="0"/>
              <a:t> </a:t>
            </a:r>
            <a:r>
              <a:rPr lang="en-US" sz="2200" dirty="0"/>
              <a:t>The United Nations target for the U.S. carbon dioxide emissions, by source: Most reductions are forecast through reducing the use of fossil fuels.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035" y="2630044"/>
            <a:ext cx="6468671" cy="3702557"/>
          </a:xfrm>
          <a:prstGeom prst="rect">
            <a:avLst/>
          </a:prstGeom>
        </p:spPr>
      </p:pic>
      <p:sp>
        <p:nvSpPr>
          <p:cNvPr id="6" name="Rectangle 5"/>
          <p:cNvSpPr>
            <a:spLocks noChangeArrowheads="1"/>
          </p:cNvSpPr>
          <p:nvPr/>
        </p:nvSpPr>
        <p:spPr bwMode="auto">
          <a:xfrm>
            <a:off x="1846263" y="3101976"/>
            <a:ext cx="3254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19.7</a:t>
            </a:r>
            <a:endParaRPr kumimoji="0" lang="en-US" altLang="en-US" sz="1800" b="1" i="0" u="none" strike="noStrike" cap="none" normalizeH="0" baseline="0" smtClean="0">
              <a:ln>
                <a:noFill/>
              </a:ln>
              <a:solidFill>
                <a:schemeClr val="tx1"/>
              </a:solidFill>
              <a:effectLst/>
              <a:latin typeface="+mj-lt"/>
            </a:endParaRPr>
          </a:p>
        </p:txBody>
      </p:sp>
      <p:sp>
        <p:nvSpPr>
          <p:cNvPr id="9" name="Rectangle 6"/>
          <p:cNvSpPr>
            <a:spLocks noChangeArrowheads="1"/>
          </p:cNvSpPr>
          <p:nvPr/>
        </p:nvSpPr>
        <p:spPr bwMode="auto">
          <a:xfrm>
            <a:off x="3848100" y="3101976"/>
            <a:ext cx="3254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31.5</a:t>
            </a:r>
            <a:endParaRPr kumimoji="0" lang="en-US" altLang="en-US" sz="1800" b="1" i="0" u="none" strike="noStrike" cap="none" normalizeH="0" baseline="0" smtClean="0">
              <a:ln>
                <a:noFill/>
              </a:ln>
              <a:solidFill>
                <a:schemeClr val="tx1"/>
              </a:solidFill>
              <a:effectLst/>
              <a:latin typeface="+mj-lt"/>
            </a:endParaRPr>
          </a:p>
        </p:txBody>
      </p:sp>
      <p:sp>
        <p:nvSpPr>
          <p:cNvPr id="10" name="Rectangle 7"/>
          <p:cNvSpPr>
            <a:spLocks noChangeArrowheads="1"/>
          </p:cNvSpPr>
          <p:nvPr/>
        </p:nvSpPr>
        <p:spPr bwMode="auto">
          <a:xfrm>
            <a:off x="6049963" y="3101976"/>
            <a:ext cx="3254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23.4</a:t>
            </a:r>
            <a:endParaRPr kumimoji="0" lang="en-US" altLang="en-US" sz="1800" b="1" i="0" u="none" strike="noStrike" cap="none" normalizeH="0" baseline="0" smtClean="0">
              <a:ln>
                <a:noFill/>
              </a:ln>
              <a:solidFill>
                <a:schemeClr val="tx1"/>
              </a:solidFill>
              <a:effectLst/>
              <a:latin typeface="+mj-lt"/>
            </a:endParaRPr>
          </a:p>
        </p:txBody>
      </p:sp>
      <p:sp>
        <p:nvSpPr>
          <p:cNvPr id="11" name="Rectangle 8"/>
          <p:cNvSpPr>
            <a:spLocks noChangeArrowheads="1"/>
          </p:cNvSpPr>
          <p:nvPr/>
        </p:nvSpPr>
        <p:spPr bwMode="auto">
          <a:xfrm>
            <a:off x="7710488" y="3797300"/>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2.9</a:t>
            </a:r>
            <a:endParaRPr kumimoji="0" lang="en-US" altLang="en-US" sz="1800" b="1" i="0" u="none" strike="noStrike" cap="none" normalizeH="0" baseline="0" smtClean="0">
              <a:ln>
                <a:noFill/>
              </a:ln>
              <a:solidFill>
                <a:schemeClr val="tx1"/>
              </a:solidFill>
              <a:effectLst/>
              <a:latin typeface="+mj-lt"/>
            </a:endParaRPr>
          </a:p>
        </p:txBody>
      </p:sp>
      <p:sp>
        <p:nvSpPr>
          <p:cNvPr id="12" name="Rectangle 9"/>
          <p:cNvSpPr>
            <a:spLocks noChangeArrowheads="1"/>
          </p:cNvSpPr>
          <p:nvPr/>
        </p:nvSpPr>
        <p:spPr bwMode="auto">
          <a:xfrm>
            <a:off x="7250113" y="3808413"/>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1.3</a:t>
            </a:r>
            <a:endParaRPr kumimoji="0" lang="en-US" altLang="en-US" sz="1800" b="1" i="0" u="none" strike="noStrike" cap="none" normalizeH="0" baseline="0" smtClean="0">
              <a:ln>
                <a:noFill/>
              </a:ln>
              <a:solidFill>
                <a:schemeClr val="tx1"/>
              </a:solidFill>
              <a:effectLst/>
              <a:latin typeface="+mj-lt"/>
            </a:endParaRPr>
          </a:p>
        </p:txBody>
      </p:sp>
      <p:sp>
        <p:nvSpPr>
          <p:cNvPr id="13" name="Rectangle 10"/>
          <p:cNvSpPr>
            <a:spLocks noChangeArrowheads="1"/>
          </p:cNvSpPr>
          <p:nvPr/>
        </p:nvSpPr>
        <p:spPr bwMode="auto">
          <a:xfrm>
            <a:off x="6719888" y="3808413"/>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2.4</a:t>
            </a:r>
            <a:endParaRPr kumimoji="0" lang="en-US" altLang="en-US" sz="1800" b="1" i="0" u="none" strike="noStrike" cap="none" normalizeH="0" baseline="0" smtClean="0">
              <a:ln>
                <a:noFill/>
              </a:ln>
              <a:solidFill>
                <a:schemeClr val="tx1"/>
              </a:solidFill>
              <a:effectLst/>
              <a:latin typeface="+mj-lt"/>
            </a:endParaRPr>
          </a:p>
        </p:txBody>
      </p:sp>
      <p:sp>
        <p:nvSpPr>
          <p:cNvPr id="14" name="Rectangle 11"/>
          <p:cNvSpPr>
            <a:spLocks noChangeArrowheads="1"/>
          </p:cNvSpPr>
          <p:nvPr/>
        </p:nvSpPr>
        <p:spPr bwMode="auto">
          <a:xfrm>
            <a:off x="1501775" y="4492625"/>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6.6</a:t>
            </a:r>
            <a:endParaRPr kumimoji="0" lang="en-US" altLang="en-US" sz="1800" b="1" i="0" u="none" strike="noStrike" cap="none" normalizeH="0" baseline="0" smtClean="0">
              <a:ln>
                <a:noFill/>
              </a:ln>
              <a:solidFill>
                <a:schemeClr val="tx1"/>
              </a:solidFill>
              <a:effectLst/>
              <a:latin typeface="+mj-lt"/>
            </a:endParaRPr>
          </a:p>
        </p:txBody>
      </p:sp>
      <p:sp>
        <p:nvSpPr>
          <p:cNvPr id="15" name="Rectangle 12"/>
          <p:cNvSpPr>
            <a:spLocks noChangeArrowheads="1"/>
          </p:cNvSpPr>
          <p:nvPr/>
        </p:nvSpPr>
        <p:spPr bwMode="auto">
          <a:xfrm>
            <a:off x="1917700" y="4492625"/>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3.8</a:t>
            </a:r>
            <a:endParaRPr kumimoji="0" lang="en-US" altLang="en-US" sz="1800" b="1" i="0" u="none" strike="noStrike" cap="none" normalizeH="0" baseline="0" smtClean="0">
              <a:ln>
                <a:noFill/>
              </a:ln>
              <a:solidFill>
                <a:schemeClr val="tx1"/>
              </a:solidFill>
              <a:effectLst/>
              <a:latin typeface="+mj-lt"/>
            </a:endParaRPr>
          </a:p>
        </p:txBody>
      </p:sp>
      <p:sp>
        <p:nvSpPr>
          <p:cNvPr id="16" name="Rectangle 13"/>
          <p:cNvSpPr>
            <a:spLocks noChangeArrowheads="1"/>
          </p:cNvSpPr>
          <p:nvPr/>
        </p:nvSpPr>
        <p:spPr bwMode="auto">
          <a:xfrm>
            <a:off x="2522538" y="4492625"/>
            <a:ext cx="3254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12.0</a:t>
            </a:r>
            <a:endParaRPr kumimoji="0" lang="en-US" altLang="en-US" sz="1800" b="1" i="0" u="none" strike="noStrike" cap="none" normalizeH="0" baseline="0" smtClean="0">
              <a:ln>
                <a:noFill/>
              </a:ln>
              <a:solidFill>
                <a:schemeClr val="tx1"/>
              </a:solidFill>
              <a:effectLst/>
              <a:latin typeface="+mj-lt"/>
            </a:endParaRPr>
          </a:p>
        </p:txBody>
      </p:sp>
      <p:sp>
        <p:nvSpPr>
          <p:cNvPr id="17" name="Rectangle 14"/>
          <p:cNvSpPr>
            <a:spLocks noChangeArrowheads="1"/>
          </p:cNvSpPr>
          <p:nvPr/>
        </p:nvSpPr>
        <p:spPr bwMode="auto">
          <a:xfrm>
            <a:off x="3213100" y="4503738"/>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6.7</a:t>
            </a:r>
            <a:endParaRPr kumimoji="0" lang="en-US" altLang="en-US" sz="1800" b="1" i="0" u="none" strike="noStrike" cap="none" normalizeH="0" baseline="0" smtClean="0">
              <a:ln>
                <a:noFill/>
              </a:ln>
              <a:solidFill>
                <a:schemeClr val="tx1"/>
              </a:solidFill>
              <a:effectLst/>
              <a:latin typeface="+mj-lt"/>
            </a:endParaRPr>
          </a:p>
        </p:txBody>
      </p:sp>
      <p:sp>
        <p:nvSpPr>
          <p:cNvPr id="18" name="Rectangle 15"/>
          <p:cNvSpPr>
            <a:spLocks noChangeArrowheads="1"/>
          </p:cNvSpPr>
          <p:nvPr/>
        </p:nvSpPr>
        <p:spPr bwMode="auto">
          <a:xfrm>
            <a:off x="3983038" y="4492625"/>
            <a:ext cx="3254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15.8</a:t>
            </a:r>
            <a:endParaRPr kumimoji="0" lang="en-US" altLang="en-US" sz="1800" b="1" i="0" u="none" strike="noStrike" cap="none" normalizeH="0" baseline="0" smtClean="0">
              <a:ln>
                <a:noFill/>
              </a:ln>
              <a:solidFill>
                <a:schemeClr val="tx1"/>
              </a:solidFill>
              <a:effectLst/>
              <a:latin typeface="+mj-lt"/>
            </a:endParaRPr>
          </a:p>
        </p:txBody>
      </p:sp>
      <p:sp>
        <p:nvSpPr>
          <p:cNvPr id="19" name="Rectangle 16"/>
          <p:cNvSpPr>
            <a:spLocks noChangeArrowheads="1"/>
          </p:cNvSpPr>
          <p:nvPr/>
        </p:nvSpPr>
        <p:spPr bwMode="auto">
          <a:xfrm>
            <a:off x="5599113" y="4492625"/>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9.6</a:t>
            </a:r>
            <a:endParaRPr kumimoji="0" lang="en-US" altLang="en-US" sz="1800" b="1" i="0" u="none" strike="noStrike" cap="none" normalizeH="0" baseline="0" smtClean="0">
              <a:ln>
                <a:noFill/>
              </a:ln>
              <a:solidFill>
                <a:schemeClr val="tx1"/>
              </a:solidFill>
              <a:effectLst/>
              <a:latin typeface="+mj-lt"/>
            </a:endParaRPr>
          </a:p>
        </p:txBody>
      </p:sp>
      <p:sp>
        <p:nvSpPr>
          <p:cNvPr id="20" name="Rectangle 17"/>
          <p:cNvSpPr>
            <a:spLocks noChangeArrowheads="1"/>
          </p:cNvSpPr>
          <p:nvPr/>
        </p:nvSpPr>
        <p:spPr bwMode="auto">
          <a:xfrm>
            <a:off x="4999038" y="4492625"/>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7.2</a:t>
            </a:r>
            <a:endParaRPr kumimoji="0" lang="en-US" altLang="en-US" sz="1800" b="1" i="0" u="none" strike="noStrike" cap="none" normalizeH="0" baseline="0" smtClean="0">
              <a:ln>
                <a:noFill/>
              </a:ln>
              <a:solidFill>
                <a:schemeClr val="tx1"/>
              </a:solidFill>
              <a:effectLst/>
              <a:latin typeface="+mj-lt"/>
            </a:endParaRPr>
          </a:p>
        </p:txBody>
      </p:sp>
      <p:sp>
        <p:nvSpPr>
          <p:cNvPr id="21" name="Line 18"/>
          <p:cNvSpPr>
            <a:spLocks noChangeShapeType="1"/>
          </p:cNvSpPr>
          <p:nvPr/>
        </p:nvSpPr>
        <p:spPr bwMode="auto">
          <a:xfrm flipH="1" flipV="1">
            <a:off x="7280275" y="3587750"/>
            <a:ext cx="55563" cy="180975"/>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2" name="Line 19"/>
          <p:cNvSpPr>
            <a:spLocks noChangeShapeType="1"/>
          </p:cNvSpPr>
          <p:nvPr/>
        </p:nvSpPr>
        <p:spPr bwMode="auto">
          <a:xfrm>
            <a:off x="7445375" y="3582988"/>
            <a:ext cx="230188" cy="18573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3" name="Line 20"/>
          <p:cNvSpPr>
            <a:spLocks noChangeShapeType="1"/>
          </p:cNvSpPr>
          <p:nvPr/>
        </p:nvSpPr>
        <p:spPr bwMode="auto">
          <a:xfrm flipV="1">
            <a:off x="6945313" y="3582988"/>
            <a:ext cx="204788" cy="2159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4" name="Rectangle 21"/>
          <p:cNvSpPr>
            <a:spLocks noChangeArrowheads="1"/>
          </p:cNvSpPr>
          <p:nvPr/>
        </p:nvSpPr>
        <p:spPr bwMode="auto">
          <a:xfrm>
            <a:off x="1376363" y="3767138"/>
            <a:ext cx="222016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300" b="1" dirty="0">
                <a:solidFill>
                  <a:srgbClr val="000000"/>
                </a:solidFill>
                <a:latin typeface="Arial Black" panose="020B0A04020102020204" pitchFamily="34" charset="0"/>
              </a:rPr>
              <a:t>(a) </a:t>
            </a:r>
            <a:r>
              <a:rPr lang="en-US" altLang="en-US" sz="1300" b="1" dirty="0">
                <a:solidFill>
                  <a:srgbClr val="000000"/>
                </a:solidFill>
                <a:latin typeface="+mj-lt"/>
              </a:rPr>
              <a:t>2010 target (quad BTUs)</a:t>
            </a:r>
            <a:endParaRPr kumimoji="0" lang="en-US" altLang="en-US" sz="1800" b="1" i="0" u="none" strike="noStrike" cap="none" normalizeH="0" baseline="0" dirty="0" smtClean="0">
              <a:ln>
                <a:noFill/>
              </a:ln>
              <a:solidFill>
                <a:schemeClr val="tx1"/>
              </a:solidFill>
              <a:effectLst/>
              <a:latin typeface="+mj-lt"/>
            </a:endParaRPr>
          </a:p>
        </p:txBody>
      </p:sp>
      <p:sp>
        <p:nvSpPr>
          <p:cNvPr id="25" name="Rectangle 23"/>
          <p:cNvSpPr>
            <a:spLocks noChangeArrowheads="1"/>
          </p:cNvSpPr>
          <p:nvPr/>
        </p:nvSpPr>
        <p:spPr bwMode="auto">
          <a:xfrm>
            <a:off x="1376363" y="5183188"/>
            <a:ext cx="222016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300" b="1" dirty="0">
                <a:solidFill>
                  <a:srgbClr val="000000"/>
                </a:solidFill>
                <a:latin typeface="Arial Black" panose="020B0A04020102020204" pitchFamily="34" charset="0"/>
              </a:rPr>
              <a:t>(b) </a:t>
            </a:r>
            <a:r>
              <a:rPr lang="en-US" altLang="en-US" sz="1300" b="1" dirty="0">
                <a:solidFill>
                  <a:srgbClr val="000000"/>
                </a:solidFill>
                <a:latin typeface="+mj-lt"/>
              </a:rPr>
              <a:t>2050 target (quad BTUs)</a:t>
            </a:r>
            <a:endParaRPr kumimoji="0" lang="en-US" altLang="en-US" sz="1800" b="1" i="0" u="none" strike="noStrike" cap="none" normalizeH="0" baseline="0" dirty="0" smtClean="0">
              <a:ln>
                <a:noFill/>
              </a:ln>
              <a:solidFill>
                <a:schemeClr val="tx1"/>
              </a:solidFill>
              <a:effectLst/>
              <a:latin typeface="+mj-lt"/>
            </a:endParaRPr>
          </a:p>
        </p:txBody>
      </p:sp>
      <p:sp>
        <p:nvSpPr>
          <p:cNvPr id="26" name="Rectangle 25"/>
          <p:cNvSpPr>
            <a:spLocks noChangeArrowheads="1"/>
          </p:cNvSpPr>
          <p:nvPr/>
        </p:nvSpPr>
        <p:spPr bwMode="auto">
          <a:xfrm>
            <a:off x="5278438" y="5522913"/>
            <a:ext cx="96661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Renewables</a:t>
            </a:r>
            <a:endParaRPr kumimoji="0" lang="en-US" altLang="en-US" sz="1800" b="1" i="0" u="none" strike="noStrike" cap="none" normalizeH="0" baseline="0" dirty="0" smtClean="0">
              <a:ln>
                <a:noFill/>
              </a:ln>
              <a:solidFill>
                <a:schemeClr val="tx1"/>
              </a:solidFill>
              <a:effectLst/>
              <a:latin typeface="+mj-lt"/>
            </a:endParaRPr>
          </a:p>
        </p:txBody>
      </p:sp>
      <p:sp>
        <p:nvSpPr>
          <p:cNvPr id="27" name="Rectangle 26"/>
          <p:cNvSpPr>
            <a:spLocks noChangeArrowheads="1"/>
          </p:cNvSpPr>
          <p:nvPr/>
        </p:nvSpPr>
        <p:spPr bwMode="auto">
          <a:xfrm>
            <a:off x="5278438" y="5738813"/>
            <a:ext cx="6123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Nuclear</a:t>
            </a:r>
            <a:endParaRPr kumimoji="0" lang="en-US" altLang="en-US" sz="1800" b="1" i="0" u="none" strike="noStrike" cap="none" normalizeH="0" baseline="0" dirty="0" smtClean="0">
              <a:ln>
                <a:noFill/>
              </a:ln>
              <a:solidFill>
                <a:schemeClr val="tx1"/>
              </a:solidFill>
              <a:effectLst/>
              <a:latin typeface="+mj-lt"/>
            </a:endParaRPr>
          </a:p>
        </p:txBody>
      </p:sp>
      <p:sp>
        <p:nvSpPr>
          <p:cNvPr id="28" name="Rectangle 27"/>
          <p:cNvSpPr>
            <a:spLocks noChangeArrowheads="1"/>
          </p:cNvSpPr>
          <p:nvPr/>
        </p:nvSpPr>
        <p:spPr bwMode="auto">
          <a:xfrm>
            <a:off x="5278438" y="5957888"/>
            <a:ext cx="69570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Biomass</a:t>
            </a:r>
            <a:endParaRPr kumimoji="0" lang="en-US" altLang="en-US" sz="1800" b="1" i="0" u="none" strike="noStrike" cap="none" normalizeH="0" baseline="0" smtClean="0">
              <a:ln>
                <a:noFill/>
              </a:ln>
              <a:solidFill>
                <a:schemeClr val="tx1"/>
              </a:solidFill>
              <a:effectLst/>
              <a:latin typeface="+mj-lt"/>
            </a:endParaRPr>
          </a:p>
        </p:txBody>
      </p:sp>
      <p:sp>
        <p:nvSpPr>
          <p:cNvPr id="29" name="Rectangle 28"/>
          <p:cNvSpPr>
            <a:spLocks noChangeArrowheads="1"/>
          </p:cNvSpPr>
          <p:nvPr/>
        </p:nvSpPr>
        <p:spPr bwMode="auto">
          <a:xfrm>
            <a:off x="5278438" y="6173788"/>
            <a:ext cx="91050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Natural gas</a:t>
            </a:r>
            <a:endParaRPr kumimoji="0" lang="en-US" altLang="en-US" sz="1800" b="1" i="0" u="none" strike="noStrike" cap="none" normalizeH="0" baseline="0" dirty="0" smtClean="0">
              <a:ln>
                <a:noFill/>
              </a:ln>
              <a:solidFill>
                <a:schemeClr val="tx1"/>
              </a:solidFill>
              <a:effectLst/>
              <a:latin typeface="+mj-lt"/>
            </a:endParaRPr>
          </a:p>
        </p:txBody>
      </p:sp>
      <p:sp>
        <p:nvSpPr>
          <p:cNvPr id="30" name="Rectangle 29"/>
          <p:cNvSpPr>
            <a:spLocks noChangeArrowheads="1"/>
          </p:cNvSpPr>
          <p:nvPr/>
        </p:nvSpPr>
        <p:spPr bwMode="auto">
          <a:xfrm>
            <a:off x="6646863" y="5522913"/>
            <a:ext cx="168956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Natural gas with CCS</a:t>
            </a:r>
            <a:endParaRPr kumimoji="0" lang="en-US" altLang="en-US" sz="1800" b="1" i="0" u="none" strike="noStrike" cap="none" normalizeH="0" baseline="0" dirty="0" smtClean="0">
              <a:ln>
                <a:noFill/>
              </a:ln>
              <a:solidFill>
                <a:schemeClr val="tx1"/>
              </a:solidFill>
              <a:effectLst/>
              <a:latin typeface="+mj-lt"/>
            </a:endParaRPr>
          </a:p>
        </p:txBody>
      </p:sp>
      <p:sp>
        <p:nvSpPr>
          <p:cNvPr id="31" name="Rectangle 30"/>
          <p:cNvSpPr>
            <a:spLocks noChangeArrowheads="1"/>
          </p:cNvSpPr>
          <p:nvPr/>
        </p:nvSpPr>
        <p:spPr bwMode="auto">
          <a:xfrm>
            <a:off x="6646863" y="5738813"/>
            <a:ext cx="81592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Petroleum</a:t>
            </a:r>
            <a:endParaRPr kumimoji="0" lang="en-US" altLang="en-US" sz="1800" b="1" i="0" u="none" strike="noStrike" cap="none" normalizeH="0" baseline="0" dirty="0" smtClean="0">
              <a:ln>
                <a:noFill/>
              </a:ln>
              <a:solidFill>
                <a:schemeClr val="tx1"/>
              </a:solidFill>
              <a:effectLst/>
              <a:latin typeface="+mj-lt"/>
            </a:endParaRPr>
          </a:p>
        </p:txBody>
      </p:sp>
      <p:sp>
        <p:nvSpPr>
          <p:cNvPr id="32" name="Rectangle 31"/>
          <p:cNvSpPr>
            <a:spLocks noChangeArrowheads="1"/>
          </p:cNvSpPr>
          <p:nvPr/>
        </p:nvSpPr>
        <p:spPr bwMode="auto">
          <a:xfrm>
            <a:off x="6646863" y="5957888"/>
            <a:ext cx="36227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Coal</a:t>
            </a:r>
            <a:endParaRPr kumimoji="0" lang="en-US" altLang="en-US" sz="1800" b="1" i="0" u="none" strike="noStrike" cap="none" normalizeH="0" baseline="0" dirty="0" smtClean="0">
              <a:ln>
                <a:noFill/>
              </a:ln>
              <a:solidFill>
                <a:schemeClr val="tx1"/>
              </a:solidFill>
              <a:effectLst/>
              <a:latin typeface="+mj-lt"/>
            </a:endParaRPr>
          </a:p>
        </p:txBody>
      </p:sp>
      <p:sp>
        <p:nvSpPr>
          <p:cNvPr id="33" name="Rectangle 32"/>
          <p:cNvSpPr>
            <a:spLocks noChangeArrowheads="1"/>
          </p:cNvSpPr>
          <p:nvPr/>
        </p:nvSpPr>
        <p:spPr bwMode="auto">
          <a:xfrm>
            <a:off x="6646863" y="6173788"/>
            <a:ext cx="114133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Coal with CCS</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8484249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13.4.4 Impacts of Near-Future Changes in Vehicles </a:t>
            </a:r>
            <a:r>
              <a:rPr lang="en-US" sz="2000" b="0" dirty="0"/>
              <a:t>(6 of 7)</a:t>
            </a:r>
            <a:endParaRPr lang="en-US" dirty="0"/>
          </a:p>
        </p:txBody>
      </p:sp>
      <p:sp>
        <p:nvSpPr>
          <p:cNvPr id="8" name="Content Placeholder 7"/>
          <p:cNvSpPr>
            <a:spLocks noGrp="1"/>
          </p:cNvSpPr>
          <p:nvPr>
            <p:ph sz="quarter" idx="13"/>
          </p:nvPr>
        </p:nvSpPr>
        <p:spPr>
          <a:xfrm>
            <a:off x="457200" y="1556325"/>
            <a:ext cx="8229600" cy="1291650"/>
          </a:xfrm>
        </p:spPr>
        <p:txBody>
          <a:bodyPr/>
          <a:lstStyle/>
          <a:p>
            <a:pPr marL="0" indent="0">
              <a:buNone/>
              <a:tabLst>
                <a:tab pos="2800350" algn="l"/>
              </a:tabLst>
            </a:pPr>
            <a:r>
              <a:rPr lang="it-IT" sz="2000" b="1" dirty="0"/>
              <a:t>Figure 13-82:</a:t>
            </a:r>
            <a:r>
              <a:rPr lang="it-IT" sz="2000" dirty="0"/>
              <a:t> </a:t>
            </a:r>
            <a:r>
              <a:rPr lang="en-US" sz="2000" dirty="0"/>
              <a:t>East Asia, especially China, is responsible for the largest share of the world’s </a:t>
            </a:r>
            <a:r>
              <a:rPr lang="en-US" sz="2000" dirty="0" smtClean="0"/>
              <a:t>C</a:t>
            </a:r>
            <a:r>
              <a:rPr lang="en-US" sz="100" dirty="0" smtClean="0"/>
              <a:t> </a:t>
            </a:r>
            <a:r>
              <a:rPr lang="en-US" sz="2000" dirty="0" smtClean="0"/>
              <a:t>O</a:t>
            </a:r>
            <a:r>
              <a:rPr lang="en-US" sz="2000" baseline="-25000" dirty="0" smtClean="0"/>
              <a:t>2</a:t>
            </a:r>
            <a:r>
              <a:rPr lang="en-US" sz="2000" dirty="0" smtClean="0"/>
              <a:t> </a:t>
            </a:r>
            <a:r>
              <a:rPr lang="en-US" sz="2000" dirty="0"/>
              <a:t>emissions (left), but North America generates higher percentages of </a:t>
            </a:r>
            <a:r>
              <a:rPr lang="en-US" sz="2000" dirty="0" smtClean="0"/>
              <a:t>C</a:t>
            </a:r>
            <a:r>
              <a:rPr lang="en-US" sz="100" dirty="0" smtClean="0"/>
              <a:t> </a:t>
            </a:r>
            <a:r>
              <a:rPr lang="en-US" sz="2000" dirty="0" smtClean="0"/>
              <a:t>O</a:t>
            </a:r>
            <a:r>
              <a:rPr lang="en-US" sz="2000" baseline="-25000" dirty="0" smtClean="0"/>
              <a:t>2</a:t>
            </a:r>
            <a:r>
              <a:rPr lang="en-US" sz="2000" dirty="0" smtClean="0"/>
              <a:t> </a:t>
            </a:r>
            <a:r>
              <a:rPr lang="en-US" sz="2000" dirty="0"/>
              <a:t>emissions than their share of the world’s population (right).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898" y="3258210"/>
            <a:ext cx="4710930" cy="3048006"/>
          </a:xfrm>
          <a:prstGeom prst="rect">
            <a:avLst/>
          </a:prstGeom>
        </p:spPr>
      </p:pic>
      <p:sp>
        <p:nvSpPr>
          <p:cNvPr id="6" name="Rectangle 10"/>
          <p:cNvSpPr>
            <a:spLocks noChangeArrowheads="1"/>
          </p:cNvSpPr>
          <p:nvPr/>
        </p:nvSpPr>
        <p:spPr bwMode="auto">
          <a:xfrm>
            <a:off x="6772275" y="3510769"/>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1</a:t>
            </a:r>
            <a:endParaRPr kumimoji="0" lang="en-US" altLang="en-US" sz="1800" b="1" i="0" u="none" strike="noStrike" cap="none" normalizeH="0" baseline="0" smtClean="0">
              <a:ln>
                <a:noFill/>
              </a:ln>
              <a:solidFill>
                <a:schemeClr val="tx1"/>
              </a:solidFill>
              <a:effectLst/>
              <a:latin typeface="+mj-lt"/>
            </a:endParaRPr>
          </a:p>
        </p:txBody>
      </p:sp>
      <p:sp>
        <p:nvSpPr>
          <p:cNvPr id="9" name="Rectangle 11"/>
          <p:cNvSpPr>
            <a:spLocks noChangeArrowheads="1"/>
          </p:cNvSpPr>
          <p:nvPr/>
        </p:nvSpPr>
        <p:spPr bwMode="auto">
          <a:xfrm>
            <a:off x="4736465" y="4334682"/>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rPr>
              <a:t>1</a:t>
            </a:r>
            <a:endParaRPr kumimoji="0" lang="en-US" altLang="en-US" sz="1800" b="1" i="0" u="none" strike="noStrike" cap="none" normalizeH="0" baseline="0" dirty="0" smtClean="0">
              <a:ln>
                <a:noFill/>
              </a:ln>
              <a:solidFill>
                <a:schemeClr val="tx1"/>
              </a:solidFill>
              <a:effectLst/>
              <a:latin typeface="+mj-lt"/>
            </a:endParaRPr>
          </a:p>
        </p:txBody>
      </p:sp>
      <p:sp>
        <p:nvSpPr>
          <p:cNvPr id="10" name="Line 15"/>
          <p:cNvSpPr>
            <a:spLocks noChangeShapeType="1"/>
          </p:cNvSpPr>
          <p:nvPr/>
        </p:nvSpPr>
        <p:spPr bwMode="auto">
          <a:xfrm flipV="1">
            <a:off x="6621463" y="3613957"/>
            <a:ext cx="155575" cy="9525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1" name="Line 16"/>
          <p:cNvSpPr>
            <a:spLocks noChangeShapeType="1"/>
          </p:cNvSpPr>
          <p:nvPr/>
        </p:nvSpPr>
        <p:spPr bwMode="auto">
          <a:xfrm flipV="1">
            <a:off x="4841875" y="4369607"/>
            <a:ext cx="163512" cy="47625"/>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 name="Rectangle 19"/>
          <p:cNvSpPr>
            <a:spLocks noChangeArrowheads="1"/>
          </p:cNvSpPr>
          <p:nvPr/>
        </p:nvSpPr>
        <p:spPr bwMode="auto">
          <a:xfrm>
            <a:off x="4195763" y="4442632"/>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rPr>
              <a:t>3</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5"/>
          <p:cNvSpPr>
            <a:spLocks noChangeArrowheads="1"/>
          </p:cNvSpPr>
          <p:nvPr/>
        </p:nvSpPr>
        <p:spPr bwMode="auto">
          <a:xfrm>
            <a:off x="6240463" y="3496482"/>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10</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4" name="Rectangle 6"/>
          <p:cNvSpPr>
            <a:spLocks noChangeArrowheads="1"/>
          </p:cNvSpPr>
          <p:nvPr/>
        </p:nvSpPr>
        <p:spPr bwMode="auto">
          <a:xfrm>
            <a:off x="6473825" y="406321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21</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 name="Rectangle 7"/>
          <p:cNvSpPr>
            <a:spLocks noChangeArrowheads="1"/>
          </p:cNvSpPr>
          <p:nvPr/>
        </p:nvSpPr>
        <p:spPr bwMode="auto">
          <a:xfrm>
            <a:off x="5826125" y="460296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50800">
                    <a:schemeClr val="bg1">
                      <a:alpha val="50000"/>
                    </a:schemeClr>
                  </a:glow>
                </a:effectLst>
                <a:latin typeface="+mj-lt"/>
              </a:rPr>
              <a:t>25</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 name="Rectangle 8"/>
          <p:cNvSpPr>
            <a:spLocks noChangeArrowheads="1"/>
          </p:cNvSpPr>
          <p:nvPr/>
        </p:nvSpPr>
        <p:spPr bwMode="auto">
          <a:xfrm>
            <a:off x="5168900" y="4395007"/>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8</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 name="Rectangle 9"/>
          <p:cNvSpPr>
            <a:spLocks noChangeArrowheads="1"/>
          </p:cNvSpPr>
          <p:nvPr/>
        </p:nvSpPr>
        <p:spPr bwMode="auto">
          <a:xfrm>
            <a:off x="5178425" y="3652057"/>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50800">
                    <a:schemeClr val="bg1">
                      <a:alpha val="50000"/>
                    </a:schemeClr>
                  </a:glow>
                </a:effectLst>
                <a:latin typeface="+mj-lt"/>
              </a:rPr>
              <a:t>14</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 name="Rectangle 12"/>
          <p:cNvSpPr>
            <a:spLocks noChangeArrowheads="1"/>
          </p:cNvSpPr>
          <p:nvPr/>
        </p:nvSpPr>
        <p:spPr bwMode="auto">
          <a:xfrm>
            <a:off x="5622925" y="3371069"/>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8</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 name="Rectangle 13"/>
          <p:cNvSpPr>
            <a:spLocks noChangeArrowheads="1"/>
          </p:cNvSpPr>
          <p:nvPr/>
        </p:nvSpPr>
        <p:spPr bwMode="auto">
          <a:xfrm>
            <a:off x="5951538" y="3340907"/>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5</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0" name="Rectangle 14"/>
          <p:cNvSpPr>
            <a:spLocks noChangeArrowheads="1"/>
          </p:cNvSpPr>
          <p:nvPr/>
        </p:nvSpPr>
        <p:spPr bwMode="auto">
          <a:xfrm>
            <a:off x="5018088" y="4080682"/>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7</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1" name="Rectangle 17"/>
          <p:cNvSpPr>
            <a:spLocks noChangeArrowheads="1"/>
          </p:cNvSpPr>
          <p:nvPr/>
        </p:nvSpPr>
        <p:spPr bwMode="auto">
          <a:xfrm>
            <a:off x="3394075" y="3488544"/>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16</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2" name="Rectangle 18"/>
          <p:cNvSpPr>
            <a:spLocks noChangeArrowheads="1"/>
          </p:cNvSpPr>
          <p:nvPr/>
        </p:nvSpPr>
        <p:spPr bwMode="auto">
          <a:xfrm>
            <a:off x="3830638" y="3975907"/>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14</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3" name="Rectangle 20"/>
          <p:cNvSpPr>
            <a:spLocks noChangeArrowheads="1"/>
          </p:cNvSpPr>
          <p:nvPr/>
        </p:nvSpPr>
        <p:spPr bwMode="auto">
          <a:xfrm>
            <a:off x="3817938" y="4490257"/>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5</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4" name="Rectangle 21"/>
          <p:cNvSpPr>
            <a:spLocks noChangeArrowheads="1"/>
          </p:cNvSpPr>
          <p:nvPr/>
        </p:nvSpPr>
        <p:spPr bwMode="auto">
          <a:xfrm>
            <a:off x="2924175" y="4525182"/>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33</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5" name="Rectangle 22"/>
          <p:cNvSpPr>
            <a:spLocks noChangeArrowheads="1"/>
          </p:cNvSpPr>
          <p:nvPr/>
        </p:nvSpPr>
        <p:spPr bwMode="auto">
          <a:xfrm>
            <a:off x="2305050" y="4053694"/>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8</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6" name="Rectangle 23"/>
          <p:cNvSpPr>
            <a:spLocks noChangeArrowheads="1"/>
          </p:cNvSpPr>
          <p:nvPr/>
        </p:nvSpPr>
        <p:spPr bwMode="auto">
          <a:xfrm>
            <a:off x="2292351" y="3777469"/>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4</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7" name="Rectangle 24"/>
          <p:cNvSpPr>
            <a:spLocks noChangeArrowheads="1"/>
          </p:cNvSpPr>
          <p:nvPr/>
        </p:nvSpPr>
        <p:spPr bwMode="auto">
          <a:xfrm>
            <a:off x="2427288" y="3596494"/>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5</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8" name="Rectangle 25"/>
          <p:cNvSpPr>
            <a:spLocks noChangeArrowheads="1"/>
          </p:cNvSpPr>
          <p:nvPr/>
        </p:nvSpPr>
        <p:spPr bwMode="auto">
          <a:xfrm>
            <a:off x="2638425" y="3453619"/>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5</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9" name="Rectangle 26"/>
          <p:cNvSpPr>
            <a:spLocks noChangeArrowheads="1"/>
          </p:cNvSpPr>
          <p:nvPr/>
        </p:nvSpPr>
        <p:spPr bwMode="auto">
          <a:xfrm>
            <a:off x="3001963" y="3315507"/>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4</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0" name="Rectangle 27"/>
          <p:cNvSpPr>
            <a:spLocks noChangeArrowheads="1"/>
          </p:cNvSpPr>
          <p:nvPr/>
        </p:nvSpPr>
        <p:spPr bwMode="auto">
          <a:xfrm>
            <a:off x="2811463" y="3350432"/>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3</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1" name="Line 28"/>
          <p:cNvSpPr>
            <a:spLocks noChangeShapeType="1"/>
          </p:cNvSpPr>
          <p:nvPr/>
        </p:nvSpPr>
        <p:spPr bwMode="auto">
          <a:xfrm>
            <a:off x="4021138" y="4447394"/>
            <a:ext cx="158750" cy="698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2" name="Rectangle 29"/>
          <p:cNvSpPr>
            <a:spLocks noChangeArrowheads="1"/>
          </p:cNvSpPr>
          <p:nvPr/>
        </p:nvSpPr>
        <p:spPr bwMode="auto">
          <a:xfrm>
            <a:off x="1942438" y="2931332"/>
            <a:ext cx="25920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latin typeface="+mj-lt"/>
              </a:rPr>
              <a:t>(a) Percent of world CO</a:t>
            </a:r>
            <a:r>
              <a:rPr lang="en-US" altLang="en-US" sz="1200" b="1" baseline="-25000" dirty="0">
                <a:solidFill>
                  <a:srgbClr val="000000"/>
                </a:solidFill>
                <a:latin typeface="+mj-lt"/>
              </a:rPr>
              <a:t>2</a:t>
            </a:r>
            <a:r>
              <a:rPr lang="en-US" altLang="en-US" sz="1200" b="1" dirty="0">
                <a:solidFill>
                  <a:srgbClr val="000000"/>
                </a:solidFill>
                <a:latin typeface="+mj-lt"/>
              </a:rPr>
              <a:t> emissions</a:t>
            </a:r>
            <a:endParaRPr kumimoji="0" lang="en-US" altLang="en-US" sz="1800" b="1" i="0" u="none" strike="noStrike" cap="none" normalizeH="0" baseline="0" dirty="0" smtClean="0">
              <a:ln>
                <a:noFill/>
              </a:ln>
              <a:solidFill>
                <a:schemeClr val="tx1"/>
              </a:solidFill>
              <a:effectLst/>
              <a:latin typeface="+mj-lt"/>
            </a:endParaRPr>
          </a:p>
        </p:txBody>
      </p:sp>
      <p:sp>
        <p:nvSpPr>
          <p:cNvPr id="33" name="Rectangle 33"/>
          <p:cNvSpPr>
            <a:spLocks noChangeArrowheads="1"/>
          </p:cNvSpPr>
          <p:nvPr/>
        </p:nvSpPr>
        <p:spPr bwMode="auto">
          <a:xfrm>
            <a:off x="4879975" y="2936095"/>
            <a:ext cx="22810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latin typeface="+mj-lt"/>
              </a:rPr>
              <a:t>(b) Percent of world population</a:t>
            </a:r>
            <a:endParaRPr kumimoji="0" lang="en-US" altLang="en-US" sz="1800" b="1" i="0" u="none" strike="noStrike" cap="none" normalizeH="0" baseline="0" dirty="0" smtClean="0">
              <a:ln>
                <a:noFill/>
              </a:ln>
              <a:solidFill>
                <a:schemeClr val="tx1"/>
              </a:solidFill>
              <a:effectLst/>
              <a:latin typeface="+mj-lt"/>
            </a:endParaRPr>
          </a:p>
        </p:txBody>
      </p:sp>
      <p:sp>
        <p:nvSpPr>
          <p:cNvPr id="34" name="Rectangle 35"/>
          <p:cNvSpPr>
            <a:spLocks noChangeArrowheads="1"/>
          </p:cNvSpPr>
          <p:nvPr/>
        </p:nvSpPr>
        <p:spPr bwMode="auto">
          <a:xfrm>
            <a:off x="5075238" y="5303057"/>
            <a:ext cx="92140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spc="-30" normalizeH="0" dirty="0" smtClean="0">
                <a:ln>
                  <a:noFill/>
                </a:ln>
                <a:solidFill>
                  <a:srgbClr val="000000"/>
                </a:solidFill>
                <a:effectLst/>
                <a:latin typeface="+mj-lt"/>
              </a:rPr>
              <a:t>North America</a:t>
            </a:r>
            <a:endParaRPr kumimoji="0" lang="en-US" altLang="en-US" sz="1800" b="1" i="0" u="none" strike="noStrike" cap="none" spc="-30" normalizeH="0" dirty="0" smtClean="0">
              <a:ln>
                <a:noFill/>
              </a:ln>
              <a:solidFill>
                <a:schemeClr val="tx1"/>
              </a:solidFill>
              <a:effectLst/>
              <a:latin typeface="+mj-lt"/>
            </a:endParaRPr>
          </a:p>
        </p:txBody>
      </p:sp>
      <p:sp>
        <p:nvSpPr>
          <p:cNvPr id="35" name="Rectangle 36"/>
          <p:cNvSpPr>
            <a:spLocks noChangeArrowheads="1"/>
          </p:cNvSpPr>
          <p:nvPr/>
        </p:nvSpPr>
        <p:spPr bwMode="auto">
          <a:xfrm>
            <a:off x="5075238" y="5476094"/>
            <a:ext cx="48731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Europe</a:t>
            </a:r>
            <a:endParaRPr kumimoji="0" lang="en-US" altLang="en-US" sz="1800" b="1" i="0" u="none" strike="noStrike" cap="none" normalizeH="0" baseline="0" smtClean="0">
              <a:ln>
                <a:noFill/>
              </a:ln>
              <a:solidFill>
                <a:schemeClr val="tx1"/>
              </a:solidFill>
              <a:effectLst/>
              <a:latin typeface="+mj-lt"/>
            </a:endParaRPr>
          </a:p>
        </p:txBody>
      </p:sp>
      <p:sp>
        <p:nvSpPr>
          <p:cNvPr id="36" name="Rectangle 37"/>
          <p:cNvSpPr>
            <a:spLocks noChangeArrowheads="1"/>
          </p:cNvSpPr>
          <p:nvPr/>
        </p:nvSpPr>
        <p:spPr bwMode="auto">
          <a:xfrm>
            <a:off x="5075238" y="5647544"/>
            <a:ext cx="89287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South Pacific</a:t>
            </a:r>
            <a:endParaRPr kumimoji="0" lang="en-US" altLang="en-US" sz="1800" b="1" i="0" u="none" strike="noStrike" cap="none" normalizeH="0" baseline="0" smtClean="0">
              <a:ln>
                <a:noFill/>
              </a:ln>
              <a:solidFill>
                <a:schemeClr val="tx1"/>
              </a:solidFill>
              <a:effectLst/>
              <a:latin typeface="+mj-lt"/>
            </a:endParaRPr>
          </a:p>
        </p:txBody>
      </p:sp>
      <p:sp>
        <p:nvSpPr>
          <p:cNvPr id="37" name="Rectangle 38"/>
          <p:cNvSpPr>
            <a:spLocks noChangeArrowheads="1"/>
          </p:cNvSpPr>
          <p:nvPr/>
        </p:nvSpPr>
        <p:spPr bwMode="auto">
          <a:xfrm>
            <a:off x="5075238" y="5820582"/>
            <a:ext cx="46326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Russia</a:t>
            </a:r>
            <a:endParaRPr kumimoji="0" lang="en-US" altLang="en-US" sz="1800" b="1" i="0" u="none" strike="noStrike" cap="none" normalizeH="0" baseline="0" smtClean="0">
              <a:ln>
                <a:noFill/>
              </a:ln>
              <a:solidFill>
                <a:schemeClr val="tx1"/>
              </a:solidFill>
              <a:effectLst/>
              <a:latin typeface="+mj-lt"/>
            </a:endParaRPr>
          </a:p>
        </p:txBody>
      </p:sp>
      <p:sp>
        <p:nvSpPr>
          <p:cNvPr id="38" name="Rectangle 39"/>
          <p:cNvSpPr>
            <a:spLocks noChangeArrowheads="1"/>
          </p:cNvSpPr>
          <p:nvPr/>
        </p:nvSpPr>
        <p:spPr bwMode="auto">
          <a:xfrm>
            <a:off x="5075238" y="5993619"/>
            <a:ext cx="6347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East Asia</a:t>
            </a:r>
            <a:endParaRPr kumimoji="0" lang="en-US" altLang="en-US" sz="1800" b="1" i="0" u="none" strike="noStrike" cap="none" normalizeH="0" baseline="0" smtClean="0">
              <a:ln>
                <a:noFill/>
              </a:ln>
              <a:solidFill>
                <a:schemeClr val="tx1"/>
              </a:solidFill>
              <a:effectLst/>
              <a:latin typeface="+mj-lt"/>
            </a:endParaRPr>
          </a:p>
        </p:txBody>
      </p:sp>
      <p:sp>
        <p:nvSpPr>
          <p:cNvPr id="39" name="Rectangle 40"/>
          <p:cNvSpPr>
            <a:spLocks noChangeArrowheads="1"/>
          </p:cNvSpPr>
          <p:nvPr/>
        </p:nvSpPr>
        <p:spPr bwMode="auto">
          <a:xfrm>
            <a:off x="5075238" y="6166657"/>
            <a:ext cx="7373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South Asia</a:t>
            </a:r>
            <a:endParaRPr kumimoji="0" lang="en-US" altLang="en-US" sz="1800" b="1" i="0" u="none" strike="noStrike" cap="none" normalizeH="0" baseline="0" smtClean="0">
              <a:ln>
                <a:noFill/>
              </a:ln>
              <a:solidFill>
                <a:schemeClr val="tx1"/>
              </a:solidFill>
              <a:effectLst/>
              <a:latin typeface="+mj-lt"/>
            </a:endParaRPr>
          </a:p>
        </p:txBody>
      </p:sp>
      <p:sp>
        <p:nvSpPr>
          <p:cNvPr id="40" name="Rectangle 41"/>
          <p:cNvSpPr>
            <a:spLocks noChangeArrowheads="1"/>
          </p:cNvSpPr>
          <p:nvPr/>
        </p:nvSpPr>
        <p:spPr bwMode="auto">
          <a:xfrm>
            <a:off x="6275388" y="5307819"/>
            <a:ext cx="101951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Southeast Asia</a:t>
            </a:r>
            <a:endParaRPr kumimoji="0" lang="en-US" altLang="en-US" sz="1800" b="1" i="0" u="none" strike="noStrike" cap="none" normalizeH="0" baseline="0" smtClean="0">
              <a:ln>
                <a:noFill/>
              </a:ln>
              <a:solidFill>
                <a:schemeClr val="tx1"/>
              </a:solidFill>
              <a:effectLst/>
              <a:latin typeface="+mj-lt"/>
            </a:endParaRPr>
          </a:p>
        </p:txBody>
      </p:sp>
      <p:sp>
        <p:nvSpPr>
          <p:cNvPr id="41" name="Rectangle 42"/>
          <p:cNvSpPr>
            <a:spLocks noChangeArrowheads="1"/>
          </p:cNvSpPr>
          <p:nvPr/>
        </p:nvSpPr>
        <p:spPr bwMode="auto">
          <a:xfrm>
            <a:off x="6275388" y="5479269"/>
            <a:ext cx="82234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Central Asia</a:t>
            </a:r>
            <a:endParaRPr kumimoji="0" lang="en-US" altLang="en-US" sz="1800" b="1" i="0" u="none" strike="noStrike" cap="none" normalizeH="0" baseline="0" smtClean="0">
              <a:ln>
                <a:noFill/>
              </a:ln>
              <a:solidFill>
                <a:schemeClr val="tx1"/>
              </a:solidFill>
              <a:effectLst/>
              <a:latin typeface="+mj-lt"/>
            </a:endParaRPr>
          </a:p>
        </p:txBody>
      </p:sp>
      <p:sp>
        <p:nvSpPr>
          <p:cNvPr id="42" name="Rectangle 43"/>
          <p:cNvSpPr>
            <a:spLocks noChangeArrowheads="1"/>
          </p:cNvSpPr>
          <p:nvPr/>
        </p:nvSpPr>
        <p:spPr bwMode="auto">
          <a:xfrm>
            <a:off x="6275388" y="5652307"/>
            <a:ext cx="11044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nSpc>
                <a:spcPts val="1200"/>
              </a:lnSpc>
            </a:pPr>
            <a:r>
              <a:rPr lang="en-US" altLang="en-US" sz="1100" b="1" dirty="0">
                <a:solidFill>
                  <a:srgbClr val="000000"/>
                </a:solidFill>
                <a:latin typeface="+mj-lt"/>
              </a:rPr>
              <a:t>Southwest Asia</a:t>
            </a:r>
          </a:p>
          <a:p>
            <a:pPr lvl="0">
              <a:lnSpc>
                <a:spcPts val="1200"/>
              </a:lnSpc>
            </a:pPr>
            <a:r>
              <a:rPr lang="en-US" altLang="en-US" sz="1100" b="1" dirty="0">
                <a:solidFill>
                  <a:srgbClr val="000000"/>
                </a:solidFill>
                <a:latin typeface="+mj-lt"/>
              </a:rPr>
              <a:t>and North Africa</a:t>
            </a:r>
            <a:endParaRPr kumimoji="0" lang="en-US" altLang="en-US" sz="1800" b="1" i="0" u="none" strike="noStrike" cap="none" normalizeH="0" baseline="0" dirty="0" smtClean="0">
              <a:ln>
                <a:noFill/>
              </a:ln>
              <a:solidFill>
                <a:schemeClr val="tx1"/>
              </a:solidFill>
              <a:effectLst/>
              <a:latin typeface="+mj-lt"/>
            </a:endParaRPr>
          </a:p>
        </p:txBody>
      </p:sp>
      <p:sp>
        <p:nvSpPr>
          <p:cNvPr id="43" name="Rectangle 45"/>
          <p:cNvSpPr>
            <a:spLocks noChangeArrowheads="1"/>
          </p:cNvSpPr>
          <p:nvPr/>
        </p:nvSpPr>
        <p:spPr bwMode="auto">
          <a:xfrm>
            <a:off x="6275388" y="5963457"/>
            <a:ext cx="130965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Sub-Saharan Africa</a:t>
            </a:r>
            <a:endParaRPr kumimoji="0" lang="en-US" altLang="en-US" sz="1800" b="1" i="0" u="none" strike="noStrike" cap="none" normalizeH="0" baseline="0" smtClean="0">
              <a:ln>
                <a:noFill/>
              </a:ln>
              <a:solidFill>
                <a:schemeClr val="tx1"/>
              </a:solidFill>
              <a:effectLst/>
              <a:latin typeface="+mj-lt"/>
            </a:endParaRPr>
          </a:p>
        </p:txBody>
      </p:sp>
      <p:sp>
        <p:nvSpPr>
          <p:cNvPr id="44" name="Rectangle 46"/>
          <p:cNvSpPr>
            <a:spLocks noChangeArrowheads="1"/>
          </p:cNvSpPr>
          <p:nvPr/>
        </p:nvSpPr>
        <p:spPr bwMode="auto">
          <a:xfrm>
            <a:off x="6275388" y="6136494"/>
            <a:ext cx="9313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Latin America</a:t>
            </a:r>
            <a:endParaRPr kumimoji="0" lang="en-US" altLang="en-US" sz="18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33774982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13.4.4 Impacts of Near-Future Changes in Vehicles </a:t>
            </a:r>
            <a:r>
              <a:rPr lang="en-US" sz="2000" b="0" dirty="0"/>
              <a:t>(7 of 7)</a:t>
            </a:r>
            <a:endParaRPr lang="en-US" dirty="0"/>
          </a:p>
        </p:txBody>
      </p:sp>
      <p:sp>
        <p:nvSpPr>
          <p:cNvPr id="8" name="Content Placeholder 7"/>
          <p:cNvSpPr>
            <a:spLocks noGrp="1"/>
          </p:cNvSpPr>
          <p:nvPr>
            <p:ph sz="quarter" idx="13"/>
          </p:nvPr>
        </p:nvSpPr>
        <p:spPr>
          <a:xfrm>
            <a:off x="457200" y="1556324"/>
            <a:ext cx="8229600" cy="1034475"/>
          </a:xfrm>
        </p:spPr>
        <p:txBody>
          <a:bodyPr/>
          <a:lstStyle/>
          <a:p>
            <a:pPr marL="0" indent="0">
              <a:buNone/>
              <a:tabLst>
                <a:tab pos="2800350" algn="l"/>
              </a:tabLst>
            </a:pPr>
            <a:r>
              <a:rPr lang="it-IT" sz="2200" b="1" dirty="0"/>
              <a:t>Figure 13-83:</a:t>
            </a:r>
            <a:r>
              <a:rPr lang="it-IT" sz="2200" dirty="0"/>
              <a:t> </a:t>
            </a:r>
            <a:r>
              <a:rPr lang="en-US" sz="2200" dirty="0"/>
              <a:t>Electricity generation source by U.S. state: Electric cars are less polluting when powered by energy generated from lower carbon-emitting sources.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876" y="2595909"/>
            <a:ext cx="4182783" cy="3807229"/>
          </a:xfrm>
          <a:prstGeom prst="rect">
            <a:avLst/>
          </a:prstGeom>
        </p:spPr>
      </p:pic>
      <p:sp>
        <p:nvSpPr>
          <p:cNvPr id="6" name="Rectangle 5"/>
          <p:cNvSpPr>
            <a:spLocks noChangeArrowheads="1"/>
          </p:cNvSpPr>
          <p:nvPr/>
        </p:nvSpPr>
        <p:spPr bwMode="auto">
          <a:xfrm>
            <a:off x="2668590" y="3757610"/>
            <a:ext cx="16671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CA</a:t>
            </a:r>
            <a:endParaRPr kumimoji="0" lang="en-US" altLang="en-US" sz="1800" b="1" i="0" u="none" strike="noStrike" cap="none" normalizeH="0" baseline="0" smtClean="0">
              <a:ln>
                <a:noFill/>
              </a:ln>
              <a:solidFill>
                <a:schemeClr val="tx1"/>
              </a:solidFill>
              <a:effectLst/>
              <a:latin typeface="+mj-lt"/>
            </a:endParaRPr>
          </a:p>
        </p:txBody>
      </p:sp>
      <p:sp>
        <p:nvSpPr>
          <p:cNvPr id="9" name="Rectangle 6"/>
          <p:cNvSpPr>
            <a:spLocks noChangeArrowheads="1"/>
          </p:cNvSpPr>
          <p:nvPr/>
        </p:nvSpPr>
        <p:spPr bwMode="auto">
          <a:xfrm>
            <a:off x="4319591" y="4338634"/>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TX</a:t>
            </a:r>
            <a:endParaRPr kumimoji="0" lang="en-US" altLang="en-US" sz="1800" b="1" i="0" u="none" strike="noStrike" cap="none" normalizeH="0" baseline="0" dirty="0" smtClean="0">
              <a:ln>
                <a:noFill/>
              </a:ln>
              <a:solidFill>
                <a:schemeClr val="tx1"/>
              </a:solidFill>
              <a:effectLst/>
              <a:latin typeface="+mj-lt"/>
            </a:endParaRPr>
          </a:p>
        </p:txBody>
      </p:sp>
      <p:sp>
        <p:nvSpPr>
          <p:cNvPr id="10" name="Rectangle 7"/>
          <p:cNvSpPr>
            <a:spLocks noChangeArrowheads="1"/>
          </p:cNvSpPr>
          <p:nvPr/>
        </p:nvSpPr>
        <p:spPr bwMode="auto">
          <a:xfrm>
            <a:off x="6019804" y="3054348"/>
            <a:ext cx="1603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NY</a:t>
            </a:r>
            <a:endParaRPr kumimoji="0" lang="en-US" altLang="en-US" sz="1800" b="1" i="0" u="none" strike="noStrike" cap="none" normalizeH="0" baseline="0" smtClean="0">
              <a:ln>
                <a:noFill/>
              </a:ln>
              <a:solidFill>
                <a:schemeClr val="tx1"/>
              </a:solidFill>
              <a:effectLst/>
              <a:latin typeface="+mj-lt"/>
            </a:endParaRPr>
          </a:p>
        </p:txBody>
      </p:sp>
      <p:sp>
        <p:nvSpPr>
          <p:cNvPr id="11" name="Rectangle 8"/>
          <p:cNvSpPr>
            <a:spLocks noChangeArrowheads="1"/>
          </p:cNvSpPr>
          <p:nvPr/>
        </p:nvSpPr>
        <p:spPr bwMode="auto">
          <a:xfrm>
            <a:off x="5794379" y="4583109"/>
            <a:ext cx="14106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FL</a:t>
            </a:r>
            <a:endParaRPr kumimoji="0" lang="en-US" altLang="en-US" sz="1800" b="1" i="0" u="none" strike="noStrike" cap="none" normalizeH="0" baseline="0" smtClean="0">
              <a:ln>
                <a:noFill/>
              </a:ln>
              <a:solidFill>
                <a:schemeClr val="tx1"/>
              </a:solidFill>
              <a:effectLst/>
              <a:latin typeface="+mj-lt"/>
            </a:endParaRPr>
          </a:p>
        </p:txBody>
      </p:sp>
      <p:sp>
        <p:nvSpPr>
          <p:cNvPr id="12" name="Rectangle 9"/>
          <p:cNvSpPr>
            <a:spLocks noChangeArrowheads="1"/>
          </p:cNvSpPr>
          <p:nvPr/>
        </p:nvSpPr>
        <p:spPr bwMode="auto">
          <a:xfrm>
            <a:off x="5100641" y="3632197"/>
            <a:ext cx="10259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IL</a:t>
            </a:r>
            <a:endParaRPr kumimoji="0" lang="en-US" altLang="en-US" sz="1800" b="1" i="0" u="none" strike="noStrike" cap="none" normalizeH="0" baseline="0" smtClean="0">
              <a:ln>
                <a:noFill/>
              </a:ln>
              <a:solidFill>
                <a:schemeClr val="tx1"/>
              </a:solidFill>
              <a:effectLst/>
              <a:latin typeface="+mj-lt"/>
            </a:endParaRPr>
          </a:p>
        </p:txBody>
      </p:sp>
      <p:sp>
        <p:nvSpPr>
          <p:cNvPr id="13" name="Rectangle 10"/>
          <p:cNvSpPr>
            <a:spLocks noChangeArrowheads="1"/>
          </p:cNvSpPr>
          <p:nvPr/>
        </p:nvSpPr>
        <p:spPr bwMode="auto">
          <a:xfrm>
            <a:off x="5951542" y="3362323"/>
            <a:ext cx="1603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PA</a:t>
            </a:r>
            <a:endParaRPr kumimoji="0" lang="en-US" altLang="en-US" sz="1800" b="1" i="0" u="none" strike="noStrike" cap="none" normalizeH="0" baseline="0" smtClean="0">
              <a:ln>
                <a:noFill/>
              </a:ln>
              <a:solidFill>
                <a:schemeClr val="tx1"/>
              </a:solidFill>
              <a:effectLst/>
              <a:latin typeface="+mj-lt"/>
            </a:endParaRPr>
          </a:p>
        </p:txBody>
      </p:sp>
      <p:sp>
        <p:nvSpPr>
          <p:cNvPr id="14" name="Rectangle 11"/>
          <p:cNvSpPr>
            <a:spLocks noChangeArrowheads="1"/>
          </p:cNvSpPr>
          <p:nvPr/>
        </p:nvSpPr>
        <p:spPr bwMode="auto">
          <a:xfrm>
            <a:off x="5481641" y="3473448"/>
            <a:ext cx="17312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OH</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12"/>
          <p:cNvSpPr>
            <a:spLocks noChangeArrowheads="1"/>
          </p:cNvSpPr>
          <p:nvPr/>
        </p:nvSpPr>
        <p:spPr bwMode="auto">
          <a:xfrm>
            <a:off x="5313366" y="3190873"/>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MI</a:t>
            </a:r>
            <a:endParaRPr kumimoji="0" lang="en-US" altLang="en-US" sz="1800" b="1" i="0" u="none" strike="noStrike" cap="none" normalizeH="0" baseline="0" dirty="0" smtClean="0">
              <a:ln>
                <a:noFill/>
              </a:ln>
              <a:solidFill>
                <a:schemeClr val="tx1"/>
              </a:solidFill>
              <a:effectLst/>
              <a:latin typeface="+mj-lt"/>
            </a:endParaRPr>
          </a:p>
        </p:txBody>
      </p:sp>
      <p:sp>
        <p:nvSpPr>
          <p:cNvPr id="16" name="Rectangle 13"/>
          <p:cNvSpPr>
            <a:spLocks noChangeArrowheads="1"/>
          </p:cNvSpPr>
          <p:nvPr/>
        </p:nvSpPr>
        <p:spPr bwMode="auto">
          <a:xfrm>
            <a:off x="5673729" y="4322759"/>
            <a:ext cx="17312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GA</a:t>
            </a:r>
            <a:endParaRPr kumimoji="0" lang="en-US" altLang="en-US" sz="1800" b="1" i="0" u="none" strike="noStrike" cap="none" normalizeH="0" baseline="0" dirty="0" smtClean="0">
              <a:ln>
                <a:noFill/>
              </a:ln>
              <a:solidFill>
                <a:schemeClr val="tx1"/>
              </a:solidFill>
              <a:effectLst/>
              <a:latin typeface="+mj-lt"/>
            </a:endParaRPr>
          </a:p>
        </p:txBody>
      </p:sp>
      <p:sp>
        <p:nvSpPr>
          <p:cNvPr id="17" name="Rectangle 14"/>
          <p:cNvSpPr>
            <a:spLocks noChangeArrowheads="1"/>
          </p:cNvSpPr>
          <p:nvPr/>
        </p:nvSpPr>
        <p:spPr bwMode="auto">
          <a:xfrm>
            <a:off x="5775329" y="3897310"/>
            <a:ext cx="16671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NC</a:t>
            </a:r>
            <a:endParaRPr kumimoji="0" lang="en-US" altLang="en-US" sz="1800" b="1" i="0" u="none" strike="noStrike" cap="none" normalizeH="0" baseline="0" smtClean="0">
              <a:ln>
                <a:noFill/>
              </a:ln>
              <a:solidFill>
                <a:schemeClr val="tx1"/>
              </a:solidFill>
              <a:effectLst/>
              <a:latin typeface="+mj-lt"/>
            </a:endParaRPr>
          </a:p>
        </p:txBody>
      </p:sp>
      <p:sp>
        <p:nvSpPr>
          <p:cNvPr id="18" name="Rectangle 15"/>
          <p:cNvSpPr>
            <a:spLocks noChangeArrowheads="1"/>
          </p:cNvSpPr>
          <p:nvPr/>
        </p:nvSpPr>
        <p:spPr bwMode="auto">
          <a:xfrm>
            <a:off x="4222753" y="5751508"/>
            <a:ext cx="3270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34.9%</a:t>
            </a:r>
            <a:endParaRPr kumimoji="0" lang="en-US" altLang="en-US" sz="1600" b="1" i="0" u="none" strike="noStrike" cap="none" normalizeH="0" baseline="0" dirty="0" smtClean="0">
              <a:ln>
                <a:noFill/>
              </a:ln>
              <a:solidFill>
                <a:schemeClr val="tx1"/>
              </a:solidFill>
              <a:effectLst/>
              <a:latin typeface="+mj-lt"/>
            </a:endParaRPr>
          </a:p>
        </p:txBody>
      </p:sp>
      <p:sp>
        <p:nvSpPr>
          <p:cNvPr id="19" name="Rectangle 16"/>
          <p:cNvSpPr>
            <a:spLocks noChangeArrowheads="1"/>
          </p:cNvSpPr>
          <p:nvPr/>
        </p:nvSpPr>
        <p:spPr bwMode="auto">
          <a:xfrm>
            <a:off x="4006853" y="6086470"/>
            <a:ext cx="3270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27.2%</a:t>
            </a:r>
            <a:endParaRPr kumimoji="0" lang="en-US" altLang="en-US" sz="1600" b="1" i="0" u="none" strike="noStrike" cap="none" normalizeH="0" baseline="0" dirty="0" smtClean="0">
              <a:ln>
                <a:noFill/>
              </a:ln>
              <a:solidFill>
                <a:schemeClr val="tx1"/>
              </a:solidFill>
              <a:effectLst/>
              <a:latin typeface="+mj-lt"/>
            </a:endParaRPr>
          </a:p>
        </p:txBody>
      </p:sp>
      <p:sp>
        <p:nvSpPr>
          <p:cNvPr id="20" name="Rectangle 17"/>
          <p:cNvSpPr>
            <a:spLocks noChangeArrowheads="1"/>
          </p:cNvSpPr>
          <p:nvPr/>
        </p:nvSpPr>
        <p:spPr bwMode="auto">
          <a:xfrm>
            <a:off x="3662365" y="5876920"/>
            <a:ext cx="3270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19.3%</a:t>
            </a:r>
            <a:endParaRPr kumimoji="0" lang="en-US" altLang="en-US" sz="1600" b="1" i="0" u="none" strike="noStrike" cap="none" normalizeH="0" baseline="0" dirty="0" smtClean="0">
              <a:ln>
                <a:noFill/>
              </a:ln>
              <a:solidFill>
                <a:schemeClr val="tx1"/>
              </a:solidFill>
              <a:effectLst/>
              <a:latin typeface="+mj-lt"/>
            </a:endParaRPr>
          </a:p>
        </p:txBody>
      </p:sp>
      <p:sp>
        <p:nvSpPr>
          <p:cNvPr id="21" name="Rectangle 18"/>
          <p:cNvSpPr>
            <a:spLocks noChangeArrowheads="1"/>
          </p:cNvSpPr>
          <p:nvPr/>
        </p:nvSpPr>
        <p:spPr bwMode="auto">
          <a:xfrm>
            <a:off x="3382965" y="5543545"/>
            <a:ext cx="26289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7.3%</a:t>
            </a:r>
            <a:endParaRPr kumimoji="0" lang="en-US" altLang="en-US" sz="1600" b="1" i="0" u="none" strike="noStrike" cap="none" normalizeH="0" baseline="0" dirty="0" smtClean="0">
              <a:ln>
                <a:noFill/>
              </a:ln>
              <a:solidFill>
                <a:schemeClr val="tx1"/>
              </a:solidFill>
              <a:effectLst/>
              <a:latin typeface="+mj-lt"/>
            </a:endParaRPr>
          </a:p>
        </p:txBody>
      </p:sp>
      <p:sp>
        <p:nvSpPr>
          <p:cNvPr id="22" name="Rectangle 19"/>
          <p:cNvSpPr>
            <a:spLocks noChangeArrowheads="1"/>
          </p:cNvSpPr>
          <p:nvPr/>
        </p:nvSpPr>
        <p:spPr bwMode="auto">
          <a:xfrm>
            <a:off x="3508378" y="5421308"/>
            <a:ext cx="26289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6.6%</a:t>
            </a:r>
            <a:endParaRPr kumimoji="0" lang="en-US" altLang="en-US" sz="1600" b="1" i="0" u="none" strike="noStrike" cap="none" normalizeH="0" baseline="0" dirty="0" smtClean="0">
              <a:ln>
                <a:noFill/>
              </a:ln>
              <a:solidFill>
                <a:schemeClr val="tx1"/>
              </a:solidFill>
              <a:effectLst/>
              <a:latin typeface="+mj-lt"/>
            </a:endParaRPr>
          </a:p>
        </p:txBody>
      </p:sp>
      <p:sp>
        <p:nvSpPr>
          <p:cNvPr id="23" name="Rectangle 20"/>
          <p:cNvSpPr>
            <a:spLocks noChangeArrowheads="1"/>
          </p:cNvSpPr>
          <p:nvPr/>
        </p:nvSpPr>
        <p:spPr bwMode="auto">
          <a:xfrm>
            <a:off x="3727453" y="5292721"/>
            <a:ext cx="26289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1.7%</a:t>
            </a:r>
            <a:endParaRPr kumimoji="0" lang="en-US" altLang="en-US" sz="1600" b="1" i="0" u="none" strike="noStrike" cap="none" normalizeH="0" baseline="0" dirty="0" smtClean="0">
              <a:ln>
                <a:noFill/>
              </a:ln>
              <a:solidFill>
                <a:schemeClr val="tx1"/>
              </a:solidFill>
              <a:effectLst/>
              <a:latin typeface="+mj-lt"/>
            </a:endParaRPr>
          </a:p>
        </p:txBody>
      </p:sp>
      <p:sp>
        <p:nvSpPr>
          <p:cNvPr id="24" name="Rectangle 21"/>
          <p:cNvSpPr>
            <a:spLocks noChangeArrowheads="1"/>
          </p:cNvSpPr>
          <p:nvPr/>
        </p:nvSpPr>
        <p:spPr bwMode="auto">
          <a:xfrm>
            <a:off x="4038603" y="5289546"/>
            <a:ext cx="26289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3.0%</a:t>
            </a:r>
            <a:endParaRPr kumimoji="0" lang="en-US" altLang="en-US" sz="1600" b="1" i="0" u="none" strike="noStrike" cap="none" normalizeH="0" baseline="0" dirty="0" smtClean="0">
              <a:ln>
                <a:noFill/>
              </a:ln>
              <a:solidFill>
                <a:schemeClr val="tx1"/>
              </a:solidFill>
              <a:effectLst/>
              <a:latin typeface="+mj-lt"/>
            </a:endParaRPr>
          </a:p>
        </p:txBody>
      </p:sp>
      <p:sp>
        <p:nvSpPr>
          <p:cNvPr id="25" name="Line 22"/>
          <p:cNvSpPr>
            <a:spLocks noChangeShapeType="1"/>
          </p:cNvSpPr>
          <p:nvPr/>
        </p:nvSpPr>
        <p:spPr bwMode="auto">
          <a:xfrm flipH="1" flipV="1">
            <a:off x="3662365" y="5608633"/>
            <a:ext cx="85725" cy="650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26" name="Freeform 23"/>
          <p:cNvSpPr>
            <a:spLocks/>
          </p:cNvSpPr>
          <p:nvPr/>
        </p:nvSpPr>
        <p:spPr bwMode="auto">
          <a:xfrm>
            <a:off x="3770315" y="5489570"/>
            <a:ext cx="131763" cy="82550"/>
          </a:xfrm>
          <a:custGeom>
            <a:avLst/>
            <a:gdLst>
              <a:gd name="T0" fmla="*/ 83 w 83"/>
              <a:gd name="T1" fmla="*/ 52 h 52"/>
              <a:gd name="T2" fmla="*/ 50 w 83"/>
              <a:gd name="T3" fmla="*/ 0 h 52"/>
              <a:gd name="T4" fmla="*/ 0 w 83"/>
              <a:gd name="T5" fmla="*/ 0 h 52"/>
            </a:gdLst>
            <a:ahLst/>
            <a:cxnLst>
              <a:cxn ang="0">
                <a:pos x="T0" y="T1"/>
              </a:cxn>
              <a:cxn ang="0">
                <a:pos x="T2" y="T3"/>
              </a:cxn>
              <a:cxn ang="0">
                <a:pos x="T4" y="T5"/>
              </a:cxn>
            </a:cxnLst>
            <a:rect l="0" t="0" r="r" b="b"/>
            <a:pathLst>
              <a:path w="83" h="52">
                <a:moveTo>
                  <a:pt x="83" y="52"/>
                </a:moveTo>
                <a:lnTo>
                  <a:pt x="5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27" name="Line 24"/>
          <p:cNvSpPr>
            <a:spLocks noChangeShapeType="1"/>
          </p:cNvSpPr>
          <p:nvPr/>
        </p:nvSpPr>
        <p:spPr bwMode="auto">
          <a:xfrm flipH="1" flipV="1">
            <a:off x="3970340" y="5432421"/>
            <a:ext cx="25400" cy="904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28" name="Line 25"/>
          <p:cNvSpPr>
            <a:spLocks noChangeShapeType="1"/>
          </p:cNvSpPr>
          <p:nvPr/>
        </p:nvSpPr>
        <p:spPr bwMode="auto">
          <a:xfrm flipH="1" flipV="1">
            <a:off x="4052890" y="5437183"/>
            <a:ext cx="7938" cy="889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29" name="Rectangle 26"/>
          <p:cNvSpPr>
            <a:spLocks noChangeArrowheads="1"/>
          </p:cNvSpPr>
          <p:nvPr/>
        </p:nvSpPr>
        <p:spPr bwMode="auto">
          <a:xfrm>
            <a:off x="2562223" y="6154732"/>
            <a:ext cx="11285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Source of electricity in</a:t>
            </a:r>
          </a:p>
          <a:p>
            <a:pPr lvl="0"/>
            <a:r>
              <a:rPr lang="en-US" altLang="en-US" sz="800" b="1" dirty="0">
                <a:solidFill>
                  <a:srgbClr val="000000"/>
                </a:solidFill>
                <a:latin typeface="+mj-lt"/>
              </a:rPr>
              <a:t>the United States, 2018</a:t>
            </a:r>
            <a:endParaRPr kumimoji="0" lang="en-US" altLang="en-US" sz="1600" b="1" i="0" u="none" strike="noStrike" cap="none" normalizeH="0" baseline="0" dirty="0" smtClean="0">
              <a:ln>
                <a:noFill/>
              </a:ln>
              <a:solidFill>
                <a:schemeClr val="tx1"/>
              </a:solidFill>
              <a:effectLst/>
              <a:latin typeface="+mj-lt"/>
            </a:endParaRPr>
          </a:p>
        </p:txBody>
      </p:sp>
      <p:sp>
        <p:nvSpPr>
          <p:cNvPr id="30" name="Rectangle 28"/>
          <p:cNvSpPr>
            <a:spLocks noChangeArrowheads="1"/>
          </p:cNvSpPr>
          <p:nvPr/>
        </p:nvSpPr>
        <p:spPr bwMode="auto">
          <a:xfrm>
            <a:off x="4818066" y="5367333"/>
            <a:ext cx="13369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Arial Black" panose="020B0A04020102020204" pitchFamily="34" charset="0"/>
              </a:rPr>
              <a:t>Major electricity source</a:t>
            </a:r>
          </a:p>
          <a:p>
            <a:pPr lvl="0"/>
            <a:r>
              <a:rPr lang="en-US" altLang="en-US" sz="800" b="1" dirty="0">
                <a:solidFill>
                  <a:srgbClr val="000000"/>
                </a:solidFill>
                <a:latin typeface="Arial Black" panose="020B0A04020102020204" pitchFamily="34" charset="0"/>
              </a:rPr>
              <a:t>(at least 40%)</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31" name="Rectangle 30"/>
          <p:cNvSpPr>
            <a:spLocks noChangeArrowheads="1"/>
          </p:cNvSpPr>
          <p:nvPr/>
        </p:nvSpPr>
        <p:spPr bwMode="auto">
          <a:xfrm>
            <a:off x="5032378" y="5645145"/>
            <a:ext cx="56105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Natural gas</a:t>
            </a:r>
            <a:endParaRPr kumimoji="0" lang="en-US" altLang="en-US" sz="1600" b="1" i="0" u="none" strike="noStrike" cap="none" normalizeH="0" baseline="0" dirty="0" smtClean="0">
              <a:ln>
                <a:noFill/>
              </a:ln>
              <a:solidFill>
                <a:schemeClr val="tx1"/>
              </a:solidFill>
              <a:effectLst/>
              <a:latin typeface="+mj-lt"/>
            </a:endParaRPr>
          </a:p>
        </p:txBody>
      </p:sp>
      <p:sp>
        <p:nvSpPr>
          <p:cNvPr id="32" name="Rectangle 31"/>
          <p:cNvSpPr>
            <a:spLocks noChangeArrowheads="1"/>
          </p:cNvSpPr>
          <p:nvPr/>
        </p:nvSpPr>
        <p:spPr bwMode="auto">
          <a:xfrm>
            <a:off x="5032378" y="5784845"/>
            <a:ext cx="2228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Coal</a:t>
            </a:r>
            <a:endParaRPr kumimoji="0" lang="en-US" altLang="en-US" sz="1600" b="1" i="0" u="none" strike="noStrike" cap="none" normalizeH="0" baseline="0" smtClean="0">
              <a:ln>
                <a:noFill/>
              </a:ln>
              <a:solidFill>
                <a:schemeClr val="tx1"/>
              </a:solidFill>
              <a:effectLst/>
              <a:latin typeface="+mj-lt"/>
            </a:endParaRPr>
          </a:p>
        </p:txBody>
      </p:sp>
      <p:sp>
        <p:nvSpPr>
          <p:cNvPr id="33" name="Rectangle 32"/>
          <p:cNvSpPr>
            <a:spLocks noChangeArrowheads="1"/>
          </p:cNvSpPr>
          <p:nvPr/>
        </p:nvSpPr>
        <p:spPr bwMode="auto">
          <a:xfrm>
            <a:off x="5032378" y="5924545"/>
            <a:ext cx="37830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Nuclear</a:t>
            </a:r>
            <a:endParaRPr kumimoji="0" lang="en-US" altLang="en-US" sz="1600" b="1" i="0" u="none" strike="noStrike" cap="none" normalizeH="0" baseline="0" smtClean="0">
              <a:ln>
                <a:noFill/>
              </a:ln>
              <a:solidFill>
                <a:schemeClr val="tx1"/>
              </a:solidFill>
              <a:effectLst/>
              <a:latin typeface="+mj-lt"/>
            </a:endParaRPr>
          </a:p>
        </p:txBody>
      </p:sp>
      <p:sp>
        <p:nvSpPr>
          <p:cNvPr id="34" name="Rectangle 33"/>
          <p:cNvSpPr>
            <a:spLocks noChangeArrowheads="1"/>
          </p:cNvSpPr>
          <p:nvPr/>
        </p:nvSpPr>
        <p:spPr bwMode="auto">
          <a:xfrm>
            <a:off x="5032378" y="6064245"/>
            <a:ext cx="60882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30" normalizeH="0" dirty="0" smtClean="0">
                <a:ln>
                  <a:noFill/>
                </a:ln>
                <a:solidFill>
                  <a:srgbClr val="000000"/>
                </a:solidFill>
                <a:effectLst/>
                <a:latin typeface="+mj-lt"/>
              </a:rPr>
              <a:t>Hydroelectric</a:t>
            </a:r>
            <a:endParaRPr kumimoji="0" lang="en-US" altLang="en-US" sz="1600" b="1" i="0" u="none" strike="noStrike" cap="none" spc="-30" normalizeH="0" dirty="0" smtClean="0">
              <a:ln>
                <a:noFill/>
              </a:ln>
              <a:solidFill>
                <a:schemeClr val="tx1"/>
              </a:solidFill>
              <a:effectLst/>
              <a:latin typeface="+mj-lt"/>
            </a:endParaRPr>
          </a:p>
        </p:txBody>
      </p:sp>
      <p:sp>
        <p:nvSpPr>
          <p:cNvPr id="35" name="Rectangle 34"/>
          <p:cNvSpPr>
            <a:spLocks noChangeArrowheads="1"/>
          </p:cNvSpPr>
          <p:nvPr/>
        </p:nvSpPr>
        <p:spPr bwMode="auto">
          <a:xfrm>
            <a:off x="5032378" y="6203945"/>
            <a:ext cx="2580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Solar</a:t>
            </a:r>
            <a:endParaRPr kumimoji="0" lang="en-US" altLang="en-US" sz="1600" b="1" i="0" u="none" strike="noStrike" cap="none" normalizeH="0" baseline="0" smtClean="0">
              <a:ln>
                <a:noFill/>
              </a:ln>
              <a:solidFill>
                <a:schemeClr val="tx1"/>
              </a:solidFill>
              <a:effectLst/>
              <a:latin typeface="+mj-lt"/>
            </a:endParaRPr>
          </a:p>
        </p:txBody>
      </p:sp>
      <p:sp>
        <p:nvSpPr>
          <p:cNvPr id="36" name="Rectangle 35"/>
          <p:cNvSpPr>
            <a:spLocks noChangeArrowheads="1"/>
          </p:cNvSpPr>
          <p:nvPr/>
        </p:nvSpPr>
        <p:spPr bwMode="auto">
          <a:xfrm>
            <a:off x="5829304" y="5645145"/>
            <a:ext cx="2500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Wind</a:t>
            </a:r>
            <a:endParaRPr kumimoji="0" lang="en-US" altLang="en-US" sz="1600" b="1" i="0" u="none" strike="noStrike" cap="none" normalizeH="0" baseline="0" smtClean="0">
              <a:ln>
                <a:noFill/>
              </a:ln>
              <a:solidFill>
                <a:schemeClr val="tx1"/>
              </a:solidFill>
              <a:effectLst/>
              <a:latin typeface="+mj-lt"/>
            </a:endParaRPr>
          </a:p>
        </p:txBody>
      </p:sp>
      <p:sp>
        <p:nvSpPr>
          <p:cNvPr id="37" name="Rectangle 36"/>
          <p:cNvSpPr>
            <a:spLocks noChangeArrowheads="1"/>
          </p:cNvSpPr>
          <p:nvPr/>
        </p:nvSpPr>
        <p:spPr bwMode="auto">
          <a:xfrm>
            <a:off x="5829304" y="5784845"/>
            <a:ext cx="57227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Geothermal</a:t>
            </a:r>
            <a:endParaRPr kumimoji="0" lang="en-US" altLang="en-US" sz="1600" b="1" i="0" u="none" strike="noStrike" cap="none" normalizeH="0" baseline="0" dirty="0" smtClean="0">
              <a:ln>
                <a:noFill/>
              </a:ln>
              <a:solidFill>
                <a:schemeClr val="tx1"/>
              </a:solidFill>
              <a:effectLst/>
              <a:latin typeface="+mj-lt"/>
            </a:endParaRPr>
          </a:p>
        </p:txBody>
      </p:sp>
      <p:sp>
        <p:nvSpPr>
          <p:cNvPr id="38" name="Rectangle 37"/>
          <p:cNvSpPr>
            <a:spLocks noChangeArrowheads="1"/>
          </p:cNvSpPr>
          <p:nvPr/>
        </p:nvSpPr>
        <p:spPr bwMode="auto">
          <a:xfrm>
            <a:off x="5829304" y="5924545"/>
            <a:ext cx="8079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none above 40%</a:t>
            </a:r>
            <a:endParaRPr kumimoji="0" lang="en-US" altLang="en-US" sz="1600" b="1" i="0" u="none" strike="noStrike" cap="none" normalizeH="0" baseline="0" smtClean="0">
              <a:ln>
                <a:noFill/>
              </a:ln>
              <a:solidFill>
                <a:schemeClr val="tx1"/>
              </a:solidFill>
              <a:effectLst/>
              <a:latin typeface="+mj-lt"/>
            </a:endParaRPr>
          </a:p>
        </p:txBody>
      </p:sp>
      <p:sp>
        <p:nvSpPr>
          <p:cNvPr id="39" name="Rectangle 38"/>
          <p:cNvSpPr>
            <a:spLocks noChangeArrowheads="1"/>
          </p:cNvSpPr>
          <p:nvPr/>
        </p:nvSpPr>
        <p:spPr bwMode="auto">
          <a:xfrm>
            <a:off x="5829304" y="6064245"/>
            <a:ext cx="10371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Electric vehicles</a:t>
            </a:r>
          </a:p>
          <a:p>
            <a:pPr lvl="0"/>
            <a:r>
              <a:rPr lang="en-US" altLang="en-US" sz="800" b="1" dirty="0">
                <a:solidFill>
                  <a:srgbClr val="000000"/>
                </a:solidFill>
                <a:latin typeface="+mj-lt"/>
              </a:rPr>
              <a:t>with lower emissions</a:t>
            </a:r>
          </a:p>
          <a:p>
            <a:pPr lvl="0"/>
            <a:r>
              <a:rPr lang="en-US" altLang="en-US" sz="800" b="1" dirty="0">
                <a:solidFill>
                  <a:srgbClr val="000000"/>
                </a:solidFill>
                <a:latin typeface="+mj-lt"/>
              </a:rPr>
              <a:t>than hybrids</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715344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latin typeface="Arial (Headings)"/>
                <a:cs typeface="Times New Roman" panose="02020603050405020304" pitchFamily="18" charset="0"/>
              </a:rPr>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4273614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12618</TotalTime>
  <Words>6595</Words>
  <Application>Microsoft Office PowerPoint</Application>
  <PresentationFormat>On-screen Show (4:3)</PresentationFormat>
  <Paragraphs>1622</Paragraphs>
  <Slides>95</Slides>
  <Notes>2</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95</vt:i4>
      </vt:variant>
    </vt:vector>
  </HeadingPairs>
  <TitlesOfParts>
    <vt:vector size="106" baseType="lpstr">
      <vt:lpstr>Arial</vt:lpstr>
      <vt:lpstr>Arial (body)</vt:lpstr>
      <vt:lpstr>Arial (Headings)</vt:lpstr>
      <vt:lpstr>Arial Black</vt:lpstr>
      <vt:lpstr>Noto Sans Symbols</vt:lpstr>
      <vt:lpstr>Segoe UI Symbol</vt:lpstr>
      <vt:lpstr>Times New Roman</vt:lpstr>
      <vt:lpstr>Verdana</vt:lpstr>
      <vt:lpstr>508 Lecture</vt:lpstr>
      <vt:lpstr>1_508 Lecture</vt:lpstr>
      <vt:lpstr>Equation</vt:lpstr>
      <vt:lpstr>The Cultural Landscape: An Introduction to Human Geography</vt:lpstr>
      <vt:lpstr>Urban Patterns: Key Issues</vt:lpstr>
      <vt:lpstr>Key Issue 1: Why Are Downtowns Distinctive?</vt:lpstr>
      <vt:lpstr>13.1.1 Cities and Geography (1 of 5)</vt:lpstr>
      <vt:lpstr>13.1.1 Cities and Geography (2 of 5)</vt:lpstr>
      <vt:lpstr>13.1.1 Cities and Geography (3 of 5)</vt:lpstr>
      <vt:lpstr>13.1.1 Cities and Geography (4 of 5)</vt:lpstr>
      <vt:lpstr>13.1.1 Cities and Geography (5 of 5)</vt:lpstr>
      <vt:lpstr>13.1.2 The Central Business District (1 of 3)</vt:lpstr>
      <vt:lpstr>13.1.2 The Central Business District (2 of 3)</vt:lpstr>
      <vt:lpstr>13.1.2 The Central Business District (3 of 3)</vt:lpstr>
      <vt:lpstr>13.1.3 Competing for Space in C B Ds (1 of 4)</vt:lpstr>
      <vt:lpstr>13.1.3 Competing for Space in C B Ds (2 of 4)</vt:lpstr>
      <vt:lpstr>13.1.3 Competing for Space in C B Ds (3 of 4)</vt:lpstr>
      <vt:lpstr>13.1.3 Competing for Space in C B Ds (4 of 4)</vt:lpstr>
      <vt:lpstr>Key Issue 2: Where Are People Distributed in Urban Areas?</vt:lpstr>
      <vt:lpstr>13.2.1 Models of Urban Structure (1 of 6)</vt:lpstr>
      <vt:lpstr>13.2.1 Models of Urban Structure (2 of 6)</vt:lpstr>
      <vt:lpstr>13.2.1 Models of Urban Structure (3 of 6)</vt:lpstr>
      <vt:lpstr>13.2.1 Models of Urban Structure (4 of 6)</vt:lpstr>
      <vt:lpstr>13.2.1 Models of Urban Structure (5 of 6)</vt:lpstr>
      <vt:lpstr>13.2.1 Models of Urban Structure (6 of 6)</vt:lpstr>
      <vt:lpstr>13.2.2 Applying the Models in North America (1 of 6)</vt:lpstr>
      <vt:lpstr>13.2.2 Applying the Models in North America (2 of 6)</vt:lpstr>
      <vt:lpstr>13.2.2 Applying the Models in North America (3 of 6)</vt:lpstr>
      <vt:lpstr>13.2.2 Applying the Models in North America (4 of 6)</vt:lpstr>
      <vt:lpstr>13.2.2 Applying the Models in North America (5 of 6)</vt:lpstr>
      <vt:lpstr>13.2.2 Applying the Models in North America (6 of 6)</vt:lpstr>
      <vt:lpstr>13.2.3 Structure of European Cities (1 of 6)</vt:lpstr>
      <vt:lpstr>13.2.3 Structure of European Cities (2 of 6)</vt:lpstr>
      <vt:lpstr>13.2.3 Structure of European Cities (3 of 6)</vt:lpstr>
      <vt:lpstr>13.2.3 Structure of European Cities (4 of 6)</vt:lpstr>
      <vt:lpstr>13.2.3 Structure of European Cities (5 of 6)</vt:lpstr>
      <vt:lpstr>13.2.3 Structure of European Cities (6 of 6)</vt:lpstr>
      <vt:lpstr>13.2.4 Premodern Cities in Developing Countries (1 of 5)</vt:lpstr>
      <vt:lpstr>13.2.4 Premodern Cities in Developing Countries (2 of 5)</vt:lpstr>
      <vt:lpstr>13.2.4 Premodern Cities in Developing Countries (3 of 5)</vt:lpstr>
      <vt:lpstr>13.2.4 Premodern Cities in Developing Countries (4 of 5)</vt:lpstr>
      <vt:lpstr>13.2.4 Premodern Cities in Developing Countries (5 of 5)</vt:lpstr>
      <vt:lpstr>13.2.5 Applying the Models in Developing Countries (1 of 8)</vt:lpstr>
      <vt:lpstr>13.2.5 Applying the Models in Developing Countries (2 of 8)</vt:lpstr>
      <vt:lpstr>13.2.5 Applying the Models in Developing Countries (3 of 8)</vt:lpstr>
      <vt:lpstr>13.2.5 Applying the Models in Developing Countries (4 of 8)</vt:lpstr>
      <vt:lpstr>13.2.5 Applying the Models in Developing Countries (5 of 8)</vt:lpstr>
      <vt:lpstr>13.2.5 Applying the Models in Developing Countries (6 of 8)</vt:lpstr>
      <vt:lpstr>13.2.5 Applying the Models in Developing Countries (7 of 8)</vt:lpstr>
      <vt:lpstr>13.2.5 Applying the Models in Developing Countries (8 of 8)</vt:lpstr>
      <vt:lpstr>13.2.6 Changing Urban Structure in Mexico City (1 of 6)</vt:lpstr>
      <vt:lpstr>13.2.6 Changing Urban Structure in Mexico City (2 of 6)</vt:lpstr>
      <vt:lpstr>13.2.6 Changing Urban Structure in Mexico City (3 of 6)</vt:lpstr>
      <vt:lpstr>13.2.6 Changing Urban Structure in Mexico City (4 of 6)</vt:lpstr>
      <vt:lpstr>13.2.6 Changing Urban Structure in Mexico City (5 of 6)</vt:lpstr>
      <vt:lpstr>13.2.6 Changing Urban Structure in Mexico City (6 of 6)</vt:lpstr>
      <vt:lpstr>Key Issue 3: Why Do Urban Areas Expand?</vt:lpstr>
      <vt:lpstr>13.3.1 Origin and Growth of Suburbs (1 of 4)</vt:lpstr>
      <vt:lpstr>13.3.1 Origin and Growth of Suburbs (2 of 4)</vt:lpstr>
      <vt:lpstr>13.3.1 Origin and Growth of Suburbs (3 of 4)</vt:lpstr>
      <vt:lpstr>13.3.1 Origin and Growth of Suburbs (4 of 4)</vt:lpstr>
      <vt:lpstr>13.3.2 Suburban Sprawl (1 of 5)</vt:lpstr>
      <vt:lpstr>13.3.2 Suburban Sprawl (2 of 5)</vt:lpstr>
      <vt:lpstr>13.3.2 Suburban Sprawl (3 of 5)</vt:lpstr>
      <vt:lpstr>13.3.2 Suburban Sprawl (4 of 5)</vt:lpstr>
      <vt:lpstr>13.3.2 Suburban Sprawl (5 of 5)</vt:lpstr>
      <vt:lpstr>13.3.3 Suburban Segregation (1 of 4)</vt:lpstr>
      <vt:lpstr>13.3.3 Suburban Segregation (2 of 4)</vt:lpstr>
      <vt:lpstr>13.3.3 Suburban Segregation (3 of 4)</vt:lpstr>
      <vt:lpstr>13.3.3 Suburban Segregation (4 of 4)</vt:lpstr>
      <vt:lpstr>13.3.4 Reliance on Motor Vehicles (1 of 3)</vt:lpstr>
      <vt:lpstr>13.3.4 Reliance on Motor Vehicles (2 of 3)</vt:lpstr>
      <vt:lpstr>13.3.4 Reliance on Motor Vehicles (3 of 3)</vt:lpstr>
      <vt:lpstr>13.3.5 Legacy of Public Transport (1 of 3)</vt:lpstr>
      <vt:lpstr>13.3.5 Legacy of Public Transport (2 of 3)</vt:lpstr>
      <vt:lpstr>13.3.5 Legacy of Public Transport (3 of 3)</vt:lpstr>
      <vt:lpstr>Key Issue 4: Why Might Cities Be More Sustainable?</vt:lpstr>
      <vt:lpstr>13.4.1 The City Challenged (1 of 2)</vt:lpstr>
      <vt:lpstr>13.4.1 The City Challenged (2 of 2)</vt:lpstr>
      <vt:lpstr>13.4.2 The City Renewed (1 of 6)</vt:lpstr>
      <vt:lpstr>13.4.2 The City Renewed (2 of 6)</vt:lpstr>
      <vt:lpstr>13.4.2 The City Renewed (3 of 6)</vt:lpstr>
      <vt:lpstr>13.4.2 The City Renewed (4 of 6)</vt:lpstr>
      <vt:lpstr>13.4.2 The City Renewed (5 of 6)</vt:lpstr>
      <vt:lpstr>13.4.2 The City Renewed (6 of 6)</vt:lpstr>
      <vt:lpstr>13.4.3 Controlling Vehicles (1 of 5)</vt:lpstr>
      <vt:lpstr>13.4.3 Controlling Vehicles (2 of 5)</vt:lpstr>
      <vt:lpstr>13.4.3 Controlling Vehicles (3 of 5)</vt:lpstr>
      <vt:lpstr>13.4.3 Controlling Vehicles (4 of 5)</vt:lpstr>
      <vt:lpstr>13.4.3 Controlling Vehicles (5 of 5)</vt:lpstr>
      <vt:lpstr>13.4.4 Impacts of Near-Future Changes in Vehicles (1 of 7)</vt:lpstr>
      <vt:lpstr>13.4.4 Impacts of Near-Future Changes in Vehicles (2 of 7)</vt:lpstr>
      <vt:lpstr>13.4.4 Impacts of Near-Future Changes in Vehicles (3 of 7)</vt:lpstr>
      <vt:lpstr>13.4.4 Impacts of Near-Future Changes in Vehicles (4 of 7)</vt:lpstr>
      <vt:lpstr>13.4.4 Impacts of Near-Future Changes in Vehicles (5 of 7)</vt:lpstr>
      <vt:lpstr>13.4.4 Impacts of Near-Future Changes in Vehicles (6 of 7)</vt:lpstr>
      <vt:lpstr>13.4.4 Impacts of Near-Future Changes in Vehicles (7 of 7)</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Cultural Landscape: An Introduction to Human Geography, Thirteenth Edition, Chapter 13, Urban Patterns</dc:title>
  <dc:subject>Science</dc:subject>
  <dc:creator>Rubenstein</dc:creator>
  <cp:keywords>The Cultural Landscape</cp:keywords>
  <cp:lastModifiedBy>Raja B</cp:lastModifiedBy>
  <cp:revision>1946</cp:revision>
  <dcterms:modified xsi:type="dcterms:W3CDTF">2019-07-09T14:54:56Z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