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36" r:id="rId4"/>
    <p:sldId id="293" r:id="rId5"/>
    <p:sldId id="339" r:id="rId6"/>
    <p:sldId id="338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6" r:id="rId21"/>
    <p:sldId id="353" r:id="rId22"/>
    <p:sldId id="354" r:id="rId23"/>
    <p:sldId id="355" r:id="rId24"/>
    <p:sldId id="357" r:id="rId25"/>
    <p:sldId id="358" r:id="rId26"/>
    <p:sldId id="3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133" d="100"/>
          <a:sy n="133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7D047-8F8F-46B8-B3F5-7FD744960247}" type="datetimeFigureOut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A7457-67C8-44A0-BE99-09CB95EEB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2F953-9380-4195-A810-9E4445697D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AD90025-7C09-4A05-9261-AB62238F4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698BCE6-04D0-41B8-9373-E466414DC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26021F4-B97E-4AFF-B81A-1F1969E9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B6E8CE6-1683-46D9-B3A2-0371A9773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317BE56-B4CA-4337-AAD3-66AC7D64A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30CBB38-6072-4A47-901B-EA09B167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1E681F8-9310-40AF-9212-942EB19B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9FD029C-2715-45FE-B42C-2B03BC07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1745477-71D2-4D72-A435-3403C0196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91E727E-39E0-4FF9-A510-CC88E8905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7B27D27-0349-4EE3-8AF4-00FBA2709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A21E17A7-D6B0-4F9B-91AE-7FACF05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1" descr="maL22947_18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18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Development &amp; Geography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7B08E32-A33F-4F57-93A6-AECA26A5A6C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612FF211-1120-42B9-8542-1915BED3A5E6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18B.3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GDP per Capita over Time</a:t>
            </a:r>
          </a:p>
        </p:txBody>
      </p:sp>
      <p:pic>
        <p:nvPicPr>
          <p:cNvPr id="24582" name="Picture 7" descr="maL22947_18_b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49363"/>
            <a:ext cx="8763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18B: Modernization &amp; Economic Development 2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066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Jeffrey Sachs viewed development as a process of overcoming a series of development traps</a:t>
            </a: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DBA8188-39A8-453C-A627-0C70455385B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5605" name="Picture 7" descr="maL22947_18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5340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659AF65B-9A5A-445A-A208-55E1989F1659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18B.5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% Using the Internet</a:t>
            </a:r>
          </a:p>
        </p:txBody>
      </p:sp>
      <p:pic>
        <p:nvPicPr>
          <p:cNvPr id="26630" name="Picture 7" descr="maL22947_18_b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9975"/>
            <a:ext cx="84582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18C: World Systems Perspective on Development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A lot of modernization theory is based on a Western model and assumes that each country develops on its own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The </a:t>
            </a:r>
            <a:r>
              <a:rPr lang="en-US" sz="2800" u="sng" smtClean="0">
                <a:cs typeface="Arial" charset="0"/>
              </a:rPr>
              <a:t>world systems perspective</a:t>
            </a:r>
            <a:r>
              <a:rPr lang="en-US" sz="2800" smtClean="0">
                <a:cs typeface="Arial" charset="0"/>
              </a:rPr>
              <a:t> views the economic system as a whole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33FA77E-1B36-4FA8-B9AE-60E5E0EB0E2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FA9AF03E-EFAA-43E2-9446-E417C4BD77C3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18C.1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European Colonies</a:t>
            </a:r>
          </a:p>
        </p:txBody>
      </p:sp>
      <p:pic>
        <p:nvPicPr>
          <p:cNvPr id="28678" name="Picture 7" descr="maL22947_18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5213"/>
            <a:ext cx="7467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7449149C-2F4C-435C-9F26-4133F34964C6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18C.5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Core-Periphery Relationships</a:t>
            </a:r>
          </a:p>
        </p:txBody>
      </p:sp>
      <p:pic>
        <p:nvPicPr>
          <p:cNvPr id="29702" name="Picture 7" descr="maL22947_18_c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248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6F9313E0-A81A-46CF-BC71-2F19FF9E14C4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18C.6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Commodity Export Economies</a:t>
            </a:r>
          </a:p>
        </p:txBody>
      </p:sp>
      <p:pic>
        <p:nvPicPr>
          <p:cNvPr id="30726" name="Picture 7" descr="maL22947_18_c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36638"/>
            <a:ext cx="81534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18D: Profiles of Development: The Bottom Billion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According Collier, there now exists a 3-way stratification of the world’s population</a:t>
            </a: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7D146B0-9EEA-48E3-91A4-F593C283674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46713" y="1524000"/>
            <a:ext cx="2667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Fortunate Billion</a:t>
            </a:r>
          </a:p>
          <a:p>
            <a:pPr algn="ctr">
              <a:defRPr/>
            </a:pPr>
            <a:r>
              <a:rPr lang="en-US" dirty="0"/>
              <a:t>(Affluent Societies)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6713" y="2438400"/>
            <a:ext cx="2667000" cy="266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Majority</a:t>
            </a:r>
          </a:p>
          <a:p>
            <a:pPr algn="ctr">
              <a:defRPr/>
            </a:pPr>
            <a:r>
              <a:rPr lang="en-US" dirty="0"/>
              <a:t>(Developing Societies)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6713" y="5105400"/>
            <a:ext cx="2667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Bottom Billion</a:t>
            </a:r>
          </a:p>
          <a:p>
            <a:pPr algn="ctr">
              <a:defRPr/>
            </a:pPr>
            <a:r>
              <a:rPr lang="en-US" dirty="0"/>
              <a:t>(Stagnant Economies)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FB38C1C2-70AB-4FF9-9067-F933183854A6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18D.1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Undeveloped World</a:t>
            </a:r>
          </a:p>
        </p:txBody>
      </p:sp>
      <p:pic>
        <p:nvPicPr>
          <p:cNvPr id="32774" name="Picture 7" descr="maL22947_18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2988"/>
            <a:ext cx="80010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18D: Profiles of Development: The Bottom Billion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According Collier, there now exists a 3-way stratification of the world’s population</a:t>
            </a: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8E4A4E5-00F1-4200-B79B-C948040E6A8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46713" y="1524000"/>
            <a:ext cx="2667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Fortunate Billion</a:t>
            </a:r>
          </a:p>
          <a:p>
            <a:pPr algn="ctr">
              <a:defRPr/>
            </a:pPr>
            <a:r>
              <a:rPr lang="en-US" dirty="0"/>
              <a:t>(Affluent Societies)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6713" y="2438400"/>
            <a:ext cx="2667000" cy="266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Majority</a:t>
            </a:r>
          </a:p>
          <a:p>
            <a:pPr algn="ctr">
              <a:defRPr/>
            </a:pPr>
            <a:r>
              <a:rPr lang="en-US" dirty="0"/>
              <a:t>(Developing Societies)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6713" y="5105400"/>
            <a:ext cx="2667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Bottom Billion</a:t>
            </a:r>
          </a:p>
          <a:p>
            <a:pPr algn="ctr">
              <a:defRPr/>
            </a:pPr>
            <a:r>
              <a:rPr lang="en-US" dirty="0"/>
              <a:t>(Stagnant Economies)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18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 eaLnBrk="1" hangingPunct="1"/>
            <a:r>
              <a:rPr lang="en-US" sz="2600" smtClean="0">
                <a:cs typeface="Arial" charset="0"/>
              </a:rPr>
              <a:t>18A	Meanings of Development and Development Disparities Today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18B Modernization and Economic Development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18C World Systems Perspective on Development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18D Profiles of Development: The Bottom Billion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18E	Possible Solutions to the Development Crisis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18F Export-Led Approaches to Development</a:t>
            </a:r>
          </a:p>
          <a:p>
            <a:pPr eaLnBrk="1" hangingPunct="1"/>
            <a:r>
              <a:rPr lang="en-US" sz="2600" smtClean="0">
                <a:cs typeface="Arial" charset="0"/>
              </a:rPr>
              <a:t>18G Structuralist and Sustainable Development Models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1348451-6751-4594-AED7-ED5712DEC50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18E: Possible Solutions to the Development Crisis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One possible solution is to accelerate economic growth by way of industrialization, but to do so requires a large portion of a country’s economy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To overcome this, countries may begin by manufacturing lower value-added products, such as textiles, before attempting higher value-added products, such as electronics</a:t>
            </a: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79A1341-D132-4334-835B-A564C160206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8F379FBC-BFAE-400B-BA30-B1AD9ADE2CAE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18E.1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Factors Needed for Industrialization</a:t>
            </a:r>
          </a:p>
        </p:txBody>
      </p:sp>
      <p:pic>
        <p:nvPicPr>
          <p:cNvPr id="35846" name="Picture 7" descr="maL22947_18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390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8E340694-7CA3-4017-94B7-E5D609DCCA16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18E.2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Average Annual GDP Growth per Capita, 2000-2007</a:t>
            </a:r>
          </a:p>
        </p:txBody>
      </p:sp>
      <p:pic>
        <p:nvPicPr>
          <p:cNvPr id="36870" name="Picture 7" descr="maL22947_18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57325"/>
            <a:ext cx="8686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E0C8A71C-DD4B-4F68-A09B-B289FAF4A28D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18E.3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Primary School Completion Rate, 2003-2006</a:t>
            </a:r>
          </a:p>
        </p:txBody>
      </p:sp>
      <p:pic>
        <p:nvPicPr>
          <p:cNvPr id="37894" name="Picture 7" descr="maL22947_18_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9154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18F: Export-Led Approaches to Development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 view that production of goods for export, sometimes aided by the government, is the key to economic development</a:t>
            </a:r>
          </a:p>
          <a:p>
            <a:pPr eaLnBrk="1" hangingPunct="1"/>
            <a:r>
              <a:rPr lang="en-US" smtClean="0">
                <a:cs typeface="Arial" charset="0"/>
              </a:rPr>
              <a:t>The Tiger economies of East Asia successfully employed this strategy</a:t>
            </a:r>
          </a:p>
          <a:p>
            <a:pPr eaLnBrk="1" hangingPunct="1"/>
            <a:r>
              <a:rPr lang="en-US" smtClean="0">
                <a:cs typeface="Arial" charset="0"/>
              </a:rPr>
              <a:t>China’s exports may be about 40% of its economy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5E2686D-419B-4827-A8ED-07569E2486B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F1348BBA-6908-427C-BC59-CC04AEB44030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18F.3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Asian Incomes Relative to the U.S.</a:t>
            </a:r>
          </a:p>
        </p:txBody>
      </p:sp>
      <p:pic>
        <p:nvPicPr>
          <p:cNvPr id="39942" name="Picture 7" descr="maL22947_18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20763"/>
            <a:ext cx="64770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18G: Structuralist &amp; Sustainable Development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approaches to development can be said to fit into the </a:t>
            </a:r>
            <a:r>
              <a:rPr lang="en-US" u="sng" dirty="0" smtClean="0"/>
              <a:t>structuralist school of development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Sees government interaction as key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full government control or partial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Import substitution strategies are common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Sustainable development  seeks a more even distribution of wealth and protection of the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19AF8CB-E179-4B45-B106-DDDA3AC7133A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18A: Meanings of Development and Development Disparities Today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World development focuses on raising the living standards of the poorest countries and reducing disparities among countries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Poor countries are often referred to as the Third World, less developed countries, or the developing world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Rich countries are often referred to as the First World, developed countries, or more developed countries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70332D2-1422-43F2-9923-4CC09768100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DE66DACA-D644-4DBF-A4BF-CC646D91B122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GNI per Capita</a:t>
            </a:r>
            <a:endParaRPr lang="en-US" sz="2400" b="1"/>
          </a:p>
        </p:txBody>
      </p:sp>
      <p:pic>
        <p:nvPicPr>
          <p:cNvPr id="18438" name="Picture 7" descr="maL22947_18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0013"/>
            <a:ext cx="8763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1AA04DCE-EAEB-46BC-8D1A-2AFFF1FC8A7F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18A.2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Purchasing Power Parity</a:t>
            </a:r>
          </a:p>
        </p:txBody>
      </p:sp>
      <p:pic>
        <p:nvPicPr>
          <p:cNvPr id="19462" name="Picture 7" descr="maL22947_18_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458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18A: Meanings of Development and Development Disparities Today 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Human Development Index (HDI)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measure of development that includes measures of income, education, and health (life expectancy)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D1E5010-0789-4B19-8EFD-1F9CA3A37FD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B4596C27-543F-4E26-9933-8859F3207C7B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18A.4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Subjective Well-Being</a:t>
            </a:r>
          </a:p>
        </p:txBody>
      </p:sp>
      <p:pic>
        <p:nvPicPr>
          <p:cNvPr id="21510" name="Picture 7" descr="maL22947_18_a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058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18B: Modernization &amp; Economic Development 2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Two views on development disparities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Underdevelopment is a function of progress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Underdevelopment is intrinsic to a global economic structure that began with colonialism and persists with neocolonialism</a:t>
            </a:r>
          </a:p>
          <a:p>
            <a:pPr eaLnBrk="1" hangingPunct="1"/>
            <a:r>
              <a:rPr lang="en-US" smtClean="0">
                <a:cs typeface="Arial" charset="0"/>
              </a:rPr>
              <a:t>Modernization Theory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For countries to develop, they need to adopt elements of Western society, including values</a:t>
            </a:r>
          </a:p>
          <a:p>
            <a:pPr lvl="2" eaLnBrk="1" hangingPunct="1"/>
            <a:r>
              <a:rPr lang="en-US" sz="2600" smtClean="0">
                <a:cs typeface="Arial" charset="0"/>
              </a:rPr>
              <a:t>Neoliberalism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9A43FF0-DDD5-4CE9-B973-1393146F3B8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18-</a:t>
            </a:r>
            <a:fld id="{92A10300-1248-456D-ACE5-89C67D51518F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18B.2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306388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Rostow’s Model</a:t>
            </a:r>
          </a:p>
        </p:txBody>
      </p:sp>
      <p:pic>
        <p:nvPicPr>
          <p:cNvPr id="23558" name="Picture 7" descr="maL22947_18_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59023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842</Words>
  <Application>Microsoft Office PowerPoint</Application>
  <PresentationFormat>On-screen Show (4:3)</PresentationFormat>
  <Paragraphs>141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Office Theme</vt:lpstr>
      <vt:lpstr>Office Theme</vt:lpstr>
      <vt:lpstr>CHAPTER 18 LECTURE OUTLINE DEVELOPMENT &amp; GEOGRAPHY</vt:lpstr>
      <vt:lpstr>Chapter 18 Modules</vt:lpstr>
      <vt:lpstr>18A: Meanings of Development and Development Disparities Today 1</vt:lpstr>
      <vt:lpstr>Slide 4</vt:lpstr>
      <vt:lpstr>Slide 5</vt:lpstr>
      <vt:lpstr>18A: Meanings of Development and Development Disparities Today 2</vt:lpstr>
      <vt:lpstr>Slide 7</vt:lpstr>
      <vt:lpstr>18B: Modernization &amp; Economic Development 2</vt:lpstr>
      <vt:lpstr>Slide 9</vt:lpstr>
      <vt:lpstr>Slide 10</vt:lpstr>
      <vt:lpstr>18B: Modernization &amp; Economic Development 2</vt:lpstr>
      <vt:lpstr>Slide 12</vt:lpstr>
      <vt:lpstr>18C: World Systems Perspective on Development</vt:lpstr>
      <vt:lpstr>Slide 14</vt:lpstr>
      <vt:lpstr>Slide 15</vt:lpstr>
      <vt:lpstr>Slide 16</vt:lpstr>
      <vt:lpstr>18D: Profiles of Development: The Bottom Billion</vt:lpstr>
      <vt:lpstr>Slide 18</vt:lpstr>
      <vt:lpstr>18D: Profiles of Development: The Bottom Billion</vt:lpstr>
      <vt:lpstr>18E: Possible Solutions to the Development Crisis</vt:lpstr>
      <vt:lpstr>Slide 21</vt:lpstr>
      <vt:lpstr>Slide 22</vt:lpstr>
      <vt:lpstr>Slide 23</vt:lpstr>
      <vt:lpstr>18F: Export-Led Approaches to Development</vt:lpstr>
      <vt:lpstr>Slide 25</vt:lpstr>
      <vt:lpstr>18G: Structuralist &amp; Sustainable Development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Development &amp; Geography</dc:title>
  <dc:creator>Malinowski</dc:creator>
  <cp:keywords>Human Geography by Malinowski &amp; Kaplan</cp:keywords>
  <cp:lastModifiedBy>The McGraw-Hill Companies</cp:lastModifiedBy>
  <cp:revision>278</cp:revision>
  <dcterms:created xsi:type="dcterms:W3CDTF">2011-11-27T17:56:32Z</dcterms:created>
  <dcterms:modified xsi:type="dcterms:W3CDTF">2012-02-08T15:01:55Z</dcterms:modified>
</cp:coreProperties>
</file>