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36" r:id="rId4"/>
    <p:sldId id="338" r:id="rId5"/>
    <p:sldId id="339" r:id="rId6"/>
    <p:sldId id="340" r:id="rId7"/>
    <p:sldId id="293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317CC3-BB57-45F3-A460-39C18D64C28C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ABCD90-27BB-4778-99EB-5C77C8051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0DD10-4980-46BB-AB2E-99AB5FD0F2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03005F0-11E0-4CFF-95B6-27E84BB71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2883C4B-088F-4DFB-BF25-D105C7613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B5280BE-074D-485D-B580-A3086515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EABBFDF-684A-4ACA-B49F-3076F4C5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F5355C1-4079-422C-A8CA-B7C78009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3960AF1-A7AD-477B-9FB6-C18EFB73D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52F2B7B-9519-41F9-A7AF-CEBC791B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A8467A4-AA3B-4F1C-B570-F3B905590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FB870FD-4E7D-4B81-A483-F0601E28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19A2F68-1C39-4B4A-9B59-5F416ED48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4E9C2A9-7200-4E23-97AD-D2672C76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2F3A40CC-F937-46A7-B65A-FFE994C2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05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6089650" cy="6858000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5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MIGRATION FLOWS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A75C0AF-214B-42CC-9800-8D6C5391F430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5-</a:t>
            </a:r>
            <a:fld id="{CCA01BE8-D39F-4432-9234-7056F021C344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5C.1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People Smuggling</a:t>
            </a:r>
            <a:endParaRPr lang="en-US" sz="2400" b="1"/>
          </a:p>
        </p:txBody>
      </p:sp>
      <p:pic>
        <p:nvPicPr>
          <p:cNvPr id="24582" name="Picture 7" descr="maL22947_05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458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5-</a:t>
            </a:r>
            <a:fld id="{ED03AACA-6FF5-49F7-A715-343655090853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5C.3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Child Soldiers</a:t>
            </a:r>
            <a:endParaRPr lang="en-US" sz="2400" b="1"/>
          </a:p>
        </p:txBody>
      </p:sp>
      <p:pic>
        <p:nvPicPr>
          <p:cNvPr id="25606" name="Picture 7" descr="maL22947_05_c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598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5D: Refugees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 person living outside of his or her own country who cannot </a:t>
            </a:r>
            <a:r>
              <a:rPr lang="en-US" dirty="0" smtClean="0"/>
              <a:t>return home </a:t>
            </a:r>
            <a:r>
              <a:rPr lang="en-US" dirty="0"/>
              <a:t>because of fear of injury or </a:t>
            </a:r>
            <a:r>
              <a:rPr lang="en-US" dirty="0" smtClean="0"/>
              <a:t>persecution.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12 million people worldwide are refugees or seeking asylum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Internally Displaced Persons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person displaced in his or her own country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About 24 million people worldwide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Repatriation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process of moving refugees back into their home country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CC4013B-2C5E-4E69-8AC1-1FA94137587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5E: Why do People Migrate?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0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Ravenstein’s Laws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More </a:t>
            </a:r>
            <a:r>
              <a:rPr lang="en-US" dirty="0"/>
              <a:t>people migrate a short distance than a long </a:t>
            </a:r>
            <a:r>
              <a:rPr lang="en-US" dirty="0" smtClean="0"/>
              <a:t>distance</a:t>
            </a:r>
            <a:endParaRPr lang="en-US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There is a </a:t>
            </a:r>
            <a:r>
              <a:rPr lang="en-US" dirty="0"/>
              <a:t>flow of migrants from remote areas to less remote areas and finally to </a:t>
            </a:r>
            <a:r>
              <a:rPr lang="en-US" dirty="0" smtClean="0"/>
              <a:t>the cities. </a:t>
            </a:r>
          </a:p>
          <a:p>
            <a:pPr lvl="2" eaLnBrk="1" hangingPunct="1">
              <a:defRPr/>
            </a:pPr>
            <a:r>
              <a:rPr lang="en-US" sz="2800" dirty="0" smtClean="0"/>
              <a:t>Step Migration</a:t>
            </a:r>
            <a:endParaRPr lang="en-US" sz="2800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Flows </a:t>
            </a:r>
            <a:r>
              <a:rPr lang="en-US" dirty="0"/>
              <a:t>of migration also </a:t>
            </a:r>
            <a:r>
              <a:rPr lang="en-US" dirty="0" smtClean="0"/>
              <a:t>create small counterflows.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Long-distance </a:t>
            </a:r>
            <a:r>
              <a:rPr lang="en-US" dirty="0"/>
              <a:t>migrants are more likely to be heading to a major city.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Urban </a:t>
            </a:r>
            <a:r>
              <a:rPr lang="en-US" dirty="0"/>
              <a:t>residents are less likely to migrate than are </a:t>
            </a:r>
            <a:r>
              <a:rPr lang="en-US" dirty="0" smtClean="0"/>
              <a:t>people </a:t>
            </a:r>
            <a:r>
              <a:rPr lang="en-US" dirty="0"/>
              <a:t>who live in the country.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Women </a:t>
            </a:r>
            <a:r>
              <a:rPr lang="en-US" dirty="0"/>
              <a:t>migrate more than men, but they tend to migrate shorter distances. Ravenstein believed </a:t>
            </a:r>
            <a:r>
              <a:rPr lang="en-US" dirty="0" smtClean="0"/>
              <a:t>that long-distance </a:t>
            </a:r>
            <a:r>
              <a:rPr lang="en-US" dirty="0"/>
              <a:t>migrants were more apt to be men.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6F7DFC36-811E-4439-BC46-F49330C6F83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5E: Why do People Migrate?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4754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Distance Decay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As </a:t>
            </a:r>
            <a:r>
              <a:rPr lang="en-US" sz="2400" dirty="0"/>
              <a:t>the distance </a:t>
            </a:r>
            <a:r>
              <a:rPr lang="en-US" sz="2400" dirty="0" smtClean="0"/>
              <a:t>between two </a:t>
            </a:r>
            <a:r>
              <a:rPr lang="en-US" sz="2400" dirty="0"/>
              <a:t>places increases, the volume of interaction between these places </a:t>
            </a:r>
            <a:r>
              <a:rPr lang="en-US" sz="2400" dirty="0" smtClean="0"/>
              <a:t>decreases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Also known as Zipf’s Law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Gravity Model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Postulates that the interaction between two cities is a function of each city’s population and the distance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CDD4445-F8F0-4F4D-98AE-79ADFF5CDD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8677" name="Picture 7" descr="maL22947_05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82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5E: Why do People Migrate? 3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05400"/>
          </a:xfrm>
        </p:spPr>
        <p:txBody>
          <a:bodyPr/>
          <a:lstStyle/>
          <a:p>
            <a:pPr eaLnBrk="1" hangingPunct="1"/>
            <a:r>
              <a:rPr lang="en-US" sz="3000" smtClean="0">
                <a:cs typeface="Arial" charset="0"/>
              </a:rPr>
              <a:t>Push-Pull Model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Everett Lee, 1966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Intervening obstacles may affect a migrant’s decision</a:t>
            </a:r>
            <a:endParaRPr lang="en-US" sz="310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B07FF21-0D10-48BF-A8DC-8C6A5FDA49A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9701" name="Picture 7" descr="maL22947_05_e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4013"/>
            <a:ext cx="75438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5E: Why do People Migrate?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Intervening Opportunities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While migrating from A to B, migrants may become aware of other opportunities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Life Cycle Factors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Migrants move at significant times in their lives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Factor Mobility Model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Argues that migrants move from low- to high-wage areas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Human Capital Model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People move for both economics and for personal reasons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B7328FD-F23D-4E66-B292-D8F29AD1E77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5F: Consequences of Migration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029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Demographic Consequences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Migration can change the size, age composition, and ethnic composition of a population</a:t>
            </a:r>
          </a:p>
          <a:p>
            <a:pPr eaLnBrk="1" hangingPunct="1"/>
            <a:r>
              <a:rPr lang="en-US" smtClean="0">
                <a:cs typeface="Arial" charset="0"/>
              </a:rPr>
              <a:t>Economic Consequences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Positive or negative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Do migrants help or hurt a country?</a:t>
            </a:r>
          </a:p>
          <a:p>
            <a:pPr eaLnBrk="1" hangingPunct="1"/>
            <a:r>
              <a:rPr lang="en-US" smtClean="0">
                <a:cs typeface="Arial" charset="0"/>
              </a:rPr>
              <a:t>Social Consequences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Can lead to cultural assimilation or cultural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E38B4A6-F46A-4C11-AF71-F37440EF96A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5G: Migration History of the U.S.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029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Colonial Period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1600 – American Revolution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Mostly Northern Europeans &amp; African Slaves</a:t>
            </a:r>
          </a:p>
          <a:p>
            <a:pPr eaLnBrk="1" hangingPunct="1"/>
            <a:r>
              <a:rPr lang="en-US" smtClean="0">
                <a:cs typeface="Arial" charset="0"/>
              </a:rPr>
              <a:t>1</a:t>
            </a:r>
            <a:r>
              <a:rPr lang="en-US" baseline="30000" smtClean="0">
                <a:cs typeface="Arial" charset="0"/>
              </a:rPr>
              <a:t>st</a:t>
            </a:r>
            <a:r>
              <a:rPr lang="en-US" smtClean="0">
                <a:cs typeface="Arial" charset="0"/>
              </a:rPr>
              <a:t> Wave of European Immigration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1800 – 1880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Western &amp; Northern Europeans</a:t>
            </a:r>
          </a:p>
          <a:p>
            <a:pPr eaLnBrk="1" hangingPunct="1"/>
            <a:r>
              <a:rPr lang="en-US" smtClean="0">
                <a:cs typeface="Arial" charset="0"/>
              </a:rPr>
              <a:t>2</a:t>
            </a:r>
            <a:r>
              <a:rPr lang="en-US" baseline="30000" smtClean="0">
                <a:cs typeface="Arial" charset="0"/>
              </a:rPr>
              <a:t>nd</a:t>
            </a:r>
            <a:r>
              <a:rPr lang="en-US" smtClean="0">
                <a:cs typeface="Arial" charset="0"/>
              </a:rPr>
              <a:t> Wave of European Immigration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1880 – 1921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Hundreds of thousands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499ECB9-3543-4201-88E8-EA993798552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5-</a:t>
            </a:r>
            <a:fld id="{11D04F14-9A71-49E4-97B0-071441A20057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5G.1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U.S. Immigration by Year</a:t>
            </a:r>
            <a:endParaRPr lang="en-US" sz="2400" b="1"/>
          </a:p>
        </p:txBody>
      </p:sp>
      <p:pic>
        <p:nvPicPr>
          <p:cNvPr id="33798" name="Picture 7" descr="maL22947_05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8486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5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5A	Migration versus Movement</a:t>
            </a:r>
          </a:p>
          <a:p>
            <a:pPr eaLnBrk="1" hangingPunct="1"/>
            <a:r>
              <a:rPr lang="en-US" smtClean="0">
                <a:cs typeface="Arial" charset="0"/>
              </a:rPr>
              <a:t>5B Types of Migration</a:t>
            </a:r>
          </a:p>
          <a:p>
            <a:pPr eaLnBrk="1" hangingPunct="1"/>
            <a:r>
              <a:rPr lang="en-US" smtClean="0">
                <a:cs typeface="Arial" charset="0"/>
              </a:rPr>
              <a:t>5C Human Trafficking</a:t>
            </a:r>
          </a:p>
          <a:p>
            <a:pPr eaLnBrk="1" hangingPunct="1"/>
            <a:r>
              <a:rPr lang="en-US" smtClean="0">
                <a:cs typeface="Arial" charset="0"/>
              </a:rPr>
              <a:t>5D Refugees</a:t>
            </a:r>
          </a:p>
          <a:p>
            <a:pPr eaLnBrk="1" hangingPunct="1"/>
            <a:r>
              <a:rPr lang="en-US" smtClean="0">
                <a:cs typeface="Arial" charset="0"/>
              </a:rPr>
              <a:t>5E Why Do People Migrate?</a:t>
            </a:r>
          </a:p>
          <a:p>
            <a:pPr eaLnBrk="1" hangingPunct="1"/>
            <a:r>
              <a:rPr lang="en-US" smtClean="0">
                <a:cs typeface="Arial" charset="0"/>
              </a:rPr>
              <a:t>5F Consequences of Migration</a:t>
            </a:r>
          </a:p>
          <a:p>
            <a:pPr eaLnBrk="1" hangingPunct="1"/>
            <a:r>
              <a:rPr lang="en-US" smtClean="0">
                <a:cs typeface="Arial" charset="0"/>
              </a:rPr>
              <a:t>5G Migration History of the United States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6AB2DF08-BCB0-4A58-9377-A040AA4AEE2F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5-</a:t>
            </a:r>
            <a:fld id="{F7FC2335-3757-4DEA-B390-0CECA2AEDC5C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5G.4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U.S. Immigration Region</a:t>
            </a:r>
            <a:endParaRPr lang="en-US" sz="2400" b="1"/>
          </a:p>
        </p:txBody>
      </p:sp>
      <p:pic>
        <p:nvPicPr>
          <p:cNvPr id="34822" name="Picture 7" descr="maL22947_05_g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5532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5A: Migration versus Movement 1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Migration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permanent relocation of one’s place of residence &amp; usually long-distance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Can be international or internal</a:t>
            </a:r>
          </a:p>
          <a:p>
            <a:pPr eaLnBrk="1" hangingPunct="1"/>
            <a:r>
              <a:rPr lang="en-US" smtClean="0">
                <a:cs typeface="Arial" charset="0"/>
              </a:rPr>
              <a:t>Cyclical Movement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When people move back &amp; forth between two places or among a few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4B8E206-0B48-4129-9AD4-4FD91AACAC9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5A: Migration versus Movement 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Periodic Movement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Similar to cyclical movement but longer in duration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Example: </a:t>
            </a:r>
            <a:r>
              <a:rPr lang="en-US" u="sng" smtClean="0">
                <a:cs typeface="Arial" charset="0"/>
              </a:rPr>
              <a:t>guest workers</a:t>
            </a:r>
            <a:r>
              <a:rPr lang="en-US" smtClean="0">
                <a:cs typeface="Arial" charset="0"/>
              </a:rPr>
              <a:t> allowed to work in a country for a limited amount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C8F3602-F1F1-418E-A627-40452A14279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5B: Types of Migration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Primitive Migration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Hunter / Gatherers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Mass Migration (aka Group Migration)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Involves a large # of people, such as colonialism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Free Migration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Deciding to migrate without coercion, support, or compulsion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Restricted Migration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Migration today is limited by laws, quotas,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4813AD1-586D-44C8-8C9B-E41EEA3ECD5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5B: Types of Migration 2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Impelled &amp; Forced Migration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Trail of Tears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Japanese-American internment camps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Nazi resettlement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Slavery</a:t>
            </a:r>
          </a:p>
          <a:p>
            <a:pPr eaLnBrk="1" hangingPunct="1"/>
            <a:r>
              <a:rPr lang="en-US" smtClean="0">
                <a:cs typeface="Arial" charset="0"/>
              </a:rPr>
              <a:t>Rural-to-Urban Migration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94F975B-1632-48C1-93F6-D4C4AAB4FC9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5-</a:t>
            </a:r>
            <a:fld id="{77134499-8632-4BE5-A37A-981E5BA90883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5B.2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Major World Migrations</a:t>
            </a:r>
            <a:endParaRPr lang="en-US" sz="2400" b="1"/>
          </a:p>
        </p:txBody>
      </p:sp>
      <p:pic>
        <p:nvPicPr>
          <p:cNvPr id="21510" name="Picture 7" descr="maL22947_05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106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Measuring Migration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Gross Migration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total # of people that leave &amp; enter a country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Net Migration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difference between the # of people who leave &amp; the # of people who enter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Out-Migration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total # of people who leave a country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In-Migration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total # of people who arrive in a country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E3519F4-FFC8-4E7B-9D44-2D1A3AEB797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5C: Human Trafficking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recruitment, transportation, transfer, harboring or receipt of persons by threat or use of force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600,000 – 800,000 per year</a:t>
            </a:r>
          </a:p>
          <a:p>
            <a:pPr eaLnBrk="1" hangingPunct="1"/>
            <a:r>
              <a:rPr lang="en-US" smtClean="0">
                <a:cs typeface="Arial" charset="0"/>
              </a:rPr>
              <a:t>“People Smuggling” is the shipping of people to circumvent immigration laws</a:t>
            </a:r>
          </a:p>
          <a:p>
            <a:pPr eaLnBrk="1" hangingPunct="1"/>
            <a:r>
              <a:rPr lang="en-US" smtClean="0">
                <a:cs typeface="Arial" charset="0"/>
              </a:rPr>
              <a:t>Child Soldiers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~ 300,000 children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065972C-BD0C-4632-BA38-2C95D3D94B8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876</Words>
  <Application>Microsoft Office PowerPoint</Application>
  <PresentationFormat>On-screen Show (4:3)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Office Theme</vt:lpstr>
      <vt:lpstr>Office Theme</vt:lpstr>
      <vt:lpstr>CHAPTER 5 LECTURE OUTLINE MIGRATION FLOWS</vt:lpstr>
      <vt:lpstr>Chapter 5 Modules</vt:lpstr>
      <vt:lpstr>5A: Migration versus Movement 1</vt:lpstr>
      <vt:lpstr>5A: Migration versus Movement 2</vt:lpstr>
      <vt:lpstr>5B: Types of Migration 1</vt:lpstr>
      <vt:lpstr>5B: Types of Migration 2</vt:lpstr>
      <vt:lpstr>Slide 7</vt:lpstr>
      <vt:lpstr>Measuring Migration </vt:lpstr>
      <vt:lpstr>5C: Human Trafficking</vt:lpstr>
      <vt:lpstr>Slide 10</vt:lpstr>
      <vt:lpstr>Slide 11</vt:lpstr>
      <vt:lpstr>5D: Refugees</vt:lpstr>
      <vt:lpstr>5E: Why do People Migrate? 1</vt:lpstr>
      <vt:lpstr>5E: Why do People Migrate? 2</vt:lpstr>
      <vt:lpstr>5E: Why do People Migrate? 3</vt:lpstr>
      <vt:lpstr>5E: Why do People Migrate? 4</vt:lpstr>
      <vt:lpstr>5F: Consequences of Migration</vt:lpstr>
      <vt:lpstr>5G: Migration History of the U.S.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MIGRATION FLOWS</dc:title>
  <dc:creator>Malinowski</dc:creator>
  <cp:keywords>Human Geography by Malinowski &amp; Kaplan</cp:keywords>
  <cp:lastModifiedBy>The McGraw-Hill Companies</cp:lastModifiedBy>
  <cp:revision>106</cp:revision>
  <dcterms:created xsi:type="dcterms:W3CDTF">2011-11-27T17:56:32Z</dcterms:created>
  <dcterms:modified xsi:type="dcterms:W3CDTF">2012-02-28T17:23:45Z</dcterms:modified>
</cp:coreProperties>
</file>