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336" r:id="rId4"/>
    <p:sldId id="293" r:id="rId5"/>
    <p:sldId id="342" r:id="rId6"/>
    <p:sldId id="353" r:id="rId7"/>
    <p:sldId id="354" r:id="rId8"/>
    <p:sldId id="355" r:id="rId9"/>
    <p:sldId id="343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59" autoAdjust="0"/>
  </p:normalViewPr>
  <p:slideViewPr>
    <p:cSldViewPr>
      <p:cViewPr varScale="1">
        <p:scale>
          <a:sx n="131" d="100"/>
          <a:sy n="131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36B117-8D9C-45B9-A988-2A433170CFAB}" type="datetimeFigureOut">
              <a:rPr lang="en-US"/>
              <a:pPr>
                <a:defRPr/>
              </a:pPr>
              <a:t>2/28/2012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85DC9A-7133-451E-8847-9E7D4E7991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DDED57-3832-4CFD-BA4D-0A419688DE2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7E009C5A-0FA5-400D-8307-1D45E849C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CEA0CF43-508C-4BA6-BDA2-BF62D708A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8461C60D-D8B4-4D60-A079-480AC9590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DB81C5BD-140B-441D-BF13-DA5B3DC88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F286DD4C-4897-4BBA-83A8-084477E91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791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A2DA8CB1-8E4A-4C32-9A4C-A656E69AB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A56CFCB9-7196-458B-BEEA-1477CC638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15D304A7-FF06-49A0-9544-4DCFCB579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5701E403-62E4-4CB6-ACA7-EBD3538FF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343FC4AD-E2DB-4415-ADC4-DCA623FE3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121D6455-FD07-420D-8454-60BF2268E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4000"/>
              </a:schemeClr>
            </a:gs>
            <a:gs pos="78000">
              <a:schemeClr val="tx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9363" y="6356350"/>
            <a:ext cx="258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2-</a:t>
            </a:r>
            <a:fld id="{944D89BF-C481-49C9-9C64-EA4654E1C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7" name="Picture 11" descr="maL22947_08_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0"/>
            <a:ext cx="6713538" cy="6858000"/>
          </a:xfrm>
          <a:prstGeom prst="rect">
            <a:avLst/>
          </a:prstGeom>
          <a:noFill/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1371600" y="4267200"/>
            <a:ext cx="7772400" cy="457200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1600" y="4724400"/>
            <a:ext cx="7772400" cy="1600200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 Same Side Corner Rectangle 6"/>
          <p:cNvSpPr/>
          <p:nvPr/>
        </p:nvSpPr>
        <p:spPr>
          <a:xfrm rot="5400000">
            <a:off x="457200" y="-152400"/>
            <a:ext cx="1142999" cy="205740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4" descr="MHHE-logo-mark-72dpi-100scal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8600" y="474661"/>
            <a:ext cx="1616075" cy="803275"/>
          </a:xfrm>
          <a:prstGeom prst="round2Same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7800" y="4711700"/>
            <a:ext cx="7391400" cy="16129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Chapter 8 LECTURE OUTLINE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Geography of RELIGION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71600" y="4267200"/>
            <a:ext cx="7467600" cy="4572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Human Geography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by Malinowski &amp; Kaplan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76200" y="6456363"/>
            <a:ext cx="5791200" cy="365125"/>
          </a:xfrm>
          <a:solidFill>
            <a:srgbClr val="000000">
              <a:alpha val="38824"/>
            </a:srgb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47DAA6FB-F582-45D8-850F-CC8287D74A27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52400" y="1828800"/>
            <a:ext cx="16002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Arial" charset="0"/>
              </a:rPr>
              <a:t>Photo © Jon Malinowski. </a:t>
            </a:r>
          </a:p>
          <a:p>
            <a:r>
              <a:rPr lang="en-US" sz="1000">
                <a:solidFill>
                  <a:schemeClr val="bg1"/>
                </a:solidFill>
                <a:latin typeface="Arial" charset="0"/>
              </a:rPr>
              <a:t>All rights reserved. Used with permission.</a:t>
            </a:r>
          </a:p>
          <a:p>
            <a:pPr>
              <a:spcBef>
                <a:spcPct val="50000"/>
              </a:spcBef>
            </a:pPr>
            <a:endParaRPr lang="en-US" sz="10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8E: Judaism 1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7545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Small but influential faith</a:t>
            </a:r>
          </a:p>
          <a:p>
            <a:pPr eaLnBrk="1" hangingPunct="1"/>
            <a:r>
              <a:rPr lang="en-US" sz="2800" smtClean="0">
                <a:cs typeface="Arial" charset="0"/>
              </a:rPr>
              <a:t>Ethnic religion</a:t>
            </a:r>
          </a:p>
          <a:p>
            <a:pPr eaLnBrk="1" hangingPunct="1"/>
            <a:r>
              <a:rPr lang="en-US" sz="2800" smtClean="0">
                <a:cs typeface="Arial" charset="0"/>
              </a:rPr>
              <a:t>Believe themselves to be the chosen people of God</a:t>
            </a:r>
          </a:p>
          <a:p>
            <a:pPr eaLnBrk="1" hangingPunct="1"/>
            <a:r>
              <a:rPr lang="en-US" sz="2800" smtClean="0">
                <a:cs typeface="Arial" charset="0"/>
              </a:rPr>
              <a:t>Expelled from what is now Israel by the Romans</a:t>
            </a:r>
          </a:p>
          <a:p>
            <a:pPr lvl="1" eaLnBrk="1" hangingPunct="1"/>
            <a:r>
              <a:rPr lang="en-US" sz="2400" smtClean="0">
                <a:cs typeface="Arial" charset="0"/>
              </a:rPr>
              <a:t>The Diaspora</a:t>
            </a:r>
          </a:p>
          <a:p>
            <a:pPr lvl="1" eaLnBrk="1" hangingPunct="1"/>
            <a:r>
              <a:rPr lang="en-US" sz="2400" smtClean="0">
                <a:cs typeface="Arial" charset="0"/>
              </a:rPr>
              <a:t>Jewish populations settled throughout the Middle East, North Africa, and southern Europe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5F4669B3-EA8C-41A6-BDD8-45A1A1ED2E2B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8-</a:t>
            </a:r>
            <a:fld id="{11153EB5-341C-43DF-8364-88E810BCF268}" type="slidenum">
              <a:rPr lang="en-US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01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8E.1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The Diaspora</a:t>
            </a:r>
            <a:endParaRPr lang="en-US" sz="2400" b="1"/>
          </a:p>
        </p:txBody>
      </p:sp>
      <p:pic>
        <p:nvPicPr>
          <p:cNvPr id="25606" name="Picture 7" descr="maL22947_08_e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838200"/>
            <a:ext cx="6396038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8E: Judaism 2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7545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Worship in synagogues or temples</a:t>
            </a:r>
          </a:p>
          <a:p>
            <a:pPr eaLnBrk="1" hangingPunct="1"/>
            <a:r>
              <a:rPr lang="en-US" smtClean="0">
                <a:cs typeface="Arial" charset="0"/>
              </a:rPr>
              <a:t>Believe God gave humans his law through the Torah</a:t>
            </a:r>
          </a:p>
          <a:p>
            <a:pPr eaLnBrk="1" hangingPunct="1"/>
            <a:r>
              <a:rPr lang="en-US" smtClean="0">
                <a:cs typeface="Arial" charset="0"/>
              </a:rPr>
              <a:t>Sabbath is Friday night and Saturday</a:t>
            </a:r>
          </a:p>
          <a:p>
            <a:pPr eaLnBrk="1" hangingPunct="1"/>
            <a:r>
              <a:rPr lang="en-US" smtClean="0">
                <a:cs typeface="Arial" charset="0"/>
              </a:rPr>
              <a:t>Numerous annual holidays</a:t>
            </a:r>
          </a:p>
          <a:p>
            <a:pPr eaLnBrk="1" hangingPunct="1"/>
            <a:r>
              <a:rPr lang="en-US" smtClean="0">
                <a:cs typeface="Arial" charset="0"/>
              </a:rPr>
              <a:t>Observant Jews are required to keep a kosher diet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7C6BE596-A855-4A2B-8AAC-5376608759AE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8F: Christianity 1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754563"/>
          </a:xfrm>
        </p:spPr>
        <p:txBody>
          <a:bodyPr/>
          <a:lstStyle/>
          <a:p>
            <a:pPr eaLnBrk="1" hangingPunct="1"/>
            <a:r>
              <a:rPr lang="en-US" sz="2800" smtClean="0">
                <a:cs typeface="Arial" charset="0"/>
              </a:rPr>
              <a:t>Over 2 billion adherents</a:t>
            </a:r>
          </a:p>
          <a:p>
            <a:pPr eaLnBrk="1" hangingPunct="1"/>
            <a:r>
              <a:rPr lang="en-US" sz="2800" smtClean="0">
                <a:cs typeface="Arial" charset="0"/>
              </a:rPr>
              <a:t>Rooted in the Jewish tradition</a:t>
            </a:r>
          </a:p>
          <a:p>
            <a:pPr eaLnBrk="1" hangingPunct="1"/>
            <a:r>
              <a:rPr lang="en-US" sz="2800" smtClean="0">
                <a:cs typeface="Arial" charset="0"/>
              </a:rPr>
              <a:t>Believe that Jesus is the Messiah</a:t>
            </a:r>
          </a:p>
          <a:p>
            <a:pPr lvl="1" eaLnBrk="1" hangingPunct="1"/>
            <a:r>
              <a:rPr lang="en-US" sz="2400" i="1" smtClean="0">
                <a:cs typeface="Arial" charset="0"/>
              </a:rPr>
              <a:t>Christ</a:t>
            </a:r>
            <a:r>
              <a:rPr lang="en-US" sz="2400" smtClean="0">
                <a:cs typeface="Arial" charset="0"/>
              </a:rPr>
              <a:t> is Greek for anointed one</a:t>
            </a:r>
          </a:p>
          <a:p>
            <a:pPr eaLnBrk="1" hangingPunct="1"/>
            <a:r>
              <a:rPr lang="en-US" sz="2800" smtClean="0">
                <a:cs typeface="Arial" charset="0"/>
              </a:rPr>
              <a:t>Wide variety in ways that Christians worship</a:t>
            </a:r>
          </a:p>
          <a:p>
            <a:pPr eaLnBrk="1" hangingPunct="1"/>
            <a:r>
              <a:rPr lang="en-US" sz="2800" smtClean="0">
                <a:cs typeface="Arial" charset="0"/>
              </a:rPr>
              <a:t>Sabbath is Sunday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A0CB5C3C-1110-4154-998D-1321CBA345E8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pic>
        <p:nvPicPr>
          <p:cNvPr id="27653" name="Picture 7" descr="maL22947_08_f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762000"/>
            <a:ext cx="3736975" cy="543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8-</a:t>
            </a:r>
            <a:fld id="{694878DA-789A-43C4-AB10-B3DF9A87E4B7}" type="slidenum">
              <a:rPr lang="en-US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14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8G.1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The Spread of Christianity in Europe</a:t>
            </a:r>
            <a:endParaRPr lang="en-US" sz="2400" b="1"/>
          </a:p>
        </p:txBody>
      </p:sp>
      <p:pic>
        <p:nvPicPr>
          <p:cNvPr id="28678" name="Picture 7" descr="maL22947_08_g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219200"/>
            <a:ext cx="4911725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8H: Islam 1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754563"/>
          </a:xfrm>
        </p:spPr>
        <p:txBody>
          <a:bodyPr/>
          <a:lstStyle/>
          <a:p>
            <a:pPr eaLnBrk="1" hangingPunct="1"/>
            <a:r>
              <a:rPr lang="en-US" sz="2800" smtClean="0">
                <a:cs typeface="Arial" charset="0"/>
              </a:rPr>
              <a:t>Younger than the other major world religion</a:t>
            </a:r>
          </a:p>
          <a:p>
            <a:pPr eaLnBrk="1" hangingPunct="1"/>
            <a:r>
              <a:rPr lang="en-US" sz="2800" smtClean="0">
                <a:cs typeface="Arial" charset="0"/>
              </a:rPr>
              <a:t>Origins in the 6</a:t>
            </a:r>
            <a:r>
              <a:rPr lang="en-US" sz="2800" baseline="30000" smtClean="0">
                <a:cs typeface="Arial" charset="0"/>
              </a:rPr>
              <a:t>th</a:t>
            </a:r>
            <a:r>
              <a:rPr lang="en-US" sz="2800" smtClean="0">
                <a:cs typeface="Arial" charset="0"/>
              </a:rPr>
              <a:t>-7</a:t>
            </a:r>
            <a:r>
              <a:rPr lang="en-US" sz="2800" baseline="30000" smtClean="0">
                <a:cs typeface="Arial" charset="0"/>
              </a:rPr>
              <a:t>th</a:t>
            </a:r>
            <a:r>
              <a:rPr lang="en-US" sz="2800" smtClean="0">
                <a:cs typeface="Arial" charset="0"/>
              </a:rPr>
              <a:t> century C.E. and the Prophet Muhammad</a:t>
            </a:r>
          </a:p>
          <a:p>
            <a:pPr eaLnBrk="1" hangingPunct="1"/>
            <a:r>
              <a:rPr lang="en-US" sz="2800" smtClean="0">
                <a:cs typeface="Arial" charset="0"/>
              </a:rPr>
              <a:t>The Islamic calendar begins with the </a:t>
            </a:r>
            <a:r>
              <a:rPr lang="en-US" sz="2800" i="1" smtClean="0">
                <a:cs typeface="Arial" charset="0"/>
              </a:rPr>
              <a:t>Hijra</a:t>
            </a:r>
            <a:r>
              <a:rPr lang="en-US" sz="2800" smtClean="0">
                <a:cs typeface="Arial" charset="0"/>
              </a:rPr>
              <a:t> in 622 C.E.</a:t>
            </a:r>
          </a:p>
          <a:p>
            <a:pPr eaLnBrk="1" hangingPunct="1"/>
            <a:r>
              <a:rPr lang="en-US" sz="2800" smtClean="0">
                <a:cs typeface="Arial" charset="0"/>
              </a:rPr>
              <a:t>Primary source of Muslim belief is the Qur'an, which Muslims believe contain the actual words of God revealed to Muhammad</a:t>
            </a:r>
          </a:p>
          <a:p>
            <a:pPr eaLnBrk="1" hangingPunct="1"/>
            <a:r>
              <a:rPr lang="en-US" sz="2800" smtClean="0">
                <a:cs typeface="Arial" charset="0"/>
              </a:rPr>
              <a:t>Disagreements over succession after Muhammad’s death led to the split between Sunnis and Shi’ites</a:t>
            </a:r>
          </a:p>
          <a:p>
            <a:pPr eaLnBrk="1" hangingPunct="1"/>
            <a:endParaRPr lang="en-US" sz="2800" smtClean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CA31A711-184D-49ED-9F99-329A75B8BD1B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8-</a:t>
            </a:r>
            <a:fld id="{3386D757-5517-4B91-AD81-389E6852BC4C}" type="slidenum">
              <a:rPr lang="en-US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01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8H.3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Diffusion of Islam</a:t>
            </a:r>
            <a:endParaRPr lang="en-US" sz="2400" b="1"/>
          </a:p>
        </p:txBody>
      </p:sp>
      <p:pic>
        <p:nvPicPr>
          <p:cNvPr id="30726" name="Picture 7" descr="maL22947_08_h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30288"/>
            <a:ext cx="8001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8H: Islam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754563"/>
          </a:xfrm>
        </p:spPr>
        <p:txBody>
          <a:bodyPr rtlCol="0">
            <a:normAutofit fontScale="25000" lnSpcReduction="20000"/>
          </a:bodyPr>
          <a:lstStyle/>
          <a:p>
            <a:pPr eaLnBrk="1" hangingPunct="1">
              <a:defRPr/>
            </a:pPr>
            <a:r>
              <a:rPr lang="en-US" sz="12800" dirty="0" smtClean="0"/>
              <a:t>Five Pillars of Islam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9600" b="0" dirty="0"/>
              <a:t>A confession of faith, known as the </a:t>
            </a:r>
            <a:r>
              <a:rPr lang="en-US" sz="9600" b="0" i="1" dirty="0"/>
              <a:t>Shahadah</a:t>
            </a:r>
            <a:r>
              <a:rPr lang="en-US" sz="9600" b="0" dirty="0"/>
              <a:t>. It is, simply, “There </a:t>
            </a:r>
            <a:r>
              <a:rPr lang="en-US" sz="9600" b="0" dirty="0" smtClean="0"/>
              <a:t>is no </a:t>
            </a:r>
            <a:r>
              <a:rPr lang="en-US" sz="9600" b="0" dirty="0"/>
              <a:t>god but God, and Muhammad is His Prophet.”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9600" b="0" dirty="0" smtClean="0"/>
              <a:t>Prayer</a:t>
            </a:r>
            <a:r>
              <a:rPr lang="en-US" sz="9600" b="0" dirty="0"/>
              <a:t>. Muslims are expected to pray five times a day. </a:t>
            </a:r>
            <a:r>
              <a:rPr lang="en-US" sz="9600" b="0" dirty="0" smtClean="0"/>
              <a:t> During prayer, Muslims </a:t>
            </a:r>
            <a:r>
              <a:rPr lang="en-US" sz="9600" b="0" dirty="0"/>
              <a:t>face in the direction of Mecca, no matter where they are </a:t>
            </a:r>
            <a:r>
              <a:rPr lang="en-US" sz="9600" b="0" dirty="0" smtClean="0"/>
              <a:t>in the </a:t>
            </a:r>
            <a:r>
              <a:rPr lang="en-US" sz="9600" b="0" dirty="0"/>
              <a:t>world.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9600" b="0" dirty="0" smtClean="0"/>
              <a:t>Charity</a:t>
            </a:r>
            <a:r>
              <a:rPr lang="en-US" sz="9600" b="0" dirty="0"/>
              <a:t>. Muslims, except the poor, are expected to give </a:t>
            </a:r>
            <a:r>
              <a:rPr lang="en-US" sz="9600" b="0" dirty="0" smtClean="0"/>
              <a:t>one-fortieth of </a:t>
            </a:r>
            <a:r>
              <a:rPr lang="en-US" sz="9600" b="0" dirty="0"/>
              <a:t>their income and possessions to the poor each year.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9600" b="0" dirty="0" smtClean="0"/>
              <a:t>Observance </a:t>
            </a:r>
            <a:r>
              <a:rPr lang="en-US" sz="9600" b="0" dirty="0"/>
              <a:t>of the holy month of Ramadan. During Ramadan, </a:t>
            </a:r>
            <a:r>
              <a:rPr lang="en-US" sz="9600" b="0" dirty="0" smtClean="0"/>
              <a:t>Muslims fast </a:t>
            </a:r>
            <a:r>
              <a:rPr lang="en-US" sz="9600" b="0" dirty="0"/>
              <a:t>during the day and only take food or drink in moderation </a:t>
            </a:r>
            <a:r>
              <a:rPr lang="en-US" sz="9600" b="0" dirty="0" smtClean="0"/>
              <a:t>at night</a:t>
            </a:r>
            <a:r>
              <a:rPr lang="en-US" sz="9600" b="0" dirty="0"/>
              <a:t>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9600" b="0" dirty="0" smtClean="0"/>
              <a:t>Pilgrimage</a:t>
            </a:r>
            <a:r>
              <a:rPr lang="en-US" sz="9600" b="0" dirty="0"/>
              <a:t>, or the </a:t>
            </a:r>
            <a:r>
              <a:rPr lang="en-US" sz="9600" dirty="0"/>
              <a:t>Hajj</a:t>
            </a:r>
            <a:r>
              <a:rPr lang="en-US" sz="9600" b="0" dirty="0"/>
              <a:t>. Every able-bodied Muslim who can afford </a:t>
            </a:r>
            <a:r>
              <a:rPr lang="en-US" sz="9600" b="0" dirty="0" smtClean="0"/>
              <a:t>the journey </a:t>
            </a:r>
            <a:r>
              <a:rPr lang="en-US" sz="9600" b="0" dirty="0"/>
              <a:t>is expected to make a pilgrimage to Mecca once during </a:t>
            </a:r>
            <a:r>
              <a:rPr lang="en-US" sz="9600" b="0" dirty="0" smtClean="0"/>
              <a:t>his or </a:t>
            </a:r>
            <a:r>
              <a:rPr lang="en-US" sz="9600" b="0" dirty="0"/>
              <a:t>her lifetime.</a:t>
            </a:r>
            <a:endParaRPr lang="en-US" sz="9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3D0CE6F-C725-44F4-9D37-C0CEEE714C3C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8I: Other Large Religious Groups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754563"/>
          </a:xfrm>
        </p:spPr>
        <p:txBody>
          <a:bodyPr rtlCol="0"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Chinese folk religions</a:t>
            </a:r>
          </a:p>
          <a:p>
            <a:pPr lvl="1" eaLnBrk="1" hangingPunct="1">
              <a:defRPr/>
            </a:pPr>
            <a:r>
              <a:rPr lang="en-US" dirty="0" smtClean="0"/>
              <a:t>Confucianism</a:t>
            </a:r>
          </a:p>
          <a:p>
            <a:pPr lvl="2" eaLnBrk="1" hangingPunct="1">
              <a:defRPr/>
            </a:pPr>
            <a:r>
              <a:rPr lang="en-US" dirty="0" smtClean="0"/>
              <a:t>Began in the 5</a:t>
            </a:r>
            <a:r>
              <a:rPr lang="en-US" baseline="30000" dirty="0" smtClean="0"/>
              <a:t>th</a:t>
            </a:r>
            <a:r>
              <a:rPr lang="en-US" dirty="0" smtClean="0"/>
              <a:t>-6</a:t>
            </a:r>
            <a:r>
              <a:rPr lang="en-US" baseline="30000" dirty="0" smtClean="0"/>
              <a:t>th</a:t>
            </a:r>
            <a:r>
              <a:rPr lang="en-US" dirty="0" smtClean="0"/>
              <a:t> centuries B.C.E.</a:t>
            </a:r>
          </a:p>
          <a:p>
            <a:pPr lvl="2" eaLnBrk="1" hangingPunct="1">
              <a:defRPr/>
            </a:pPr>
            <a:r>
              <a:rPr lang="en-US" dirty="0" smtClean="0"/>
              <a:t>Emphasizes proper relationships in society</a:t>
            </a:r>
          </a:p>
          <a:p>
            <a:pPr lvl="1" eaLnBrk="1" hangingPunct="1">
              <a:defRPr/>
            </a:pPr>
            <a:r>
              <a:rPr lang="en-US" dirty="0" smtClean="0"/>
              <a:t>Taoism</a:t>
            </a:r>
          </a:p>
          <a:p>
            <a:pPr lvl="2" eaLnBrk="1" hangingPunct="1">
              <a:defRPr/>
            </a:pPr>
            <a:r>
              <a:rPr lang="en-US" dirty="0" smtClean="0"/>
              <a:t>Mystical and esoteric</a:t>
            </a:r>
          </a:p>
          <a:p>
            <a:pPr lvl="2" eaLnBrk="1" hangingPunct="1">
              <a:defRPr/>
            </a:pPr>
            <a:r>
              <a:rPr lang="en-US" dirty="0" smtClean="0"/>
              <a:t>Focused on morality, self-restraint, &amp; humility</a:t>
            </a:r>
          </a:p>
          <a:p>
            <a:pPr eaLnBrk="1" hangingPunct="1">
              <a:defRPr/>
            </a:pPr>
            <a:r>
              <a:rPr lang="en-US" dirty="0" smtClean="0"/>
              <a:t>African Traditional Religion</a:t>
            </a:r>
          </a:p>
          <a:p>
            <a:pPr lvl="1" eaLnBrk="1" hangingPunct="1">
              <a:defRPr/>
            </a:pPr>
            <a:r>
              <a:rPr lang="en-US" dirty="0" smtClean="0"/>
              <a:t>A catch-all term for dozens of traditions</a:t>
            </a:r>
          </a:p>
          <a:p>
            <a:pPr lvl="1" eaLnBrk="1" hangingPunct="1">
              <a:defRPr/>
            </a:pPr>
            <a:r>
              <a:rPr lang="en-US" dirty="0" smtClean="0"/>
              <a:t>Animistic</a:t>
            </a:r>
          </a:p>
          <a:p>
            <a:pPr lvl="1" eaLnBrk="1" hangingPunct="1">
              <a:defRPr/>
            </a:pPr>
            <a:r>
              <a:rPr lang="en-US" dirty="0" smtClean="0"/>
              <a:t>Emphasis is on maintaining order in society</a:t>
            </a:r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60C2B4BA-819E-4386-BCFA-AF155F34A14E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8I: Other Large Religious Groups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754563"/>
          </a:xfrm>
        </p:spPr>
        <p:txBody>
          <a:bodyPr rtlCol="0"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Sikhism</a:t>
            </a:r>
          </a:p>
          <a:p>
            <a:pPr lvl="1" eaLnBrk="1" hangingPunct="1">
              <a:defRPr/>
            </a:pPr>
            <a:r>
              <a:rPr lang="en-US" dirty="0" smtClean="0"/>
              <a:t>Founded by Guru Nanak in the 15</a:t>
            </a:r>
            <a:r>
              <a:rPr lang="en-US" baseline="30000" dirty="0" smtClean="0"/>
              <a:t>th</a:t>
            </a:r>
            <a:r>
              <a:rPr lang="en-US" dirty="0" smtClean="0"/>
              <a:t> century in what is now Punjab in India/Pakistan</a:t>
            </a:r>
          </a:p>
          <a:p>
            <a:pPr lvl="1" eaLnBrk="1" hangingPunct="1">
              <a:defRPr/>
            </a:pPr>
            <a:r>
              <a:rPr lang="en-US" dirty="0" smtClean="0"/>
              <a:t>Rejected key ideas of Hinduism and Islam, the key religions in the area</a:t>
            </a:r>
          </a:p>
          <a:p>
            <a:pPr lvl="1" eaLnBrk="1" hangingPunct="1">
              <a:defRPr/>
            </a:pPr>
            <a:r>
              <a:rPr lang="en-US" dirty="0" smtClean="0"/>
              <a:t>About 20 millions adherents worldwide</a:t>
            </a:r>
          </a:p>
          <a:p>
            <a:pPr eaLnBrk="1" hangingPunct="1">
              <a:defRPr/>
            </a:pPr>
            <a:r>
              <a:rPr lang="en-US" dirty="0" smtClean="0"/>
              <a:t>Jainism</a:t>
            </a:r>
          </a:p>
          <a:p>
            <a:pPr lvl="1" eaLnBrk="1" hangingPunct="1">
              <a:defRPr/>
            </a:pPr>
            <a:r>
              <a:rPr lang="en-US" dirty="0" smtClean="0"/>
              <a:t>Developed as a reaction to Hinduism in the 6</a:t>
            </a:r>
            <a:r>
              <a:rPr lang="en-US" baseline="30000" dirty="0" smtClean="0"/>
              <a:t>th</a:t>
            </a:r>
            <a:r>
              <a:rPr lang="en-US" dirty="0" smtClean="0"/>
              <a:t> century B.C.E.</a:t>
            </a:r>
          </a:p>
          <a:p>
            <a:pPr lvl="1" eaLnBrk="1" hangingPunct="1">
              <a:defRPr/>
            </a:pPr>
            <a:r>
              <a:rPr lang="en-US" dirty="0" smtClean="0"/>
              <a:t>Goal is to eliminate sources of bad karma</a:t>
            </a:r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F789E6FD-9858-43DE-9F9F-1C3C64AF13D4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Chapter 8 Modules</a:t>
            </a:r>
          </a:p>
        </p:txBody>
      </p:sp>
      <p:sp>
        <p:nvSpPr>
          <p:cNvPr id="16386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500" smtClean="0">
                <a:cs typeface="Arial" charset="0"/>
              </a:rPr>
              <a:t>8A Classifying Religions</a:t>
            </a:r>
          </a:p>
          <a:p>
            <a:pPr eaLnBrk="1" hangingPunct="1"/>
            <a:r>
              <a:rPr lang="en-US" sz="2500" smtClean="0">
                <a:cs typeface="Arial" charset="0"/>
              </a:rPr>
              <a:t>8B Major World Religions</a:t>
            </a:r>
          </a:p>
          <a:p>
            <a:pPr eaLnBrk="1" hangingPunct="1"/>
            <a:r>
              <a:rPr lang="en-US" sz="2500" smtClean="0">
                <a:cs typeface="Arial" charset="0"/>
              </a:rPr>
              <a:t>8C Hinduism</a:t>
            </a:r>
          </a:p>
          <a:p>
            <a:pPr eaLnBrk="1" hangingPunct="1"/>
            <a:r>
              <a:rPr lang="en-US" sz="2500" smtClean="0">
                <a:cs typeface="Arial" charset="0"/>
              </a:rPr>
              <a:t>8D Buddhism</a:t>
            </a:r>
          </a:p>
          <a:p>
            <a:pPr eaLnBrk="1" hangingPunct="1"/>
            <a:r>
              <a:rPr lang="en-US" sz="2500" smtClean="0">
                <a:cs typeface="Arial" charset="0"/>
              </a:rPr>
              <a:t>8E Judaism</a:t>
            </a:r>
          </a:p>
          <a:p>
            <a:pPr eaLnBrk="1" hangingPunct="1"/>
            <a:r>
              <a:rPr lang="en-US" sz="2500" smtClean="0">
                <a:cs typeface="Arial" charset="0"/>
              </a:rPr>
              <a:t>8F Christianity</a:t>
            </a:r>
          </a:p>
          <a:p>
            <a:pPr eaLnBrk="1" hangingPunct="1"/>
            <a:r>
              <a:rPr lang="en-US" sz="2500" smtClean="0">
                <a:cs typeface="Arial" charset="0"/>
              </a:rPr>
              <a:t>8G The Spread and Distribution of Christianity</a:t>
            </a:r>
          </a:p>
          <a:p>
            <a:pPr eaLnBrk="1" hangingPunct="1"/>
            <a:r>
              <a:rPr lang="en-US" sz="2500" smtClean="0">
                <a:cs typeface="Arial" charset="0"/>
              </a:rPr>
              <a:t>8H Islam</a:t>
            </a:r>
          </a:p>
          <a:p>
            <a:pPr eaLnBrk="1" hangingPunct="1"/>
            <a:r>
              <a:rPr lang="en-US" sz="2500" smtClean="0">
                <a:cs typeface="Arial" charset="0"/>
              </a:rPr>
              <a:t>8I Other Large Religious Groups</a:t>
            </a:r>
          </a:p>
          <a:p>
            <a:pPr eaLnBrk="1" hangingPunct="1"/>
            <a:r>
              <a:rPr lang="en-US" sz="2500" smtClean="0">
                <a:cs typeface="Arial" charset="0"/>
              </a:rPr>
              <a:t>8J Landscapes of Religion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CC36FB2B-33AE-4F51-B8E6-C6B1F6ADBB45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8I: Other Large Religious Groups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754563"/>
          </a:xfrm>
        </p:spPr>
        <p:txBody>
          <a:bodyPr rtlCol="0"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Baha'i</a:t>
            </a:r>
          </a:p>
          <a:p>
            <a:pPr lvl="1" eaLnBrk="1" hangingPunct="1">
              <a:defRPr/>
            </a:pPr>
            <a:r>
              <a:rPr lang="en-US" dirty="0" smtClean="0"/>
              <a:t>Founded in the 19</a:t>
            </a:r>
            <a:r>
              <a:rPr lang="en-US" baseline="30000" dirty="0" smtClean="0"/>
              <a:t>th</a:t>
            </a:r>
            <a:r>
              <a:rPr lang="en-US" dirty="0" smtClean="0"/>
              <a:t> century in what is now Iran &amp; Iraq</a:t>
            </a:r>
          </a:p>
          <a:p>
            <a:pPr lvl="1" eaLnBrk="1" hangingPunct="1">
              <a:defRPr/>
            </a:pPr>
            <a:r>
              <a:rPr lang="en-US" dirty="0" smtClean="0"/>
              <a:t>Universalizing. Seeks to unite all the peoples of the world</a:t>
            </a:r>
          </a:p>
          <a:p>
            <a:pPr lvl="1" eaLnBrk="1" hangingPunct="1">
              <a:defRPr/>
            </a:pPr>
            <a:r>
              <a:rPr lang="en-US" dirty="0" smtClean="0"/>
              <a:t>About 6 millions adherents</a:t>
            </a:r>
          </a:p>
          <a:p>
            <a:pPr eaLnBrk="1" hangingPunct="1">
              <a:defRPr/>
            </a:pPr>
            <a:r>
              <a:rPr lang="en-US" dirty="0" smtClean="0"/>
              <a:t>Shinto</a:t>
            </a:r>
          </a:p>
          <a:p>
            <a:pPr lvl="1" eaLnBrk="1" hangingPunct="1">
              <a:defRPr/>
            </a:pPr>
            <a:r>
              <a:rPr lang="en-US" dirty="0" smtClean="0"/>
              <a:t>Ancient, ethnic, religion of Japan</a:t>
            </a:r>
          </a:p>
          <a:p>
            <a:pPr lvl="1" eaLnBrk="1" hangingPunct="1">
              <a:defRPr/>
            </a:pPr>
            <a:r>
              <a:rPr lang="en-US" dirty="0" smtClean="0"/>
              <a:t>Animistic</a:t>
            </a:r>
          </a:p>
          <a:p>
            <a:pPr lvl="1" eaLnBrk="1" hangingPunct="1">
              <a:defRPr/>
            </a:pPr>
            <a:r>
              <a:rPr lang="en-US" dirty="0" smtClean="0"/>
              <a:t>Most Japanese will engage in both Shinto and Buddhist religious activities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CE11434-BC33-4009-8F92-C0F6C77A4036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8J: Landscapes of Religion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754563"/>
          </a:xfrm>
        </p:spPr>
        <p:txBody>
          <a:bodyPr rtlCol="0">
            <a:normAutofit fontScale="92500"/>
          </a:bodyPr>
          <a:lstStyle/>
          <a:p>
            <a:pPr eaLnBrk="1" hangingPunct="1">
              <a:defRPr/>
            </a:pPr>
            <a:r>
              <a:rPr lang="en-US" dirty="0" smtClean="0"/>
              <a:t>Unique buildings</a:t>
            </a:r>
            <a:endParaRPr lang="en-US" dirty="0"/>
          </a:p>
          <a:p>
            <a:pPr lvl="1" eaLnBrk="1" hangingPunct="1">
              <a:defRPr/>
            </a:pPr>
            <a:r>
              <a:rPr lang="en-US" dirty="0" smtClean="0"/>
              <a:t>Churches, mosques, temples, etc.</a:t>
            </a:r>
          </a:p>
          <a:p>
            <a:pPr eaLnBrk="1" hangingPunct="1">
              <a:defRPr/>
            </a:pPr>
            <a:r>
              <a:rPr lang="en-US" dirty="0" smtClean="0"/>
              <a:t>Some cities are organized around religious buildings</a:t>
            </a:r>
          </a:p>
          <a:p>
            <a:pPr eaLnBrk="1" hangingPunct="1">
              <a:defRPr/>
            </a:pPr>
            <a:r>
              <a:rPr lang="en-US" dirty="0" smtClean="0"/>
              <a:t>Religions also have internal geographies, like dioceses in the Catholic Church</a:t>
            </a:r>
          </a:p>
          <a:p>
            <a:pPr eaLnBrk="1" hangingPunct="1">
              <a:defRPr/>
            </a:pPr>
            <a:r>
              <a:rPr lang="en-US" dirty="0" smtClean="0"/>
              <a:t>Cemeteries, religious schools, monuments, etc.</a:t>
            </a:r>
          </a:p>
          <a:p>
            <a:pPr eaLnBrk="1" hangingPunct="1">
              <a:defRPr/>
            </a:pPr>
            <a:r>
              <a:rPr lang="en-US" dirty="0" smtClean="0"/>
              <a:t>Pilgrimage sites	</a:t>
            </a:r>
          </a:p>
          <a:p>
            <a:pPr eaLnBrk="1" hangingPunct="1">
              <a:defRPr/>
            </a:pPr>
            <a:r>
              <a:rPr lang="en-US" dirty="0" smtClean="0"/>
              <a:t>Sacred vs. profane landscapes</a:t>
            </a:r>
          </a:p>
          <a:p>
            <a:pPr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1EE97A25-431C-4B36-BDF7-75891D550DFF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8J: Landscapes of Religion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754563"/>
          </a:xfrm>
        </p:spPr>
        <p:txBody>
          <a:bodyPr rtlCol="0">
            <a:normAutofit fontScale="92500"/>
          </a:bodyPr>
          <a:lstStyle/>
          <a:p>
            <a:pPr eaLnBrk="1" hangingPunct="1">
              <a:defRPr/>
            </a:pPr>
            <a:r>
              <a:rPr lang="en-US" dirty="0" smtClean="0"/>
              <a:t>Types of Sacred Places </a:t>
            </a:r>
            <a:r>
              <a:rPr lang="en-US" sz="2800" dirty="0" smtClean="0"/>
              <a:t>(after Jackson &amp; Henrie)</a:t>
            </a:r>
            <a:r>
              <a:rPr lang="en-US" dirty="0" smtClean="0"/>
              <a:t>:</a:t>
            </a:r>
          </a:p>
          <a:p>
            <a:pPr lvl="1" eaLnBrk="1" hangingPunct="1">
              <a:defRPr/>
            </a:pPr>
            <a:r>
              <a:rPr lang="en-US" dirty="0" smtClean="0"/>
              <a:t>Historical sites</a:t>
            </a:r>
          </a:p>
          <a:p>
            <a:pPr lvl="2" eaLnBrk="1" hangingPunct="1">
              <a:defRPr/>
            </a:pPr>
            <a:r>
              <a:rPr lang="en-US" dirty="0" smtClean="0"/>
              <a:t>Western Wall (Judaism)</a:t>
            </a:r>
          </a:p>
          <a:p>
            <a:pPr lvl="2" eaLnBrk="1" hangingPunct="1">
              <a:defRPr/>
            </a:pPr>
            <a:r>
              <a:rPr lang="en-US" dirty="0" smtClean="0"/>
              <a:t>Karbala, Iraq (Shi’ite Muslims)</a:t>
            </a:r>
          </a:p>
          <a:p>
            <a:pPr lvl="1" eaLnBrk="1" hangingPunct="1">
              <a:defRPr/>
            </a:pPr>
            <a:r>
              <a:rPr lang="en-US" dirty="0" smtClean="0"/>
              <a:t>Homelands</a:t>
            </a:r>
          </a:p>
          <a:p>
            <a:pPr lvl="2" eaLnBrk="1" hangingPunct="1">
              <a:defRPr/>
            </a:pPr>
            <a:r>
              <a:rPr lang="en-US" dirty="0" smtClean="0"/>
              <a:t>Chaco Canyon, New Mexico was home to Puebloan Indians</a:t>
            </a:r>
          </a:p>
          <a:p>
            <a:pPr lvl="1" eaLnBrk="1" hangingPunct="1">
              <a:defRPr/>
            </a:pPr>
            <a:r>
              <a:rPr lang="en-US" dirty="0" smtClean="0"/>
              <a:t>Mystico-Religious Sites</a:t>
            </a:r>
          </a:p>
          <a:p>
            <a:pPr lvl="2" eaLnBrk="1" hangingPunct="1">
              <a:defRPr/>
            </a:pPr>
            <a:r>
              <a:rPr lang="en-US" dirty="0" smtClean="0"/>
              <a:t>Places where the religion feels that a deity came into contact with humans</a:t>
            </a:r>
          </a:p>
          <a:p>
            <a:pPr lvl="3" eaLnBrk="1" hangingPunct="1">
              <a:defRPr/>
            </a:pPr>
            <a:r>
              <a:rPr lang="en-US" dirty="0" smtClean="0"/>
              <a:t>Dome of the Rock (Muslims)</a:t>
            </a:r>
          </a:p>
          <a:p>
            <a:pPr lvl="3" eaLnBrk="1" hangingPunct="1">
              <a:defRPr/>
            </a:pPr>
            <a:r>
              <a:rPr lang="en-US" dirty="0" smtClean="0"/>
              <a:t>Bodhi Tree (Buddhists)</a:t>
            </a:r>
          </a:p>
          <a:p>
            <a:pPr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7254B83D-1F59-46F2-8265-39F601831127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8A: Classifying Religions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7545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Religion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</a:t>
            </a:r>
            <a:r>
              <a:rPr lang="en-US" dirty="0"/>
              <a:t>cultural system of beliefs, traditions, and </a:t>
            </a:r>
            <a:r>
              <a:rPr lang="en-US" dirty="0" smtClean="0"/>
              <a:t> practices </a:t>
            </a:r>
            <a:r>
              <a:rPr lang="en-US" dirty="0"/>
              <a:t>often centered around the </a:t>
            </a:r>
            <a:r>
              <a:rPr lang="en-US" dirty="0" smtClean="0"/>
              <a:t>worship of </a:t>
            </a:r>
            <a:r>
              <a:rPr lang="en-US" dirty="0"/>
              <a:t>a deity or </a:t>
            </a:r>
            <a:r>
              <a:rPr lang="en-US" dirty="0" smtClean="0"/>
              <a:t>deities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Universalizing religions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Religions that seek to convert nonbelievers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Examples: Christianity, Islam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Ethnic religions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religion closely associated with a particular ethnic group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Examples: Judaism, Hinduism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FEBB59B3-0CCC-4B24-BDB4-A3B0242294A1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8-</a:t>
            </a:r>
            <a:fld id="{CB3E77AA-6486-4042-A00F-55BA8FCBE4F8}" type="slidenum">
              <a:rPr lang="en-US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01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8B.1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World Religions</a:t>
            </a:r>
            <a:endParaRPr lang="en-US" sz="2400" b="1"/>
          </a:p>
        </p:txBody>
      </p:sp>
      <p:pic>
        <p:nvPicPr>
          <p:cNvPr id="18438" name="Picture 7" descr="maL22947_08_b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8686800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8C: Hinduism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38600" cy="47545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At least 4,000-5,000 years old</a:t>
            </a:r>
          </a:p>
          <a:p>
            <a:pPr lvl="1" eaLnBrk="1" hangingPunct="1"/>
            <a:r>
              <a:rPr lang="en-US" smtClean="0">
                <a:cs typeface="Arial" charset="0"/>
              </a:rPr>
              <a:t>Geographically concentrated in India and British colonial areas</a:t>
            </a:r>
          </a:p>
          <a:p>
            <a:pPr lvl="1" eaLnBrk="1" hangingPunct="1"/>
            <a:r>
              <a:rPr lang="en-US" smtClean="0">
                <a:cs typeface="Arial" charset="0"/>
              </a:rPr>
              <a:t>1 million Hindus in the United 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4B5DC8BB-948B-4A9D-8C49-F602C34DA4C5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pic>
        <p:nvPicPr>
          <p:cNvPr id="19461" name="Picture 7" descr="maL22947_08_c0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057400"/>
            <a:ext cx="464820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8C: Hindu Beliefs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4754563"/>
          </a:xfrm>
        </p:spPr>
        <p:txBody>
          <a:bodyPr rtlCol="0">
            <a:normAutofit fontScale="850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Dharma</a:t>
            </a:r>
          </a:p>
          <a:p>
            <a:pPr lvl="1" eaLnBrk="1" hangingPunct="1">
              <a:defRPr/>
            </a:pPr>
            <a:r>
              <a:rPr lang="en-US" dirty="0" smtClean="0"/>
              <a:t>One’s  duties or obligations in life</a:t>
            </a:r>
          </a:p>
          <a:p>
            <a:pPr lvl="1" eaLnBrk="1" hangingPunct="1">
              <a:defRPr/>
            </a:pPr>
            <a:r>
              <a:rPr lang="en-US" dirty="0" smtClean="0"/>
              <a:t>Basis of the caste system</a:t>
            </a:r>
          </a:p>
          <a:p>
            <a:pPr eaLnBrk="1" hangingPunct="1">
              <a:defRPr/>
            </a:pPr>
            <a:r>
              <a:rPr lang="en-US" dirty="0" smtClean="0"/>
              <a:t>Karma</a:t>
            </a:r>
          </a:p>
          <a:p>
            <a:pPr lvl="1" eaLnBrk="1" hangingPunct="1">
              <a:defRPr/>
            </a:pPr>
            <a:r>
              <a:rPr lang="en-US" dirty="0" smtClean="0"/>
              <a:t>Every action has consequences</a:t>
            </a:r>
          </a:p>
          <a:p>
            <a:pPr lvl="1" eaLnBrk="1" hangingPunct="1">
              <a:defRPr/>
            </a:pPr>
            <a:r>
              <a:rPr lang="en-US" dirty="0" smtClean="0"/>
              <a:t>Can affect your next life</a:t>
            </a:r>
          </a:p>
          <a:p>
            <a:pPr eaLnBrk="1" hangingPunct="1">
              <a:defRPr/>
            </a:pPr>
            <a:r>
              <a:rPr lang="en-US" dirty="0" smtClean="0"/>
              <a:t>Reincarnation</a:t>
            </a:r>
          </a:p>
          <a:p>
            <a:pPr lvl="1" eaLnBrk="1" hangingPunct="1">
              <a:defRPr/>
            </a:pPr>
            <a:r>
              <a:rPr lang="en-US" dirty="0" smtClean="0"/>
              <a:t>A person’s soul goes through cycles of death and rebirth</a:t>
            </a:r>
          </a:p>
          <a:p>
            <a:pPr lvl="1" eaLnBrk="1" hangingPunct="1">
              <a:defRPr/>
            </a:pPr>
            <a:r>
              <a:rPr lang="en-US" dirty="0" smtClean="0"/>
              <a:t>When an organism dies, the soul passes to another life form</a:t>
            </a:r>
          </a:p>
          <a:p>
            <a:pPr lvl="1" eaLnBrk="1" hangingPunct="1">
              <a:defRPr/>
            </a:pPr>
            <a:r>
              <a:rPr lang="en-US" dirty="0" smtClean="0"/>
              <a:t>The cycle can be broken (</a:t>
            </a:r>
            <a:r>
              <a:rPr lang="en-US" i="1" dirty="0" smtClean="0"/>
              <a:t>moksha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FFEAE62D-8DFF-49BA-B378-874F6C3A416F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8C: Hindu Worship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267200" cy="4754563"/>
          </a:xfrm>
        </p:spPr>
        <p:txBody>
          <a:bodyPr rtlCol="0"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Polytheistic</a:t>
            </a:r>
          </a:p>
          <a:p>
            <a:pPr lvl="1" eaLnBrk="1" hangingPunct="1">
              <a:defRPr/>
            </a:pPr>
            <a:r>
              <a:rPr lang="en-US" dirty="0" smtClean="0"/>
              <a:t>Millions of gods and goddesses</a:t>
            </a:r>
          </a:p>
          <a:p>
            <a:pPr lvl="1" eaLnBrk="1" hangingPunct="1">
              <a:defRPr/>
            </a:pPr>
            <a:r>
              <a:rPr lang="en-US" dirty="0" smtClean="0"/>
              <a:t>Vishnu &amp; Shiva have large sects</a:t>
            </a:r>
          </a:p>
          <a:p>
            <a:pPr eaLnBrk="1" hangingPunct="1">
              <a:defRPr/>
            </a:pPr>
            <a:r>
              <a:rPr lang="en-US" dirty="0" smtClean="0"/>
              <a:t>The Vedas</a:t>
            </a:r>
          </a:p>
          <a:p>
            <a:pPr lvl="1" eaLnBrk="1" hangingPunct="1">
              <a:defRPr/>
            </a:pPr>
            <a:r>
              <a:rPr lang="en-US" dirty="0" smtClean="0"/>
              <a:t>Holy books</a:t>
            </a:r>
          </a:p>
          <a:p>
            <a:pPr eaLnBrk="1" hangingPunct="1">
              <a:defRPr/>
            </a:pPr>
            <a:r>
              <a:rPr lang="en-US" dirty="0" smtClean="0"/>
              <a:t>Worship is more individual than communal</a:t>
            </a:r>
          </a:p>
          <a:p>
            <a:pPr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6F04486E-4077-45ED-8D30-3C0C6B65A498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7454900" y="6056313"/>
            <a:ext cx="890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Ganesh</a:t>
            </a:r>
          </a:p>
        </p:txBody>
      </p:sp>
      <p:pic>
        <p:nvPicPr>
          <p:cNvPr id="21510" name="Picture 8" descr="maL22947_08_c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838200"/>
            <a:ext cx="352901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8D: Buddhism 1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38600" cy="5029200"/>
          </a:xfrm>
        </p:spPr>
        <p:txBody>
          <a:bodyPr/>
          <a:lstStyle/>
          <a:p>
            <a:pPr eaLnBrk="1" hangingPunct="1"/>
            <a:r>
              <a:rPr lang="en-US" sz="2400" smtClean="0">
                <a:cs typeface="Arial" charset="0"/>
              </a:rPr>
              <a:t>Based on the teachings of Siddhartha in the 5</a:t>
            </a:r>
            <a:r>
              <a:rPr lang="en-US" sz="2400" baseline="30000" smtClean="0">
                <a:cs typeface="Arial" charset="0"/>
              </a:rPr>
              <a:t>th</a:t>
            </a:r>
            <a:r>
              <a:rPr lang="en-US" sz="2400" smtClean="0">
                <a:cs typeface="Arial" charset="0"/>
              </a:rPr>
              <a:t>-6</a:t>
            </a:r>
            <a:r>
              <a:rPr lang="en-US" sz="2400" baseline="30000" smtClean="0">
                <a:cs typeface="Arial" charset="0"/>
              </a:rPr>
              <a:t>th</a:t>
            </a:r>
            <a:r>
              <a:rPr lang="en-US" sz="2400" smtClean="0">
                <a:cs typeface="Arial" charset="0"/>
              </a:rPr>
              <a:t> century BCE</a:t>
            </a:r>
          </a:p>
          <a:p>
            <a:pPr eaLnBrk="1" hangingPunct="1"/>
            <a:r>
              <a:rPr lang="en-US" sz="2400" smtClean="0">
                <a:cs typeface="Arial" charset="0"/>
              </a:rPr>
              <a:t>Buddhists believe that all living things are reborn, but the cycle can be broken</a:t>
            </a:r>
          </a:p>
          <a:p>
            <a:pPr eaLnBrk="1" hangingPunct="1"/>
            <a:r>
              <a:rPr lang="en-US" sz="2400" smtClean="0">
                <a:cs typeface="Arial" charset="0"/>
              </a:rPr>
              <a:t>Four Noble Truths</a:t>
            </a:r>
          </a:p>
          <a:p>
            <a:pPr lvl="1" eaLnBrk="1" hangingPunct="1"/>
            <a:r>
              <a:rPr lang="en-US" sz="2000" smtClean="0">
                <a:cs typeface="Arial" charset="0"/>
              </a:rPr>
              <a:t>Life is suffering</a:t>
            </a:r>
          </a:p>
          <a:p>
            <a:pPr lvl="1" eaLnBrk="1" hangingPunct="1"/>
            <a:r>
              <a:rPr lang="en-US" sz="2000" smtClean="0">
                <a:cs typeface="Arial" charset="0"/>
              </a:rPr>
              <a:t>Suffering is caused by desire and craving</a:t>
            </a:r>
          </a:p>
          <a:p>
            <a:pPr lvl="1" eaLnBrk="1" hangingPunct="1"/>
            <a:r>
              <a:rPr lang="en-US" sz="2000" smtClean="0">
                <a:cs typeface="Arial" charset="0"/>
              </a:rPr>
              <a:t>Suffering can be ended</a:t>
            </a:r>
          </a:p>
          <a:p>
            <a:pPr lvl="1" eaLnBrk="1" hangingPunct="1"/>
            <a:r>
              <a:rPr lang="en-US" sz="2000" smtClean="0">
                <a:cs typeface="Arial" charset="0"/>
              </a:rPr>
              <a:t>Desire can be eliminated through the Eightfold 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E9830BDB-1A09-4D2C-80B2-7CB6F262BDFD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pic>
        <p:nvPicPr>
          <p:cNvPr id="22533" name="Picture 7" descr="maL22947_08_d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066800"/>
            <a:ext cx="34956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8D: Buddhism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38600" cy="4754563"/>
          </a:xfrm>
        </p:spPr>
        <p:txBody>
          <a:bodyPr rtlCol="0">
            <a:normAutofit fontScale="92500"/>
          </a:bodyPr>
          <a:lstStyle/>
          <a:p>
            <a:pPr eaLnBrk="1" hangingPunct="1">
              <a:defRPr/>
            </a:pPr>
            <a:r>
              <a:rPr lang="en-US" sz="2400" dirty="0" smtClean="0"/>
              <a:t>After Buddha’s death, his teachings were passed down and eventually written down in the Pali Canon</a:t>
            </a:r>
          </a:p>
          <a:p>
            <a:pPr eaLnBrk="1" hangingPunct="1">
              <a:defRPr/>
            </a:pPr>
            <a:r>
              <a:rPr lang="en-US" sz="2400" dirty="0" smtClean="0"/>
              <a:t>Over time, Buddhism spread into 3 main forms</a:t>
            </a:r>
          </a:p>
          <a:p>
            <a:pPr eaLnBrk="1" hangingPunct="1">
              <a:defRPr/>
            </a:pPr>
            <a:r>
              <a:rPr lang="en-US" sz="2400" dirty="0" smtClean="0"/>
              <a:t>Theravada</a:t>
            </a:r>
          </a:p>
          <a:p>
            <a:pPr lvl="1" eaLnBrk="1" hangingPunct="1">
              <a:defRPr/>
            </a:pPr>
            <a:r>
              <a:rPr lang="en-US" sz="2000" dirty="0" smtClean="0"/>
              <a:t>Southeast Asia</a:t>
            </a:r>
          </a:p>
          <a:p>
            <a:pPr eaLnBrk="1" hangingPunct="1">
              <a:defRPr/>
            </a:pPr>
            <a:r>
              <a:rPr lang="en-US" sz="2400" dirty="0" smtClean="0"/>
              <a:t>Mahayana</a:t>
            </a:r>
          </a:p>
          <a:p>
            <a:pPr lvl="1" eaLnBrk="1" hangingPunct="1">
              <a:defRPr/>
            </a:pPr>
            <a:r>
              <a:rPr lang="en-US" sz="2000" dirty="0" smtClean="0"/>
              <a:t>China, East Asia, Southeast Asia</a:t>
            </a:r>
          </a:p>
          <a:p>
            <a:pPr eaLnBrk="1" hangingPunct="1">
              <a:defRPr/>
            </a:pPr>
            <a:r>
              <a:rPr lang="en-US" sz="2400" dirty="0" smtClean="0"/>
              <a:t>Vajrayana</a:t>
            </a:r>
          </a:p>
          <a:p>
            <a:pPr lvl="1" eaLnBrk="1" hangingPunct="1">
              <a:defRPr/>
            </a:pPr>
            <a:r>
              <a:rPr lang="en-US" sz="2000" dirty="0" smtClean="0"/>
              <a:t>Tibet &amp; Mongolia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4697FB72-D74D-43C0-8240-FC622C9B9D4A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pic>
        <p:nvPicPr>
          <p:cNvPr id="23557" name="Picture 7" descr="maL22947_08_d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143000"/>
            <a:ext cx="4321175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1285</TotalTime>
  <Words>1135</Words>
  <Application>Microsoft Office PowerPoint</Application>
  <PresentationFormat>On-screen Show (4:3)</PresentationFormat>
  <Paragraphs>199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Arial</vt:lpstr>
      <vt:lpstr>Office Theme</vt:lpstr>
      <vt:lpstr>Office Theme</vt:lpstr>
      <vt:lpstr>CHAPTER 8 LECTURE OUTLINE THE GEOGRAPHY OF RELIGION</vt:lpstr>
      <vt:lpstr>Chapter 8 Modules</vt:lpstr>
      <vt:lpstr>8A: Classifying Religions</vt:lpstr>
      <vt:lpstr>Slide 4</vt:lpstr>
      <vt:lpstr>8C: Hinduism</vt:lpstr>
      <vt:lpstr>8C: Hindu Beliefs</vt:lpstr>
      <vt:lpstr>8C: Hindu Worship</vt:lpstr>
      <vt:lpstr>8D: Buddhism 1</vt:lpstr>
      <vt:lpstr>8D: Buddhism 2</vt:lpstr>
      <vt:lpstr>8E: Judaism 1</vt:lpstr>
      <vt:lpstr>Slide 11</vt:lpstr>
      <vt:lpstr>8E: Judaism 2</vt:lpstr>
      <vt:lpstr>8F: Christianity 1</vt:lpstr>
      <vt:lpstr>Slide 14</vt:lpstr>
      <vt:lpstr>8H: Islam 1</vt:lpstr>
      <vt:lpstr>Slide 16</vt:lpstr>
      <vt:lpstr>8H: Islam 2</vt:lpstr>
      <vt:lpstr>8I: Other Large Religious Groups 1</vt:lpstr>
      <vt:lpstr>8I: Other Large Religious Groups 2</vt:lpstr>
      <vt:lpstr>8I: Other Large Religious Groups 3</vt:lpstr>
      <vt:lpstr>8J: Landscapes of Religion 1</vt:lpstr>
      <vt:lpstr>8J: Landscapes of Religion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8: GEOGRAPHY OF RELIGION</dc:title>
  <dc:creator>Malinowski</dc:creator>
  <cp:keywords>Human Geography by Malinowski &amp; Kaplan</cp:keywords>
  <cp:lastModifiedBy>The McGraw-Hill Companies</cp:lastModifiedBy>
  <cp:revision>137</cp:revision>
  <dcterms:created xsi:type="dcterms:W3CDTF">2011-11-27T17:56:32Z</dcterms:created>
  <dcterms:modified xsi:type="dcterms:W3CDTF">2012-02-28T16:55:35Z</dcterms:modified>
</cp:coreProperties>
</file>