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36" r:id="rId4"/>
    <p:sldId id="355" r:id="rId5"/>
    <p:sldId id="356" r:id="rId6"/>
    <p:sldId id="357" r:id="rId7"/>
    <p:sldId id="359" r:id="rId8"/>
    <p:sldId id="293" r:id="rId9"/>
    <p:sldId id="358" r:id="rId10"/>
    <p:sldId id="360" r:id="rId11"/>
    <p:sldId id="361" r:id="rId12"/>
    <p:sldId id="364" r:id="rId13"/>
    <p:sldId id="36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9" autoAdjust="0"/>
  </p:normalViewPr>
  <p:slideViewPr>
    <p:cSldViewPr>
      <p:cViewPr varScale="1">
        <p:scale>
          <a:sx n="131" d="100"/>
          <a:sy n="131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2C43A3-A174-4FD7-A6E0-928709905F37}" type="datetimeFigureOut">
              <a:rPr lang="en-US"/>
              <a:pPr>
                <a:defRPr/>
              </a:pPr>
              <a:t>2/28/2012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744B87-13C7-4147-A4E7-BF366D0E55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2E06-82E3-47DB-9ED7-E64DB5F8F3C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785A1C0B-9A04-46ED-AFEC-540EF40A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5ADD579B-2554-4677-998D-03055ED2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B597E160-2A1A-4A13-94D4-AF61C26A2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5CAF1B7-1879-4BE1-8A02-C6B284832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9FBE9C32-C7E5-46CC-B9F6-2B8B171F5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5791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8903497A-E266-477C-8312-2B088C2DA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C4AB303-85CB-44B4-8F3D-095A7FCDB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3893DE6F-8276-4709-88E5-117559E6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4BC3C977-3BBF-4B45-B663-2E648C59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F9E08516-9873-4839-8245-137E4CFD3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2-</a:t>
            </a:r>
            <a:fld id="{1CAA3D94-C21B-494F-A2F7-37FD21C23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4000"/>
              </a:schemeClr>
            </a:gs>
            <a:gs pos="78000">
              <a:schemeClr val="tx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9363" y="6356350"/>
            <a:ext cx="258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F244CF48-916E-4AFC-BE15-187E85E27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 descr="maL22947_09_b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4987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1371600" y="4267200"/>
            <a:ext cx="7772400" cy="457200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724400"/>
            <a:ext cx="7772400" cy="16002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57200" y="-152400"/>
            <a:ext cx="1142999" cy="205740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MHHE-logo-mark-72dpi-100sca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8600" y="474661"/>
            <a:ext cx="1616075" cy="803275"/>
          </a:xfrm>
          <a:prstGeom prst="round2Same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711700"/>
            <a:ext cx="7391400" cy="16129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Chapter 9 LECTURE OUTLINE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race, ethnicity, &amp; gender</a:t>
            </a:r>
            <a:endParaRPr lang="en-US" dirty="0"/>
          </a:p>
        </p:txBody>
      </p:sp>
      <p:sp>
        <p:nvSpPr>
          <p:cNvPr id="14343" name="Text Placeholder 5"/>
          <p:cNvSpPr>
            <a:spLocks noGrp="1"/>
          </p:cNvSpPr>
          <p:nvPr>
            <p:ph type="body" idx="1"/>
          </p:nvPr>
        </p:nvSpPr>
        <p:spPr>
          <a:xfrm>
            <a:off x="1524000" y="4267200"/>
            <a:ext cx="7467600" cy="457200"/>
          </a:xfrm>
        </p:spPr>
        <p:txBody>
          <a:bodyPr/>
          <a:lstStyle/>
          <a:p>
            <a:pPr algn="r" eaLnBrk="1" hangingPunct="1"/>
            <a:r>
              <a:rPr lang="en-US" sz="2400" i="1" smtClean="0">
                <a:solidFill>
                  <a:srgbClr val="BFBFBF"/>
                </a:solidFill>
                <a:cs typeface="Arial" charset="0"/>
              </a:rPr>
              <a:t>Human Geography </a:t>
            </a:r>
            <a:r>
              <a:rPr lang="en-US" sz="2400" smtClean="0">
                <a:solidFill>
                  <a:srgbClr val="BFBFBF"/>
                </a:solidFill>
                <a:cs typeface="Arial" charset="0"/>
              </a:rPr>
              <a:t>by Malinowski &amp; Kaplan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6200" y="6456363"/>
            <a:ext cx="5791200" cy="365125"/>
          </a:xfrm>
          <a:solidFill>
            <a:srgbClr val="000000">
              <a:alpha val="38824"/>
            </a:srgb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9CC24AA6-A1DC-40D5-A348-F1048CE9D3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0" y="1600200"/>
            <a:ext cx="1828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rial" charset="0"/>
              </a:rPr>
              <a:t>Photo © Jon Malinowski. </a:t>
            </a:r>
          </a:p>
          <a:p>
            <a:r>
              <a:rPr lang="en-US" sz="1000">
                <a:solidFill>
                  <a:schemeClr val="bg1"/>
                </a:solidFill>
                <a:latin typeface="Arial" charset="0"/>
              </a:rPr>
              <a:t>All rights reserved. Used with permission.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9-</a:t>
            </a:r>
            <a:fld id="{76CAEF2E-0D39-4D88-A394-E28E91243BC0}" type="slidenum">
              <a:rPr lang="en-US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290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9E.2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Ethnolinguistic Regions of China</a:t>
            </a:r>
            <a:endParaRPr lang="en-US" sz="2400" b="1"/>
          </a:p>
        </p:txBody>
      </p:sp>
      <p:pic>
        <p:nvPicPr>
          <p:cNvPr id="24582" name="Picture 7" descr="maL22947_09_e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5818188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9F: Gender &amp; Geography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Feminist Geography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Focuses on gender roles &amp; how gender affects the way we interact with the world</a:t>
            </a:r>
          </a:p>
          <a:p>
            <a:pPr eaLnBrk="1" hangingPunct="1"/>
            <a:r>
              <a:rPr lang="en-US" smtClean="0">
                <a:cs typeface="Arial" charset="0"/>
              </a:rPr>
              <a:t>Gender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Societal norms &amp; behaviors that are expected of males or females</a:t>
            </a:r>
          </a:p>
          <a:p>
            <a:pPr eaLnBrk="1" hangingPunct="1"/>
            <a:r>
              <a:rPr lang="en-US" smtClean="0">
                <a:cs typeface="Arial" charset="0"/>
              </a:rPr>
              <a:t>What spaces are considered male, female, and gender neutral in our society?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E97F5C95-060B-4FBF-A4EA-7A43B26891A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9-</a:t>
            </a:r>
            <a:fld id="{2912A8B5-1865-46EE-B084-84EE70DFAD78}" type="slidenum">
              <a:rPr lang="en-US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1219200" y="1143000"/>
            <a:ext cx="1303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9G.1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04800" y="306388"/>
            <a:ext cx="609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Female Life Expectancy</a:t>
            </a:r>
            <a:endParaRPr lang="en-US" sz="2400" b="1"/>
          </a:p>
        </p:txBody>
      </p:sp>
      <p:pic>
        <p:nvPicPr>
          <p:cNvPr id="26630" name="Picture 7" descr="maL22947_09_g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"/>
            <a:ext cx="422433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9-</a:t>
            </a:r>
            <a:fld id="{3DC593BB-8BC0-42CF-B85E-71732CCD7F3D}" type="slidenum">
              <a:rPr lang="en-US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09600" y="1600200"/>
            <a:ext cx="1303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9G.2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04800"/>
            <a:ext cx="487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Share of Women in </a:t>
            </a:r>
          </a:p>
          <a:p>
            <a:r>
              <a:rPr lang="en-US" sz="3200" b="1" u="sng"/>
              <a:t>the Adult Labor Force</a:t>
            </a:r>
            <a:endParaRPr lang="en-US" sz="2400" b="1"/>
          </a:p>
        </p:txBody>
      </p:sp>
      <p:pic>
        <p:nvPicPr>
          <p:cNvPr id="27654" name="Picture 7" descr="maL22947_09_g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76200"/>
            <a:ext cx="48196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Chapter 9 Modules</a:t>
            </a:r>
          </a:p>
        </p:txBody>
      </p:sp>
      <p:sp>
        <p:nvSpPr>
          <p:cNvPr id="1638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cs typeface="Arial" charset="0"/>
              </a:rPr>
              <a:t>9A What is Ethnicity?</a:t>
            </a:r>
          </a:p>
          <a:p>
            <a:pPr eaLnBrk="1" hangingPunct="1"/>
            <a:r>
              <a:rPr lang="en-US" sz="3600" smtClean="0">
                <a:cs typeface="Arial" charset="0"/>
              </a:rPr>
              <a:t>9B The Life of an Ethnic Group</a:t>
            </a:r>
          </a:p>
          <a:p>
            <a:pPr eaLnBrk="1" hangingPunct="1"/>
            <a:r>
              <a:rPr lang="en-US" sz="3600" smtClean="0">
                <a:cs typeface="Arial" charset="0"/>
              </a:rPr>
              <a:t>9C The Geography of Ethnicity</a:t>
            </a:r>
          </a:p>
          <a:p>
            <a:pPr eaLnBrk="1" hangingPunct="1"/>
            <a:r>
              <a:rPr lang="en-US" sz="3600" smtClean="0">
                <a:cs typeface="Arial" charset="0"/>
              </a:rPr>
              <a:t>9D Ethnicity in the United States</a:t>
            </a:r>
          </a:p>
          <a:p>
            <a:pPr eaLnBrk="1" hangingPunct="1"/>
            <a:r>
              <a:rPr lang="en-US" sz="3600" smtClean="0">
                <a:cs typeface="Arial" charset="0"/>
              </a:rPr>
              <a:t>9E Ethnic Provinces</a:t>
            </a:r>
          </a:p>
          <a:p>
            <a:pPr eaLnBrk="1" hangingPunct="1"/>
            <a:r>
              <a:rPr lang="en-US" sz="3600" smtClean="0">
                <a:cs typeface="Arial" charset="0"/>
              </a:rPr>
              <a:t>9F Gender and Geography</a:t>
            </a:r>
          </a:p>
          <a:p>
            <a:pPr eaLnBrk="1" hangingPunct="1"/>
            <a:r>
              <a:rPr lang="en-US" sz="3600" smtClean="0">
                <a:cs typeface="Arial" charset="0"/>
              </a:rPr>
              <a:t>9G The Global Geography of Gender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880CB841-34B4-4A8A-9C86-8B3B6244DB77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9B: The Life of an Ethnic Group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75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Emergent Ethnicity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creation of an ethnic identity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Resurgent Ethnicity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An ethnic identity that has faded and then reemerges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B1124E6B-99D0-4AD1-94A0-74242BA3B2D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17413" name="Picture 7" descr="maL22947_09_b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95400"/>
            <a:ext cx="36655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9B: The Life of an Ethnic Group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Acculturation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process of learning </a:t>
            </a:r>
            <a:r>
              <a:rPr lang="en-US" dirty="0" smtClean="0"/>
              <a:t>to </a:t>
            </a:r>
            <a:r>
              <a:rPr lang="en-US" dirty="0"/>
              <a:t>operate i</a:t>
            </a:r>
            <a:r>
              <a:rPr lang="en-US" dirty="0" smtClean="0"/>
              <a:t>n </a:t>
            </a:r>
            <a:r>
              <a:rPr lang="en-US" dirty="0"/>
              <a:t>a new </a:t>
            </a:r>
            <a:r>
              <a:rPr lang="en-US" dirty="0" smtClean="0"/>
              <a:t>culture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Assimilation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adoption of a new culture and the abandonment of aspects of the original culture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Cultural assimilation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Immigrant has adopted enough culture traits to be a functioning member of a new culture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Functional assimilation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 smtClean="0"/>
              <a:t>The fusion of an ethnic group with the majority society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734EBA4F-BF35-4B2E-A64C-10CE8AA5158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9C: The Geography of Ethnicity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Ethnic Neighborhood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Areas within cities </a:t>
            </a:r>
            <a:r>
              <a:rPr lang="en-US" dirty="0"/>
              <a:t>that have </a:t>
            </a:r>
            <a:r>
              <a:rPr lang="en-US" dirty="0" smtClean="0"/>
              <a:t>concentrated populations </a:t>
            </a:r>
            <a:r>
              <a:rPr lang="en-US" dirty="0"/>
              <a:t>of a particular ethnic </a:t>
            </a:r>
            <a:r>
              <a:rPr lang="en-US" dirty="0" smtClean="0"/>
              <a:t>group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Ghetto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Originally, an Italian term for areas of cities where Jews were forced </a:t>
            </a:r>
            <a:r>
              <a:rPr lang="en-US" dirty="0" smtClean="0"/>
              <a:t>to live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</a:t>
            </a:r>
            <a:r>
              <a:rPr lang="en-US" dirty="0"/>
              <a:t>broadly, poor urban neighborhoods where minorities are </a:t>
            </a:r>
            <a:r>
              <a:rPr lang="en-US" dirty="0" smtClean="0"/>
              <a:t>concentrated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Ethnoburb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suburban area with a strong ethnic concentration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10697C7F-BE98-48AF-94BA-7FF14EC975A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9C: The Geography of Ethnicity 2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4953000"/>
          </a:xfrm>
        </p:spPr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Ethnic Island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>
                <a:cs typeface="Arial" charset="0"/>
              </a:rPr>
              <a:t>Areas of ethnic concentration in rural or non-urban areas</a:t>
            </a:r>
          </a:p>
          <a:p>
            <a:pPr lvl="2" eaLnBrk="1" hangingPunct="1"/>
            <a:r>
              <a:rPr lang="en-US" smtClean="0">
                <a:cs typeface="Arial" charset="0"/>
              </a:rPr>
              <a:t>Sometimes formed through </a:t>
            </a:r>
            <a:r>
              <a:rPr lang="en-US" u="sng" smtClean="0">
                <a:cs typeface="Arial" charset="0"/>
              </a:rPr>
              <a:t>cluster migration</a:t>
            </a:r>
          </a:p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EC32C143-F10D-4B6B-AEBB-46BDFB9BDD1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0485" name="Picture 7" descr="maL22947_09_c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3000"/>
            <a:ext cx="4054475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9C: Segregation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160020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The separation between social or ethnic groups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Index of Dissimilarity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smtClean="0">
                <a:cs typeface="Arial" charset="0"/>
              </a:rPr>
              <a:t>A common measure of segregation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DBCF45B5-107D-4678-9C0A-1251D8D8C28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1509" name="Picture 7" descr="maL22947_09_c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895600"/>
            <a:ext cx="405606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9-</a:t>
            </a:r>
            <a:fld id="{BE4210AE-79B0-4132-A9A5-F53A584FDEEF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6705600" y="304800"/>
            <a:ext cx="1301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Figure 9D.1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04800" y="306388"/>
            <a:ext cx="502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/>
              <a:t>Ancestral Groups in the U.S.</a:t>
            </a:r>
            <a:endParaRPr lang="en-US" sz="2400" b="1"/>
          </a:p>
        </p:txBody>
      </p:sp>
      <p:pic>
        <p:nvPicPr>
          <p:cNvPr id="22534" name="Picture 7" descr="maL22947_09_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088313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>
                <a:cs typeface="Arial" charset="0"/>
              </a:rPr>
              <a:t>9E: Ethnic Provinces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4953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Large areas associated with a particular ethnic group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Examples: Quebec, the Southwestern U.S.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Often related with political conflict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West Papua in Indonesia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Tamil areas of Sri Lanka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9-</a:t>
            </a:r>
            <a:fld id="{97A5B9B7-F296-48CB-907C-6D009C65017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The McGraw-Hill Companies, Inc. Permission required for reproduction or display.</a:t>
            </a:r>
          </a:p>
        </p:txBody>
      </p:sp>
      <p:pic>
        <p:nvPicPr>
          <p:cNvPr id="23557" name="Picture 7" descr="maL22947_09_e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04800"/>
            <a:ext cx="3498850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499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Arial</vt:lpstr>
      <vt:lpstr>Office Theme</vt:lpstr>
      <vt:lpstr>Office Theme</vt:lpstr>
      <vt:lpstr>CHAPTER 9 LECTURE OUTLINE RACE, ETHNICITY, &amp; GENDER</vt:lpstr>
      <vt:lpstr>Chapter 9 Modules</vt:lpstr>
      <vt:lpstr>9B: The Life of an Ethnic Group 1</vt:lpstr>
      <vt:lpstr>9B: The Life of an Ethnic Group 2</vt:lpstr>
      <vt:lpstr>9C: The Geography of Ethnicity 1</vt:lpstr>
      <vt:lpstr>9C: The Geography of Ethnicity 2</vt:lpstr>
      <vt:lpstr>9C: Segregation</vt:lpstr>
      <vt:lpstr>Slide 8</vt:lpstr>
      <vt:lpstr>9E: Ethnic Provinces</vt:lpstr>
      <vt:lpstr>Slide 10</vt:lpstr>
      <vt:lpstr>9F: Gender &amp; Geography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RACE, ETHNICITY, AND GENDER</dc:title>
  <dc:creator>Malinowski</dc:creator>
  <cp:keywords>Human Geography by Malinowski &amp; Kaplan</cp:keywords>
  <cp:lastModifiedBy>The McGraw-Hill Companies</cp:lastModifiedBy>
  <cp:revision>139</cp:revision>
  <dcterms:created xsi:type="dcterms:W3CDTF">2011-11-27T17:56:32Z</dcterms:created>
  <dcterms:modified xsi:type="dcterms:W3CDTF">2012-02-28T17:24:49Z</dcterms:modified>
</cp:coreProperties>
</file>