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ACD5BE-161A-4B08-93C1-B675E113BB3C}" v="5" dt="2019-08-27T14:20:39.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0" d="100"/>
          <a:sy n="90" d="100"/>
        </p:scale>
        <p:origin x="3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lamunga, Charles D." userId="6cccb8f7-6328-4831-86d2-458e4a54dcca" providerId="ADAL" clId="{4CACD5BE-161A-4B08-93C1-B675E113BB3C}"/>
    <pc:docChg chg="custSel addSld modSld">
      <pc:chgData name="Pilamunga, Charles D." userId="6cccb8f7-6328-4831-86d2-458e4a54dcca" providerId="ADAL" clId="{4CACD5BE-161A-4B08-93C1-B675E113BB3C}" dt="2019-08-27T14:27:01.884" v="4444" actId="20577"/>
      <pc:docMkLst>
        <pc:docMk/>
      </pc:docMkLst>
      <pc:sldChg chg="modSp">
        <pc:chgData name="Pilamunga, Charles D." userId="6cccb8f7-6328-4831-86d2-458e4a54dcca" providerId="ADAL" clId="{4CACD5BE-161A-4B08-93C1-B675E113BB3C}" dt="2019-08-27T14:27:01.884" v="4444" actId="20577"/>
        <pc:sldMkLst>
          <pc:docMk/>
          <pc:sldMk cId="394786158" sldId="261"/>
        </pc:sldMkLst>
        <pc:spChg chg="mod">
          <ac:chgData name="Pilamunga, Charles D." userId="6cccb8f7-6328-4831-86d2-458e4a54dcca" providerId="ADAL" clId="{4CACD5BE-161A-4B08-93C1-B675E113BB3C}" dt="2019-08-26T15:58:13.288" v="45" actId="1076"/>
          <ac:spMkLst>
            <pc:docMk/>
            <pc:sldMk cId="394786158" sldId="261"/>
            <ac:spMk id="2" creationId="{00000000-0000-0000-0000-000000000000}"/>
          </ac:spMkLst>
        </pc:spChg>
        <pc:spChg chg="mod">
          <ac:chgData name="Pilamunga, Charles D." userId="6cccb8f7-6328-4831-86d2-458e4a54dcca" providerId="ADAL" clId="{4CACD5BE-161A-4B08-93C1-B675E113BB3C}" dt="2019-08-27T14:27:01.884" v="4444" actId="20577"/>
          <ac:spMkLst>
            <pc:docMk/>
            <pc:sldMk cId="394786158" sldId="261"/>
            <ac:spMk id="3" creationId="{00000000-0000-0000-0000-000000000000}"/>
          </ac:spMkLst>
        </pc:spChg>
      </pc:sldChg>
      <pc:sldChg chg="modSp add">
        <pc:chgData name="Pilamunga, Charles D." userId="6cccb8f7-6328-4831-86d2-458e4a54dcca" providerId="ADAL" clId="{4CACD5BE-161A-4B08-93C1-B675E113BB3C}" dt="2019-08-27T13:37:39.017" v="1243" actId="20577"/>
        <pc:sldMkLst>
          <pc:docMk/>
          <pc:sldMk cId="2490968014" sldId="262"/>
        </pc:sldMkLst>
        <pc:spChg chg="mod">
          <ac:chgData name="Pilamunga, Charles D." userId="6cccb8f7-6328-4831-86d2-458e4a54dcca" providerId="ADAL" clId="{4CACD5BE-161A-4B08-93C1-B675E113BB3C}" dt="2019-08-27T13:33:14.156" v="744" actId="1076"/>
          <ac:spMkLst>
            <pc:docMk/>
            <pc:sldMk cId="2490968014" sldId="262"/>
            <ac:spMk id="2" creationId="{B67A3C0F-9640-415E-99CE-8E0309CF42A3}"/>
          </ac:spMkLst>
        </pc:spChg>
        <pc:spChg chg="mod">
          <ac:chgData name="Pilamunga, Charles D." userId="6cccb8f7-6328-4831-86d2-458e4a54dcca" providerId="ADAL" clId="{4CACD5BE-161A-4B08-93C1-B675E113BB3C}" dt="2019-08-27T13:37:39.017" v="1243" actId="20577"/>
          <ac:spMkLst>
            <pc:docMk/>
            <pc:sldMk cId="2490968014" sldId="262"/>
            <ac:spMk id="3" creationId="{24A20D29-D294-4C24-BD03-320A415A50CF}"/>
          </ac:spMkLst>
        </pc:spChg>
      </pc:sldChg>
      <pc:sldChg chg="modSp add">
        <pc:chgData name="Pilamunga, Charles D." userId="6cccb8f7-6328-4831-86d2-458e4a54dcca" providerId="ADAL" clId="{4CACD5BE-161A-4B08-93C1-B675E113BB3C}" dt="2019-08-27T13:47:01.585" v="1978" actId="1076"/>
        <pc:sldMkLst>
          <pc:docMk/>
          <pc:sldMk cId="3424715962" sldId="263"/>
        </pc:sldMkLst>
        <pc:spChg chg="mod">
          <ac:chgData name="Pilamunga, Charles D." userId="6cccb8f7-6328-4831-86d2-458e4a54dcca" providerId="ADAL" clId="{4CACD5BE-161A-4B08-93C1-B675E113BB3C}" dt="2019-08-27T13:39:05.532" v="1289" actId="1076"/>
          <ac:spMkLst>
            <pc:docMk/>
            <pc:sldMk cId="3424715962" sldId="263"/>
            <ac:spMk id="2" creationId="{E724DFB3-1212-4569-A3B4-E4C0907A7987}"/>
          </ac:spMkLst>
        </pc:spChg>
        <pc:spChg chg="mod">
          <ac:chgData name="Pilamunga, Charles D." userId="6cccb8f7-6328-4831-86d2-458e4a54dcca" providerId="ADAL" clId="{4CACD5BE-161A-4B08-93C1-B675E113BB3C}" dt="2019-08-27T13:47:01.585" v="1978" actId="1076"/>
          <ac:spMkLst>
            <pc:docMk/>
            <pc:sldMk cId="3424715962" sldId="263"/>
            <ac:spMk id="3" creationId="{7D55FDAD-FE78-4127-B110-3342F5A61732}"/>
          </ac:spMkLst>
        </pc:spChg>
      </pc:sldChg>
      <pc:sldChg chg="modSp add">
        <pc:chgData name="Pilamunga, Charles D." userId="6cccb8f7-6328-4831-86d2-458e4a54dcca" providerId="ADAL" clId="{4CACD5BE-161A-4B08-93C1-B675E113BB3C}" dt="2019-08-27T14:06:14.990" v="2888" actId="1076"/>
        <pc:sldMkLst>
          <pc:docMk/>
          <pc:sldMk cId="1796188493" sldId="264"/>
        </pc:sldMkLst>
        <pc:spChg chg="mod">
          <ac:chgData name="Pilamunga, Charles D." userId="6cccb8f7-6328-4831-86d2-458e4a54dcca" providerId="ADAL" clId="{4CACD5BE-161A-4B08-93C1-B675E113BB3C}" dt="2019-08-27T13:57:46.120" v="2042" actId="122"/>
          <ac:spMkLst>
            <pc:docMk/>
            <pc:sldMk cId="1796188493" sldId="264"/>
            <ac:spMk id="2" creationId="{3347756F-453E-443B-970B-35D9EA635308}"/>
          </ac:spMkLst>
        </pc:spChg>
        <pc:spChg chg="mod">
          <ac:chgData name="Pilamunga, Charles D." userId="6cccb8f7-6328-4831-86d2-458e4a54dcca" providerId="ADAL" clId="{4CACD5BE-161A-4B08-93C1-B675E113BB3C}" dt="2019-08-27T14:06:14.990" v="2888" actId="1076"/>
          <ac:spMkLst>
            <pc:docMk/>
            <pc:sldMk cId="1796188493" sldId="264"/>
            <ac:spMk id="3" creationId="{022EADEC-535A-4388-8B5B-0737D371155F}"/>
          </ac:spMkLst>
        </pc:spChg>
      </pc:sldChg>
      <pc:sldChg chg="modSp add">
        <pc:chgData name="Pilamunga, Charles D." userId="6cccb8f7-6328-4831-86d2-458e4a54dcca" providerId="ADAL" clId="{4CACD5BE-161A-4B08-93C1-B675E113BB3C}" dt="2019-08-27T14:20:36.214" v="3638" actId="313"/>
        <pc:sldMkLst>
          <pc:docMk/>
          <pc:sldMk cId="3136507330" sldId="265"/>
        </pc:sldMkLst>
        <pc:spChg chg="mod">
          <ac:chgData name="Pilamunga, Charles D." userId="6cccb8f7-6328-4831-86d2-458e4a54dcca" providerId="ADAL" clId="{4CACD5BE-161A-4B08-93C1-B675E113BB3C}" dt="2019-08-27T14:10:40.497" v="2925" actId="14100"/>
          <ac:spMkLst>
            <pc:docMk/>
            <pc:sldMk cId="3136507330" sldId="265"/>
            <ac:spMk id="2" creationId="{F768821E-A24E-4FC0-81B2-8F2FB43CEAF7}"/>
          </ac:spMkLst>
        </pc:spChg>
        <pc:spChg chg="mod">
          <ac:chgData name="Pilamunga, Charles D." userId="6cccb8f7-6328-4831-86d2-458e4a54dcca" providerId="ADAL" clId="{4CACD5BE-161A-4B08-93C1-B675E113BB3C}" dt="2019-08-27T14:20:36.214" v="3638" actId="313"/>
          <ac:spMkLst>
            <pc:docMk/>
            <pc:sldMk cId="3136507330" sldId="265"/>
            <ac:spMk id="3" creationId="{2DC1115C-07B0-4493-AA9F-709B4EDB4BA1}"/>
          </ac:spMkLst>
        </pc:spChg>
      </pc:sldChg>
      <pc:sldChg chg="modSp add">
        <pc:chgData name="Pilamunga, Charles D." userId="6cccb8f7-6328-4831-86d2-458e4a54dcca" providerId="ADAL" clId="{4CACD5BE-161A-4B08-93C1-B675E113BB3C}" dt="2019-08-27T14:26:11.938" v="4407" actId="20577"/>
        <pc:sldMkLst>
          <pc:docMk/>
          <pc:sldMk cId="3522054168" sldId="266"/>
        </pc:sldMkLst>
        <pc:spChg chg="mod">
          <ac:chgData name="Pilamunga, Charles D." userId="6cccb8f7-6328-4831-86d2-458e4a54dcca" providerId="ADAL" clId="{4CACD5BE-161A-4B08-93C1-B675E113BB3C}" dt="2019-08-27T14:21:06.641" v="3670" actId="122"/>
          <ac:spMkLst>
            <pc:docMk/>
            <pc:sldMk cId="3522054168" sldId="266"/>
            <ac:spMk id="2" creationId="{EA39C7BB-268C-4B0A-A87D-AB79F59FD841}"/>
          </ac:spMkLst>
        </pc:spChg>
        <pc:spChg chg="mod">
          <ac:chgData name="Pilamunga, Charles D." userId="6cccb8f7-6328-4831-86d2-458e4a54dcca" providerId="ADAL" clId="{4CACD5BE-161A-4B08-93C1-B675E113BB3C}" dt="2019-08-27T14:26:11.938" v="4407" actId="20577"/>
          <ac:spMkLst>
            <pc:docMk/>
            <pc:sldMk cId="3522054168" sldId="266"/>
            <ac:spMk id="3" creationId="{CF36C708-1F41-4B04-95EE-90C2DF011F9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5AD6-C790-456F-A76E-2B167C4C69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C5FFAF-91BC-4844-89B7-FA8DF8B42A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BFA3F8-215F-4EE4-9F93-9AF339A25E8D}"/>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5" name="Footer Placeholder 4">
            <a:extLst>
              <a:ext uri="{FF2B5EF4-FFF2-40B4-BE49-F238E27FC236}">
                <a16:creationId xmlns:a16="http://schemas.microsoft.com/office/drawing/2014/main" id="{C5B4A5E7-55AD-44E7-A579-8CD0B31B11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D9FD6-F416-4D2B-ABE5-A5FACD262527}"/>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78490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A4036-8187-4913-BD3C-F5ADA715EB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7668AA-26D1-4BC7-8DE2-29F42DD4B5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F98B65-FE10-49C4-A512-3408224D8A17}"/>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5" name="Footer Placeholder 4">
            <a:extLst>
              <a:ext uri="{FF2B5EF4-FFF2-40B4-BE49-F238E27FC236}">
                <a16:creationId xmlns:a16="http://schemas.microsoft.com/office/drawing/2014/main" id="{30CA9515-7B31-4729-B760-93FD9DB2C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A88DC-6F48-4879-A165-B62C124B00B3}"/>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134028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CDD622-8FCF-4993-8217-DAA03EEA5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2903C4-17BC-4698-B732-3238ECBECE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6A97C-B869-46C2-83E6-48F9234005D8}"/>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5" name="Footer Placeholder 4">
            <a:extLst>
              <a:ext uri="{FF2B5EF4-FFF2-40B4-BE49-F238E27FC236}">
                <a16:creationId xmlns:a16="http://schemas.microsoft.com/office/drawing/2014/main" id="{0D145DC1-B6B2-4EAA-9E84-0549993E83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09E16-31EA-4175-AD55-6F87C27BCBD4}"/>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241819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6C23C-5C57-4113-A316-551A765DDE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E7559F-D9D4-4149-96F8-3A6B415192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8F49C-DF93-4098-AD2A-3DFCC5736E06}"/>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5" name="Footer Placeholder 4">
            <a:extLst>
              <a:ext uri="{FF2B5EF4-FFF2-40B4-BE49-F238E27FC236}">
                <a16:creationId xmlns:a16="http://schemas.microsoft.com/office/drawing/2014/main" id="{9449B74D-504D-4938-B12A-6568A081CE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FFFEE-540D-4F60-8003-72B8AF5003C9}"/>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159674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39EC-2BB5-4C89-B6C6-6ACFE9837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606B7E-3798-4623-8622-687FEA6D10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F82C5E-4430-47FD-9F00-95BC535FE6A8}"/>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5" name="Footer Placeholder 4">
            <a:extLst>
              <a:ext uri="{FF2B5EF4-FFF2-40B4-BE49-F238E27FC236}">
                <a16:creationId xmlns:a16="http://schemas.microsoft.com/office/drawing/2014/main" id="{810F4226-FD9B-44E6-9B50-6C64C4A876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75680-902D-4F62-88E2-1DD8E07C5C40}"/>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366433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84F8C-1F2D-44D0-AE5E-E9461D71E8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87988D-C2D3-4D6D-A867-9DAC552B3B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D46FC2-86BB-4E83-B37A-8883F74363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589901-E2A6-40CA-9507-4188278B4A33}"/>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6" name="Footer Placeholder 5">
            <a:extLst>
              <a:ext uri="{FF2B5EF4-FFF2-40B4-BE49-F238E27FC236}">
                <a16:creationId xmlns:a16="http://schemas.microsoft.com/office/drawing/2014/main" id="{3F3E0A3A-E37F-48CD-9FDA-3AC6D99FD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23791D-5DFE-45D8-9CCD-9FE7EC1D922A}"/>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421384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8DEA4-A717-4015-BE11-811CBBA2CA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09BAF9-C225-470E-9FE8-A8AF4A75E3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0BE9B12-3C32-41F7-AB22-47C13218A3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5D114F-D94A-46E5-9C43-C8F32562FB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435B15-E022-4ADB-872A-493229E3F1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FEAE9-F6D0-4E0C-9F30-74645A99A333}"/>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8" name="Footer Placeholder 7">
            <a:extLst>
              <a:ext uri="{FF2B5EF4-FFF2-40B4-BE49-F238E27FC236}">
                <a16:creationId xmlns:a16="http://schemas.microsoft.com/office/drawing/2014/main" id="{C74DC300-BBAB-47CE-91E8-1B60D388D1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BC9DB4-15B3-401F-9342-7BB1069715AB}"/>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327463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F68DC-E368-4513-80C7-F139AF3C80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BD975-BC20-4BE0-A5EB-6085EDB62314}"/>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4" name="Footer Placeholder 3">
            <a:extLst>
              <a:ext uri="{FF2B5EF4-FFF2-40B4-BE49-F238E27FC236}">
                <a16:creationId xmlns:a16="http://schemas.microsoft.com/office/drawing/2014/main" id="{5F485A78-D04D-419E-9BE5-BB0C24E12C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2D2591-B444-4550-9472-D9601F663494}"/>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2749000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5DB910-0693-4C7C-8A42-C6B2B8441B55}"/>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3" name="Footer Placeholder 2">
            <a:extLst>
              <a:ext uri="{FF2B5EF4-FFF2-40B4-BE49-F238E27FC236}">
                <a16:creationId xmlns:a16="http://schemas.microsoft.com/office/drawing/2014/main" id="{429929E0-B705-4071-AEB3-D061826953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CA6F20-C6AF-4E1F-863C-2B0C60F163A1}"/>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107081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C450-0A02-4969-BDF0-A2A893A9E0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CB3061-9EB2-40EE-B27F-0077316A40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65D674-7874-4EE4-AAAB-2E1CBA035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614CBB-511C-4BF4-9F2E-120AEEC63B7F}"/>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6" name="Footer Placeholder 5">
            <a:extLst>
              <a:ext uri="{FF2B5EF4-FFF2-40B4-BE49-F238E27FC236}">
                <a16:creationId xmlns:a16="http://schemas.microsoft.com/office/drawing/2014/main" id="{42B8AA21-27B1-4871-B464-C8CC097444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F63266-558C-47EF-B378-9AFAA1657B0A}"/>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263014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3E5B-2456-45FF-91F1-9E435AD19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917CB-DF10-480D-9AA0-C58714CEB4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8A1C68-0370-4469-BF40-332A5069F2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BBAE05-9D23-4253-8034-152EBF2C8D8B}"/>
              </a:ext>
            </a:extLst>
          </p:cNvPr>
          <p:cNvSpPr>
            <a:spLocks noGrp="1"/>
          </p:cNvSpPr>
          <p:nvPr>
            <p:ph type="dt" sz="half" idx="10"/>
          </p:nvPr>
        </p:nvSpPr>
        <p:spPr/>
        <p:txBody>
          <a:bodyPr/>
          <a:lstStyle/>
          <a:p>
            <a:fld id="{00491CBB-C015-424E-A200-1AD9DD5C1CB8}" type="datetimeFigureOut">
              <a:rPr lang="en-US" smtClean="0"/>
              <a:t>8/27/2019</a:t>
            </a:fld>
            <a:endParaRPr lang="en-US"/>
          </a:p>
        </p:txBody>
      </p:sp>
      <p:sp>
        <p:nvSpPr>
          <p:cNvPr id="6" name="Footer Placeholder 5">
            <a:extLst>
              <a:ext uri="{FF2B5EF4-FFF2-40B4-BE49-F238E27FC236}">
                <a16:creationId xmlns:a16="http://schemas.microsoft.com/office/drawing/2014/main" id="{B3D76F36-424D-45B2-B46B-00DF28AD2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222E6A-D3C4-4948-9583-FE2AEAC3FB18}"/>
              </a:ext>
            </a:extLst>
          </p:cNvPr>
          <p:cNvSpPr>
            <a:spLocks noGrp="1"/>
          </p:cNvSpPr>
          <p:nvPr>
            <p:ph type="sldNum" sz="quarter" idx="12"/>
          </p:nvPr>
        </p:nvSpPr>
        <p:spPr/>
        <p:txBody>
          <a:bodyPr/>
          <a:lstStyle/>
          <a:p>
            <a:fld id="{8DC1D057-CACF-4ECD-A9EE-7CCC040FF3EA}" type="slidenum">
              <a:rPr lang="en-US" smtClean="0"/>
              <a:t>‹#›</a:t>
            </a:fld>
            <a:endParaRPr lang="en-US"/>
          </a:p>
        </p:txBody>
      </p:sp>
    </p:spTree>
    <p:extLst>
      <p:ext uri="{BB962C8B-B14F-4D97-AF65-F5344CB8AC3E}">
        <p14:creationId xmlns:p14="http://schemas.microsoft.com/office/powerpoint/2010/main" val="386944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E7D458-5EB8-4D7F-B36F-EEB8736BC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766430-26DE-4863-AF3A-64223CC095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0FD82F-1D5B-4933-A46E-D443A3CD4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91CBB-C015-424E-A200-1AD9DD5C1CB8}" type="datetimeFigureOut">
              <a:rPr lang="en-US" smtClean="0"/>
              <a:t>8/27/2019</a:t>
            </a:fld>
            <a:endParaRPr lang="en-US"/>
          </a:p>
        </p:txBody>
      </p:sp>
      <p:sp>
        <p:nvSpPr>
          <p:cNvPr id="5" name="Footer Placeholder 4">
            <a:extLst>
              <a:ext uri="{FF2B5EF4-FFF2-40B4-BE49-F238E27FC236}">
                <a16:creationId xmlns:a16="http://schemas.microsoft.com/office/drawing/2014/main" id="{64EEA9B6-808F-4971-9C81-873283BFCB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B7C960-3C51-436D-817B-402917162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1D057-CACF-4ECD-A9EE-7CCC040FF3EA}" type="slidenum">
              <a:rPr lang="en-US" smtClean="0"/>
              <a:t>‹#›</a:t>
            </a:fld>
            <a:endParaRPr lang="en-US"/>
          </a:p>
        </p:txBody>
      </p:sp>
    </p:spTree>
    <p:extLst>
      <p:ext uri="{BB962C8B-B14F-4D97-AF65-F5344CB8AC3E}">
        <p14:creationId xmlns:p14="http://schemas.microsoft.com/office/powerpoint/2010/main" val="1707372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2775-BBA4-4225-981C-4739B62A285A}"/>
              </a:ext>
            </a:extLst>
          </p:cNvPr>
          <p:cNvSpPr>
            <a:spLocks noGrp="1"/>
          </p:cNvSpPr>
          <p:nvPr>
            <p:ph type="ctrTitle"/>
          </p:nvPr>
        </p:nvSpPr>
        <p:spPr/>
        <p:txBody>
          <a:bodyPr/>
          <a:lstStyle/>
          <a:p>
            <a:r>
              <a:rPr lang="en-US" dirty="0"/>
              <a:t>Reconstruction</a:t>
            </a:r>
          </a:p>
        </p:txBody>
      </p:sp>
      <p:sp>
        <p:nvSpPr>
          <p:cNvPr id="3" name="Subtitle 2">
            <a:extLst>
              <a:ext uri="{FF2B5EF4-FFF2-40B4-BE49-F238E27FC236}">
                <a16:creationId xmlns:a16="http://schemas.microsoft.com/office/drawing/2014/main" id="{41F08C47-1D7D-43EE-B2F2-D553EACB50AE}"/>
              </a:ext>
            </a:extLst>
          </p:cNvPr>
          <p:cNvSpPr>
            <a:spLocks noGrp="1"/>
          </p:cNvSpPr>
          <p:nvPr>
            <p:ph type="subTitle" idx="1"/>
          </p:nvPr>
        </p:nvSpPr>
        <p:spPr/>
        <p:txBody>
          <a:bodyPr/>
          <a:lstStyle/>
          <a:p>
            <a:r>
              <a:rPr lang="en-US" dirty="0"/>
              <a:t>1865-1877 (1910)</a:t>
            </a:r>
          </a:p>
        </p:txBody>
      </p:sp>
    </p:spTree>
    <p:extLst>
      <p:ext uri="{BB962C8B-B14F-4D97-AF65-F5344CB8AC3E}">
        <p14:creationId xmlns:p14="http://schemas.microsoft.com/office/powerpoint/2010/main" val="217162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821E-A24E-4FC0-81B2-8F2FB43CEAF7}"/>
              </a:ext>
            </a:extLst>
          </p:cNvPr>
          <p:cNvSpPr>
            <a:spLocks noGrp="1"/>
          </p:cNvSpPr>
          <p:nvPr>
            <p:ph type="title"/>
          </p:nvPr>
        </p:nvSpPr>
        <p:spPr>
          <a:xfrm>
            <a:off x="141767" y="131209"/>
            <a:ext cx="11908465" cy="900150"/>
          </a:xfrm>
        </p:spPr>
        <p:txBody>
          <a:bodyPr/>
          <a:lstStyle/>
          <a:p>
            <a:pPr algn="ctr"/>
            <a:r>
              <a:rPr lang="en-US" dirty="0"/>
              <a:t>Racial Segregation aka Jim Crow</a:t>
            </a:r>
          </a:p>
        </p:txBody>
      </p:sp>
      <p:sp>
        <p:nvSpPr>
          <p:cNvPr id="3" name="Content Placeholder 2">
            <a:extLst>
              <a:ext uri="{FF2B5EF4-FFF2-40B4-BE49-F238E27FC236}">
                <a16:creationId xmlns:a16="http://schemas.microsoft.com/office/drawing/2014/main" id="{2DC1115C-07B0-4493-AA9F-709B4EDB4BA1}"/>
              </a:ext>
            </a:extLst>
          </p:cNvPr>
          <p:cNvSpPr>
            <a:spLocks noGrp="1"/>
          </p:cNvSpPr>
          <p:nvPr>
            <p:ph idx="1"/>
          </p:nvPr>
        </p:nvSpPr>
        <p:spPr>
          <a:xfrm>
            <a:off x="141766" y="1347160"/>
            <a:ext cx="11908465" cy="4351338"/>
          </a:xfrm>
        </p:spPr>
        <p:txBody>
          <a:bodyPr/>
          <a:lstStyle/>
          <a:p>
            <a:r>
              <a:rPr lang="en-US" dirty="0"/>
              <a:t>New white legislatures will write new laws separating blacks and white in schools, railway cars, restaurants, public toilets and water fountains, public benches, beaches and swimming pools. </a:t>
            </a:r>
          </a:p>
          <a:p>
            <a:r>
              <a:rPr lang="en-US" dirty="0"/>
              <a:t>The facilities for African Americans were generally inferior </a:t>
            </a:r>
          </a:p>
          <a:p>
            <a:r>
              <a:rPr lang="en-US" dirty="0"/>
              <a:t>Plessy v Ferguson- Plessy challenged The Jim Crow Law over railroad cars. He sat in a whites only car and told the conductor of his mixed heritage. He is arrested and fights all the way to the Supreme Court. </a:t>
            </a:r>
            <a:r>
              <a:rPr lang="en-US" b="1" u="sng" dirty="0"/>
              <a:t>The Supreme Court will uphold Racial Segregation. </a:t>
            </a:r>
            <a:r>
              <a:rPr lang="en-US" dirty="0"/>
              <a:t>They say separate but equal is legal</a:t>
            </a:r>
          </a:p>
          <a:p>
            <a:r>
              <a:rPr lang="en-US" dirty="0"/>
              <a:t>African Americans will respond by leaving  the South and developing strong community and church ties. </a:t>
            </a:r>
          </a:p>
        </p:txBody>
      </p:sp>
    </p:spTree>
    <p:extLst>
      <p:ext uri="{BB962C8B-B14F-4D97-AF65-F5344CB8AC3E}">
        <p14:creationId xmlns:p14="http://schemas.microsoft.com/office/powerpoint/2010/main" val="3136507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9C7BB-268C-4B0A-A87D-AB79F59FD841}"/>
              </a:ext>
            </a:extLst>
          </p:cNvPr>
          <p:cNvSpPr>
            <a:spLocks noGrp="1"/>
          </p:cNvSpPr>
          <p:nvPr>
            <p:ph type="title"/>
          </p:nvPr>
        </p:nvSpPr>
        <p:spPr>
          <a:xfrm>
            <a:off x="159488" y="365125"/>
            <a:ext cx="11812772" cy="1325563"/>
          </a:xfrm>
        </p:spPr>
        <p:txBody>
          <a:bodyPr/>
          <a:lstStyle/>
          <a:p>
            <a:pPr algn="ctr"/>
            <a:r>
              <a:rPr lang="en-US" dirty="0"/>
              <a:t>Florida and Reconstruction</a:t>
            </a:r>
          </a:p>
        </p:txBody>
      </p:sp>
      <p:sp>
        <p:nvSpPr>
          <p:cNvPr id="3" name="Content Placeholder 2">
            <a:extLst>
              <a:ext uri="{FF2B5EF4-FFF2-40B4-BE49-F238E27FC236}">
                <a16:creationId xmlns:a16="http://schemas.microsoft.com/office/drawing/2014/main" id="{CF36C708-1F41-4B04-95EE-90C2DF011F9D}"/>
              </a:ext>
            </a:extLst>
          </p:cNvPr>
          <p:cNvSpPr>
            <a:spLocks noGrp="1"/>
          </p:cNvSpPr>
          <p:nvPr>
            <p:ph idx="1"/>
          </p:nvPr>
        </p:nvSpPr>
        <p:spPr>
          <a:xfrm>
            <a:off x="159488" y="1825625"/>
            <a:ext cx="11812772" cy="4351338"/>
          </a:xfrm>
        </p:spPr>
        <p:txBody>
          <a:bodyPr>
            <a:normAutofit fontScale="92500" lnSpcReduction="10000"/>
          </a:bodyPr>
          <a:lstStyle/>
          <a:p>
            <a:r>
              <a:rPr lang="en-US" dirty="0"/>
              <a:t>African Americans were very active during Reconstruction, having 19 of the 53 members elected in the state legislature in 1868</a:t>
            </a:r>
          </a:p>
          <a:p>
            <a:r>
              <a:rPr lang="en-US" dirty="0"/>
              <a:t>Jonathan C. Gibbs will be Florida’s Secretary of State. He is a preacher and a graduate of Dartmouth College</a:t>
            </a:r>
          </a:p>
          <a:p>
            <a:r>
              <a:rPr lang="en-US" dirty="0"/>
              <a:t>Josiah T. Walls first black Floridian elected to the US House of Rep. where he served 3 terms</a:t>
            </a:r>
          </a:p>
          <a:p>
            <a:r>
              <a:rPr lang="en-US" dirty="0"/>
              <a:t>Democrats regain control in 1877 and in 1885 impose poll taxes, literacy tests, and residency qualifications</a:t>
            </a:r>
          </a:p>
          <a:p>
            <a:r>
              <a:rPr lang="en-US" dirty="0"/>
              <a:t>Florida will have debt peonage in the form of turpentine camps. Accepting a bus ride to the camps put a worker in debt and later on food and housing added to that debt. They became virtual prisoners for camps that produced 1/5 of the world’s turpentine</a:t>
            </a:r>
          </a:p>
        </p:txBody>
      </p:sp>
    </p:spTree>
    <p:extLst>
      <p:ext uri="{BB962C8B-B14F-4D97-AF65-F5344CB8AC3E}">
        <p14:creationId xmlns:p14="http://schemas.microsoft.com/office/powerpoint/2010/main" val="352205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E4DB7-1CB4-42D9-A4D8-50D3030C83B1}"/>
              </a:ext>
            </a:extLst>
          </p:cNvPr>
          <p:cNvSpPr>
            <a:spLocks noGrp="1"/>
          </p:cNvSpPr>
          <p:nvPr>
            <p:ph type="title"/>
          </p:nvPr>
        </p:nvSpPr>
        <p:spPr/>
        <p:txBody>
          <a:bodyPr/>
          <a:lstStyle/>
          <a:p>
            <a:pPr algn="ctr"/>
            <a:r>
              <a:rPr lang="en-US" dirty="0"/>
              <a:t>Early Plans for Reconstruction</a:t>
            </a:r>
          </a:p>
        </p:txBody>
      </p:sp>
      <p:sp>
        <p:nvSpPr>
          <p:cNvPr id="3" name="Content Placeholder 2">
            <a:extLst>
              <a:ext uri="{FF2B5EF4-FFF2-40B4-BE49-F238E27FC236}">
                <a16:creationId xmlns:a16="http://schemas.microsoft.com/office/drawing/2014/main" id="{8060C432-154B-4096-9271-5EBC2BAD821F}"/>
              </a:ext>
            </a:extLst>
          </p:cNvPr>
          <p:cNvSpPr>
            <a:spLocks noGrp="1"/>
          </p:cNvSpPr>
          <p:nvPr>
            <p:ph idx="1"/>
          </p:nvPr>
        </p:nvSpPr>
        <p:spPr>
          <a:xfrm>
            <a:off x="342900" y="1825625"/>
            <a:ext cx="11506200" cy="4667250"/>
          </a:xfrm>
        </p:spPr>
        <p:txBody>
          <a:bodyPr/>
          <a:lstStyle/>
          <a:p>
            <a:r>
              <a:rPr lang="en-US" dirty="0"/>
              <a:t>The Freedmen’s Bureau was created in March 1865</a:t>
            </a:r>
          </a:p>
          <a:p>
            <a:r>
              <a:rPr lang="en-US" dirty="0"/>
              <a:t>Ten Percent Plan- Lincoln’s plan was lenient, 10% of state voters pledged allegiance, and accept the Emancipation Proclamation. Rejected by Congress</a:t>
            </a:r>
          </a:p>
          <a:p>
            <a:r>
              <a:rPr lang="en-US" dirty="0"/>
              <a:t>Wade-Davis Bill- passed by Congress. 50% white males take loyalty oaths and the states had to allow Blacks to vote. Pocket Veto by Lincoln</a:t>
            </a:r>
          </a:p>
          <a:p>
            <a:r>
              <a:rPr lang="en-US" dirty="0"/>
              <a:t>Thirteen Amendment (1864)- prohibit slavery throughout the US. This Freed slaves in the South and any slaves in the Border States who were in the US</a:t>
            </a:r>
          </a:p>
          <a:p>
            <a:r>
              <a:rPr lang="en-US" dirty="0"/>
              <a:t>Lincoln will be assassinated making Andrew Johnson the President </a:t>
            </a:r>
          </a:p>
        </p:txBody>
      </p:sp>
    </p:spTree>
    <p:extLst>
      <p:ext uri="{BB962C8B-B14F-4D97-AF65-F5344CB8AC3E}">
        <p14:creationId xmlns:p14="http://schemas.microsoft.com/office/powerpoint/2010/main" val="344015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440AA-2231-4005-A412-36C22034FDF9}"/>
              </a:ext>
            </a:extLst>
          </p:cNvPr>
          <p:cNvSpPr>
            <a:spLocks noGrp="1"/>
          </p:cNvSpPr>
          <p:nvPr>
            <p:ph type="title"/>
          </p:nvPr>
        </p:nvSpPr>
        <p:spPr>
          <a:xfrm>
            <a:off x="838200" y="177801"/>
            <a:ext cx="10515600" cy="803275"/>
          </a:xfrm>
        </p:spPr>
        <p:txBody>
          <a:bodyPr/>
          <a:lstStyle/>
          <a:p>
            <a:pPr algn="ctr"/>
            <a:r>
              <a:rPr lang="en-US" dirty="0"/>
              <a:t>Johnson’s Plan vs Congress’s Plan</a:t>
            </a:r>
          </a:p>
        </p:txBody>
      </p:sp>
      <p:sp>
        <p:nvSpPr>
          <p:cNvPr id="3" name="Content Placeholder 2">
            <a:extLst>
              <a:ext uri="{FF2B5EF4-FFF2-40B4-BE49-F238E27FC236}">
                <a16:creationId xmlns:a16="http://schemas.microsoft.com/office/drawing/2014/main" id="{B6700263-12E2-470B-B080-DAC107106474}"/>
              </a:ext>
            </a:extLst>
          </p:cNvPr>
          <p:cNvSpPr>
            <a:spLocks noGrp="1"/>
          </p:cNvSpPr>
          <p:nvPr>
            <p:ph idx="1"/>
          </p:nvPr>
        </p:nvSpPr>
        <p:spPr>
          <a:xfrm>
            <a:off x="190500" y="1193801"/>
            <a:ext cx="11836400" cy="5486398"/>
          </a:xfrm>
        </p:spPr>
        <p:txBody>
          <a:bodyPr>
            <a:normAutofit lnSpcReduction="10000"/>
          </a:bodyPr>
          <a:lstStyle/>
          <a:p>
            <a:r>
              <a:rPr lang="en-US" dirty="0"/>
              <a:t>Johnson was a former slaveowner. He refused to offer a general amnesty to Confederate Leaders. Leaders had to personally request amnesty. </a:t>
            </a:r>
          </a:p>
          <a:p>
            <a:r>
              <a:rPr lang="en-US" dirty="0"/>
              <a:t>Johnson issued pardons to these leaders, gave them back their citizenship and their property, outraging the North and Congress. These Leaders are then voted back into office and Congress</a:t>
            </a:r>
          </a:p>
          <a:p>
            <a:r>
              <a:rPr lang="en-US" dirty="0"/>
              <a:t>He also felt that African Americans not to be equal to White Americans</a:t>
            </a:r>
          </a:p>
          <a:p>
            <a:r>
              <a:rPr lang="en-US" dirty="0"/>
              <a:t>Black Codes- Laws passed by Southern States not allowing persons of color from voting, serving in juries, testifying in court against whites, holding office, serving in the militia. It also made it illegal for Blacks to travel and leave their jobs</a:t>
            </a:r>
          </a:p>
          <a:p>
            <a:r>
              <a:rPr lang="en-US" dirty="0"/>
              <a:t>Congress refuses to sit these former Confederate Leaders. Moderate Republicans and Radical Republicans believe that the South should be punished and African Americans be granted full political and civil equality</a:t>
            </a:r>
          </a:p>
          <a:p>
            <a:endParaRPr lang="en-US" dirty="0"/>
          </a:p>
        </p:txBody>
      </p:sp>
    </p:spTree>
    <p:extLst>
      <p:ext uri="{BB962C8B-B14F-4D97-AF65-F5344CB8AC3E}">
        <p14:creationId xmlns:p14="http://schemas.microsoft.com/office/powerpoint/2010/main" val="261819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A1E65-F4D3-447A-8890-421079157945}"/>
              </a:ext>
            </a:extLst>
          </p:cNvPr>
          <p:cNvSpPr>
            <a:spLocks noGrp="1"/>
          </p:cNvSpPr>
          <p:nvPr>
            <p:ph type="title"/>
          </p:nvPr>
        </p:nvSpPr>
        <p:spPr/>
        <p:txBody>
          <a:bodyPr/>
          <a:lstStyle/>
          <a:p>
            <a:pPr algn="ctr"/>
            <a:r>
              <a:rPr lang="en-US" dirty="0"/>
              <a:t>Johnson’s Plan vs Congress’s Plan</a:t>
            </a:r>
          </a:p>
        </p:txBody>
      </p:sp>
      <p:sp>
        <p:nvSpPr>
          <p:cNvPr id="3" name="Content Placeholder 2">
            <a:extLst>
              <a:ext uri="{FF2B5EF4-FFF2-40B4-BE49-F238E27FC236}">
                <a16:creationId xmlns:a16="http://schemas.microsoft.com/office/drawing/2014/main" id="{19D47E9B-76A1-449E-8086-1A96BF24AC64}"/>
              </a:ext>
            </a:extLst>
          </p:cNvPr>
          <p:cNvSpPr>
            <a:spLocks noGrp="1"/>
          </p:cNvSpPr>
          <p:nvPr>
            <p:ph idx="1"/>
          </p:nvPr>
        </p:nvSpPr>
        <p:spPr>
          <a:xfrm>
            <a:off x="228600" y="1825625"/>
            <a:ext cx="11760200" cy="4351338"/>
          </a:xfrm>
        </p:spPr>
        <p:txBody>
          <a:bodyPr/>
          <a:lstStyle/>
          <a:p>
            <a:r>
              <a:rPr lang="en-US" dirty="0"/>
              <a:t>Republicans will pass the Civil Rights Act (1866) overturning Black Codes and enlarging the Freedmen’s Bureau. Johnson will veto both but Congress will overrule his veto</a:t>
            </a:r>
          </a:p>
          <a:p>
            <a:r>
              <a:rPr lang="en-US" dirty="0"/>
              <a:t>Congress will rewrite this act into the 14 Amendment to ensure it cannot be challenged by the Supreme Court. This amendment prevents states from denying African Americans or others the rights and privileges on citizenship </a:t>
            </a:r>
          </a:p>
          <a:p>
            <a:r>
              <a:rPr lang="en-US" dirty="0"/>
              <a:t>To be readmitted into the Union each state had to ratify the 14 Amendment and former Confederate Leaders were deprived of the right to hold </a:t>
            </a:r>
            <a:r>
              <a:rPr lang="en-US"/>
              <a:t>elected office.</a:t>
            </a:r>
            <a:endParaRPr lang="en-US" dirty="0"/>
          </a:p>
        </p:txBody>
      </p:sp>
    </p:spTree>
    <p:extLst>
      <p:ext uri="{BB962C8B-B14F-4D97-AF65-F5344CB8AC3E}">
        <p14:creationId xmlns:p14="http://schemas.microsoft.com/office/powerpoint/2010/main" val="987483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703"/>
            <a:ext cx="10515600" cy="1035307"/>
          </a:xfrm>
        </p:spPr>
        <p:txBody>
          <a:bodyPr/>
          <a:lstStyle/>
          <a:p>
            <a:pPr algn="ctr"/>
            <a:r>
              <a:rPr lang="en-US" dirty="0"/>
              <a:t>Congress’s Plan and Impeachment</a:t>
            </a:r>
          </a:p>
        </p:txBody>
      </p:sp>
      <p:sp>
        <p:nvSpPr>
          <p:cNvPr id="3" name="Content Placeholder 2"/>
          <p:cNvSpPr>
            <a:spLocks noGrp="1"/>
          </p:cNvSpPr>
          <p:nvPr>
            <p:ph idx="1"/>
          </p:nvPr>
        </p:nvSpPr>
        <p:spPr>
          <a:xfrm>
            <a:off x="238897" y="1425146"/>
            <a:ext cx="11796584" cy="4751817"/>
          </a:xfrm>
        </p:spPr>
        <p:txBody>
          <a:bodyPr/>
          <a:lstStyle/>
          <a:p>
            <a:r>
              <a:rPr lang="en-US" dirty="0"/>
              <a:t>Congress splits the South into 5 military districts to ensure the new state governments would survive. Johnson tries to veto this but it still passes</a:t>
            </a:r>
          </a:p>
          <a:p>
            <a:r>
              <a:rPr lang="en-US" dirty="0"/>
              <a:t>Congress then pass the Tenure of Office Act which limits the President from dismissing his own cabinet members, like the Secretary of War</a:t>
            </a:r>
          </a:p>
          <a:p>
            <a:r>
              <a:rPr lang="en-US" dirty="0"/>
              <a:t>Johnson tries to dismiss him but is denied by Congress and they start Impeachment Proceedings (1866). He is impeached by the House but it fails in the Senate by one vote so it doesn’t pass. </a:t>
            </a:r>
          </a:p>
          <a:p>
            <a:r>
              <a:rPr lang="en-US" dirty="0"/>
              <a:t>Grant is elected president later that year.</a:t>
            </a:r>
          </a:p>
          <a:p>
            <a:r>
              <a:rPr lang="en-US" dirty="0"/>
              <a:t>The 15</a:t>
            </a:r>
            <a:r>
              <a:rPr lang="en-US" baseline="30000" dirty="0"/>
              <a:t>th</a:t>
            </a:r>
            <a:r>
              <a:rPr lang="en-US" dirty="0"/>
              <a:t> Amendment passes in 1870. It prohibits states from denying any citizen the right to vote on the basis of race or previous servitude (slavery) </a:t>
            </a:r>
          </a:p>
        </p:txBody>
      </p:sp>
    </p:spTree>
    <p:extLst>
      <p:ext uri="{BB962C8B-B14F-4D97-AF65-F5344CB8AC3E}">
        <p14:creationId xmlns:p14="http://schemas.microsoft.com/office/powerpoint/2010/main" val="1450668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83" y="226902"/>
            <a:ext cx="11748976" cy="1102168"/>
          </a:xfrm>
        </p:spPr>
        <p:txBody>
          <a:bodyPr/>
          <a:lstStyle/>
          <a:p>
            <a:pPr algn="ctr"/>
            <a:r>
              <a:rPr lang="en-US" dirty="0"/>
              <a:t>Reconstruction Governments in the South</a:t>
            </a:r>
          </a:p>
        </p:txBody>
      </p:sp>
      <p:sp>
        <p:nvSpPr>
          <p:cNvPr id="3" name="Content Placeholder 2"/>
          <p:cNvSpPr>
            <a:spLocks noGrp="1"/>
          </p:cNvSpPr>
          <p:nvPr>
            <p:ph idx="1"/>
          </p:nvPr>
        </p:nvSpPr>
        <p:spPr>
          <a:xfrm>
            <a:off x="223283" y="1679944"/>
            <a:ext cx="11748975" cy="4497019"/>
          </a:xfrm>
        </p:spPr>
        <p:txBody>
          <a:bodyPr>
            <a:normAutofit lnSpcReduction="10000"/>
          </a:bodyPr>
          <a:lstStyle/>
          <a:p>
            <a:r>
              <a:rPr lang="en-US" dirty="0"/>
              <a:t>Northerners came down to help create new governments and got the name Carpetbaggers. It meant that they were </a:t>
            </a:r>
            <a:r>
              <a:rPr lang="en-US"/>
              <a:t>poor and </a:t>
            </a:r>
            <a:r>
              <a:rPr lang="en-US" dirty="0"/>
              <a:t>could fit their stuff in a bag</a:t>
            </a:r>
          </a:p>
          <a:p>
            <a:r>
              <a:rPr lang="en-US" dirty="0"/>
              <a:t>Southerners who helped out with Reconstruction were called Scalawags</a:t>
            </a:r>
          </a:p>
          <a:p>
            <a:r>
              <a:rPr lang="en-US" dirty="0"/>
              <a:t>Africans became a large part of local government with over 600 of them serving as state legislators</a:t>
            </a:r>
          </a:p>
          <a:p>
            <a:r>
              <a:rPr lang="en-US" dirty="0"/>
              <a:t>Hiram Rhodes Revels became the first African American to sit in Congress when he was elected senator from Mississippi</a:t>
            </a:r>
          </a:p>
          <a:p>
            <a:r>
              <a:rPr lang="en-US" dirty="0"/>
              <a:t>Recon govt’s built system of public schools, laws banning racial discrimination, and encourage investment in railroads. </a:t>
            </a:r>
          </a:p>
          <a:p>
            <a:r>
              <a:rPr lang="en-US" dirty="0"/>
              <a:t>Ultimately corruption, no support from whites, and lack of resources will doom these governments</a:t>
            </a:r>
          </a:p>
        </p:txBody>
      </p:sp>
    </p:spTree>
    <p:extLst>
      <p:ext uri="{BB962C8B-B14F-4D97-AF65-F5344CB8AC3E}">
        <p14:creationId xmlns:p14="http://schemas.microsoft.com/office/powerpoint/2010/main" val="39478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A3C0F-9640-415E-99CE-8E0309CF42A3}"/>
              </a:ext>
            </a:extLst>
          </p:cNvPr>
          <p:cNvSpPr>
            <a:spLocks noGrp="1"/>
          </p:cNvSpPr>
          <p:nvPr>
            <p:ph type="title"/>
          </p:nvPr>
        </p:nvSpPr>
        <p:spPr>
          <a:xfrm>
            <a:off x="216195" y="152474"/>
            <a:ext cx="11759609" cy="1325563"/>
          </a:xfrm>
        </p:spPr>
        <p:txBody>
          <a:bodyPr/>
          <a:lstStyle/>
          <a:p>
            <a:pPr algn="ctr"/>
            <a:r>
              <a:rPr lang="en-US" dirty="0"/>
              <a:t>Economics of Reconstruction</a:t>
            </a:r>
          </a:p>
        </p:txBody>
      </p:sp>
      <p:sp>
        <p:nvSpPr>
          <p:cNvPr id="3" name="Content Placeholder 2">
            <a:extLst>
              <a:ext uri="{FF2B5EF4-FFF2-40B4-BE49-F238E27FC236}">
                <a16:creationId xmlns:a16="http://schemas.microsoft.com/office/drawing/2014/main" id="{24A20D29-D294-4C24-BD03-320A415A50CF}"/>
              </a:ext>
            </a:extLst>
          </p:cNvPr>
          <p:cNvSpPr>
            <a:spLocks noGrp="1"/>
          </p:cNvSpPr>
          <p:nvPr>
            <p:ph idx="1"/>
          </p:nvPr>
        </p:nvSpPr>
        <p:spPr>
          <a:xfrm>
            <a:off x="216195" y="1478037"/>
            <a:ext cx="11759609" cy="4698926"/>
          </a:xfrm>
        </p:spPr>
        <p:txBody>
          <a:bodyPr/>
          <a:lstStyle/>
          <a:p>
            <a:r>
              <a:rPr lang="en-US" dirty="0"/>
              <a:t>After the war plantation owners could not afford to pay former slaves wages. So they entered into a sharecropping arrangement with them. The owner provided housing, tools, mule, and land and the laborer payed them a large part of their crop</a:t>
            </a:r>
          </a:p>
          <a:p>
            <a:r>
              <a:rPr lang="en-US" dirty="0"/>
              <a:t>Other became tenant farmers, renting the land and bring their own equipment, but very few actually became landowners</a:t>
            </a:r>
          </a:p>
          <a:p>
            <a:r>
              <a:rPr lang="en-US" dirty="0"/>
              <a:t>If the laborer owed any money they could  not leave until the debt was paid, this was called debt peonage</a:t>
            </a:r>
          </a:p>
          <a:p>
            <a:endParaRPr lang="en-US" dirty="0"/>
          </a:p>
        </p:txBody>
      </p:sp>
    </p:spTree>
    <p:extLst>
      <p:ext uri="{BB962C8B-B14F-4D97-AF65-F5344CB8AC3E}">
        <p14:creationId xmlns:p14="http://schemas.microsoft.com/office/powerpoint/2010/main" val="249096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DFB3-1212-4569-A3B4-E4C0907A7987}"/>
              </a:ext>
            </a:extLst>
          </p:cNvPr>
          <p:cNvSpPr>
            <a:spLocks noGrp="1"/>
          </p:cNvSpPr>
          <p:nvPr>
            <p:ph type="title"/>
          </p:nvPr>
        </p:nvSpPr>
        <p:spPr>
          <a:xfrm>
            <a:off x="178981" y="177799"/>
            <a:ext cx="11834037" cy="1006475"/>
          </a:xfrm>
        </p:spPr>
        <p:txBody>
          <a:bodyPr/>
          <a:lstStyle/>
          <a:p>
            <a:pPr algn="ctr"/>
            <a:r>
              <a:rPr lang="en-US" dirty="0"/>
              <a:t>Reconstruction Comes To An End</a:t>
            </a:r>
          </a:p>
        </p:txBody>
      </p:sp>
      <p:sp>
        <p:nvSpPr>
          <p:cNvPr id="3" name="Content Placeholder 2">
            <a:extLst>
              <a:ext uri="{FF2B5EF4-FFF2-40B4-BE49-F238E27FC236}">
                <a16:creationId xmlns:a16="http://schemas.microsoft.com/office/drawing/2014/main" id="{7D55FDAD-FE78-4127-B110-3342F5A61732}"/>
              </a:ext>
            </a:extLst>
          </p:cNvPr>
          <p:cNvSpPr>
            <a:spLocks noGrp="1"/>
          </p:cNvSpPr>
          <p:nvPr>
            <p:ph idx="1"/>
          </p:nvPr>
        </p:nvSpPr>
        <p:spPr>
          <a:xfrm>
            <a:off x="178981" y="1010534"/>
            <a:ext cx="11834037" cy="5673727"/>
          </a:xfrm>
        </p:spPr>
        <p:txBody>
          <a:bodyPr numCol="2">
            <a:normAutofit/>
          </a:bodyPr>
          <a:lstStyle/>
          <a:p>
            <a:pPr marL="0" indent="0" algn="ctr">
              <a:buNone/>
            </a:pPr>
            <a:r>
              <a:rPr lang="en-US" dirty="0"/>
              <a:t>Election of 1876</a:t>
            </a:r>
          </a:p>
          <a:p>
            <a:r>
              <a:rPr lang="en-US" dirty="0"/>
              <a:t>Republican Rutherford B. Hayes and Democrat Samuel Tilden are competing for president. Tilden has the popular vote but not the electoral votes because of disputed results in Oregon, South Carolina, Louisiana and Florida</a:t>
            </a:r>
          </a:p>
          <a:p>
            <a:r>
              <a:rPr lang="en-US" dirty="0"/>
              <a:t>Compromise of 1877- Electoral votes given to Hayes who agreed to remove troops from the South and end Reconstruction</a:t>
            </a:r>
          </a:p>
          <a:p>
            <a:r>
              <a:rPr lang="en-US" dirty="0"/>
              <a:t>State legislatures quickly move to bar African Americans from voting or being part of the political process.</a:t>
            </a:r>
          </a:p>
          <a:p>
            <a:pPr marL="0" indent="0" algn="ctr">
              <a:buNone/>
            </a:pPr>
            <a:r>
              <a:rPr lang="en-US" dirty="0"/>
              <a:t>Reconstruction Fails</a:t>
            </a:r>
          </a:p>
          <a:p>
            <a:pPr marL="514350" indent="-514350">
              <a:buFont typeface="+mj-lt"/>
              <a:buAutoNum type="arabicPeriod"/>
            </a:pPr>
            <a:r>
              <a:rPr lang="en-US" dirty="0"/>
              <a:t>Legacy of Racism</a:t>
            </a:r>
          </a:p>
          <a:p>
            <a:pPr marL="514350" indent="-514350">
              <a:buFont typeface="+mj-lt"/>
              <a:buAutoNum type="arabicPeriod"/>
            </a:pPr>
            <a:r>
              <a:rPr lang="en-US" dirty="0"/>
              <a:t>Economic Dependence of African Americans</a:t>
            </a:r>
          </a:p>
          <a:p>
            <a:pPr marL="514350" indent="-514350">
              <a:buFont typeface="+mj-lt"/>
              <a:buAutoNum type="arabicPeriod"/>
            </a:pPr>
            <a:r>
              <a:rPr lang="en-US" dirty="0"/>
              <a:t>Freedmen lacking education and Political Experience</a:t>
            </a:r>
          </a:p>
          <a:p>
            <a:pPr marL="514350" indent="-514350">
              <a:buFont typeface="+mj-lt"/>
              <a:buAutoNum type="arabicPeriod"/>
            </a:pPr>
            <a:r>
              <a:rPr lang="en-US" dirty="0"/>
              <a:t>White Terrorism</a:t>
            </a:r>
          </a:p>
          <a:p>
            <a:pPr marL="514350" indent="-514350">
              <a:buFont typeface="+mj-lt"/>
              <a:buAutoNum type="arabicPeriod"/>
            </a:pPr>
            <a:r>
              <a:rPr lang="en-US" dirty="0"/>
              <a:t>Loss of Northern Interest in Reconstruction</a:t>
            </a:r>
          </a:p>
        </p:txBody>
      </p:sp>
    </p:spTree>
    <p:extLst>
      <p:ext uri="{BB962C8B-B14F-4D97-AF65-F5344CB8AC3E}">
        <p14:creationId xmlns:p14="http://schemas.microsoft.com/office/powerpoint/2010/main" val="342471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7756F-453E-443B-970B-35D9EA635308}"/>
              </a:ext>
            </a:extLst>
          </p:cNvPr>
          <p:cNvSpPr>
            <a:spLocks noGrp="1"/>
          </p:cNvSpPr>
          <p:nvPr>
            <p:ph type="title"/>
          </p:nvPr>
        </p:nvSpPr>
        <p:spPr>
          <a:xfrm>
            <a:off x="180754" y="184371"/>
            <a:ext cx="11919098" cy="1080903"/>
          </a:xfrm>
        </p:spPr>
        <p:txBody>
          <a:bodyPr/>
          <a:lstStyle/>
          <a:p>
            <a:pPr algn="ctr"/>
            <a:r>
              <a:rPr lang="en-US" dirty="0"/>
              <a:t>Segregated South and Losing the Right to Vote</a:t>
            </a:r>
          </a:p>
        </p:txBody>
      </p:sp>
      <p:sp>
        <p:nvSpPr>
          <p:cNvPr id="3" name="Content Placeholder 2">
            <a:extLst>
              <a:ext uri="{FF2B5EF4-FFF2-40B4-BE49-F238E27FC236}">
                <a16:creationId xmlns:a16="http://schemas.microsoft.com/office/drawing/2014/main" id="{022EADEC-535A-4388-8B5B-0737D371155F}"/>
              </a:ext>
            </a:extLst>
          </p:cNvPr>
          <p:cNvSpPr>
            <a:spLocks noGrp="1"/>
          </p:cNvSpPr>
          <p:nvPr>
            <p:ph idx="1"/>
          </p:nvPr>
        </p:nvSpPr>
        <p:spPr>
          <a:xfrm>
            <a:off x="180754" y="1265274"/>
            <a:ext cx="11812773" cy="5124451"/>
          </a:xfrm>
        </p:spPr>
        <p:txBody>
          <a:bodyPr>
            <a:normAutofit lnSpcReduction="10000"/>
          </a:bodyPr>
          <a:lstStyle/>
          <a:p>
            <a:r>
              <a:rPr lang="en-US" dirty="0"/>
              <a:t>With reconstruction over White Southern leaders sought to segregate the South via different methods</a:t>
            </a:r>
          </a:p>
          <a:p>
            <a:pPr lvl="1"/>
            <a:r>
              <a:rPr lang="en-US" dirty="0"/>
              <a:t>African Americans are terrorized by Ku Klux Klan and other groups</a:t>
            </a:r>
          </a:p>
          <a:p>
            <a:pPr lvl="1"/>
            <a:r>
              <a:rPr lang="en-US" dirty="0"/>
              <a:t>Lynching (hanging someone without trial) became commonplace</a:t>
            </a:r>
          </a:p>
          <a:p>
            <a:pPr lvl="1"/>
            <a:r>
              <a:rPr lang="en-US" dirty="0"/>
              <a:t>Sheriffs , police, judges, juries were all white and enforced laws selectively against blacks</a:t>
            </a:r>
          </a:p>
          <a:p>
            <a:pPr lvl="1"/>
            <a:r>
              <a:rPr lang="en-US" dirty="0"/>
              <a:t>Passing laws to prevent African Americans from voting</a:t>
            </a:r>
          </a:p>
          <a:p>
            <a:r>
              <a:rPr lang="en-US" dirty="0"/>
              <a:t>Literacy Tests- had to be able to read, asked more of black than white citizens</a:t>
            </a:r>
          </a:p>
          <a:p>
            <a:r>
              <a:rPr lang="en-US" dirty="0"/>
              <a:t>Poll Taxes- registration fee for voting and had to be paid prior to voting</a:t>
            </a:r>
          </a:p>
          <a:p>
            <a:r>
              <a:rPr lang="en-US" dirty="0"/>
              <a:t>Grandfather Clauses- if you were able to vote in 1867 then your descendants did not have to pay Poll Taxes or take the Literacy Test. Later declared unconstitutional.</a:t>
            </a:r>
          </a:p>
          <a:p>
            <a:r>
              <a:rPr lang="en-US" dirty="0"/>
              <a:t>This will lead to whites regaining control of the states and for the next 100 years they will vote Democrat </a:t>
            </a:r>
          </a:p>
        </p:txBody>
      </p:sp>
    </p:spTree>
    <p:extLst>
      <p:ext uri="{BB962C8B-B14F-4D97-AF65-F5344CB8AC3E}">
        <p14:creationId xmlns:p14="http://schemas.microsoft.com/office/powerpoint/2010/main" val="1796188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0FCE6877568A542B4D70BE17DD7F7B4" ma:contentTypeVersion="9" ma:contentTypeDescription="Create a new document." ma:contentTypeScope="" ma:versionID="7213798d7057d74dc249d44b92fff82d">
  <xsd:schema xmlns:xsd="http://www.w3.org/2001/XMLSchema" xmlns:xs="http://www.w3.org/2001/XMLSchema" xmlns:p="http://schemas.microsoft.com/office/2006/metadata/properties" xmlns:ns3="9052936f-b1d0-445e-9152-dc958500e70d" xmlns:ns4="4a8befff-c17c-4d23-9bb2-41ea6e70e7e7" targetNamespace="http://schemas.microsoft.com/office/2006/metadata/properties" ma:root="true" ma:fieldsID="74819bd10d947fa24778c302e1cf9ceb" ns3:_="" ns4:_="">
    <xsd:import namespace="9052936f-b1d0-445e-9152-dc958500e70d"/>
    <xsd:import namespace="4a8befff-c17c-4d23-9bb2-41ea6e70e7e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52936f-b1d0-445e-9152-dc958500e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8befff-c17c-4d23-9bb2-41ea6e70e7e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C07DD6-5F4D-46F3-98DC-42EFDF4F436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4a8befff-c17c-4d23-9bb2-41ea6e70e7e7"/>
    <ds:schemaRef ds:uri="9052936f-b1d0-445e-9152-dc958500e70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C0CC238-7F61-4FAE-8235-5E26402DCC98}">
  <ds:schemaRefs>
    <ds:schemaRef ds:uri="http://schemas.microsoft.com/sharepoint/v3/contenttype/forms"/>
  </ds:schemaRefs>
</ds:datastoreItem>
</file>

<file path=customXml/itemProps3.xml><?xml version="1.0" encoding="utf-8"?>
<ds:datastoreItem xmlns:ds="http://schemas.openxmlformats.org/officeDocument/2006/customXml" ds:itemID="{55A356B4-0789-4F43-8B92-F27F89753B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52936f-b1d0-445e-9152-dc958500e70d"/>
    <ds:schemaRef ds:uri="4a8befff-c17c-4d23-9bb2-41ea6e70e7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375</TotalTime>
  <Words>1190</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Reconstruction</vt:lpstr>
      <vt:lpstr>Early Plans for Reconstruction</vt:lpstr>
      <vt:lpstr>Johnson’s Plan vs Congress’s Plan</vt:lpstr>
      <vt:lpstr>Johnson’s Plan vs Congress’s Plan</vt:lpstr>
      <vt:lpstr>Congress’s Plan and Impeachment</vt:lpstr>
      <vt:lpstr>Reconstruction Governments in the South</vt:lpstr>
      <vt:lpstr>Economics of Reconstruction</vt:lpstr>
      <vt:lpstr>Reconstruction Comes To An End</vt:lpstr>
      <vt:lpstr>Segregated South and Losing the Right to Vote</vt:lpstr>
      <vt:lpstr>Racial Segregation aka Jim Crow</vt:lpstr>
      <vt:lpstr>Florida and Reconstruction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dc:title>
  <dc:creator>Pilamunga, Charles D.</dc:creator>
  <cp:lastModifiedBy>Pilamunga, Charles D.</cp:lastModifiedBy>
  <cp:revision>38</cp:revision>
  <dcterms:created xsi:type="dcterms:W3CDTF">2019-08-07T15:22:54Z</dcterms:created>
  <dcterms:modified xsi:type="dcterms:W3CDTF">2019-08-27T14:27:05Z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0x010100F0FCE6877568A542B4D70BE17DD7F7B4</vt:lpwstr>
  </property>
</Properties>
</file>