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7" r:id="rId17"/>
    <p:sldId id="272" r:id="rId18"/>
    <p:sldId id="273" r:id="rId19"/>
    <p:sldId id="28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90" r:id="rId30"/>
    <p:sldId id="283" r:id="rId31"/>
    <p:sldId id="284" r:id="rId32"/>
    <p:sldId id="285" r:id="rId33"/>
    <p:sldId id="288" r:id="rId34"/>
    <p:sldId id="286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855" autoAdjust="0"/>
    <p:restoredTop sz="91319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681F50-A2D6-4704-870D-29B350141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D597E-0076-463F-A5C2-7D3F282DC9A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01514-B193-4DCA-A16C-59CCC06A9BA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83B7E-B916-4DBC-B70E-0BFDAAA9753E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D54AF-ACD5-4126-B97A-F53E531E771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CD5864-48AE-4AA7-BD18-5D204640371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FF605-9B27-450B-882A-EF172EAF71C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01910-8646-4CE0-A65F-C74F1A1B756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AFF49-0049-4A33-8AE4-BC8F939C9AD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5A9E6-9494-405D-96B8-CC2E234768D3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11CBC-B753-49AC-BF9D-45565BCDC23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0CDFA-21FD-4888-92C3-EEE0355859F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8AC4E-7F28-4E87-9C97-43D4A3D143B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173ABC-8859-46CF-96C8-C0B5C0DD61A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C5CE3-E3FA-444E-8CF3-2911528356C0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8BA5A-17E5-43F1-973E-82961BBDFAE4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AC69E-EC93-4EB2-B675-B726D2AC858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29A9-2199-452C-8093-FE6E04679F9B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208EE-0F79-44A8-A3E6-6A65F3F5B3BA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30987-1697-4742-8C88-83D2277C3D45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64532-CC6C-4865-9D40-B58DCDF18297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8D301-4915-4679-80B2-1FBB20E25C8A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3EBA7-CDFF-49BB-B072-1506A52E6EA1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08710-FFB9-4181-9902-66346EEC1D8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DBF9B-AFDC-4A2E-9779-5B4A60AE999D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7CF483-9392-4618-8FA9-7E35BF645F01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46241-A588-4A5A-AAE6-847DDAFB44A1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A9C17-B181-4896-9E7B-D7AA88565360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E7449-CFF2-48E8-8E7C-E81DA86F4C8C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D3379-AB87-4D0C-838D-CB3CA1A9310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BCCAE-AC22-4EB9-ABA7-96B5C8E994B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3CEBF-E8A2-4C64-84F7-D044F16C445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9BDCF4-112D-47EB-845B-B473277D446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44FE2-3D88-42A8-8D45-6D6E0675BBE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D3A48-5311-4842-B43A-E172A8E9ACC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3638"/>
            <a:ext cx="4419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6122CC-4541-4D49-B8F8-0DAC04BF94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8C38B-2BEE-4AC0-A09A-83812AC9F0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8994B-B319-45EE-BB5A-E6E7D7C0B1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6000"/>
            <a:ext cx="2133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1200" y="6248400"/>
            <a:ext cx="5181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C6A7EC-A39D-4652-B8A2-2B88FE2456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F3EB2-F999-4D1C-B9A1-0A552305E8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A2019-C670-45F1-88BD-14CBE34E90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43C25-B30C-4E0A-B6DB-6759D349D2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192D-4C14-480D-BEFF-86328E2CEC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2CD10-410D-4FBC-B36B-96A6EBF791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B3422-8EFA-46EB-882A-A11CC8C693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588B3-415E-4CF1-A906-9AF1CDCEE8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A6548AC7-9791-4C02-B5AB-FDC5B06FE1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98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smtClean="0"/>
              <a:t>States and Societies of </a:t>
            </a:r>
            <a:br>
              <a:rPr lang="en-US" sz="4000" smtClean="0"/>
            </a:br>
            <a:r>
              <a:rPr lang="en-US" sz="4000" smtClean="0"/>
              <a:t>Sub-Saharan Africa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D169C-F4D5-4AE4-B0F5-108B48C86388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Trans-Saharan Trade and Islamic States in West Africa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r>
              <a:rPr lang="en-US" smtClean="0"/>
              <a:t>Desiccation of Sahara begins ca. 5000 B.C.E.</a:t>
            </a:r>
          </a:p>
          <a:p>
            <a:r>
              <a:rPr lang="en-US" smtClean="0"/>
              <a:t>Introduction of Arabian camels revolutionizes trade</a:t>
            </a:r>
          </a:p>
          <a:p>
            <a:pPr lvl="1"/>
            <a:r>
              <a:rPr lang="en-US" smtClean="0"/>
              <a:t>70-90 days to cross Sahara</a:t>
            </a:r>
          </a:p>
          <a:p>
            <a:r>
              <a:rPr lang="en-US" smtClean="0"/>
              <a:t>Arabs establish trading communities</a:t>
            </a:r>
          </a:p>
          <a:p>
            <a:pPr lvl="1"/>
            <a:r>
              <a:rPr lang="en-US" smtClean="0"/>
              <a:t>Gao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BE593-83C8-4F01-8CE9-8B70E3E35C0E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Kingdom of Ghana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related to modern State of Ghana</a:t>
            </a:r>
          </a:p>
          <a:p>
            <a:r>
              <a:rPr lang="en-US" smtClean="0"/>
              <a:t>Developed fourth to fifth century C.E.</a:t>
            </a:r>
          </a:p>
          <a:p>
            <a:r>
              <a:rPr lang="en-US" smtClean="0"/>
              <a:t>Protection against camel-driving raiders</a:t>
            </a:r>
          </a:p>
          <a:p>
            <a:r>
              <a:rPr lang="en-US" smtClean="0"/>
              <a:t>Center of African gold trade</a:t>
            </a:r>
          </a:p>
          <a:p>
            <a:pPr lvl="1"/>
            <a:r>
              <a:rPr lang="en-US" smtClean="0"/>
              <a:t>Imported from south to Ghana</a:t>
            </a:r>
          </a:p>
          <a:p>
            <a:r>
              <a:rPr lang="en-US" smtClean="0"/>
              <a:t>Also sold ivory, slaves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84DAF-77AB-49EE-B77A-6E439C5050B3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Koumbi-Saleh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Capital of kingdom of Ghana</a:t>
            </a:r>
          </a:p>
          <a:p>
            <a:r>
              <a:rPr lang="en-US" smtClean="0"/>
              <a:t>Principal trading center</a:t>
            </a:r>
          </a:p>
          <a:p>
            <a:r>
              <a:rPr lang="en-US" smtClean="0"/>
              <a:t>High point ninth to twelfth century</a:t>
            </a:r>
          </a:p>
          <a:p>
            <a:pPr lvl="1"/>
            <a:r>
              <a:rPr lang="en-US" smtClean="0"/>
              <a:t>Population 15,000-20,000</a:t>
            </a:r>
          </a:p>
          <a:p>
            <a:r>
              <a:rPr lang="en-US" smtClean="0"/>
              <a:t>Military, cultural center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FAA81-84BB-4BDB-9F46-4BE037FE93F6}" type="slidenum">
              <a:rPr lang="en-US" altLang="en-US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Islam in West Africa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Kings of Ghana convert, tenth century</a:t>
            </a:r>
          </a:p>
          <a:p>
            <a:r>
              <a:rPr lang="en-US" smtClean="0"/>
              <a:t>Positive impact on trade, relations with north Africa</a:t>
            </a:r>
          </a:p>
          <a:p>
            <a:r>
              <a:rPr lang="en-US" smtClean="0"/>
              <a:t>Synthesized Islam with local traditions</a:t>
            </a:r>
          </a:p>
          <a:p>
            <a:pPr lvl="1"/>
            <a:r>
              <a:rPr lang="en-US" smtClean="0"/>
              <a:t>Nearby Takrur, aggressive missionaries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D2565-92C3-4CC9-8F38-097513A025F2}" type="slidenum">
              <a:rPr lang="en-US" altLang="en-US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Sundiata (r. 1230-1255)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Empire of Mali extends over kingdom of Ghana</a:t>
            </a:r>
          </a:p>
          <a:p>
            <a:pPr lvl="1"/>
            <a:r>
              <a:rPr lang="en-US" smtClean="0"/>
              <a:t>Neighboring kingdoms as well</a:t>
            </a:r>
          </a:p>
          <a:p>
            <a:r>
              <a:rPr lang="en-US" smtClean="0"/>
              <a:t>Took greater advantage of trans-Saharan trade</a:t>
            </a:r>
          </a:p>
          <a:p>
            <a:r>
              <a:rPr lang="en-US" smtClean="0"/>
              <a:t>Nominally Muslim, but did not force conversions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8A8B6-42EE-4AAD-887F-A2A1591CDDEB}" type="slidenum">
              <a:rPr lang="en-US" altLang="en-US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Mansa Musa (r. 1312-1337)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Grand-nephew of Sundiata</a:t>
            </a:r>
          </a:p>
          <a:p>
            <a:r>
              <a:rPr lang="en-US" smtClean="0"/>
              <a:t>Fervent Muslim</a:t>
            </a:r>
          </a:p>
          <a:p>
            <a:r>
              <a:rPr lang="en-US" smtClean="0"/>
              <a:t>Performed hajj in 1324-25</a:t>
            </a:r>
          </a:p>
          <a:p>
            <a:pPr lvl="1"/>
            <a:r>
              <a:rPr lang="en-US" smtClean="0"/>
              <a:t>Constructed numerous mosques</a:t>
            </a:r>
          </a:p>
          <a:p>
            <a:pPr lvl="1"/>
            <a:r>
              <a:rPr lang="en-US" smtClean="0"/>
              <a:t>Supported Muslim scholars</a:t>
            </a:r>
          </a:p>
          <a:p>
            <a:r>
              <a:rPr lang="en-US" smtClean="0"/>
              <a:t>Empire declines after his rule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48FBC-598E-4854-97C7-73E48F4E6ECC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Mansa Musa</a:t>
            </a:r>
          </a:p>
        </p:txBody>
      </p:sp>
      <p:pic>
        <p:nvPicPr>
          <p:cNvPr id="19459" name="Picture 5" descr="African_ki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25625" y="1447800"/>
            <a:ext cx="5492750" cy="4530725"/>
          </a:xfr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8372F-1BF3-4F6D-930D-1893EF02B3EC}" type="slidenum">
              <a:rPr lang="en-US" altLang="en-US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Indian Ocean Trade and Islamic States in East Africa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r>
              <a:rPr lang="en-US" smtClean="0"/>
              <a:t>East coast maritime trade weak until second century</a:t>
            </a:r>
          </a:p>
          <a:p>
            <a:r>
              <a:rPr lang="en-US" smtClean="0"/>
              <a:t>Bantu peoples populate coast</a:t>
            </a:r>
          </a:p>
          <a:p>
            <a:r>
              <a:rPr lang="en-US" smtClean="0"/>
              <a:t>Swahili (“coasters”) engage in trade with Arabs</a:t>
            </a:r>
          </a:p>
          <a:p>
            <a:pPr lvl="1"/>
            <a:r>
              <a:rPr lang="en-US" smtClean="0"/>
              <a:t>Language a form of Bantu, influenced by Arabic</a:t>
            </a:r>
          </a:p>
          <a:p>
            <a:r>
              <a:rPr lang="en-US" smtClean="0"/>
              <a:t>Tenth century, trade increases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E5C42-207F-4320-9D66-4DE171BA97F4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Swahili City-States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Great wealth, eleventh to twelfth century C.E.</a:t>
            </a:r>
          </a:p>
          <a:p>
            <a:r>
              <a:rPr lang="en-US" smtClean="0"/>
              <a:t>Development of city-states</a:t>
            </a:r>
          </a:p>
          <a:p>
            <a:r>
              <a:rPr lang="en-US" smtClean="0"/>
              <a:t>Architecture moved from wood/mud to coral, stone</a:t>
            </a:r>
          </a:p>
          <a:p>
            <a:r>
              <a:rPr lang="en-US" smtClean="0"/>
              <a:t>Chinese silk, porcelain imported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2DA4-5D2C-4604-9655-A67984EB69FC}" type="slidenum">
              <a:rPr lang="en-US" altLang="en-US"/>
              <a:pPr>
                <a:defRPr/>
              </a:pPr>
              <a:t>18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Nok Sculpture</a:t>
            </a:r>
          </a:p>
        </p:txBody>
      </p:sp>
      <p:pic>
        <p:nvPicPr>
          <p:cNvPr id="22531" name="Picture 5" descr="Nok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5450" y="1447800"/>
            <a:ext cx="5753100" cy="4530725"/>
          </a:xfr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0798D-AE8B-4F91-BB03-786377AA49BF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Early African Migrations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Bantu-speaking peoples settle south of equator</a:t>
            </a:r>
          </a:p>
          <a:p>
            <a:r>
              <a:rPr lang="en-US" smtClean="0"/>
              <a:t>Agriculture, herding spreads with Bantu migrations</a:t>
            </a:r>
          </a:p>
          <a:p>
            <a:r>
              <a:rPr lang="en-US" smtClean="0"/>
              <a:t>Iron metallurgy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2C9B0-DA6B-416B-8CCF-17235F786FE6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Kilwa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City-state on east African coast</a:t>
            </a:r>
          </a:p>
          <a:p>
            <a:r>
              <a:rPr lang="en-US" smtClean="0"/>
              <a:t>Fishing, limited trade, 800-1000 C.E.</a:t>
            </a:r>
          </a:p>
          <a:p>
            <a:r>
              <a:rPr lang="en-US" smtClean="0"/>
              <a:t>Turn to agriculture, increased trade in pottery and stoneware</a:t>
            </a:r>
          </a:p>
          <a:p>
            <a:r>
              <a:rPr lang="en-US" smtClean="0"/>
              <a:t>Major trading center by fourteenth century</a:t>
            </a:r>
          </a:p>
          <a:p>
            <a:pPr lvl="1"/>
            <a:r>
              <a:rPr lang="en-US" smtClean="0"/>
              <a:t>Exporting over a ton of gold per year by fifteenth century C.E.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F0AB4-5F6E-440B-846A-8E9DFB19C5B3}" type="slidenum">
              <a:rPr lang="en-US" altLang="en-US"/>
              <a:pPr>
                <a:defRPr/>
              </a:pPr>
              <a:t>20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Zimbabwe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“Dwelling of the chief”</a:t>
            </a:r>
          </a:p>
          <a:p>
            <a:r>
              <a:rPr lang="en-US" smtClean="0"/>
              <a:t>Stone complex called “Great Zimbabwe” built early thirteenth century C.E., capital</a:t>
            </a:r>
          </a:p>
          <a:p>
            <a:r>
              <a:rPr lang="en-US" smtClean="0"/>
              <a:t>Population 18,000 in late fifteenth century</a:t>
            </a:r>
          </a:p>
          <a:p>
            <a:r>
              <a:rPr lang="en-US" smtClean="0"/>
              <a:t>Managed trade between internal and coastal regions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EECF0-F112-4945-A0D3-7CE46B38B2EB}" type="slidenum">
              <a:rPr lang="en-US" altLang="en-US"/>
              <a:pPr>
                <a:defRPr/>
              </a:pPr>
              <a:t>21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Islam in East Africa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Ruling elites in east Africa accept Islam without forcing general population to convert</a:t>
            </a:r>
          </a:p>
          <a:p>
            <a:r>
              <a:rPr lang="en-US" smtClean="0"/>
              <a:t>Often retained pagan religious traditions and practices</a:t>
            </a:r>
          </a:p>
          <a:p>
            <a:r>
              <a:rPr lang="en-US" smtClean="0"/>
              <a:t>Islam serves as social glue with other merchants, states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EE147-93DC-41AE-BBD5-62A4A241406D}" type="slidenum">
              <a:rPr lang="en-US" altLang="en-US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Arabian Society and Cultural Development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r>
              <a:rPr lang="en-US" smtClean="0"/>
              <a:t>Some kingdoms, empires, city-states with well-defined classes</a:t>
            </a:r>
          </a:p>
          <a:p>
            <a:pPr lvl="1"/>
            <a:r>
              <a:rPr lang="en-US" smtClean="0"/>
              <a:t>Ruling elites</a:t>
            </a:r>
          </a:p>
          <a:p>
            <a:pPr lvl="1"/>
            <a:r>
              <a:rPr lang="en-US" smtClean="0"/>
              <a:t>Merchant class</a:t>
            </a:r>
          </a:p>
          <a:p>
            <a:pPr lvl="1"/>
            <a:r>
              <a:rPr lang="en-US" smtClean="0"/>
              <a:t>Peasant class</a:t>
            </a:r>
          </a:p>
          <a:p>
            <a:r>
              <a:rPr lang="en-US" smtClean="0"/>
              <a:t>Other areas in sub-Saharan Africa continue to use traditional kin-based groups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4F36F-8B89-4468-B5F6-75B019D529D7}" type="slidenum">
              <a:rPr lang="en-US" altLang="en-US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Kinship Groups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Extended families, clans</a:t>
            </a:r>
          </a:p>
          <a:p>
            <a:r>
              <a:rPr lang="en-US" smtClean="0"/>
              <a:t>Idea of private property less prevalent</a:t>
            </a:r>
          </a:p>
          <a:p>
            <a:r>
              <a:rPr lang="en-US" smtClean="0"/>
              <a:t>Land held communally </a:t>
            </a:r>
          </a:p>
          <a:p>
            <a:r>
              <a:rPr lang="en-US" smtClean="0"/>
              <a:t>Harvests distributed by elders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FB020-C1E9-4016-9EBE-4DE26E7AAF1F}" type="slidenum">
              <a:rPr lang="en-US" altLang="en-US"/>
              <a:pPr>
                <a:defRPr/>
              </a:pPr>
              <a:t>24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Sex and Gender Relations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Men work with specialized skills</a:t>
            </a:r>
          </a:p>
          <a:p>
            <a:pPr lvl="1"/>
            <a:r>
              <a:rPr lang="en-US" smtClean="0"/>
              <a:t>Tanning, iron work</a:t>
            </a:r>
          </a:p>
          <a:p>
            <a:pPr lvl="1"/>
            <a:r>
              <a:rPr lang="en-US" smtClean="0"/>
              <a:t>Heavy labor</a:t>
            </a:r>
          </a:p>
          <a:p>
            <a:r>
              <a:rPr lang="en-US" smtClean="0"/>
              <a:t>Both sexes work in agriculture</a:t>
            </a:r>
          </a:p>
          <a:p>
            <a:r>
              <a:rPr lang="en-US" smtClean="0"/>
              <a:t>Male rule more common, but some expanded roles for women</a:t>
            </a:r>
          </a:p>
          <a:p>
            <a:pPr lvl="1"/>
            <a:r>
              <a:rPr lang="en-US" smtClean="0"/>
              <a:t>Merchants, some military activity</a:t>
            </a:r>
          </a:p>
          <a:p>
            <a:r>
              <a:rPr lang="en-US" smtClean="0"/>
              <a:t>Islamic norms slow to penetrate African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91AC5-B04C-4FE8-81E5-731422247CC5}" type="slidenum">
              <a:rPr lang="en-US" altLang="en-US"/>
              <a:pPr>
                <a:defRPr/>
              </a:pPr>
              <a:t>25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 Grades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From early agricultural period, Sudan</a:t>
            </a:r>
          </a:p>
          <a:p>
            <a:r>
              <a:rPr lang="en-US" smtClean="0"/>
              <a:t>Peer groups of single age cohort</a:t>
            </a:r>
          </a:p>
          <a:p>
            <a:r>
              <a:rPr lang="en-US" smtClean="0"/>
              <a:t>Crosses lines of family and kinship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2D9CB-DA5D-4B60-B48E-C095D224D862}" type="slidenum">
              <a:rPr lang="en-US" altLang="en-US"/>
              <a:pPr>
                <a:defRPr/>
              </a:pPr>
              <a:t>26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Slavery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Practiced since ancient times</a:t>
            </a:r>
          </a:p>
          <a:p>
            <a:r>
              <a:rPr lang="en-US" smtClean="0"/>
              <a:t>Most slaves captives of war</a:t>
            </a:r>
          </a:p>
          <a:p>
            <a:pPr lvl="1"/>
            <a:r>
              <a:rPr lang="en-US" smtClean="0"/>
              <a:t>Debtors</a:t>
            </a:r>
          </a:p>
          <a:p>
            <a:pPr lvl="1"/>
            <a:r>
              <a:rPr lang="en-US" smtClean="0"/>
              <a:t>Suspected witches</a:t>
            </a:r>
          </a:p>
          <a:p>
            <a:pPr lvl="1"/>
            <a:r>
              <a:rPr lang="en-US" smtClean="0"/>
              <a:t>Criminals</a:t>
            </a:r>
          </a:p>
          <a:p>
            <a:r>
              <a:rPr lang="en-US" smtClean="0"/>
              <a:t>Used principally in agricultural labor</a:t>
            </a:r>
          </a:p>
          <a:p>
            <a:r>
              <a:rPr lang="en-US" smtClean="0"/>
              <a:t>Slaves a form of personal wealth, social status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D75C9-7A87-41EE-8408-2AA45065E612}" type="slidenum">
              <a:rPr lang="en-US" altLang="en-US"/>
              <a:pPr>
                <a:defRPr/>
              </a:pPr>
              <a:t>27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Slave Trading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Increased trans-Saharan and Indian Ocean trade stimulates slave trade, ninth century C.E.</a:t>
            </a:r>
          </a:p>
          <a:p>
            <a:r>
              <a:rPr lang="en-US" smtClean="0"/>
              <a:t>Africa replaces eastern Europe as principal source of slaves</a:t>
            </a:r>
          </a:p>
          <a:p>
            <a:r>
              <a:rPr lang="en-US" smtClean="0"/>
              <a:t>Creates internal African slave trade</a:t>
            </a:r>
          </a:p>
          <a:p>
            <a:pPr lvl="1"/>
            <a:r>
              <a:rPr lang="en-US" smtClean="0"/>
              <a:t>More powerful states attack smaller kinship-based groups</a:t>
            </a:r>
          </a:p>
          <a:p>
            <a:pPr lvl="1"/>
            <a:r>
              <a:rPr lang="en-US" smtClean="0"/>
              <a:t>10,000-20,000 slaves per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48AB1-26E3-43D5-83E3-14E4C2FC8514}" type="slidenum">
              <a:rPr lang="en-US" altLang="en-US"/>
              <a:pPr>
                <a:defRPr/>
              </a:pPr>
              <a:t>28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Arabian Swahili Slave Trade</a:t>
            </a:r>
          </a:p>
        </p:txBody>
      </p:sp>
      <p:pic>
        <p:nvPicPr>
          <p:cNvPr id="32771" name="Picture 5" descr="trader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5450" y="1447800"/>
            <a:ext cx="5753100" cy="4530725"/>
          </a:xfr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24342-670D-4E51-ABBE-92945EA891CE}" type="slidenum">
              <a:rPr lang="en-US" altLang="en-US"/>
              <a:pPr>
                <a:defRPr/>
              </a:pPr>
              <a:t>29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Cultivation of Bananas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Domesticated in southeast Asia</a:t>
            </a:r>
          </a:p>
          <a:p>
            <a:r>
              <a:rPr lang="en-US" smtClean="0"/>
              <a:t>Malay sailors colonize Madagascar, 300-500 C.E.</a:t>
            </a:r>
          </a:p>
          <a:p>
            <a:pPr lvl="1"/>
            <a:r>
              <a:rPr lang="en-US" smtClean="0"/>
              <a:t>Introduce bananas, yams, chickens</a:t>
            </a:r>
          </a:p>
          <a:p>
            <a:r>
              <a:rPr lang="en-US" smtClean="0"/>
              <a:t>Well-adapted to African climate</a:t>
            </a:r>
          </a:p>
          <a:p>
            <a:r>
              <a:rPr lang="en-US" smtClean="0"/>
              <a:t>Food supply increases with this key crop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1F638-514A-4A12-8024-8A8A457D376A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Zanj Revolt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Slaves from Swahili coast exported to work in Mesopotamia</a:t>
            </a:r>
          </a:p>
          <a:p>
            <a:pPr lvl="1"/>
            <a:r>
              <a:rPr lang="en-US" smtClean="0"/>
              <a:t>Sugarcane plantations</a:t>
            </a:r>
          </a:p>
          <a:p>
            <a:pPr lvl="1"/>
            <a:r>
              <a:rPr lang="en-US" smtClean="0"/>
              <a:t>Salt deposits</a:t>
            </a:r>
          </a:p>
          <a:p>
            <a:r>
              <a:rPr lang="en-US" smtClean="0"/>
              <a:t>869 C.E., slave Ali bin Muhammad mounts revolt of 15,000 slaves</a:t>
            </a:r>
          </a:p>
          <a:p>
            <a:r>
              <a:rPr lang="en-US" smtClean="0"/>
              <a:t>Captures Basra</a:t>
            </a:r>
          </a:p>
          <a:p>
            <a:r>
              <a:rPr lang="en-US" smtClean="0"/>
              <a:t>Later crushed by Abbasids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89094-710E-4E87-B5EA-EC55A21614C9}" type="slidenum">
              <a:rPr lang="en-US" altLang="en-US"/>
              <a:pPr>
                <a:defRPr/>
              </a:pPr>
              <a:t>30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African Religion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Great diversity of religious belief</a:t>
            </a:r>
          </a:p>
          <a:p>
            <a:pPr>
              <a:lnSpc>
                <a:spcPct val="90000"/>
              </a:lnSpc>
            </a:pPr>
            <a:r>
              <a:rPr lang="en-US" smtClean="0"/>
              <a:t>Common element: single male creator god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Lesser deities associated with natural phenomena</a:t>
            </a:r>
          </a:p>
          <a:p>
            <a:pPr>
              <a:lnSpc>
                <a:spcPct val="90000"/>
              </a:lnSpc>
            </a:pPr>
            <a:r>
              <a:rPr lang="en-US" smtClean="0"/>
              <a:t>Ancestor worship</a:t>
            </a:r>
          </a:p>
          <a:p>
            <a:pPr>
              <a:lnSpc>
                <a:spcPct val="90000"/>
              </a:lnSpc>
            </a:pPr>
            <a:r>
              <a:rPr lang="en-US" smtClean="0"/>
              <a:t>Diviners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Religious specialists, principally men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Oracle reading, spells, other rituals</a:t>
            </a:r>
          </a:p>
          <a:p>
            <a:pPr>
              <a:lnSpc>
                <a:spcPct val="90000"/>
              </a:lnSpc>
            </a:pPr>
            <a:r>
              <a:rPr lang="en-US" smtClean="0"/>
              <a:t>Limited emphasis on theology</a:t>
            </a:r>
          </a:p>
          <a:p>
            <a:pPr>
              <a:lnSpc>
                <a:spcPct val="90000"/>
              </a:lnSpc>
            </a:pPr>
            <a:r>
              <a:rPr lang="en-US" smtClean="0"/>
              <a:t>Morality, balance of nature important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65D02-0287-475A-AAB9-6A158966B1E8}" type="slidenum">
              <a:rPr lang="en-US" altLang="en-US"/>
              <a:pPr>
                <a:defRPr/>
              </a:pPr>
              <a:t>31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Christianity in North Africa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mtClean="0"/>
              <a:t>First century: popular in Egypt, north Africa</a:t>
            </a:r>
          </a:p>
          <a:p>
            <a:pPr lvl="1"/>
            <a:r>
              <a:rPr lang="en-US" smtClean="0"/>
              <a:t>Initially weak in sub-Saharan Africa</a:t>
            </a:r>
          </a:p>
          <a:p>
            <a:r>
              <a:rPr lang="en-US" smtClean="0"/>
              <a:t>The Christian Kingdom of Axum, fourth century C.E.</a:t>
            </a:r>
          </a:p>
          <a:p>
            <a:pPr lvl="1"/>
            <a:r>
              <a:rPr lang="en-US" smtClean="0"/>
              <a:t>Ethiopia</a:t>
            </a:r>
          </a:p>
          <a:p>
            <a:pPr lvl="1"/>
            <a:r>
              <a:rPr lang="en-US" smtClean="0"/>
              <a:t>Merchants, then kings convert</a:t>
            </a:r>
          </a:p>
          <a:p>
            <a:pPr lvl="1"/>
            <a:r>
              <a:rPr lang="en-US" smtClean="0"/>
              <a:t>Bible translated into Ethiopian</a:t>
            </a:r>
          </a:p>
          <a:p>
            <a:pPr lvl="1"/>
            <a:r>
              <a:rPr lang="en-US" smtClean="0"/>
              <a:t>Isolated during Islamic period, renaissance during twelfth century C.E.</a:t>
            </a:r>
          </a:p>
          <a:p>
            <a:pPr lvl="1"/>
            <a:r>
              <a:rPr lang="en-US" smtClean="0"/>
              <a:t>Massive churches carved out of solid rock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B0450-DF8E-43D7-8DE7-338E71AC53D1}" type="slidenum">
              <a:rPr lang="en-US" altLang="en-US"/>
              <a:pPr>
                <a:defRPr/>
              </a:pPr>
              <a:t>32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Obelisk at Axum</a:t>
            </a:r>
          </a:p>
        </p:txBody>
      </p:sp>
      <p:pic>
        <p:nvPicPr>
          <p:cNvPr id="36867" name="Picture 5" descr="axum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5450" y="1447800"/>
            <a:ext cx="5753100" cy="4530725"/>
          </a:xfr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33ADB-8F61-453B-A8D3-98369C3CCBEC}" type="slidenum">
              <a:rPr lang="en-US" altLang="en-US"/>
              <a:pPr>
                <a:defRPr/>
              </a:pPr>
              <a:t>33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Ethiopian Christianity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Isolation from other Christian areas until sixteenth century</a:t>
            </a:r>
          </a:p>
          <a:p>
            <a:r>
              <a:rPr lang="en-US" smtClean="0"/>
              <a:t>Independent development</a:t>
            </a:r>
          </a:p>
          <a:p>
            <a:r>
              <a:rPr lang="en-US" smtClean="0"/>
              <a:t>Strong African influence</a:t>
            </a:r>
          </a:p>
          <a:p>
            <a:pPr lvl="1"/>
            <a:r>
              <a:rPr lang="en-US" smtClean="0"/>
              <a:t>Spirit world</a:t>
            </a:r>
          </a:p>
          <a:p>
            <a:pPr lvl="1"/>
            <a:r>
              <a:rPr lang="en-US" smtClean="0"/>
              <a:t>amulets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CFDB6-3BAE-449C-B14C-CEF8AD21336B}" type="slidenum">
              <a:rPr lang="en-US" altLang="en-US"/>
              <a:pPr>
                <a:defRPr/>
              </a:pPr>
              <a:t>34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Population Growth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381000" y="1676400"/>
          <a:ext cx="8223250" cy="4530725"/>
        </p:xfrm>
        <a:graphic>
          <a:graphicData uri="http://schemas.openxmlformats.org/presentationml/2006/ole">
            <p:oleObj spid="_x0000_s1026" name="Chart" r:id="rId4" imgW="8229600" imgH="4533900" progId="MSGraph.Chart.8">
              <p:embed followColorScheme="full"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3293F-20D9-400E-B3D8-0924C2D48D28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Kin-Based Societies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Stateless, segmented societies</a:t>
            </a:r>
          </a:p>
          <a:p>
            <a:r>
              <a:rPr lang="en-US" smtClean="0"/>
              <a:t>No elaborate hierarchies, bureaucracies</a:t>
            </a:r>
          </a:p>
          <a:p>
            <a:r>
              <a:rPr lang="en-US" smtClean="0"/>
              <a:t>Average population of village: one hundred</a:t>
            </a:r>
          </a:p>
          <a:p>
            <a:r>
              <a:rPr lang="en-US" smtClean="0"/>
              <a:t>Ruled by elders</a:t>
            </a:r>
          </a:p>
          <a:p>
            <a:r>
              <a:rPr lang="en-US" smtClean="0"/>
              <a:t>Network of villages resolve disputes in ad hoc manner</a:t>
            </a:r>
          </a:p>
          <a:p>
            <a:r>
              <a:rPr lang="en-US" smtClean="0"/>
              <a:t>Higher government authorities rare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780D7-1063-4821-9DF5-4C5F9568A696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Chiefdoms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Population pressures after 1000 C.E. increase competition, disputes</a:t>
            </a:r>
          </a:p>
          <a:p>
            <a:r>
              <a:rPr lang="en-US" smtClean="0"/>
              <a:t>Small chiefdoms appear, overrule kin-based groups</a:t>
            </a:r>
          </a:p>
          <a:p>
            <a:r>
              <a:rPr lang="en-US" smtClean="0"/>
              <a:t>Small kingdoms form</a:t>
            </a:r>
          </a:p>
          <a:p>
            <a:pPr lvl="1"/>
            <a:r>
              <a:rPr lang="en-US" smtClean="0"/>
              <a:t>Ife, Benin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53AD5-6A5E-450A-B959-B9034F03CB77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Kingdoms, Empires, and City-States of Sub-Saharan Africa, 800-1500 C.E.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3FE11-A1D5-4C9A-B266-1E40B6CA082B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10247" name="Picture 7" descr="ben85646_m18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200" y="1536700"/>
            <a:ext cx="4027488" cy="4495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Kingdom of Kongo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Basin of the Congo (Zaire) river</a:t>
            </a:r>
          </a:p>
          <a:p>
            <a:r>
              <a:rPr lang="en-US" smtClean="0"/>
              <a:t>Conglomeration of several village alliances</a:t>
            </a:r>
          </a:p>
          <a:p>
            <a:r>
              <a:rPr lang="en-US" smtClean="0"/>
              <a:t>Participated actively in trade networks</a:t>
            </a:r>
          </a:p>
          <a:p>
            <a:r>
              <a:rPr lang="en-US" smtClean="0"/>
              <a:t>Most centralized rule of the early Bantu kingdoms</a:t>
            </a:r>
          </a:p>
          <a:p>
            <a:r>
              <a:rPr lang="en-US" smtClean="0"/>
              <a:t>Royal currency: cowries</a:t>
            </a:r>
          </a:p>
          <a:p>
            <a:r>
              <a:rPr lang="en-US" smtClean="0"/>
              <a:t>Ruled fourteenth to seventeenth century, until undermined by Portuguese slave traders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74476-B344-4F45-B340-8D21047EDAF3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Islamic Kingdoms and Empires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Islam spreads to west Africa </a:t>
            </a:r>
          </a:p>
          <a:p>
            <a:pPr lvl="1"/>
            <a:r>
              <a:rPr lang="en-US" smtClean="0"/>
              <a:t>Trans-Saharan caravans</a:t>
            </a:r>
          </a:p>
          <a:p>
            <a:pPr lvl="1"/>
            <a:r>
              <a:rPr lang="en-US" smtClean="0"/>
              <a:t>Coastal east Africa through maritime trade</a:t>
            </a:r>
          </a:p>
          <a:p>
            <a:r>
              <a:rPr lang="en-US" smtClean="0"/>
              <a:t>Profound influence after eighth century</a:t>
            </a:r>
          </a:p>
          <a:p>
            <a:pPr lvl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55BD4-8644-4EA3-A553-A0683D8FE108}" type="slidenum">
              <a:rPr lang="en-US" altLang="en-US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3"/>
  <p:tag name="MMPROD_UIDATA" val="&lt;database version=&quot;7.0&quot;&gt;&lt;object type=&quot;1&quot; unique_id=&quot;10001&quot;&gt;&lt;object type=&quot;8&quot; unique_id=&quot;11431&quot;&gt;&lt;/object&gt;&lt;object type=&quot;2&quot; unique_id=&quot;11432&quot;&gt;&lt;object type=&quot;3&quot; unique_id=&quot;11433&quot;&gt;&lt;property id=&quot;20148&quot; value=&quot;5&quot;/&gt;&lt;property id=&quot;20300&quot; value=&quot;Slide 1 - &amp;quot;Chapter 18&amp;quot;&quot;/&gt;&lt;property id=&quot;20307&quot; value=&quot;256&quot;/&gt;&lt;/object&gt;&lt;object type=&quot;3&quot; unique_id=&quot;11434&quot;&gt;&lt;property id=&quot;20148&quot; value=&quot;5&quot;/&gt;&lt;property id=&quot;20300&quot; value=&quot;Slide 2 - &amp;quot;Effects of Early African Migrations&amp;quot;&quot;/&gt;&lt;property id=&quot;20307&quot; value=&quot;257&quot;/&gt;&lt;/object&gt;&lt;object type=&quot;3&quot; unique_id=&quot;11435&quot;&gt;&lt;property id=&quot;20148&quot; value=&quot;5&quot;/&gt;&lt;property id=&quot;20300&quot; value=&quot;Slide 3 - &amp;quot;Cultivation of Bananas&amp;quot;&quot;/&gt;&lt;property id=&quot;20307&quot; value=&quot;259&quot;/&gt;&lt;/object&gt;&lt;object type=&quot;3&quot; unique_id=&quot;11436&quot;&gt;&lt;property id=&quot;20148&quot; value=&quot;5&quot;/&gt;&lt;property id=&quot;20300&quot; value=&quot;Slide 4 - &amp;quot;Population Growth&amp;quot;&quot;/&gt;&lt;property id=&quot;20307&quot; value=&quot;260&quot;/&gt;&lt;/object&gt;&lt;object type=&quot;3&quot; unique_id=&quot;11437&quot;&gt;&lt;property id=&quot;20148&quot; value=&quot;5&quot;/&gt;&lt;property id=&quot;20300&quot; value=&quot;Slide 5 - &amp;quot;Kin-Based Societies&amp;quot;&quot;/&gt;&lt;property id=&quot;20307&quot; value=&quot;261&quot;/&gt;&lt;/object&gt;&lt;object type=&quot;3&quot; unique_id=&quot;11438&quot;&gt;&lt;property id=&quot;20148&quot; value=&quot;5&quot;/&gt;&lt;property id=&quot;20300&quot; value=&quot;Slide 6 - &amp;quot;Chiefdoms&amp;quot;&quot;/&gt;&lt;property id=&quot;20307&quot; value=&quot;262&quot;/&gt;&lt;/object&gt;&lt;object type=&quot;3&quot; unique_id=&quot;11439&quot;&gt;&lt;property id=&quot;20148&quot; value=&quot;5&quot;/&gt;&lt;property id=&quot;20300&quot; value=&quot;Slide 7 - &amp;quot;Kingdoms, Empires, and City-States of Sub-Saharan Africa, 800-1500 C.E.&amp;quot;&quot;/&gt;&lt;property id=&quot;20307&quot; value=&quot;263&quot;/&gt;&lt;/object&gt;&lt;object type=&quot;3&quot; unique_id=&quot;11440&quot;&gt;&lt;property id=&quot;20148&quot; value=&quot;5&quot;/&gt;&lt;property id=&quot;20300&quot; value=&quot;Slide 8 - &amp;quot;Kingdom of Kongo&amp;quot;&quot;/&gt;&lt;property id=&quot;20307&quot; value=&quot;264&quot;/&gt;&lt;/object&gt;&lt;object type=&quot;3&quot; unique_id=&quot;11441&quot;&gt;&lt;property id=&quot;20148&quot; value=&quot;5&quot;/&gt;&lt;property id=&quot;20300&quot; value=&quot;Slide 9 - &amp;quot;Islamic Kingdoms and Empires&amp;quot;&quot;/&gt;&lt;property id=&quot;20307&quot; value=&quot;265&quot;/&gt;&lt;/object&gt;&lt;object type=&quot;3&quot; unique_id=&quot;11442&quot;&gt;&lt;property id=&quot;20148&quot; value=&quot;5&quot;/&gt;&lt;property id=&quot;20300&quot; value=&quot;Slide 10 - &amp;quot;Trans-Saharan Trade and Islamic States in West Africa&amp;quot;&quot;/&gt;&lt;property id=&quot;20307&quot; value=&quot;266&quot;/&gt;&lt;/object&gt;&lt;object type=&quot;3&quot; unique_id=&quot;11443&quot;&gt;&lt;property id=&quot;20148&quot; value=&quot;5&quot;/&gt;&lt;property id=&quot;20300&quot; value=&quot;Slide 11 - &amp;quot;The Kingdom of Ghana&amp;quot;&quot;/&gt;&lt;property id=&quot;20307&quot; value=&quot;267&quot;/&gt;&lt;/object&gt;&lt;object type=&quot;3&quot; unique_id=&quot;11444&quot;&gt;&lt;property id=&quot;20148&quot; value=&quot;5&quot;/&gt;&lt;property id=&quot;20300&quot; value=&quot;Slide 12 - &amp;quot;Koumbi-Saleh&amp;quot;&quot;/&gt;&lt;property id=&quot;20307&quot; value=&quot;268&quot;/&gt;&lt;/object&gt;&lt;object type=&quot;3&quot; unique_id=&quot;11445&quot;&gt;&lt;property id=&quot;20148&quot; value=&quot;5&quot;/&gt;&lt;property id=&quot;20300&quot; value=&quot;Slide 13 - &amp;quot;Islam in West Africa&amp;quot;&quot;/&gt;&lt;property id=&quot;20307&quot; value=&quot;269&quot;/&gt;&lt;/object&gt;&lt;object type=&quot;3&quot; unique_id=&quot;11446&quot;&gt;&lt;property id=&quot;20148&quot; value=&quot;5&quot;/&gt;&lt;property id=&quot;20300&quot; value=&quot;Slide 14 - &amp;quot;Sundiata (r. 1230-1255)&amp;quot;&quot;/&gt;&lt;property id=&quot;20307&quot; value=&quot;270&quot;/&gt;&lt;/object&gt;&lt;object type=&quot;3&quot; unique_id=&quot;11447&quot;&gt;&lt;property id=&quot;20148&quot; value=&quot;5&quot;/&gt;&lt;property id=&quot;20300&quot; value=&quot;Slide 15 - &amp;quot;Mansa Musa (r. 1312-1337)&amp;quot;&quot;/&gt;&lt;property id=&quot;20307&quot; value=&quot;271&quot;/&gt;&lt;/object&gt;&lt;object type=&quot;3&quot; unique_id=&quot;11448&quot;&gt;&lt;property id=&quot;20148&quot; value=&quot;5&quot;/&gt;&lt;property id=&quot;20300&quot; value=&quot;Slide 16 - &amp;quot;Mansa Musa&amp;quot;&quot;/&gt;&lt;property id=&quot;20307&quot; value=&quot;287&quot;/&gt;&lt;/object&gt;&lt;object type=&quot;3&quot; unique_id=&quot;11449&quot;&gt;&lt;property id=&quot;20148&quot; value=&quot;5&quot;/&gt;&lt;property id=&quot;20300&quot; value=&quot;Slide 17 - &amp;quot;The Indian Ocean Trade and Islamic States in East Africa&amp;quot;&quot;/&gt;&lt;property id=&quot;20307&quot; value=&quot;272&quot;/&gt;&lt;/object&gt;&lt;object type=&quot;3&quot; unique_id=&quot;11450&quot;&gt;&lt;property id=&quot;20148&quot; value=&quot;5&quot;/&gt;&lt;property id=&quot;20300&quot; value=&quot;Slide 18 - &amp;quot;The Swahili City-States&amp;quot;&quot;/&gt;&lt;property id=&quot;20307&quot; value=&quot;273&quot;/&gt;&lt;/object&gt;&lt;object type=&quot;3&quot; unique_id=&quot;11451&quot;&gt;&lt;property id=&quot;20148&quot; value=&quot;5&quot;/&gt;&lt;property id=&quot;20300&quot; value=&quot;Slide 19 - &amp;quot;Nok Sculpture&amp;quot;&quot;/&gt;&lt;property id=&quot;20307&quot; value=&quot;289&quot;/&gt;&lt;/object&gt;&lt;object type=&quot;3&quot; unique_id=&quot;11452&quot;&gt;&lt;property id=&quot;20148&quot; value=&quot;5&quot;/&gt;&lt;property id=&quot;20300&quot; value=&quot;Slide 20 - &amp;quot;Kilwa&amp;quot;&quot;/&gt;&lt;property id=&quot;20307&quot; value=&quot;274&quot;/&gt;&lt;/object&gt;&lt;object type=&quot;3&quot; unique_id=&quot;11453&quot;&gt;&lt;property id=&quot;20148&quot; value=&quot;5&quot;/&gt;&lt;property id=&quot;20300&quot; value=&quot;Slide 21 - &amp;quot;Zimbabwe&amp;quot;&quot;/&gt;&lt;property id=&quot;20307&quot; value=&quot;275&quot;/&gt;&lt;/object&gt;&lt;object type=&quot;3&quot; unique_id=&quot;11454&quot;&gt;&lt;property id=&quot;20148&quot; value=&quot;5&quot;/&gt;&lt;property id=&quot;20300&quot; value=&quot;Slide 22 - &amp;quot;Islam in East Africa&amp;quot;&quot;/&gt;&lt;property id=&quot;20307&quot; value=&quot;276&quot;/&gt;&lt;/object&gt;&lt;object type=&quot;3&quot; unique_id=&quot;11455&quot;&gt;&lt;property id=&quot;20148&quot; value=&quot;5&quot;/&gt;&lt;property id=&quot;20300&quot; value=&quot;Slide 23 - &amp;quot;Arabian Society and Cultural Development&amp;quot;&quot;/&gt;&lt;property id=&quot;20307&quot; value=&quot;277&quot;/&gt;&lt;/object&gt;&lt;object type=&quot;3&quot; unique_id=&quot;11456&quot;&gt;&lt;property id=&quot;20148&quot; value=&quot;5&quot;/&gt;&lt;property id=&quot;20300&quot; value=&quot;Slide 24 - &amp;quot;Kinship Groups&amp;quot;&quot;/&gt;&lt;property id=&quot;20307&quot; value=&quot;278&quot;/&gt;&lt;/object&gt;&lt;object type=&quot;3&quot; unique_id=&quot;11457&quot;&gt;&lt;property id=&quot;20148&quot; value=&quot;5&quot;/&gt;&lt;property id=&quot;20300&quot; value=&quot;Slide 25 - &amp;quot;Sex and Gender Relations&amp;quot;&quot;/&gt;&lt;property id=&quot;20307&quot; value=&quot;279&quot;/&gt;&lt;/object&gt;&lt;object type=&quot;3&quot; unique_id=&quot;11458&quot;&gt;&lt;property id=&quot;20148&quot; value=&quot;5&quot;/&gt;&lt;property id=&quot;20300&quot; value=&quot;Slide 26 - &amp;quot;Age Grades&amp;quot;&quot;/&gt;&lt;property id=&quot;20307&quot; value=&quot;280&quot;/&gt;&lt;/object&gt;&lt;object type=&quot;3&quot; unique_id=&quot;11459&quot;&gt;&lt;property id=&quot;20148&quot; value=&quot;5&quot;/&gt;&lt;property id=&quot;20300&quot; value=&quot;Slide 27 - &amp;quot;Slavery&amp;quot;&quot;/&gt;&lt;property id=&quot;20307&quot; value=&quot;281&quot;/&gt;&lt;/object&gt;&lt;object type=&quot;3&quot; unique_id=&quot;11460&quot;&gt;&lt;property id=&quot;20148&quot; value=&quot;5&quot;/&gt;&lt;property id=&quot;20300&quot; value=&quot;Slide 28 - &amp;quot;Slave Trading&amp;quot;&quot;/&gt;&lt;property id=&quot;20307&quot; value=&quot;282&quot;/&gt;&lt;/object&gt;&lt;object type=&quot;3&quot; unique_id=&quot;11461&quot;&gt;&lt;property id=&quot;20148&quot; value=&quot;5&quot;/&gt;&lt;property id=&quot;20300&quot; value=&quot;Slide 29 - &amp;quot;Arabian Swahili Slave Trade&amp;quot;&quot;/&gt;&lt;property id=&quot;20307&quot; value=&quot;290&quot;/&gt;&lt;/object&gt;&lt;object type=&quot;3&quot; unique_id=&quot;11462&quot;&gt;&lt;property id=&quot;20148&quot; value=&quot;5&quot;/&gt;&lt;property id=&quot;20300&quot; value=&quot;Slide 30 - &amp;quot;The Zanj Revolt&amp;quot;&quot;/&gt;&lt;property id=&quot;20307&quot; value=&quot;283&quot;/&gt;&lt;/object&gt;&lt;object type=&quot;3&quot; unique_id=&quot;11463&quot;&gt;&lt;property id=&quot;20148&quot; value=&quot;5&quot;/&gt;&lt;property id=&quot;20300&quot; value=&quot;Slide 31 - &amp;quot;African Religion&amp;quot;&quot;/&gt;&lt;property id=&quot;20307&quot; value=&quot;284&quot;/&gt;&lt;/object&gt;&lt;object type=&quot;3&quot; unique_id=&quot;11464&quot;&gt;&lt;property id=&quot;20148&quot; value=&quot;5&quot;/&gt;&lt;property id=&quot;20300&quot; value=&quot;Slide 32 - &amp;quot;Early Christianity in North Africa&amp;quot;&quot;/&gt;&lt;property id=&quot;20307&quot; value=&quot;285&quot;/&gt;&lt;/object&gt;&lt;object type=&quot;3&quot; unique_id=&quot;11465&quot;&gt;&lt;property id=&quot;20148&quot; value=&quot;5&quot;/&gt;&lt;property id=&quot;20300&quot; value=&quot;Slide 33 - &amp;quot;The Obelisk at Axum&amp;quot;&quot;/&gt;&lt;property id=&quot;20307&quot; value=&quot;288&quot;/&gt;&lt;/object&gt;&lt;object type=&quot;3&quot; unique_id=&quot;11466&quot;&gt;&lt;property id=&quot;20148&quot; value=&quot;5&quot;/&gt;&lt;property id=&quot;20300&quot; value=&quot;Slide 34 - &amp;quot;Ethiopian Christianity&amp;quot;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Edg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107</TotalTime>
  <Words>1420</Words>
  <Application>Microsoft Office PowerPoint</Application>
  <PresentationFormat>On-screen Show (4:3)</PresentationFormat>
  <Paragraphs>275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Times New Roman</vt:lpstr>
      <vt:lpstr>Wingdings</vt:lpstr>
      <vt:lpstr>Garamond</vt:lpstr>
      <vt:lpstr>bentley5</vt:lpstr>
      <vt:lpstr>Microsoft Graph Chart</vt:lpstr>
      <vt:lpstr>Chapter 18</vt:lpstr>
      <vt:lpstr>Effects of Early African Migrations</vt:lpstr>
      <vt:lpstr>Cultivation of Bananas</vt:lpstr>
      <vt:lpstr>Population Growth</vt:lpstr>
      <vt:lpstr>Kin-Based Societies</vt:lpstr>
      <vt:lpstr>Chiefdoms</vt:lpstr>
      <vt:lpstr>Kingdoms, Empires, and City-States of Sub-Saharan Africa, 800-1500 C.E.</vt:lpstr>
      <vt:lpstr>Kingdom of Kongo</vt:lpstr>
      <vt:lpstr>Islamic Kingdoms and Empires</vt:lpstr>
      <vt:lpstr>Trans-Saharan Trade and Islamic States in West Africa</vt:lpstr>
      <vt:lpstr>The Kingdom of Ghana</vt:lpstr>
      <vt:lpstr>Koumbi-Saleh</vt:lpstr>
      <vt:lpstr>Islam in West Africa</vt:lpstr>
      <vt:lpstr>Sundiata (r. 1230-1255)</vt:lpstr>
      <vt:lpstr>Mansa Musa (r. 1312-1337)</vt:lpstr>
      <vt:lpstr>Mansa Musa</vt:lpstr>
      <vt:lpstr>The Indian Ocean Trade and Islamic States in East Africa</vt:lpstr>
      <vt:lpstr>The Swahili City-States</vt:lpstr>
      <vt:lpstr>Nok Sculpture</vt:lpstr>
      <vt:lpstr>Kilwa</vt:lpstr>
      <vt:lpstr>Zimbabwe</vt:lpstr>
      <vt:lpstr>Islam in East Africa</vt:lpstr>
      <vt:lpstr>Arabian Society and Cultural Development</vt:lpstr>
      <vt:lpstr>Kinship Groups</vt:lpstr>
      <vt:lpstr>Sex and Gender Relations</vt:lpstr>
      <vt:lpstr>Age Grades</vt:lpstr>
      <vt:lpstr>Slavery</vt:lpstr>
      <vt:lpstr>Slave Trading</vt:lpstr>
      <vt:lpstr>Arabian Swahili Slave Trade</vt:lpstr>
      <vt:lpstr>The Zanj Revolt</vt:lpstr>
      <vt:lpstr>African Religion</vt:lpstr>
      <vt:lpstr>Early Christianity in North Africa</vt:lpstr>
      <vt:lpstr>The Obelisk at Axum</vt:lpstr>
      <vt:lpstr>Ethiopian Christianity</vt:lpstr>
    </vt:vector>
  </TitlesOfParts>
  <Company>Florida Atlantic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 Abramson</dc:creator>
  <cp:lastModifiedBy>ventulethk</cp:lastModifiedBy>
  <cp:revision>19</cp:revision>
  <dcterms:created xsi:type="dcterms:W3CDTF">2004-11-21T19:58:47Z</dcterms:created>
  <dcterms:modified xsi:type="dcterms:W3CDTF">2013-02-06T18:59:47Z</dcterms:modified>
</cp:coreProperties>
</file>