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56" r:id="rId2"/>
    <p:sldId id="257" r:id="rId3"/>
    <p:sldId id="28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58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4" r:id="rId32"/>
    <p:sldId id="285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119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71F741-F9EF-456C-A42E-253DAB877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33130-CDFC-4254-A506-488C4879E53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49B44-6779-45E1-8FA4-7F165CF7AD3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7AE5A-94A8-4F82-AC3B-82132963C9C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6AABA-344D-49E4-8E65-D1245442DA1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AA420-C2FB-4174-A278-4AE18DD47EA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9AEC9-914B-487F-8B3E-A1A331FDD71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BC428-5571-4CBD-92DB-2198F77FC7C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BF83D-CD0A-4FB6-8DCD-FACBAFCF3FB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A98EC-67AE-4B62-9F68-D59AE93EBF0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79DCE-941D-42C0-BAE6-DAB509DB189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C609C-3971-400F-A625-69CCC53CC0A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EC4A0-9177-4FA2-B302-E155BC4688C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58342-C050-4962-8080-87F3B5436C0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658C8-EDDA-437A-8A98-06D0CC79A01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AD350-CCDF-4A14-8DC2-14258E47C76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2A2B1-333E-49CA-B574-238AD146E18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94AD8-7A93-4DF5-B8E4-258F9D11274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005AB-DBAE-4F04-A7EB-F683640EF60F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DE0AF-571F-454E-AD81-36C89F86A4C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0779B-51F3-4B2A-8BED-C69CB181C7E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20390-CA58-4117-8C40-C994D46DCBF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022EA-06B9-4882-94F3-4830893F3D7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CB2E5-23CD-4CA3-B7A4-9CD50C27422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3F056-CC3A-484E-9632-D8B0A365B2CA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52697-CF1C-420C-8F1D-C8C096458687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AA8EE-F0D0-47DF-9C7B-7DB4FD2DE570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B85D5-C1E3-4714-AF19-9CCF1912E66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97D02-EBA7-4B18-AF34-7404CA3D3DC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CBF18-4E64-4948-A39D-331BBBB838B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56234-3864-44A8-8A07-1395BE52017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2044A-512F-4583-B647-BE69569737E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E1E1E-B608-42A8-8FB1-6D43CB87B8F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89BF-A9B1-4603-8344-21464B277B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4BE6-5826-47AB-AF2B-26372BAF2A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209C-CFE8-438D-8209-9EE2EA34F9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3BC2-BDCF-47F0-A8DE-9873D7996E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2A06-B3A1-4732-8C09-7E13836573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019E-B4FF-4D44-9543-8CF9BCA5E5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F9ADA-864D-4A23-80D3-0101281E81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D9C20-B599-44DE-91C3-DDB7770A1E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AB2A8-92E1-425D-B156-AD0A1D2363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138AB-CDD7-4651-B305-93BC4C9396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1917-41E4-485F-B2CE-E5F7101FAD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F35C0AD-928E-454B-A51A-28D55A9CE1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Transformation of Europe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FFC11-67E9-4B83-B9B7-9B3F9CD21249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smtClean="0"/>
              <a:t>The Consolidation of Sovereign States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Emperor Charles V (r. 1519-1556) attempts to revive Holy Roman Empire as strong center of Europe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Through marriage, political alliances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Ultimately fails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Protestant Reformation provides cover for local princes to assert greater independence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Foreign opposition from France, Ottoman empire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Unlike China, India, Ottoman empire, Europe does not develop as single empire, rather individual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Charles V abdicates to monastery in Spain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CC614-686D-497D-94E5-B4BFA72C460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Sixteenth-Century Europe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77833-C52D-4AAD-91B1-F1BD90AFBD39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6391" name="Picture 7" descr="ben85646_m2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1089025"/>
            <a:ext cx="5360987" cy="4935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New Monarchs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Italy well-developed as economic power through trade, manufacturing, finance</a:t>
            </a:r>
          </a:p>
          <a:p>
            <a:pPr eaLnBrk="1" hangingPunct="1"/>
            <a:r>
              <a:rPr lang="en-US" smtClean="0"/>
              <a:t>Yet England, France, and Spain surge ahead in sixteenth century with innovative new tax revenues</a:t>
            </a:r>
          </a:p>
          <a:p>
            <a:pPr lvl="1" eaLnBrk="1" hangingPunct="1"/>
            <a:r>
              <a:rPr lang="en-US" smtClean="0"/>
              <a:t>England: Henry VIII</a:t>
            </a:r>
          </a:p>
          <a:p>
            <a:pPr lvl="2" eaLnBrk="1" hangingPunct="1"/>
            <a:r>
              <a:rPr lang="en-US" smtClean="0"/>
              <a:t>Fines and fees for royal services; confiscated monastic holdings</a:t>
            </a:r>
          </a:p>
          <a:p>
            <a:pPr lvl="1" eaLnBrk="1" hangingPunct="1"/>
            <a:r>
              <a:rPr lang="en-US" smtClean="0"/>
              <a:t>France: Louis XI, Francis I</a:t>
            </a:r>
          </a:p>
          <a:p>
            <a:pPr lvl="2" eaLnBrk="1" hangingPunct="1"/>
            <a:r>
              <a:rPr lang="en-US" smtClean="0"/>
              <a:t>New taxes on sales, salt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E9BDD-814F-4603-A931-3FFF0049A1D0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Spanish Inquisition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Founded by Fernando and Isabel in 1478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Original task: search for secret practitioners of Judaism or Islam, later search for Protestants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Spread to Spanish holdings outside Iberian peninsula in western hemisphere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Imprisonment, executions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Intimidated nobles who might have considered Protestantism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Archbishop of Toledo imprisoned 1559-1576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5FFD5-D412-4E95-9C65-4D0BD8FBCA68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Constitutional States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England and the Netherlands develop institutions of popular representation</a:t>
            </a:r>
          </a:p>
          <a:p>
            <a:pPr lvl="1" eaLnBrk="1" hangingPunct="1">
              <a:defRPr/>
            </a:pPr>
            <a:r>
              <a:rPr lang="en-US" dirty="0" smtClean="0"/>
              <a:t>England: constitutional monarchy</a:t>
            </a:r>
          </a:p>
          <a:p>
            <a:pPr lvl="1" eaLnBrk="1" hangingPunct="1">
              <a:defRPr/>
            </a:pPr>
            <a:r>
              <a:rPr lang="en-US" dirty="0" smtClean="0"/>
              <a:t>Netherlands: republic</a:t>
            </a:r>
          </a:p>
          <a:p>
            <a:pPr eaLnBrk="1" hangingPunct="1">
              <a:defRPr/>
            </a:pPr>
            <a:r>
              <a:rPr lang="en-US" dirty="0" smtClean="0"/>
              <a:t>English civil war, 1642-1649</a:t>
            </a:r>
          </a:p>
          <a:p>
            <a:pPr lvl="1" eaLnBrk="1" hangingPunct="1">
              <a:defRPr/>
            </a:pPr>
            <a:r>
              <a:rPr lang="en-US" dirty="0" smtClean="0"/>
              <a:t>Begins with opposition to royal taxes</a:t>
            </a:r>
          </a:p>
          <a:p>
            <a:pPr lvl="1" eaLnBrk="1" hangingPunct="1">
              <a:defRPr/>
            </a:pPr>
            <a:r>
              <a:rPr lang="en-US" dirty="0" smtClean="0"/>
              <a:t>Religious elements: Anglican church favors complex ritual, complex church hierarchy, opposed by Calvinist Puritans </a:t>
            </a:r>
          </a:p>
          <a:p>
            <a:pPr lvl="1" eaLnBrk="1" hangingPunct="1">
              <a:defRPr/>
            </a:pPr>
            <a:r>
              <a:rPr lang="en-US" dirty="0" smtClean="0"/>
              <a:t>King Charles I and parliamentary armies clash</a:t>
            </a:r>
          </a:p>
          <a:p>
            <a:pPr lvl="1" eaLnBrk="1" hangingPunct="1">
              <a:defRPr/>
            </a:pPr>
            <a:r>
              <a:rPr lang="en-US" dirty="0" smtClean="0"/>
              <a:t>King loses, is beheaded in 1649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207C-498F-4AC9-9763-47AB352F1D93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Glorious Revolution </a:t>
            </a:r>
            <a:br>
              <a:rPr lang="en-US" smtClean="0"/>
            </a:br>
            <a:r>
              <a:rPr lang="en-US" smtClean="0"/>
              <a:t>(1688-1689)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Puritans take over; becomes a dictatorship</a:t>
            </a:r>
          </a:p>
          <a:p>
            <a:pPr eaLnBrk="1" hangingPunct="1"/>
            <a:r>
              <a:rPr lang="en-US" smtClean="0"/>
              <a:t>Monarchy restored in 1660, fighting resumes</a:t>
            </a:r>
          </a:p>
          <a:p>
            <a:pPr eaLnBrk="1" hangingPunct="1"/>
            <a:r>
              <a:rPr lang="en-US" smtClean="0"/>
              <a:t>Resolution with bloodless coup called Glorious Revolution</a:t>
            </a:r>
          </a:p>
          <a:p>
            <a:pPr eaLnBrk="1" hangingPunct="1"/>
            <a:r>
              <a:rPr lang="en-US" smtClean="0"/>
              <a:t>King James II deposed, daughter Mary and husband William of Orange take throne</a:t>
            </a:r>
          </a:p>
          <a:p>
            <a:pPr lvl="1" eaLnBrk="1" hangingPunct="1"/>
            <a:r>
              <a:rPr lang="en-US" smtClean="0"/>
              <a:t>Shared governance between crown and parliament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72FB0-5D8D-4B76-8D94-EE981F7BE649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Dutch Republic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King Philip II of Spain attempts to suppress Calvinists in Netherlands, 1567</a:t>
            </a:r>
          </a:p>
          <a:p>
            <a:pPr eaLnBrk="1" hangingPunct="1"/>
            <a:r>
              <a:rPr lang="en-US" smtClean="0"/>
              <a:t>Large-scale rebellion follows; by 1581, Netherlands declares independence</a:t>
            </a:r>
          </a:p>
          <a:p>
            <a:pPr eaLnBrk="1" hangingPunct="1"/>
            <a:r>
              <a:rPr lang="en-US" smtClean="0"/>
              <a:t>Based on a representative parliamentary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807AD-68AF-46B0-861E-A1097E970435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Absolute Monarchies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Theory of divine right of kings</a:t>
            </a:r>
          </a:p>
          <a:p>
            <a:pPr eaLnBrk="1" hangingPunct="1"/>
            <a:r>
              <a:rPr lang="en-US" smtClean="0"/>
              <a:t>French absolutism designed by Cardinal Richelieu (under King Louis XIII, 1624-1642)</a:t>
            </a:r>
          </a:p>
          <a:p>
            <a:pPr lvl="1" eaLnBrk="1" hangingPunct="1"/>
            <a:r>
              <a:rPr lang="en-US" smtClean="0"/>
              <a:t>Destroyed castles of nobles, crushed aristocratic conspiracies</a:t>
            </a:r>
          </a:p>
          <a:p>
            <a:pPr lvl="1" eaLnBrk="1" hangingPunct="1"/>
            <a:r>
              <a:rPr lang="en-US" smtClean="0"/>
              <a:t>Built bureaucracy to bolster royal power base</a:t>
            </a:r>
          </a:p>
          <a:p>
            <a:pPr lvl="1" eaLnBrk="1" hangingPunct="1"/>
            <a:r>
              <a:rPr lang="en-US" smtClean="0"/>
              <a:t>Ruthlessly attacked Calvinists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80088-926B-4F19-861A-A7A74FD72C7E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Louis XIV (the “Sun King,” 1643-1715)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L’état, c’est moi:</a:t>
            </a:r>
            <a:r>
              <a:rPr lang="en-US" smtClean="0"/>
              <a:t> “The State – that’s me.”</a:t>
            </a:r>
          </a:p>
          <a:p>
            <a:pPr eaLnBrk="1" hangingPunct="1"/>
            <a:r>
              <a:rPr lang="en-US" smtClean="0"/>
              <a:t>Magnificent palace at Versailles, 1670s, becomes his court</a:t>
            </a:r>
          </a:p>
          <a:p>
            <a:pPr lvl="1" eaLnBrk="1" hangingPunct="1"/>
            <a:r>
              <a:rPr lang="en-US" smtClean="0"/>
              <a:t>Largest building in Europe</a:t>
            </a:r>
          </a:p>
          <a:p>
            <a:pPr lvl="1" eaLnBrk="1" hangingPunct="1"/>
            <a:r>
              <a:rPr lang="en-US" smtClean="0"/>
              <a:t>1,400 fountains</a:t>
            </a:r>
          </a:p>
          <a:p>
            <a:pPr lvl="1" eaLnBrk="1" hangingPunct="1"/>
            <a:r>
              <a:rPr lang="en-US" smtClean="0"/>
              <a:t>25,000 fully grown trees transplanted</a:t>
            </a:r>
          </a:p>
          <a:p>
            <a:pPr eaLnBrk="1" hangingPunct="1"/>
            <a:r>
              <a:rPr lang="en-US" smtClean="0"/>
              <a:t>Power centered in court, important nobles pressured to maintain presence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778A1-A0C3-4D5B-92C3-063E749C235C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Absolutism in Russia: </a:t>
            </a:r>
            <a:br>
              <a:rPr lang="en-US" smtClean="0"/>
            </a:br>
            <a:r>
              <a:rPr lang="en-US" smtClean="0"/>
              <a:t>The Romanov Dynasty (1613-1917)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0075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Peter I (“the Great,” r. 1682-1725)</a:t>
            </a:r>
          </a:p>
          <a:p>
            <a:pPr lvl="1" eaLnBrk="1" hangingPunct="1">
              <a:defRPr/>
            </a:pPr>
            <a:r>
              <a:rPr lang="en-US" dirty="0" smtClean="0"/>
              <a:t>Worked to modernize Russia on western European model</a:t>
            </a:r>
          </a:p>
          <a:p>
            <a:pPr lvl="1" eaLnBrk="1" hangingPunct="1">
              <a:defRPr/>
            </a:pPr>
            <a:r>
              <a:rPr lang="en-US" dirty="0" smtClean="0"/>
              <a:t>Developed modern Russian army, reformed Russian government bureaucracy, demanded changes in fashion: beards forbidden</a:t>
            </a:r>
          </a:p>
          <a:p>
            <a:pPr lvl="1" eaLnBrk="1" hangingPunct="1">
              <a:defRPr/>
            </a:pPr>
            <a:r>
              <a:rPr lang="en-US" dirty="0" smtClean="0"/>
              <a:t>Built new capital at St. Petersburg</a:t>
            </a:r>
          </a:p>
          <a:p>
            <a:pPr eaLnBrk="1" hangingPunct="1">
              <a:defRPr/>
            </a:pPr>
            <a:r>
              <a:rPr lang="en-US" dirty="0" smtClean="0"/>
              <a:t>Catherine II (“the Great,” r. 1762-1796)</a:t>
            </a:r>
          </a:p>
          <a:p>
            <a:pPr lvl="1" eaLnBrk="1" hangingPunct="1">
              <a:defRPr/>
            </a:pPr>
            <a:r>
              <a:rPr lang="en-US" dirty="0" smtClean="0"/>
              <a:t>Huge military expansion</a:t>
            </a:r>
          </a:p>
          <a:p>
            <a:pPr lvl="2" eaLnBrk="1" hangingPunct="1">
              <a:defRPr/>
            </a:pPr>
            <a:r>
              <a:rPr lang="en-US" dirty="0" smtClean="0"/>
              <a:t>Partitions of Poland, 1772-1797</a:t>
            </a:r>
          </a:p>
          <a:p>
            <a:pPr lvl="1" eaLnBrk="1" hangingPunct="1">
              <a:defRPr/>
            </a:pPr>
            <a:r>
              <a:rPr lang="en-US" dirty="0" smtClean="0"/>
              <a:t>Social reforms at first, but end with Pugachev peasant rebellion (1773-1774)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8D16B-2162-4FA8-8FC7-5E5B3CA14F8E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Protestant Reformation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Martin Luther (1483-1546) attacks Roman Catholic church practices, 1517</a:t>
            </a:r>
          </a:p>
          <a:p>
            <a:pPr lvl="1" eaLnBrk="1" hangingPunct="1"/>
            <a:r>
              <a:rPr lang="en-US" smtClean="0"/>
              <a:t>Indulgences: preferential pardons for charitable donors</a:t>
            </a:r>
          </a:p>
          <a:p>
            <a:pPr eaLnBrk="1" hangingPunct="1"/>
            <a:r>
              <a:rPr lang="en-US" smtClean="0"/>
              <a:t>Writes </a:t>
            </a:r>
            <a:r>
              <a:rPr lang="en-US" i="1" smtClean="0"/>
              <a:t>Ninety-Five Theses</a:t>
            </a:r>
            <a:r>
              <a:rPr lang="en-US" smtClean="0"/>
              <a:t>, rapidly reproduced with new printing technology</a:t>
            </a:r>
          </a:p>
          <a:p>
            <a:pPr eaLnBrk="1" hangingPunct="1"/>
            <a:r>
              <a:rPr lang="en-US" smtClean="0"/>
              <a:t>Excommunicated by Pope Leo X in 1520</a:t>
            </a:r>
          </a:p>
          <a:p>
            <a:pPr eaLnBrk="1" hangingPunct="1"/>
            <a:r>
              <a:rPr lang="en-US" smtClean="0"/>
              <a:t>1520s-1530s dissent spread throughout Germany and Switzerland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57D26-6BDB-41E0-9F6E-AD7122B6234A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European States System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No imperial authority to mediate regional disputes</a:t>
            </a:r>
          </a:p>
          <a:p>
            <a:pPr eaLnBrk="1" hangingPunct="1">
              <a:defRPr/>
            </a:pPr>
            <a:r>
              <a:rPr lang="en-US" dirty="0" smtClean="0"/>
              <a:t>Peace of Westphalia (1648) after Thirty Years’ War</a:t>
            </a:r>
          </a:p>
          <a:p>
            <a:pPr eaLnBrk="1" hangingPunct="1">
              <a:defRPr/>
            </a:pPr>
            <a:r>
              <a:rPr lang="en-US" dirty="0" smtClean="0"/>
              <a:t>European states to be recognized as sovereign and equal</a:t>
            </a:r>
          </a:p>
          <a:p>
            <a:pPr lvl="1" eaLnBrk="1" hangingPunct="1">
              <a:defRPr/>
            </a:pPr>
            <a:r>
              <a:rPr lang="en-US" dirty="0" smtClean="0"/>
              <a:t>Religious, other domestic affairs protected</a:t>
            </a:r>
          </a:p>
          <a:p>
            <a:pPr eaLnBrk="1" hangingPunct="1">
              <a:defRPr/>
            </a:pPr>
            <a:r>
              <a:rPr lang="en-US" dirty="0" smtClean="0"/>
              <a:t>Warfare continues: opposition to French expansion, Seven Years’ War (1756-1763)</a:t>
            </a:r>
          </a:p>
          <a:p>
            <a:pPr eaLnBrk="1" hangingPunct="1">
              <a:defRPr/>
            </a:pPr>
            <a:r>
              <a:rPr lang="en-US" dirty="0" smtClean="0"/>
              <a:t>Balance of power tenuous</a:t>
            </a:r>
          </a:p>
          <a:p>
            <a:pPr eaLnBrk="1" hangingPunct="1">
              <a:defRPr/>
            </a:pPr>
            <a:r>
              <a:rPr lang="en-US" dirty="0" smtClean="0"/>
              <a:t>Innovations in military technology proceed rapidly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32482-D43E-48BC-A80C-8E1945244266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Europe After the Peace of Westphalia, 1648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A7B9C-9050-4ED9-BF75-E3F9AF1FB4F0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26631" name="Picture 7" descr="ben85646_m2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71600"/>
            <a:ext cx="5394325" cy="4681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Growth and Urbanization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Rapidly growing population due to Columbian exchange</a:t>
            </a:r>
          </a:p>
          <a:p>
            <a:pPr lvl="1" eaLnBrk="1" hangingPunct="1"/>
            <a:r>
              <a:rPr lang="en-US" smtClean="0"/>
              <a:t>Improved nutrition</a:t>
            </a:r>
          </a:p>
          <a:p>
            <a:pPr lvl="2" eaLnBrk="1" hangingPunct="1"/>
            <a:r>
              <a:rPr lang="en-US" smtClean="0"/>
              <a:t>Role of the potato (considered an aphrodisiac in sixteenth and seventeenth centuries)</a:t>
            </a:r>
          </a:p>
          <a:p>
            <a:pPr lvl="2" eaLnBrk="1" hangingPunct="1"/>
            <a:r>
              <a:rPr lang="en-US" smtClean="0"/>
              <a:t>Replaces bread as staple of diet</a:t>
            </a:r>
          </a:p>
          <a:p>
            <a:pPr lvl="1" eaLnBrk="1" hangingPunct="1"/>
            <a:r>
              <a:rPr lang="en-US" smtClean="0"/>
              <a:t>Better nutrition reduces susceptibility to plague</a:t>
            </a:r>
          </a:p>
          <a:p>
            <a:pPr lvl="1" eaLnBrk="1" hangingPunct="1"/>
            <a:r>
              <a:rPr lang="en-US" smtClean="0"/>
              <a:t>Epidemic disease becomes insignificant for overall population decline by mid-seventeenth century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C366-64CC-4E70-B289-195C0CB5A4C5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Growth in Europe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460375" y="1600200"/>
          <a:ext cx="8223250" cy="4530725"/>
        </p:xfrm>
        <a:graphic>
          <a:graphicData uri="http://schemas.openxmlformats.org/presentationml/2006/ole">
            <p:oleObj spid="_x0000_s1026" name="Chart" r:id="rId4" imgW="8229600" imgH="4533900" progId="MSGraph.Chart.8">
              <p:embed followColorScheme="full"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C947D-409A-4F00-9E60-75C8ADEBE799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Urbanization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460375" y="1600200"/>
          <a:ext cx="8223250" cy="4530725"/>
        </p:xfrm>
        <a:graphic>
          <a:graphicData uri="http://schemas.openxmlformats.org/presentationml/2006/ole">
            <p:oleObj spid="_x0000_s2050" name="Chart" r:id="rId4" imgW="8229600" imgH="4533900" progId="MSGraph.Chart.8">
              <p:embed followColorScheme="full"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6525C-D043-4C2E-A601-F9D41BF152E1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Capitalism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Private parties offer goods and services on a free market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Own means of 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Private initiative, not government control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Supply and demand determines prices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Banks, stock exchanges develop in early modern period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Joint-stock companies (English East India Company, VOC)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Relationship with empire-building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Medieval guilds discarded in favor of “putting-out”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91F24-B20F-4FEB-BE5D-277285681BD9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Impact of Capitalism on the </a:t>
            </a:r>
            <a:br>
              <a:rPr lang="en-US" smtClean="0"/>
            </a:br>
            <a:r>
              <a:rPr lang="en-US" smtClean="0"/>
              <a:t>Social Order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Rural life</a:t>
            </a:r>
          </a:p>
          <a:p>
            <a:pPr lvl="1" eaLnBrk="1" hangingPunct="1">
              <a:defRPr/>
            </a:pPr>
            <a:r>
              <a:rPr lang="en-US" dirty="0" smtClean="0"/>
              <a:t>Improved access to manufactured goods</a:t>
            </a:r>
          </a:p>
          <a:p>
            <a:pPr lvl="1" eaLnBrk="1" hangingPunct="1">
              <a:defRPr/>
            </a:pPr>
            <a:r>
              <a:rPr lang="en-US" dirty="0" smtClean="0"/>
              <a:t>Increasing opportunities in urban centers begins depletion of the rural population</a:t>
            </a:r>
          </a:p>
          <a:p>
            <a:pPr eaLnBrk="1" hangingPunct="1">
              <a:defRPr/>
            </a:pPr>
            <a:r>
              <a:rPr lang="en-US" dirty="0" smtClean="0"/>
              <a:t>Inefficient institution of serfdom abandoned in western Europe, retained in Russia until nineteenth century</a:t>
            </a:r>
          </a:p>
          <a:p>
            <a:pPr eaLnBrk="1" hangingPunct="1">
              <a:defRPr/>
            </a:pPr>
            <a:r>
              <a:rPr lang="en-US" dirty="0" smtClean="0"/>
              <a:t>Nuclear families replace extended families</a:t>
            </a:r>
          </a:p>
          <a:p>
            <a:pPr eaLnBrk="1" hangingPunct="1">
              <a:defRPr/>
            </a:pPr>
            <a:r>
              <a:rPr lang="en-US" dirty="0" smtClean="0"/>
              <a:t>Gender changes as women enter income-earning work force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218C4-3A95-41F2-88EC-4B66F6E1FE22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Capitalism and Morality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Adam Smith (1723-1790) argued that capitalism would ultimately improve society as a whole</a:t>
            </a:r>
          </a:p>
          <a:p>
            <a:pPr eaLnBrk="1" hangingPunct="1"/>
            <a:r>
              <a:rPr lang="en-US" smtClean="0"/>
              <a:t>But major social change increases poverty in some sectors</a:t>
            </a:r>
          </a:p>
          <a:p>
            <a:pPr lvl="1" eaLnBrk="1" hangingPunct="1"/>
            <a:r>
              <a:rPr lang="en-US" smtClean="0"/>
              <a:t>Rise in crime</a:t>
            </a:r>
          </a:p>
          <a:p>
            <a:pPr lvl="1" eaLnBrk="1" hangingPunct="1"/>
            <a:r>
              <a:rPr lang="en-US" smtClean="0"/>
              <a:t>Witch-hunting a possible consequence of capitalist tensions and gender roles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D354F-2465-4135-8693-888F3B7BD2FC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Copernican Universe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Reconception of the Universe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Reliance on second-century Greek scholar Claudius Ptolemy of Alexandria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Motionless earth inside nine concentric spheres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Christians understand heaven as last sphere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Difficulty reconciling model with observed planetary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1543, Nicolaus Copernicus of Poland breaks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Notion of moving Earth challenges Christian doctrine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19D27-4E63-4723-9C06-C26C348D30E4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Scientific Revolution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Johannes Kepler (Germany, 1571-1630) and Galileo Galilei (Italy, 1564-1642) reinforce Copernican model</a:t>
            </a:r>
          </a:p>
          <a:p>
            <a:pPr eaLnBrk="1" hangingPunct="1"/>
            <a:r>
              <a:rPr lang="en-US" smtClean="0"/>
              <a:t>Isaac Newton (1642-1727) revolutionizes study </a:t>
            </a:r>
            <a:br>
              <a:rPr lang="en-US" smtClean="0"/>
            </a:br>
            <a:r>
              <a:rPr lang="en-US" smtClean="0"/>
              <a:t>of physics</a:t>
            </a:r>
          </a:p>
          <a:p>
            <a:pPr eaLnBrk="1" hangingPunct="1"/>
            <a:r>
              <a:rPr lang="en-US" smtClean="0"/>
              <a:t>Rigorous challenge to church doctrines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046A4-9660-491C-AB62-EFC173F4C82B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Roots of Reform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Church’s political involvement, wealth, power foster greed and corruption</a:t>
            </a:r>
          </a:p>
          <a:p>
            <a:pPr eaLnBrk="1" hangingPunct="1"/>
            <a:r>
              <a:rPr lang="en-US" smtClean="0"/>
              <a:t>Church faces criticism</a:t>
            </a:r>
          </a:p>
          <a:p>
            <a:pPr lvl="1" eaLnBrk="1" hangingPunct="1"/>
            <a:r>
              <a:rPr lang="en-US" smtClean="0"/>
              <a:t>Demand for more personal involvement with the divine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3B5A7-FAA1-45DC-AC94-D61C8C203BD3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Women and Science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William Harvey (1578-1657) “scientifically” proves innate female inferiority</a:t>
            </a:r>
          </a:p>
          <a:p>
            <a:pPr eaLnBrk="1" hangingPunct="1"/>
            <a:r>
              <a:rPr lang="en-US" smtClean="0"/>
              <a:t>Émilie du Châtelet (1701-1749)</a:t>
            </a:r>
          </a:p>
          <a:p>
            <a:pPr lvl="1" eaLnBrk="1" hangingPunct="1"/>
            <a:r>
              <a:rPr lang="en-US" smtClean="0"/>
              <a:t>French mathematician and physicist</a:t>
            </a:r>
          </a:p>
          <a:p>
            <a:pPr lvl="1" eaLnBrk="1" hangingPunct="1"/>
            <a:r>
              <a:rPr lang="en-US" smtClean="0"/>
              <a:t>Translated Newton’s </a:t>
            </a:r>
            <a:r>
              <a:rPr lang="en-US" i="1" smtClean="0"/>
              <a:t>Principia Mathematica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5413-67AA-4253-9744-882CD53B7DB4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Enlightenment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Trend away from Aristotelian philosophy and church doctrine in favor of rational thought and scientific analysis</a:t>
            </a:r>
          </a:p>
          <a:p>
            <a:pPr eaLnBrk="1" hangingPunct="1"/>
            <a:r>
              <a:rPr lang="en-US" sz="2600" smtClean="0"/>
              <a:t>John Locke (England, 1632-1704), Baron de Montesquieu (France, 1689-1755) attempt to discover natural laws of politics</a:t>
            </a:r>
          </a:p>
          <a:p>
            <a:pPr eaLnBrk="1" hangingPunct="1"/>
            <a:r>
              <a:rPr lang="en-US" sz="2600" smtClean="0"/>
              <a:t>Center of Enlightenment: France, </a:t>
            </a:r>
            <a:r>
              <a:rPr lang="en-US" sz="2600" i="1" smtClean="0"/>
              <a:t>philosophes</a:t>
            </a:r>
            <a:endParaRPr lang="en-US" sz="2600" smtClean="0"/>
          </a:p>
          <a:p>
            <a:pPr eaLnBrk="1" hangingPunct="1"/>
            <a:r>
              <a:rPr lang="en-US" sz="2600" smtClean="0"/>
              <a:t>Voltaire (1694-1778), caustic attacks on Roman Catholic church: </a:t>
            </a:r>
            <a:r>
              <a:rPr lang="en-US" sz="2600" i="1" smtClean="0"/>
              <a:t>écrasez l’infame</a:t>
            </a:r>
            <a:r>
              <a:rPr lang="en-US" sz="2600" smtClean="0"/>
              <a:t>, “crush the damned thing”</a:t>
            </a:r>
            <a:endParaRPr lang="en-US" sz="2600" i="1" smtClean="0"/>
          </a:p>
          <a:p>
            <a:pPr lvl="1" eaLnBrk="1" hangingPunct="1"/>
            <a:r>
              <a:rPr lang="en-US" sz="2200" smtClean="0"/>
              <a:t>Deism increasingly popular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058DE-7B8D-4BFE-89F1-6D6C39D051EF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Theory of Progress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Assumption that Enlightenment thought would ultimately lead to human harmony, material wealth</a:t>
            </a:r>
          </a:p>
          <a:p>
            <a:pPr eaLnBrk="1" hangingPunct="1"/>
            <a:r>
              <a:rPr lang="en-US" smtClean="0"/>
              <a:t>Decline in authority of traditional organized religion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986C3-23E6-4AD5-8978-FC17A19F4D3E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Martin Luther	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Luther’s expanded critique</a:t>
            </a:r>
          </a:p>
          <a:p>
            <a:pPr lvl="1" eaLnBrk="1" hangingPunct="1"/>
            <a:r>
              <a:rPr lang="en-US" smtClean="0"/>
              <a:t>Closure of monasteries</a:t>
            </a:r>
          </a:p>
          <a:p>
            <a:pPr lvl="1" eaLnBrk="1" hangingPunct="1"/>
            <a:r>
              <a:rPr lang="en-US" smtClean="0"/>
              <a:t>Translations of Bible into vernacular</a:t>
            </a:r>
          </a:p>
          <a:p>
            <a:pPr lvl="1" eaLnBrk="1" hangingPunct="1"/>
            <a:r>
              <a:rPr lang="en-US" smtClean="0"/>
              <a:t>End of priestly authority, especially the pope</a:t>
            </a:r>
          </a:p>
          <a:p>
            <a:pPr lvl="2" eaLnBrk="1" hangingPunct="1"/>
            <a:r>
              <a:rPr lang="en-US" smtClean="0"/>
              <a:t>Return to biblical text for authority</a:t>
            </a:r>
          </a:p>
          <a:p>
            <a:pPr eaLnBrk="1" hangingPunct="1"/>
            <a:r>
              <a:rPr lang="en-US" smtClean="0"/>
              <a:t>German princes interested </a:t>
            </a:r>
          </a:p>
          <a:p>
            <a:pPr lvl="1" eaLnBrk="1" hangingPunct="1"/>
            <a:r>
              <a:rPr lang="en-US" smtClean="0"/>
              <a:t>Opportunities for assertion of local control</a:t>
            </a:r>
          </a:p>
          <a:p>
            <a:pPr eaLnBrk="1" hangingPunct="1"/>
            <a:r>
              <a:rPr lang="en-US" smtClean="0"/>
              <a:t>Support for reform spreads throughout Germany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5DDEF-7724-420B-B55E-F5B5D088D531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Reform Outside Germany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Switzerland, Low Countries follow Germany</a:t>
            </a:r>
          </a:p>
          <a:p>
            <a:pPr eaLnBrk="1" hangingPunct="1"/>
            <a:r>
              <a:rPr lang="en-US" smtClean="0"/>
              <a:t>England: King Henry VIII (r. 1509-1547) has conflict with pope over requested divorce</a:t>
            </a:r>
          </a:p>
          <a:p>
            <a:pPr lvl="1" eaLnBrk="1" hangingPunct="1"/>
            <a:r>
              <a:rPr lang="en-US" smtClean="0"/>
              <a:t>England forms its own church by 1560</a:t>
            </a:r>
          </a:p>
          <a:p>
            <a:pPr eaLnBrk="1" hangingPunct="1"/>
            <a:r>
              <a:rPr lang="en-US" smtClean="0"/>
              <a:t>France: John Calvin (1509-1564) codifies Protestant teachings while in exile in Geneva</a:t>
            </a:r>
          </a:p>
          <a:p>
            <a:pPr eaLnBrk="1" hangingPunct="1"/>
            <a:r>
              <a:rPr lang="en-US" smtClean="0"/>
              <a:t>Scotland, Netherlands, Hungary also experience reform movements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89E52-6B97-46F8-8E4F-1BAEF50320A6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Catholic Reformation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Roman Catholic church reacts</a:t>
            </a:r>
          </a:p>
          <a:p>
            <a:pPr lvl="1" eaLnBrk="1" hangingPunct="1"/>
            <a:r>
              <a:rPr lang="en-US" smtClean="0"/>
              <a:t>Refining doctrine, missionary activities to Protestants, attempt to renew spiritual activity</a:t>
            </a:r>
          </a:p>
          <a:p>
            <a:pPr eaLnBrk="1" hangingPunct="1"/>
            <a:r>
              <a:rPr lang="en-US" smtClean="0"/>
              <a:t>Council of Trent (1545-1563), periodic meetings to discuss reform</a:t>
            </a:r>
          </a:p>
          <a:p>
            <a:pPr eaLnBrk="1" hangingPunct="1"/>
            <a:r>
              <a:rPr lang="en-US" smtClean="0"/>
              <a:t>Society of Jesus (Jesuits) founded by St. Ignatius Loyola (1491-1556)</a:t>
            </a:r>
          </a:p>
          <a:p>
            <a:pPr lvl="1" eaLnBrk="1" hangingPunct="1"/>
            <a:r>
              <a:rPr lang="en-US" smtClean="0"/>
              <a:t>Rigorous religious and secular education</a:t>
            </a:r>
          </a:p>
          <a:p>
            <a:pPr lvl="1" eaLnBrk="1" hangingPunct="1"/>
            <a:r>
              <a:rPr lang="en-US" smtClean="0"/>
              <a:t>Effective missionaries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73B22-39AB-49A3-8830-FB9CEA621F1E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Witch Hunts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prominent in regions of tension between Catholics and Protestants</a:t>
            </a:r>
          </a:p>
          <a:p>
            <a:pPr eaLnBrk="1" hangingPunct="1"/>
            <a:r>
              <a:rPr lang="en-US" smtClean="0"/>
              <a:t>Late fifteenth century development in belief in devil and human assistants</a:t>
            </a:r>
          </a:p>
          <a:p>
            <a:pPr eaLnBrk="1" hangingPunct="1"/>
            <a:r>
              <a:rPr lang="en-US" smtClean="0"/>
              <a:t>Sixteenth to seventeenth centuries approximately 110,000 people put on trial; 45,000 put to death</a:t>
            </a:r>
          </a:p>
          <a:p>
            <a:pPr lvl="1" eaLnBrk="1" hangingPunct="1"/>
            <a:r>
              <a:rPr lang="en-US" smtClean="0"/>
              <a:t>Vast majority females, usually single, widowed</a:t>
            </a:r>
          </a:p>
          <a:p>
            <a:pPr lvl="1" eaLnBrk="1" hangingPunct="1"/>
            <a:r>
              <a:rPr lang="en-US" smtClean="0"/>
              <a:t>Held accountable for crop failures, miscarriages, etc.</a:t>
            </a:r>
          </a:p>
          <a:p>
            <a:pPr eaLnBrk="1" hangingPunct="1"/>
            <a:r>
              <a:rPr lang="en-US" smtClean="0"/>
              <a:t>New England: 234 witches tried, 36 hung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0F497-72CD-40EF-8689-60373340F5EE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Religious Wars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Protestants and Roman Catholics fight in France (1562-1598)</a:t>
            </a:r>
          </a:p>
          <a:p>
            <a:pPr eaLnBrk="1" hangingPunct="1"/>
            <a:r>
              <a:rPr lang="en-US" smtClean="0"/>
              <a:t>1588 Philip II of Spain attacks England to force return to Catholicism</a:t>
            </a:r>
          </a:p>
          <a:p>
            <a:pPr lvl="1" eaLnBrk="1" hangingPunct="1"/>
            <a:r>
              <a:rPr lang="en-US" smtClean="0"/>
              <a:t>English destroy Spanish ships by sending flaming unmanned ships into the fleet</a:t>
            </a:r>
          </a:p>
          <a:p>
            <a:pPr eaLnBrk="1" hangingPunct="1"/>
            <a:r>
              <a:rPr lang="en-US" smtClean="0"/>
              <a:t>Netherlands rebel against Spain, gain independence by 1610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5A1A3-3462-46BD-A8AC-C359AF1B134F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Thirty Years’ War (1618-1648)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Holy Roman emperor attempts to force Bohemians to return to Roman Catholic church</a:t>
            </a:r>
          </a:p>
          <a:p>
            <a:pPr eaLnBrk="1" hangingPunct="1"/>
            <a:r>
              <a:rPr lang="en-US" smtClean="0"/>
              <a:t>All of Europe becomes involved in conflict</a:t>
            </a:r>
          </a:p>
          <a:p>
            <a:pPr lvl="1" eaLnBrk="1" hangingPunct="1"/>
            <a:r>
              <a:rPr lang="en-US" smtClean="0"/>
              <a:t>Principal battleground: Germany</a:t>
            </a:r>
          </a:p>
          <a:p>
            <a:pPr eaLnBrk="1" hangingPunct="1"/>
            <a:r>
              <a:rPr lang="en-US" smtClean="0"/>
              <a:t>Political, economic issues involved</a:t>
            </a:r>
          </a:p>
          <a:p>
            <a:pPr eaLnBrk="1" hangingPunct="1"/>
            <a:r>
              <a:rPr lang="en-US" smtClean="0"/>
              <a:t>Approximately one-third of German population destroyed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5063C-61C3-4EB3-88B2-4CBDCC559F6A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8"/>
  <p:tag name="MMPROD_UIDATA" val="&lt;database version=&quot;7.0&quot;&gt;&lt;object type=&quot;1&quot; unique_id=&quot;10001&quot;&gt;&lt;object type=&quot;8&quot; unique_id=&quot;12086&quot;&gt;&lt;/object&gt;&lt;object type=&quot;2&quot; unique_id=&quot;12087&quot;&gt;&lt;object type=&quot;3&quot; unique_id=&quot;12088&quot;&gt;&lt;property id=&quot;20148&quot; value=&quot;5&quot;/&gt;&lt;property id=&quot;20300&quot; value=&quot;Slide 1 - &amp;quot;Chapter 23&amp;quot;&quot;/&gt;&lt;property id=&quot;20307&quot; value=&quot;256&quot;/&gt;&lt;/object&gt;&lt;object type=&quot;3&quot; unique_id=&quot;12089&quot;&gt;&lt;property id=&quot;20148&quot; value=&quot;5&quot;/&gt;&lt;property id=&quot;20300&quot; value=&quot;Slide 2 - &amp;quot;The Protestant Reformation&amp;quot;&quot;/&gt;&lt;property id=&quot;20307&quot; value=&quot;257&quot;/&gt;&lt;/object&gt;&lt;object type=&quot;3&quot; unique_id=&quot;12090&quot;&gt;&lt;property id=&quot;20148&quot; value=&quot;5&quot;/&gt;&lt;property id=&quot;20300&quot; value=&quot;Slide 3 - &amp;quot;Roots of Reform&amp;quot;&quot;/&gt;&lt;property id=&quot;20307&quot; value=&quot;286&quot;/&gt;&lt;/object&gt;&lt;object type=&quot;3&quot; unique_id=&quot;12091&quot;&gt;&lt;property id=&quot;20148&quot; value=&quot;5&quot;/&gt;&lt;property id=&quot;20300&quot; value=&quot;Slide 4 - &amp;quot;Martin Luther&amp;amp;#x09;&amp;amp;#x09;&amp;quot;&quot;/&gt;&lt;property id=&quot;20307&quot; value=&quot;260&quot;/&gt;&lt;/object&gt;&lt;object type=&quot;3&quot; unique_id=&quot;12092&quot;&gt;&lt;property id=&quot;20148&quot; value=&quot;5&quot;/&gt;&lt;property id=&quot;20300&quot; value=&quot;Slide 5 - &amp;quot;Reform Outside Germany&amp;quot;&quot;/&gt;&lt;property id=&quot;20307&quot; value=&quot;261&quot;/&gt;&lt;/object&gt;&lt;object type=&quot;3&quot; unique_id=&quot;12093&quot;&gt;&lt;property id=&quot;20148&quot; value=&quot;5&quot;/&gt;&lt;property id=&quot;20300&quot; value=&quot;Slide 6 - &amp;quot;The Catholic Reformation&amp;quot;&quot;/&gt;&lt;property id=&quot;20307&quot; value=&quot;262&quot;/&gt;&lt;/object&gt;&lt;object type=&quot;3&quot; unique_id=&quot;12094&quot;&gt;&lt;property id=&quot;20148&quot; value=&quot;5&quot;/&gt;&lt;property id=&quot;20300&quot; value=&quot;Slide 7 - &amp;quot;Witch Hunts&amp;quot;&quot;/&gt;&lt;property id=&quot;20307&quot; value=&quot;263&quot;/&gt;&lt;/object&gt;&lt;object type=&quot;3&quot; unique_id=&quot;12095&quot;&gt;&lt;property id=&quot;20148&quot; value=&quot;5&quot;/&gt;&lt;property id=&quot;20300&quot; value=&quot;Slide 8 - &amp;quot;Religious Wars&amp;quot;&quot;/&gt;&lt;property id=&quot;20307&quot; value=&quot;264&quot;/&gt;&lt;/object&gt;&lt;object type=&quot;3&quot; unique_id=&quot;12096&quot;&gt;&lt;property id=&quot;20148&quot; value=&quot;5&quot;/&gt;&lt;property id=&quot;20300&quot; value=&quot;Slide 9 - &amp;quot;The Thirty Years’ War (1618-1648)&amp;quot;&quot;/&gt;&lt;property id=&quot;20307&quot; value=&quot;265&quot;/&gt;&lt;/object&gt;&lt;object type=&quot;3&quot; unique_id=&quot;12097&quot;&gt;&lt;property id=&quot;20148&quot; value=&quot;5&quot;/&gt;&lt;property id=&quot;20300&quot; value=&quot;Slide 10 - &amp;quot;The Consolidation of Sovereign States&amp;quot;&quot;/&gt;&lt;property id=&quot;20307&quot; value=&quot;266&quot;/&gt;&lt;/object&gt;&lt;object type=&quot;3&quot; unique_id=&quot;12098&quot;&gt;&lt;property id=&quot;20148&quot; value=&quot;5&quot;/&gt;&lt;property id=&quot;20300&quot; value=&quot;Slide 11 - &amp;quot;Sixteenth-Century Europe&amp;quot;&quot;/&gt;&lt;property id=&quot;20307&quot; value=&quot;259&quot;/&gt;&lt;/object&gt;&lt;object type=&quot;3&quot; unique_id=&quot;12099&quot;&gt;&lt;property id=&quot;20148&quot; value=&quot;5&quot;/&gt;&lt;property id=&quot;20300&quot; value=&quot;Slide 12 - &amp;quot;The New Monarchs&amp;quot;&quot;/&gt;&lt;property id=&quot;20307&quot; value=&quot;267&quot;/&gt;&lt;/object&gt;&lt;object type=&quot;3&quot; unique_id=&quot;12100&quot;&gt;&lt;property id=&quot;20148&quot; value=&quot;5&quot;/&gt;&lt;property id=&quot;20300&quot; value=&quot;Slide 13 - &amp;quot;The Spanish Inquisition&amp;quot;&quot;/&gt;&lt;property id=&quot;20307&quot; value=&quot;268&quot;/&gt;&lt;/object&gt;&lt;object type=&quot;3&quot; unique_id=&quot;12101&quot;&gt;&lt;property id=&quot;20148&quot; value=&quot;5&quot;/&gt;&lt;property id=&quot;20300&quot; value=&quot;Slide 14 - &amp;quot;Constitutional States&amp;quot;&quot;/&gt;&lt;property id=&quot;20307&quot; value=&quot;269&quot;/&gt;&lt;/object&gt;&lt;object type=&quot;3&quot; unique_id=&quot;12102&quot;&gt;&lt;property id=&quot;20148&quot; value=&quot;5&quot;/&gt;&lt;property id=&quot;20300&quot; value=&quot;Slide 15 - &amp;quot;The Glorious Revolution &amp;#x0D;&amp;#x0A;(1688-1689)&amp;quot;&quot;/&gt;&lt;property id=&quot;20307&quot; value=&quot;270&quot;/&gt;&lt;/object&gt;&lt;object type=&quot;3&quot; unique_id=&quot;12103&quot;&gt;&lt;property id=&quot;20148&quot; value=&quot;5&quot;/&gt;&lt;property id=&quot;20300&quot; value=&quot;Slide 16 - &amp;quot;The Dutch Republic&amp;quot;&quot;/&gt;&lt;property id=&quot;20307&quot; value=&quot;271&quot;/&gt;&lt;/object&gt;&lt;object type=&quot;3&quot; unique_id=&quot;12104&quot;&gt;&lt;property id=&quot;20148&quot; value=&quot;5&quot;/&gt;&lt;property id=&quot;20300&quot; value=&quot;Slide 17 - &amp;quot;Absolute Monarchies&amp;quot;&quot;/&gt;&lt;property id=&quot;20307&quot; value=&quot;272&quot;/&gt;&lt;/object&gt;&lt;object type=&quot;3&quot; unique_id=&quot;12105&quot;&gt;&lt;property id=&quot;20148&quot; value=&quot;5&quot;/&gt;&lt;property id=&quot;20300&quot; value=&quot;Slide 18 - &amp;quot;Louis XIV (the “Sun King,” 1643-1715)&amp;quot;&quot;/&gt;&lt;property id=&quot;20307&quot; value=&quot;273&quot;/&gt;&lt;/object&gt;&lt;object type=&quot;3&quot; unique_id=&quot;12106&quot;&gt;&lt;property id=&quot;20148&quot; value=&quot;5&quot;/&gt;&lt;property id=&quot;20300&quot; value=&quot;Slide 19 - &amp;quot;Absolutism in Russia: &amp;#x0D;&amp;#x0A;The Romanov Dynasty (1613-1917)&amp;quot;&quot;/&gt;&lt;property id=&quot;20307&quot; value=&quot;274&quot;/&gt;&lt;/object&gt;&lt;object type=&quot;3&quot; unique_id=&quot;12107&quot;&gt;&lt;property id=&quot;20148&quot; value=&quot;5&quot;/&gt;&lt;property id=&quot;20300&quot; value=&quot;Slide 20 - &amp;quot;The European States System&amp;quot;&quot;/&gt;&lt;property id=&quot;20307&quot; value=&quot;275&quot;/&gt;&lt;/object&gt;&lt;object type=&quot;3&quot; unique_id=&quot;12108&quot;&gt;&lt;property id=&quot;20148&quot; value=&quot;5&quot;/&gt;&lt;property id=&quot;20300&quot; value=&quot;Slide 21 - &amp;quot;Europe After the Peace of Westphalia, 1648&amp;quot;&quot;/&gt;&lt;property id=&quot;20307&quot; value=&quot;258&quot;/&gt;&lt;/object&gt;&lt;object type=&quot;3&quot; unique_id=&quot;12109&quot;&gt;&lt;property id=&quot;20148&quot; value=&quot;5&quot;/&gt;&lt;property id=&quot;20300&quot; value=&quot;Slide 22 - &amp;quot;Population Growth and Urbanization&amp;quot;&quot;/&gt;&lt;property id=&quot;20307&quot; value=&quot;276&quot;/&gt;&lt;/object&gt;&lt;object type=&quot;3&quot; unique_id=&quot;12110&quot;&gt;&lt;property id=&quot;20148&quot; value=&quot;5&quot;/&gt;&lt;property id=&quot;20300&quot; value=&quot;Slide 23 - &amp;quot;Population Growth in Europe&amp;quot;&quot;/&gt;&lt;property id=&quot;20307&quot; value=&quot;277&quot;/&gt;&lt;/object&gt;&lt;object type=&quot;3&quot; unique_id=&quot;12111&quot;&gt;&lt;property id=&quot;20148&quot; value=&quot;5&quot;/&gt;&lt;property id=&quot;20300&quot; value=&quot;Slide 24 - &amp;quot;Urbanization&amp;quot;&quot;/&gt;&lt;property id=&quot;20307&quot; value=&quot;278&quot;/&gt;&lt;/object&gt;&lt;object type=&quot;3&quot; unique_id=&quot;12112&quot;&gt;&lt;property id=&quot;20148&quot; value=&quot;5&quot;/&gt;&lt;property id=&quot;20300&quot; value=&quot;Slide 25 - &amp;quot;Early Capitalism&amp;quot;&quot;/&gt;&lt;property id=&quot;20307&quot; value=&quot;279&quot;/&gt;&lt;/object&gt;&lt;object type=&quot;3&quot; unique_id=&quot;12113&quot;&gt;&lt;property id=&quot;20148&quot; value=&quot;5&quot;/&gt;&lt;property id=&quot;20300&quot; value=&quot;Slide 26 - &amp;quot;Impact of Capitalism on the &amp;#x0D;&amp;#x0A;Social Order&amp;quot;&quot;/&gt;&lt;property id=&quot;20307&quot; value=&quot;280&quot;/&gt;&lt;/object&gt;&lt;object type=&quot;3&quot; unique_id=&quot;12114&quot;&gt;&lt;property id=&quot;20148&quot; value=&quot;5&quot;/&gt;&lt;property id=&quot;20300&quot; value=&quot;Slide 27 - &amp;quot;Capitalism and Morality&amp;quot;&quot;/&gt;&lt;property id=&quot;20307&quot; value=&quot;281&quot;/&gt;&lt;/object&gt;&lt;object type=&quot;3&quot; unique_id=&quot;12115&quot;&gt;&lt;property id=&quot;20148&quot; value=&quot;5&quot;/&gt;&lt;property id=&quot;20300&quot; value=&quot;Slide 28 - &amp;quot;The Copernican Universe&amp;quot;&quot;/&gt;&lt;property id=&quot;20307&quot; value=&quot;282&quot;/&gt;&lt;/object&gt;&lt;object type=&quot;3&quot; unique_id=&quot;12116&quot;&gt;&lt;property id=&quot;20148&quot; value=&quot;5&quot;/&gt;&lt;property id=&quot;20300&quot; value=&quot;Slide 29 - &amp;quot;The Scientific Revolution&amp;quot;&quot;/&gt;&lt;property id=&quot;20307&quot; value=&quot;283&quot;/&gt;&lt;/object&gt;&lt;object type=&quot;3&quot; unique_id=&quot;12117&quot;&gt;&lt;property id=&quot;20148&quot; value=&quot;5&quot;/&gt;&lt;property id=&quot;20300&quot; value=&quot;Slide 30 - &amp;quot;Women and Science&amp;quot;&quot;/&gt;&lt;property id=&quot;20307&quot; value=&quot;287&quot;/&gt;&lt;/object&gt;&lt;object type=&quot;3&quot; unique_id=&quot;12118&quot;&gt;&lt;property id=&quot;20148&quot; value=&quot;5&quot;/&gt;&lt;property id=&quot;20300&quot; value=&quot;Slide 31 - &amp;quot;The Enlightenment&amp;quot;&quot;/&gt;&lt;property id=&quot;20307&quot; value=&quot;284&quot;/&gt;&lt;/object&gt;&lt;object type=&quot;3&quot; unique_id=&quot;12119&quot;&gt;&lt;property id=&quot;20148&quot; value=&quot;5&quot;/&gt;&lt;property id=&quot;20300&quot; value=&quot;Slide 32 - &amp;quot;The Theory of Progress&amp;quot;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206</TotalTime>
  <Words>1833</Words>
  <Application>Microsoft Office PowerPoint</Application>
  <PresentationFormat>On-screen Show (4:3)</PresentationFormat>
  <Paragraphs>277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Wingdings</vt:lpstr>
      <vt:lpstr>Garamond</vt:lpstr>
      <vt:lpstr>bentley5</vt:lpstr>
      <vt:lpstr>Microsoft Graph Chart</vt:lpstr>
      <vt:lpstr>Chapter 23</vt:lpstr>
      <vt:lpstr>The Protestant Reformation</vt:lpstr>
      <vt:lpstr>Roots of Reform</vt:lpstr>
      <vt:lpstr>Martin Luther  </vt:lpstr>
      <vt:lpstr>Reform Outside Germany</vt:lpstr>
      <vt:lpstr>The Catholic Reformation</vt:lpstr>
      <vt:lpstr>Witch Hunts</vt:lpstr>
      <vt:lpstr>Religious Wars</vt:lpstr>
      <vt:lpstr>The Thirty Years’ War (1618-1648)</vt:lpstr>
      <vt:lpstr>The Consolidation of Sovereign States</vt:lpstr>
      <vt:lpstr>Sixteenth-Century Europe</vt:lpstr>
      <vt:lpstr>The New Monarchs</vt:lpstr>
      <vt:lpstr>The Spanish Inquisition</vt:lpstr>
      <vt:lpstr>Constitutional States</vt:lpstr>
      <vt:lpstr>The Glorious Revolution  (1688-1689)</vt:lpstr>
      <vt:lpstr>The Dutch Republic</vt:lpstr>
      <vt:lpstr>Absolute Monarchies</vt:lpstr>
      <vt:lpstr>Louis XIV (the “Sun King,” 1643-1715)</vt:lpstr>
      <vt:lpstr>Absolutism in Russia:  The Romanov Dynasty (1613-1917)</vt:lpstr>
      <vt:lpstr>The European States System</vt:lpstr>
      <vt:lpstr>Europe After the Peace of Westphalia, 1648</vt:lpstr>
      <vt:lpstr>Population Growth and Urbanization</vt:lpstr>
      <vt:lpstr>Population Growth in Europe</vt:lpstr>
      <vt:lpstr>Urbanization</vt:lpstr>
      <vt:lpstr>Early Capitalism</vt:lpstr>
      <vt:lpstr>Impact of Capitalism on the  Social Order</vt:lpstr>
      <vt:lpstr>Capitalism and Morality</vt:lpstr>
      <vt:lpstr>The Copernican Universe</vt:lpstr>
      <vt:lpstr>The Scientific Revolution</vt:lpstr>
      <vt:lpstr>Women and Science</vt:lpstr>
      <vt:lpstr>The Enlightenment</vt:lpstr>
      <vt:lpstr>The Theory of Progress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</dc:title>
  <dc:creator>Henry Abramson</dc:creator>
  <cp:lastModifiedBy>ventulethk</cp:lastModifiedBy>
  <cp:revision>13</cp:revision>
  <dcterms:created xsi:type="dcterms:W3CDTF">2004-11-23T20:35:53Z</dcterms:created>
  <dcterms:modified xsi:type="dcterms:W3CDTF">2012-09-27T15:20:02Z</dcterms:modified>
</cp:coreProperties>
</file>