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589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7D71F-EC39-42D5-A150-79B54F336240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758DF-578F-4AE0-89CE-2F8551683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3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F3DDBAF-24C7-4D38-A95F-E105B033C057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0FE39C-F8D2-4721-92B2-3850519442F5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Dave Schmidt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AE16-CD08-433D-885C-4DB4177D375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Dave Schmidt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AE16-CD08-433D-885C-4DB4177D3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Dave Schmidt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AE16-CD08-433D-885C-4DB4177D3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8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Dave Schmidt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AE16-CD08-433D-885C-4DB4177D3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Dave Schmidt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AE16-CD08-433D-885C-4DB4177D375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Dave Schmidt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AE16-CD08-433D-885C-4DB4177D3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Dave Schmidt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AE16-CD08-433D-885C-4DB4177D3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Dave Schmidt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AE16-CD08-433D-885C-4DB4177D3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Dave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AE16-CD08-433D-885C-4DB4177D3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Dave Schmidt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AE16-CD08-433D-885C-4DB4177D3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Dave Schmidt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64AE16-CD08-433D-885C-4DB4177D375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CIW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MBSH Mr. Dave Schmidt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64AE16-CD08-433D-885C-4DB4177D375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netanimations.net/computers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4038600"/>
            <a:ext cx="77724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Lesson 1: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Introduction to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IT Business and Careers</a:t>
            </a:r>
          </a:p>
        </p:txBody>
      </p:sp>
      <p:pic>
        <p:nvPicPr>
          <p:cNvPr id="19458" name="Picture 2" descr="Save your work!!!, Save your work!!!, Save your work!!!, Save your work!!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38100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43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Education and IT Careers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924800" cy="4343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University degrees are available in:</a:t>
            </a:r>
          </a:p>
          <a:p>
            <a:pPr lvl="1" eaLnBrk="1" hangingPunct="1"/>
            <a:r>
              <a:rPr lang="en-US" altLang="en-US" dirty="0" smtClean="0">
                <a:cs typeface="Times New Roman" pitchFamily="18" charset="0"/>
              </a:rPr>
              <a:t>Computer science</a:t>
            </a:r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 smtClean="0">
                <a:cs typeface="Times New Roman" pitchFamily="18" charset="0"/>
              </a:rPr>
              <a:t>Computer engineering</a:t>
            </a:r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 smtClean="0">
                <a:cs typeface="Times New Roman" pitchFamily="18" charset="0"/>
              </a:rPr>
              <a:t>Management information systems</a:t>
            </a:r>
            <a:r>
              <a:rPr lang="en-US" altLang="en-US" dirty="0" smtClean="0"/>
              <a:t> </a:t>
            </a:r>
          </a:p>
          <a:p>
            <a:pPr eaLnBrk="1" hangingPunct="1"/>
            <a:r>
              <a:rPr lang="en-US" altLang="en-US" dirty="0" smtClean="0"/>
              <a:t>Employers are also looking for:</a:t>
            </a:r>
          </a:p>
          <a:p>
            <a:pPr lvl="1" eaLnBrk="1" hangingPunct="1"/>
            <a:r>
              <a:rPr lang="en-US" altLang="en-US" dirty="0" smtClean="0"/>
              <a:t>Interpersonal skills</a:t>
            </a:r>
          </a:p>
          <a:p>
            <a:pPr lvl="1" eaLnBrk="1" hangingPunct="1"/>
            <a:r>
              <a:rPr lang="en-US" altLang="en-US" dirty="0" smtClean="0"/>
              <a:t>Business skills</a:t>
            </a:r>
          </a:p>
          <a:p>
            <a:pPr lvl="1" eaLnBrk="1" hangingPunct="1"/>
            <a:r>
              <a:rPr lang="en-US" altLang="en-US" dirty="0" smtClean="0"/>
              <a:t>Project management skills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Dave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AE16-CD08-433D-885C-4DB4177D375A}" type="slidenum">
              <a:rPr lang="en-US" smtClean="0"/>
              <a:t>10</a:t>
            </a:fld>
            <a:endParaRPr lang="en-US"/>
          </a:p>
        </p:txBody>
      </p:sp>
      <p:pic>
        <p:nvPicPr>
          <p:cNvPr id="8194" name="Picture 2" descr="Animated cartoon man typing on computer keyboar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2599936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6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01000" cy="1198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Technical Concepts and Training</a:t>
            </a:r>
            <a:r>
              <a:rPr lang="en-US" altLang="en-US" dirty="0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7315200" cy="464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Communicating technical issues to end users</a:t>
            </a:r>
          </a:p>
          <a:p>
            <a:pPr eaLnBrk="1" hangingPunct="1"/>
            <a:r>
              <a:rPr lang="en-US" altLang="en-US" dirty="0" smtClean="0"/>
              <a:t>Justifying IT-related expenses to management</a:t>
            </a:r>
          </a:p>
          <a:p>
            <a:pPr eaLnBrk="1" hangingPunct="1"/>
            <a:r>
              <a:rPr lang="en-US" altLang="en-US" dirty="0" smtClean="0"/>
              <a:t>Understanding problems and concerns of end users</a:t>
            </a:r>
          </a:p>
          <a:p>
            <a:pPr eaLnBrk="1" hangingPunct="1"/>
            <a:r>
              <a:rPr lang="en-US" altLang="en-US" dirty="0" smtClean="0"/>
              <a:t>Providing clear solutions</a:t>
            </a:r>
          </a:p>
          <a:p>
            <a:pPr eaLnBrk="1" hangingPunct="1"/>
            <a:r>
              <a:rPr lang="en-US" altLang="en-US" dirty="0" smtClean="0"/>
              <a:t>Remembering the ROI affect of IT decisions</a:t>
            </a:r>
          </a:p>
          <a:p>
            <a:pPr eaLnBrk="1" hangingPunct="1"/>
            <a:r>
              <a:rPr lang="en-US" altLang="en-US" dirty="0" smtClean="0"/>
              <a:t>Presenting technical data clearly so that managers understand the information and can make informed decisions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Dave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AE16-CD08-433D-885C-4DB4177D37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Education and IT Careers </a:t>
            </a:r>
            <a:r>
              <a:rPr lang="en-US" altLang="en-US" sz="1800" smtClean="0"/>
              <a:t>(cont’d)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315200" cy="4648200"/>
          </a:xfrm>
        </p:spPr>
        <p:txBody>
          <a:bodyPr/>
          <a:lstStyle/>
          <a:p>
            <a:pPr eaLnBrk="1" hangingPunct="1"/>
            <a:r>
              <a:rPr lang="en-US" altLang="en-US" smtClean="0"/>
              <a:t>Importance of continuing education</a:t>
            </a:r>
          </a:p>
          <a:p>
            <a:pPr eaLnBrk="1" hangingPunct="1"/>
            <a:r>
              <a:rPr lang="en-US" altLang="en-US" smtClean="0"/>
              <a:t>Obtain certifications in:</a:t>
            </a:r>
          </a:p>
          <a:p>
            <a:pPr lvl="1" eaLnBrk="1" hangingPunct="1"/>
            <a:r>
              <a:rPr lang="en-US" altLang="en-US" smtClean="0"/>
              <a:t>CIW</a:t>
            </a:r>
          </a:p>
          <a:p>
            <a:pPr lvl="1" eaLnBrk="1" hangingPunct="1"/>
            <a:r>
              <a:rPr lang="en-US" altLang="en-US" smtClean="0"/>
              <a:t>A+</a:t>
            </a:r>
          </a:p>
          <a:p>
            <a:pPr lvl="1" eaLnBrk="1" hangingPunct="1"/>
            <a:r>
              <a:rPr lang="en-US" altLang="en-US" smtClean="0"/>
              <a:t>Network+</a:t>
            </a:r>
          </a:p>
          <a:p>
            <a:pPr lvl="1" eaLnBrk="1" hangingPunct="1"/>
            <a:r>
              <a:rPr lang="en-US" altLang="en-US" smtClean="0"/>
              <a:t>Security+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Dave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AE16-CD08-433D-885C-4DB4177D375A}" type="slidenum">
              <a:rPr lang="en-US" smtClean="0"/>
              <a:t>12</a:t>
            </a:fld>
            <a:endParaRPr lang="en-US"/>
          </a:p>
        </p:txBody>
      </p:sp>
      <p:pic>
        <p:nvPicPr>
          <p:cNvPr id="7170" name="Picture 2" descr="Computer monitor moving back and forth wiggling aroun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46066"/>
            <a:ext cx="1828800" cy="246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18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Technology Adoption Models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Paradigm shift – a change </a:t>
            </a:r>
            <a:r>
              <a:rPr lang="en-US" altLang="en-US" dirty="0" smtClean="0">
                <a:cs typeface="Times New Roman" pitchFamily="18" charset="0"/>
              </a:rPr>
              <a:t>from one way of thinking to another</a:t>
            </a:r>
            <a:r>
              <a:rPr lang="en-US" altLang="en-US" dirty="0" smtClean="0"/>
              <a:t> </a:t>
            </a:r>
          </a:p>
          <a:p>
            <a:pPr eaLnBrk="1" hangingPunct="1"/>
            <a:r>
              <a:rPr lang="en-US" altLang="en-US" dirty="0" smtClean="0"/>
              <a:t>Moore's Law – an analogy for advances in technological innovation </a:t>
            </a:r>
          </a:p>
          <a:p>
            <a:pPr eaLnBrk="1" hangingPunct="1"/>
            <a:r>
              <a:rPr lang="en-US" altLang="en-US" dirty="0" smtClean="0"/>
              <a:t>Technology adoption life cycle – the </a:t>
            </a:r>
            <a:r>
              <a:rPr lang="en-US" altLang="en-US" dirty="0" smtClean="0">
                <a:cs typeface="Times New Roman" pitchFamily="18" charset="0"/>
              </a:rPr>
              <a:t>degree to which members of a population will adopt or accept a new product or innovation</a:t>
            </a:r>
            <a:r>
              <a:rPr lang="en-US" altLang="en-US" dirty="0" smtClean="0"/>
              <a:t> </a:t>
            </a:r>
          </a:p>
          <a:p>
            <a:pPr eaLnBrk="1" hangingPunct="1"/>
            <a:r>
              <a:rPr lang="en-US" altLang="en-US" dirty="0" smtClean="0"/>
              <a:t>Diffusion of innovation – early adopters </a:t>
            </a:r>
            <a:r>
              <a:rPr lang="en-US" altLang="en-US" dirty="0" smtClean="0">
                <a:cs typeface="Times New Roman" pitchFamily="18" charset="0"/>
              </a:rPr>
              <a:t>and the early majority have different expectations of a product</a:t>
            </a:r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Dave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AE16-CD08-433D-885C-4DB4177D37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3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Business Modeling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Ontology – </a:t>
            </a:r>
            <a:r>
              <a:rPr lang="en-US" altLang="en-US" smtClean="0">
                <a:cs typeface="Times New Roman" pitchFamily="18" charset="0"/>
              </a:rPr>
              <a:t>the study of how a particular knowledge domain, or system, is organized</a:t>
            </a:r>
            <a:r>
              <a:rPr lang="en-US" altLang="en-US" smtClean="0"/>
              <a:t> </a:t>
            </a:r>
          </a:p>
          <a:p>
            <a:pPr eaLnBrk="1" hangingPunct="1"/>
            <a:r>
              <a:rPr lang="en-US" altLang="en-US" smtClean="0"/>
              <a:t>Business ontology – describes the flow of information through a business hierarchy</a:t>
            </a:r>
          </a:p>
          <a:p>
            <a:pPr eaLnBrk="1" hangingPunct="1"/>
            <a:r>
              <a:rPr lang="en-US" altLang="en-US" smtClean="0"/>
              <a:t>Ontology and IT</a:t>
            </a:r>
          </a:p>
          <a:p>
            <a:pPr eaLnBrk="1" hangingPunct="1"/>
            <a:r>
              <a:rPr lang="en-US" altLang="en-US" smtClean="0"/>
              <a:t>Web Ontology Language (OWL)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Dave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AE16-CD08-433D-885C-4DB4177D375A}" type="slidenum">
              <a:rPr lang="en-US" smtClean="0"/>
              <a:t>14</a:t>
            </a:fld>
            <a:endParaRPr lang="en-US"/>
          </a:p>
        </p:txBody>
      </p:sp>
      <p:pic>
        <p:nvPicPr>
          <p:cNvPr id="4098" name="Picture 2" descr="Animated computer running on it's legs and fee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705350"/>
            <a:ext cx="1905000" cy="171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44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3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3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3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Data Modeling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Data modeling – determines </a:t>
            </a:r>
            <a:r>
              <a:rPr lang="en-US" altLang="en-US" dirty="0" smtClean="0">
                <a:cs typeface="Times New Roman" pitchFamily="18" charset="0"/>
              </a:rPr>
              <a:t>the requirements that a database must fulfill in order to function properly for an organization</a:t>
            </a:r>
            <a:r>
              <a:rPr lang="en-US" altLang="en-US" dirty="0" smtClean="0"/>
              <a:t> </a:t>
            </a:r>
          </a:p>
          <a:p>
            <a:pPr eaLnBrk="1" hangingPunct="1"/>
            <a:r>
              <a:rPr lang="en-US" altLang="en-US" dirty="0" smtClean="0"/>
              <a:t>Data modeling steps:</a:t>
            </a:r>
          </a:p>
          <a:p>
            <a:pPr lvl="1" eaLnBrk="1" hangingPunct="1"/>
            <a:r>
              <a:rPr lang="en-US" altLang="en-US" dirty="0" smtClean="0"/>
              <a:t>Planning and analysis</a:t>
            </a:r>
          </a:p>
          <a:p>
            <a:pPr lvl="1" eaLnBrk="1" hangingPunct="1"/>
            <a:r>
              <a:rPr lang="en-US" altLang="en-US" dirty="0" smtClean="0"/>
              <a:t>Conceptual design</a:t>
            </a:r>
          </a:p>
          <a:p>
            <a:pPr lvl="1" eaLnBrk="1" hangingPunct="1"/>
            <a:r>
              <a:rPr lang="en-US" altLang="en-US" dirty="0" smtClean="0"/>
              <a:t>Logical design</a:t>
            </a:r>
          </a:p>
          <a:p>
            <a:pPr lvl="1" eaLnBrk="1" hangingPunct="1"/>
            <a:r>
              <a:rPr lang="en-US" altLang="en-US" dirty="0" smtClean="0"/>
              <a:t>Physical design</a:t>
            </a:r>
          </a:p>
          <a:p>
            <a:pPr lvl="1" eaLnBrk="1" hangingPunct="1"/>
            <a:r>
              <a:rPr lang="en-US" altLang="en-US" dirty="0" smtClean="0"/>
              <a:t>Implementation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Dave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AE16-CD08-433D-885C-4DB4177D375A}" type="slidenum">
              <a:rPr lang="en-US" smtClean="0"/>
              <a:t>15</a:t>
            </a:fld>
            <a:endParaRPr lang="en-US"/>
          </a:p>
        </p:txBody>
      </p:sp>
      <p:pic>
        <p:nvPicPr>
          <p:cNvPr id="3074" name="Picture 2" descr="Animated gif of Computer program running on monit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07468"/>
            <a:ext cx="3962400" cy="310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39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3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3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3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3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3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3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1198563"/>
          </a:xfrm>
        </p:spPr>
        <p:txBody>
          <a:bodyPr/>
          <a:lstStyle/>
          <a:p>
            <a:pPr eaLnBrk="1" hangingPunct="1"/>
            <a:r>
              <a:rPr lang="en-US" altLang="en-US" smtClean="0"/>
              <a:t>The Importance of Standards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Standards help govern the ease with which information can be exchanged and understood between people, businesses and systems</a:t>
            </a:r>
          </a:p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International Organization for Standardization (ISO) 9000 </a:t>
            </a:r>
          </a:p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World Wide Web Consortium (W3C) </a:t>
            </a:r>
          </a:p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Internet Engineering Task Force (IETF) </a:t>
            </a:r>
            <a:r>
              <a:rPr lang="en-US" altLang="en-US" dirty="0" smtClean="0"/>
              <a:t> </a:t>
            </a:r>
          </a:p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Institute of Electrical and Electronics Engineers (IEEE)</a:t>
            </a:r>
            <a:r>
              <a:rPr lang="en-US" altLang="en-US" dirty="0" smtClean="0"/>
              <a:t> </a:t>
            </a:r>
          </a:p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Telecommunications Industry Association (TIA)</a:t>
            </a:r>
            <a:r>
              <a:rPr lang="en-US" altLang="en-US" dirty="0" smtClean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Dave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AE16-CD08-433D-885C-4DB4177D37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2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Lesson 1 Summary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altLang="en-US" dirty="0" smtClean="0">
                <a:cs typeface="Times New Roman" pitchFamily="18" charset="0"/>
              </a:rPr>
              <a:t>Define </a:t>
            </a:r>
            <a:r>
              <a:rPr lang="en-US" altLang="en-US" dirty="0" smtClean="0"/>
              <a:t>Information Technology (IT) job roles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dirty="0" smtClean="0">
                <a:cs typeface="Times New Roman" pitchFamily="18" charset="0"/>
              </a:rPr>
              <a:t>Review career opportunities in the IT industry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dirty="0" smtClean="0">
                <a:cs typeface="Times New Roman" pitchFamily="18" charset="0"/>
              </a:rPr>
              <a:t>Describe the importance of successfully explaining technical issues to non-technical audiences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dirty="0" smtClean="0"/>
              <a:t>Identify technology adoption models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dirty="0" smtClean="0"/>
              <a:t>Describe business ontological models and data models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dirty="0" smtClean="0"/>
              <a:t>Review the importance of adhering to standards during software, hardware and Web development</a:t>
            </a:r>
            <a:endParaRPr lang="en-US" altLang="en-US" dirty="0" smtClean="0"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Dave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AE16-CD08-433D-885C-4DB4177D37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6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www.netanimations.net/computers.htm</a:t>
            </a:r>
            <a:r>
              <a:rPr lang="en-US" dirty="0" smtClean="0"/>
              <a:t> for the gifs and animations.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Dave Schmidt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AE16-CD08-433D-885C-4DB4177D375A}" type="slidenum">
              <a:rPr lang="en-US" smtClean="0"/>
              <a:t>18</a:t>
            </a:fld>
            <a:endParaRPr lang="en-US"/>
          </a:p>
        </p:txBody>
      </p:sp>
      <p:pic>
        <p:nvPicPr>
          <p:cNvPr id="20482" name="Picture 2" descr="Under construction banner sign with hamm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8382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59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Lesson 1 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Define Information Technology (IT) job roles</a:t>
            </a:r>
          </a:p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Review career opportunities in the IT industry</a:t>
            </a:r>
            <a:endParaRPr lang="en-US" altLang="en-US" dirty="0" smtClean="0"/>
          </a:p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Describe the importance of successfully explaining technical issues to non-technical audiences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Identify technology adoption models</a:t>
            </a:r>
          </a:p>
          <a:p>
            <a:pPr eaLnBrk="1" hangingPunct="1"/>
            <a:r>
              <a:rPr lang="en-US" altLang="en-US" dirty="0" smtClean="0"/>
              <a:t>Describe business ontological models and data models</a:t>
            </a:r>
          </a:p>
          <a:p>
            <a:pPr eaLnBrk="1" hangingPunct="1"/>
            <a:r>
              <a:rPr lang="en-US" altLang="en-US" dirty="0" smtClean="0"/>
              <a:t>Review the importance of adhering to standards during software, hardware and Web development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Dave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AE16-CD08-433D-885C-4DB4177D37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reen monster guy on the computer with real big feet, animated clip art picture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77" y="4419600"/>
            <a:ext cx="1683748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Information Technology (IT)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Information Technology (IT) – refers to all aspects of managing and processing information </a:t>
            </a:r>
          </a:p>
          <a:p>
            <a:pPr eaLnBrk="1" hangingPunct="1"/>
            <a:r>
              <a:rPr lang="en-US" altLang="en-US" dirty="0" smtClean="0"/>
              <a:t>Computer departments in most businesses are referred to as IT departments</a:t>
            </a:r>
          </a:p>
          <a:p>
            <a:pPr eaLnBrk="1" hangingPunct="1"/>
            <a:r>
              <a:rPr lang="en-US" altLang="en-US" dirty="0" smtClean="0"/>
              <a:t>IT departments deal with:</a:t>
            </a:r>
          </a:p>
          <a:p>
            <a:pPr lvl="1" eaLnBrk="1" hangingPunct="1"/>
            <a:r>
              <a:rPr lang="en-US" altLang="en-US" dirty="0" smtClean="0"/>
              <a:t>Computer technologies and services</a:t>
            </a:r>
          </a:p>
          <a:p>
            <a:pPr lvl="1" eaLnBrk="1" hangingPunct="1"/>
            <a:r>
              <a:rPr lang="en-US" altLang="en-US" dirty="0" smtClean="0"/>
              <a:t>Telecommunication technologies and services</a:t>
            </a:r>
          </a:p>
          <a:p>
            <a:pPr lvl="1" eaLnBrk="1" hangingPunct="1"/>
            <a:r>
              <a:rPr lang="en-US" altLang="en-US" dirty="0" smtClean="0"/>
              <a:t>Networking technologies and services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Dave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AE16-CD08-433D-885C-4DB4177D37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IT Job Roles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95400" y="1676400"/>
            <a:ext cx="3587750" cy="4648200"/>
          </a:xfrm>
        </p:spPr>
        <p:txBody>
          <a:bodyPr/>
          <a:lstStyle/>
          <a:p>
            <a:pPr eaLnBrk="1" hangingPunct="1"/>
            <a:r>
              <a:rPr lang="en-US" altLang="en-US" sz="2200" dirty="0" smtClean="0"/>
              <a:t>Web site designer</a:t>
            </a:r>
          </a:p>
          <a:p>
            <a:pPr eaLnBrk="1" hangingPunct="1"/>
            <a:r>
              <a:rPr lang="en-US" altLang="en-US" sz="2200" dirty="0" smtClean="0">
                <a:cs typeface="Times New Roman" pitchFamily="18" charset="0"/>
              </a:rPr>
              <a:t>Web application developer</a:t>
            </a:r>
            <a:r>
              <a:rPr lang="en-US" altLang="en-US" sz="2200" dirty="0" smtClean="0"/>
              <a:t> </a:t>
            </a:r>
          </a:p>
          <a:p>
            <a:pPr eaLnBrk="1" hangingPunct="1"/>
            <a:r>
              <a:rPr lang="en-US" altLang="en-US" sz="2200" dirty="0" smtClean="0">
                <a:cs typeface="Times New Roman" pitchFamily="18" charset="0"/>
              </a:rPr>
              <a:t>Web architect</a:t>
            </a:r>
            <a:r>
              <a:rPr lang="en-US" altLang="en-US" sz="2200" dirty="0" smtClean="0"/>
              <a:t> </a:t>
            </a:r>
          </a:p>
          <a:p>
            <a:pPr eaLnBrk="1" hangingPunct="1"/>
            <a:r>
              <a:rPr lang="en-US" altLang="en-US" sz="2200" dirty="0" smtClean="0"/>
              <a:t>Mobile application developer</a:t>
            </a:r>
            <a:endParaRPr lang="en-US" altLang="en-US" sz="2200" dirty="0" smtClean="0">
              <a:cs typeface="Times New Roman" pitchFamily="18" charset="0"/>
            </a:endParaRPr>
          </a:p>
          <a:p>
            <a:pPr eaLnBrk="1" hangingPunct="1"/>
            <a:r>
              <a:rPr lang="en-US" altLang="en-US" sz="2200" dirty="0" smtClean="0">
                <a:cs typeface="Times New Roman" pitchFamily="18" charset="0"/>
              </a:rPr>
              <a:t>Web site analyst</a:t>
            </a:r>
            <a:r>
              <a:rPr lang="en-US" altLang="en-US" sz="2200" dirty="0" smtClean="0"/>
              <a:t> </a:t>
            </a:r>
          </a:p>
          <a:p>
            <a:pPr eaLnBrk="1" hangingPunct="1"/>
            <a:r>
              <a:rPr lang="en-US" altLang="en-US" sz="2200" dirty="0" smtClean="0">
                <a:cs typeface="Times New Roman" pitchFamily="18" charset="0"/>
              </a:rPr>
              <a:t>Web site manager</a:t>
            </a:r>
            <a:r>
              <a:rPr lang="en-US" altLang="en-US" sz="2200" dirty="0" smtClean="0"/>
              <a:t> </a:t>
            </a:r>
          </a:p>
          <a:p>
            <a:pPr eaLnBrk="1" hangingPunct="1"/>
            <a:r>
              <a:rPr lang="en-US" altLang="en-US" sz="2200" dirty="0" smtClean="0">
                <a:cs typeface="Times New Roman" pitchFamily="18" charset="0"/>
              </a:rPr>
              <a:t>Database administrator/</a:t>
            </a:r>
            <a:br>
              <a:rPr lang="en-US" altLang="en-US" sz="2200" dirty="0" smtClean="0">
                <a:cs typeface="Times New Roman" pitchFamily="18" charset="0"/>
              </a:rPr>
            </a:br>
            <a:r>
              <a:rPr lang="en-US" altLang="en-US" sz="2200" dirty="0" smtClean="0">
                <a:cs typeface="Times New Roman" pitchFamily="18" charset="0"/>
              </a:rPr>
              <a:t>specialist</a:t>
            </a:r>
            <a:r>
              <a:rPr lang="en-US" altLang="en-US" sz="2200" dirty="0" smtClean="0"/>
              <a:t> </a:t>
            </a:r>
          </a:p>
          <a:p>
            <a:pPr eaLnBrk="1" hangingPunct="1"/>
            <a:r>
              <a:rPr lang="en-US" altLang="en-US" sz="2200" dirty="0" smtClean="0">
                <a:cs typeface="Times New Roman" pitchFamily="18" charset="0"/>
              </a:rPr>
              <a:t>Server administrator</a:t>
            </a:r>
            <a:r>
              <a:rPr lang="en-US" altLang="en-US" sz="2200" dirty="0" smtClean="0"/>
              <a:t> 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022850" y="1676400"/>
            <a:ext cx="3587750" cy="4648200"/>
          </a:xfrm>
        </p:spPr>
        <p:txBody>
          <a:bodyPr/>
          <a:lstStyle/>
          <a:p>
            <a:pPr eaLnBrk="1" hangingPunct="1"/>
            <a:r>
              <a:rPr lang="en-US" altLang="en-US" sz="2200" dirty="0" smtClean="0">
                <a:cs typeface="Times New Roman" pitchFamily="18" charset="0"/>
              </a:rPr>
              <a:t>Network engineer</a:t>
            </a:r>
            <a:r>
              <a:rPr lang="en-US" altLang="en-US" sz="2200" dirty="0" smtClean="0"/>
              <a:t> </a:t>
            </a:r>
          </a:p>
          <a:p>
            <a:pPr eaLnBrk="1" hangingPunct="1"/>
            <a:r>
              <a:rPr lang="en-US" altLang="en-US" sz="2200" dirty="0" smtClean="0">
                <a:cs typeface="Times New Roman" pitchFamily="18" charset="0"/>
              </a:rPr>
              <a:t>Security manager</a:t>
            </a:r>
            <a:r>
              <a:rPr lang="en-US" altLang="en-US" sz="2200" dirty="0" smtClean="0"/>
              <a:t> </a:t>
            </a:r>
          </a:p>
          <a:p>
            <a:pPr eaLnBrk="1" hangingPunct="1"/>
            <a:r>
              <a:rPr lang="en-US" altLang="en-US" sz="2200" dirty="0" smtClean="0">
                <a:cs typeface="Times New Roman" pitchFamily="18" charset="0"/>
              </a:rPr>
              <a:t>Security analyst/consultant</a:t>
            </a:r>
            <a:r>
              <a:rPr lang="en-US" altLang="en-US" sz="2200" dirty="0" smtClean="0"/>
              <a:t> </a:t>
            </a:r>
          </a:p>
          <a:p>
            <a:pPr eaLnBrk="1" hangingPunct="1"/>
            <a:r>
              <a:rPr lang="en-US" altLang="en-US" sz="2200" dirty="0" smtClean="0"/>
              <a:t>SEO analyst</a:t>
            </a:r>
          </a:p>
          <a:p>
            <a:pPr eaLnBrk="1" hangingPunct="1"/>
            <a:r>
              <a:rPr lang="en-US" altLang="en-US" sz="2200" dirty="0" smtClean="0"/>
              <a:t>Web marketing manager</a:t>
            </a:r>
          </a:p>
          <a:p>
            <a:pPr eaLnBrk="1" hangingPunct="1"/>
            <a:r>
              <a:rPr lang="en-US" altLang="en-US" sz="2200" dirty="0" smtClean="0"/>
              <a:t>Blog manager</a:t>
            </a:r>
          </a:p>
          <a:p>
            <a:pPr eaLnBrk="1" hangingPunct="1"/>
            <a:r>
              <a:rPr lang="en-US" altLang="en-US" sz="2200" dirty="0" smtClean="0">
                <a:cs typeface="Times New Roman" pitchFamily="18" charset="0"/>
              </a:rPr>
              <a:t>PC </a:t>
            </a:r>
            <a:r>
              <a:rPr lang="en-US" altLang="en-US" sz="2200" dirty="0" smtClean="0"/>
              <a:t>and mobile-device </a:t>
            </a:r>
            <a:r>
              <a:rPr lang="en-US" altLang="en-US" sz="2200" dirty="0" smtClean="0">
                <a:cs typeface="Times New Roman" pitchFamily="18" charset="0"/>
              </a:rPr>
              <a:t>repair technician</a:t>
            </a:r>
            <a:r>
              <a:rPr lang="en-US" altLang="en-US" sz="2200" dirty="0" smtClean="0"/>
              <a:t> </a:t>
            </a:r>
          </a:p>
          <a:p>
            <a:pPr eaLnBrk="1" hangingPunct="1"/>
            <a:r>
              <a:rPr lang="en-US" altLang="en-US" sz="2200" dirty="0" smtClean="0">
                <a:cs typeface="Times New Roman" pitchFamily="18" charset="0"/>
              </a:rPr>
              <a:t>Help desk technician</a:t>
            </a:r>
            <a:r>
              <a:rPr lang="en-US" altLang="en-US" sz="2200" dirty="0" smtClean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Dave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AE16-CD08-433D-885C-4DB4177D37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5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10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40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0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Conducting Job Searches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924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cs typeface="Times New Roman" pitchFamily="18" charset="0"/>
              </a:rPr>
              <a:t>Participating in on-campus interviews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cs typeface="Times New Roman" pitchFamily="18" charset="0"/>
              </a:rPr>
              <a:t>Searching want ads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cs typeface="Times New Roman" pitchFamily="18" charset="0"/>
              </a:rPr>
              <a:t>Visiting employment agencies/employment placement services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cs typeface="Times New Roman" pitchFamily="18" charset="0"/>
              </a:rPr>
              <a:t>Attending job/career fairs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cs typeface="Times New Roman" pitchFamily="18" charset="0"/>
              </a:rPr>
              <a:t>Volunteering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cs typeface="Times New Roman" pitchFamily="18" charset="0"/>
              </a:rPr>
              <a:t>Seeking part-time work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cs typeface="Times New Roman" pitchFamily="18" charset="0"/>
              </a:rPr>
              <a:t>Networking (socially)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cs typeface="Times New Roman" pitchFamily="18" charset="0"/>
              </a:rPr>
              <a:t>Using an executive search firm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cs typeface="Times New Roman" pitchFamily="18" charset="0"/>
              </a:rPr>
              <a:t>Mailing cover letters and r</a:t>
            </a:r>
            <a:r>
              <a:rPr lang="en-US" altLang="en-US" sz="2000" dirty="0" smtClean="0">
                <a:cs typeface="Arial" charset="0"/>
              </a:rPr>
              <a:t>é</a:t>
            </a:r>
            <a:r>
              <a:rPr lang="en-US" altLang="en-US" sz="2000" dirty="0" smtClean="0">
                <a:cs typeface="Times New Roman" pitchFamily="18" charset="0"/>
              </a:rPr>
              <a:t>sum</a:t>
            </a:r>
            <a:r>
              <a:rPr lang="en-US" altLang="en-US" sz="2000" dirty="0" smtClean="0">
                <a:cs typeface="Arial" charset="0"/>
              </a:rPr>
              <a:t>é</a:t>
            </a:r>
            <a:r>
              <a:rPr lang="en-US" altLang="en-US" sz="2000" dirty="0" smtClean="0">
                <a:cs typeface="Times New Roman" pitchFamily="18" charset="0"/>
              </a:rPr>
              <a:t>s to companies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cs typeface="Times New Roman" pitchFamily="18" charset="0"/>
              </a:rPr>
              <a:t>Applying in person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cs typeface="Times New Roman" pitchFamily="18" charset="0"/>
              </a:rPr>
              <a:t>Entering r</a:t>
            </a:r>
            <a:r>
              <a:rPr lang="en-US" altLang="en-US" sz="2000" dirty="0" smtClean="0">
                <a:cs typeface="Arial" charset="0"/>
              </a:rPr>
              <a:t>é</a:t>
            </a:r>
            <a:r>
              <a:rPr lang="en-US" altLang="en-US" sz="2000" dirty="0" smtClean="0">
                <a:cs typeface="Times New Roman" pitchFamily="18" charset="0"/>
              </a:rPr>
              <a:t>sum</a:t>
            </a:r>
            <a:r>
              <a:rPr lang="en-US" altLang="en-US" sz="2000" dirty="0" smtClean="0">
                <a:cs typeface="Arial" charset="0"/>
              </a:rPr>
              <a:t>é</a:t>
            </a:r>
            <a:r>
              <a:rPr lang="en-US" altLang="en-US" sz="2000" dirty="0" smtClean="0">
                <a:cs typeface="Times New Roman" pitchFamily="18" charset="0"/>
              </a:rPr>
              <a:t>s electronically or posting them to the Web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cs typeface="Times New Roman" pitchFamily="18" charset="0"/>
              </a:rPr>
              <a:t>Using Internet technology to conduct job searches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Dave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AE16-CD08-433D-885C-4DB4177D37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9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8001000" cy="1198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Using the Internet </a:t>
            </a:r>
            <a:br>
              <a:rPr lang="en-US" altLang="en-US" dirty="0" smtClean="0"/>
            </a:br>
            <a:r>
              <a:rPr lang="en-US" altLang="en-US" dirty="0" smtClean="0"/>
              <a:t>to Conduct Job Searches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209800"/>
            <a:ext cx="7315200" cy="2743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Use a variety of Internet search engines to search for information about career opportunities in the IT industry</a:t>
            </a:r>
            <a:endParaRPr lang="en-US" altLang="en-US" dirty="0" smtClean="0">
              <a:cs typeface="Times New Roman" pitchFamily="18" charset="0"/>
            </a:endParaRPr>
          </a:p>
          <a:p>
            <a:pPr eaLnBrk="1" hangingPunct="1"/>
            <a:r>
              <a:rPr lang="en-US" altLang="en-US" dirty="0" smtClean="0">
                <a:cs typeface="Times New Roman" pitchFamily="18" charset="0"/>
              </a:rPr>
              <a:t>Enter keywords to narrow your search to specific job types, and retrieve available job listings that relate to your career goals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Dave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AE16-CD08-433D-885C-4DB4177D375A}" type="slidenum">
              <a:rPr lang="en-US" smtClean="0"/>
              <a:t>6</a:t>
            </a:fld>
            <a:endParaRPr lang="en-US"/>
          </a:p>
        </p:txBody>
      </p:sp>
      <p:pic>
        <p:nvPicPr>
          <p:cNvPr id="12290" name="Picture 2" descr="Animated man gets frustrated with computer and beats it up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56760"/>
            <a:ext cx="2209800" cy="176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21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Building a Personal Network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Network (socially) with business associates and other people who may be able to provide job leads</a:t>
            </a:r>
          </a:p>
          <a:p>
            <a:pPr eaLnBrk="1" hangingPunct="1"/>
            <a:r>
              <a:rPr lang="en-US" altLang="en-US" dirty="0" smtClean="0"/>
              <a:t>Professional networking sites include:</a:t>
            </a:r>
          </a:p>
          <a:p>
            <a:pPr lvl="1" eaLnBrk="1" hangingPunct="1"/>
            <a:r>
              <a:rPr lang="en-US" altLang="en-US" dirty="0" smtClean="0"/>
              <a:t>LinkedIn (</a:t>
            </a:r>
            <a:r>
              <a:rPr lang="en-US" altLang="en-US" i="1" dirty="0" smtClean="0"/>
              <a:t>www.linkedin.com</a:t>
            </a:r>
            <a:r>
              <a:rPr lang="en-US" altLang="en-US" dirty="0" smtClean="0"/>
              <a:t>)</a:t>
            </a:r>
          </a:p>
          <a:p>
            <a:pPr lvl="1" eaLnBrk="1" hangingPunct="1"/>
            <a:r>
              <a:rPr lang="en-US" altLang="en-US" dirty="0" smtClean="0"/>
              <a:t>Spoke (</a:t>
            </a:r>
            <a:r>
              <a:rPr lang="en-US" altLang="en-US" i="1" dirty="0" smtClean="0"/>
              <a:t>www.spoke.com</a:t>
            </a:r>
            <a:r>
              <a:rPr lang="en-US" altLang="en-US" dirty="0" smtClean="0"/>
              <a:t>)</a:t>
            </a:r>
          </a:p>
          <a:p>
            <a:pPr lvl="1" eaLnBrk="1" hangingPunct="1"/>
            <a:r>
              <a:rPr lang="en-US" altLang="en-US" dirty="0" err="1" smtClean="0"/>
              <a:t>ZoomInfo</a:t>
            </a:r>
            <a:r>
              <a:rPr lang="en-US" altLang="en-US" dirty="0" smtClean="0"/>
              <a:t> (</a:t>
            </a:r>
            <a:r>
              <a:rPr lang="en-US" altLang="en-US" i="1" dirty="0" smtClean="0"/>
              <a:t>www.zoominfo.com</a:t>
            </a:r>
            <a:r>
              <a:rPr lang="en-US" altLang="en-US" dirty="0" smtClean="0"/>
              <a:t>)</a:t>
            </a:r>
          </a:p>
          <a:p>
            <a:pPr lvl="1" eaLnBrk="1" hangingPunct="1"/>
            <a:r>
              <a:rPr lang="en-US" altLang="en-US" dirty="0" smtClean="0"/>
              <a:t>Jigsaw (</a:t>
            </a:r>
            <a:r>
              <a:rPr lang="en-US" altLang="en-US" i="1" dirty="0" smtClean="0"/>
              <a:t>www.jigsaw.com</a:t>
            </a:r>
            <a:r>
              <a:rPr lang="en-US" altLang="en-US" dirty="0" smtClean="0"/>
              <a:t>)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Dave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AE16-CD08-433D-885C-4DB4177D375A}" type="slidenum">
              <a:rPr lang="en-US" smtClean="0"/>
              <a:t>7</a:t>
            </a:fld>
            <a:endParaRPr lang="en-US"/>
          </a:p>
        </p:txBody>
      </p:sp>
      <p:pic>
        <p:nvPicPr>
          <p:cNvPr id="11266" name="Picture 2" descr="Burring the midnight oil on the computer preparing for exams and listening to tunes through earphon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55592"/>
            <a:ext cx="2651760" cy="21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80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Creating a R</a:t>
            </a:r>
            <a:r>
              <a:rPr lang="en-US" altLang="en-US" dirty="0" smtClean="0">
                <a:cs typeface="Arial" charset="0"/>
              </a:rPr>
              <a:t>é</a:t>
            </a:r>
            <a:r>
              <a:rPr lang="en-US" altLang="en-US" dirty="0" smtClean="0"/>
              <a:t>sum</a:t>
            </a:r>
            <a:r>
              <a:rPr lang="en-US" altLang="en-US" dirty="0" smtClean="0">
                <a:cs typeface="Arial" charset="0"/>
              </a:rPr>
              <a:t>é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848600" cy="48768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Formatting a r</a:t>
            </a:r>
            <a:r>
              <a:rPr lang="en-US" altLang="en-US" sz="2000" dirty="0" smtClean="0">
                <a:cs typeface="Arial" charset="0"/>
              </a:rPr>
              <a:t>é</a:t>
            </a:r>
            <a:r>
              <a:rPr lang="en-US" altLang="en-US" sz="2000" dirty="0" smtClean="0"/>
              <a:t>sum</a:t>
            </a:r>
            <a:r>
              <a:rPr lang="en-US" altLang="en-US" sz="2000" dirty="0" smtClean="0">
                <a:cs typeface="Arial" charset="0"/>
              </a:rPr>
              <a:t>é</a:t>
            </a:r>
            <a:r>
              <a:rPr lang="en-US" altLang="en-US" sz="2000" dirty="0" smtClean="0"/>
              <a:t>:</a:t>
            </a:r>
          </a:p>
          <a:p>
            <a:pPr lvl="1" eaLnBrk="1" hangingPunct="1"/>
            <a:r>
              <a:rPr lang="en-US" altLang="en-US" sz="2000" dirty="0" smtClean="0"/>
              <a:t>Create </a:t>
            </a:r>
            <a:r>
              <a:rPr lang="en-US" altLang="en-US" sz="2000" dirty="0" smtClean="0">
                <a:cs typeface="Times New Roman" pitchFamily="18" charset="0"/>
              </a:rPr>
              <a:t>using a word-processing program</a:t>
            </a:r>
            <a:r>
              <a:rPr lang="en-US" altLang="en-US" sz="2000" dirty="0" smtClean="0"/>
              <a:t> </a:t>
            </a:r>
          </a:p>
          <a:p>
            <a:pPr lvl="1" eaLnBrk="1" hangingPunct="1"/>
            <a:r>
              <a:rPr lang="en-US" altLang="en-US" sz="2000" dirty="0" smtClean="0"/>
              <a:t>Use formatting to increase visual appeal</a:t>
            </a:r>
          </a:p>
          <a:p>
            <a:pPr lvl="1" eaLnBrk="1" hangingPunct="1"/>
            <a:r>
              <a:rPr lang="en-US" altLang="en-US" sz="2000" dirty="0" smtClean="0"/>
              <a:t>Recipient needs same </a:t>
            </a:r>
            <a:r>
              <a:rPr lang="en-US" altLang="en-US" sz="2000" dirty="0" smtClean="0">
                <a:cs typeface="Times New Roman" pitchFamily="18" charset="0"/>
              </a:rPr>
              <a:t>word-processing program</a:t>
            </a:r>
            <a:r>
              <a:rPr lang="en-US" altLang="en-US" sz="2000" dirty="0" smtClean="0"/>
              <a:t> to be able to read r</a:t>
            </a:r>
            <a:r>
              <a:rPr lang="en-US" altLang="en-US" sz="2000" dirty="0" smtClean="0">
                <a:cs typeface="Arial" charset="0"/>
              </a:rPr>
              <a:t>é</a:t>
            </a:r>
            <a:r>
              <a:rPr lang="en-US" altLang="en-US" sz="2000" dirty="0" smtClean="0"/>
              <a:t>sum</a:t>
            </a:r>
            <a:r>
              <a:rPr lang="en-US" altLang="en-US" sz="2000" dirty="0" smtClean="0">
                <a:cs typeface="Arial" charset="0"/>
              </a:rPr>
              <a:t>é</a:t>
            </a:r>
            <a:r>
              <a:rPr lang="en-US" altLang="en-US" sz="2000" dirty="0" smtClean="0"/>
              <a:t>s</a:t>
            </a:r>
          </a:p>
          <a:p>
            <a:pPr eaLnBrk="1" hangingPunct="1"/>
            <a:r>
              <a:rPr lang="en-US" altLang="en-US" sz="2000" dirty="0" smtClean="0"/>
              <a:t>Text format r</a:t>
            </a:r>
            <a:r>
              <a:rPr lang="en-US" altLang="en-US" sz="2000" dirty="0" smtClean="0">
                <a:cs typeface="Arial" charset="0"/>
              </a:rPr>
              <a:t>é</a:t>
            </a:r>
            <a:r>
              <a:rPr lang="en-US" altLang="en-US" sz="2000" dirty="0" smtClean="0"/>
              <a:t>sum</a:t>
            </a:r>
            <a:r>
              <a:rPr lang="en-US" altLang="en-US" sz="2000" dirty="0" smtClean="0">
                <a:cs typeface="Arial" charset="0"/>
              </a:rPr>
              <a:t>é</a:t>
            </a:r>
            <a:r>
              <a:rPr lang="en-US" altLang="en-US" sz="2000" dirty="0" smtClean="0"/>
              <a:t>s:</a:t>
            </a:r>
          </a:p>
          <a:p>
            <a:pPr lvl="1" eaLnBrk="1" hangingPunct="1"/>
            <a:r>
              <a:rPr lang="en-US" altLang="en-US" sz="2000" dirty="0" smtClean="0"/>
              <a:t>Contain little formatting</a:t>
            </a:r>
          </a:p>
          <a:p>
            <a:pPr lvl="1" eaLnBrk="1" hangingPunct="1"/>
            <a:r>
              <a:rPr lang="en-US" altLang="en-US" sz="2000" dirty="0" smtClean="0"/>
              <a:t>Intended </a:t>
            </a:r>
            <a:r>
              <a:rPr lang="en-US" altLang="en-US" sz="2000" dirty="0" smtClean="0">
                <a:cs typeface="Times New Roman" pitchFamily="18" charset="0"/>
              </a:rPr>
              <a:t>for keyword-searchable r</a:t>
            </a:r>
            <a:r>
              <a:rPr lang="en-US" altLang="en-US" sz="2000" dirty="0" smtClean="0">
                <a:cs typeface="Arial" charset="0"/>
              </a:rPr>
              <a:t>é</a:t>
            </a:r>
            <a:r>
              <a:rPr lang="en-US" altLang="en-US" sz="2000" dirty="0" smtClean="0">
                <a:cs typeface="Times New Roman" pitchFamily="18" charset="0"/>
              </a:rPr>
              <a:t>sum</a:t>
            </a:r>
            <a:r>
              <a:rPr lang="en-US" altLang="en-US" sz="2000" dirty="0" smtClean="0">
                <a:cs typeface="Arial" charset="0"/>
              </a:rPr>
              <a:t>é</a:t>
            </a:r>
            <a:r>
              <a:rPr lang="en-US" altLang="en-US" sz="2000" dirty="0" smtClean="0">
                <a:cs typeface="Times New Roman" pitchFamily="18" charset="0"/>
              </a:rPr>
              <a:t> databases and applicant tracking systems</a:t>
            </a:r>
          </a:p>
          <a:p>
            <a:pPr eaLnBrk="1" hangingPunct="1"/>
            <a:r>
              <a:rPr lang="en-US" altLang="en-US" sz="2000" dirty="0" smtClean="0">
                <a:cs typeface="Times New Roman" pitchFamily="18" charset="0"/>
              </a:rPr>
              <a:t>RTF r</a:t>
            </a:r>
            <a:r>
              <a:rPr lang="en-US" altLang="en-US" sz="2000" dirty="0" smtClean="0">
                <a:cs typeface="Arial" charset="0"/>
              </a:rPr>
              <a:t>é</a:t>
            </a:r>
            <a:r>
              <a:rPr lang="en-US" altLang="en-US" sz="2000" dirty="0" smtClean="0">
                <a:cs typeface="Times New Roman" pitchFamily="18" charset="0"/>
              </a:rPr>
              <a:t>sum</a:t>
            </a:r>
            <a:r>
              <a:rPr lang="en-US" altLang="en-US" sz="2000" dirty="0" smtClean="0">
                <a:cs typeface="Arial" charset="0"/>
              </a:rPr>
              <a:t>é</a:t>
            </a:r>
            <a:r>
              <a:rPr lang="en-US" altLang="en-US" sz="2000" dirty="0" smtClean="0">
                <a:cs typeface="Times New Roman" pitchFamily="18" charset="0"/>
              </a:rPr>
              <a:t>s:</a:t>
            </a:r>
          </a:p>
          <a:p>
            <a:pPr lvl="1" eaLnBrk="1" hangingPunct="1"/>
            <a:r>
              <a:rPr lang="en-US" altLang="en-US" sz="2000" dirty="0" smtClean="0">
                <a:cs typeface="Times New Roman" pitchFamily="18" charset="0"/>
              </a:rPr>
              <a:t>Incorporate basic formatting techniques</a:t>
            </a:r>
          </a:p>
          <a:p>
            <a:pPr lvl="1" eaLnBrk="1" hangingPunct="1"/>
            <a:r>
              <a:rPr lang="en-US" altLang="en-US" sz="2000" dirty="0" smtClean="0">
                <a:cs typeface="Times New Roman" pitchFamily="18" charset="0"/>
              </a:rPr>
              <a:t>Can be read by many different programs on many different platforms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Dave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AE16-CD08-433D-885C-4DB4177D375A}" type="slidenum">
              <a:rPr lang="en-US" smtClean="0"/>
              <a:t>8</a:t>
            </a:fld>
            <a:endParaRPr lang="en-US"/>
          </a:p>
        </p:txBody>
      </p:sp>
      <p:pic>
        <p:nvPicPr>
          <p:cNvPr id="10242" name="Picture 2" descr="computer tower and monitor displ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8263"/>
            <a:ext cx="2895600" cy="26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4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5438"/>
            <a:ext cx="8001000" cy="1198562"/>
          </a:xfrm>
        </p:spPr>
        <p:txBody>
          <a:bodyPr/>
          <a:lstStyle/>
          <a:p>
            <a:pPr eaLnBrk="1" hangingPunct="1"/>
            <a:r>
              <a:rPr lang="en-US" altLang="en-US" smtClean="0"/>
              <a:t>Creating a R</a:t>
            </a:r>
            <a:r>
              <a:rPr lang="en-US" altLang="en-US" smtClean="0">
                <a:cs typeface="Arial" charset="0"/>
              </a:rPr>
              <a:t>é</a:t>
            </a:r>
            <a:r>
              <a:rPr lang="en-US" altLang="en-US" smtClean="0"/>
              <a:t>sum</a:t>
            </a:r>
            <a:r>
              <a:rPr lang="en-US" altLang="en-US" smtClean="0">
                <a:cs typeface="Arial" charset="0"/>
              </a:rPr>
              <a:t>é</a:t>
            </a:r>
            <a:r>
              <a:rPr lang="en-US" altLang="en-US" smtClean="0"/>
              <a:t> </a:t>
            </a:r>
            <a:r>
              <a:rPr lang="en-US" altLang="en-US" sz="1800" smtClean="0"/>
              <a:t>(cont’d)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9248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PDF r</a:t>
            </a:r>
            <a:r>
              <a:rPr lang="en-US" altLang="en-US" dirty="0" smtClean="0">
                <a:cs typeface="Arial" charset="0"/>
              </a:rPr>
              <a:t>é</a:t>
            </a:r>
            <a:r>
              <a:rPr lang="en-US" altLang="en-US" dirty="0" smtClean="0"/>
              <a:t>sum</a:t>
            </a:r>
            <a:r>
              <a:rPr lang="en-US" altLang="en-US" dirty="0" smtClean="0">
                <a:cs typeface="Arial" charset="0"/>
              </a:rPr>
              <a:t>é</a:t>
            </a:r>
            <a:r>
              <a:rPr lang="en-US" altLang="en-US" dirty="0" smtClean="0"/>
              <a:t>s:</a:t>
            </a:r>
          </a:p>
          <a:p>
            <a:pPr lvl="1" eaLnBrk="1" hangingPunct="1"/>
            <a:r>
              <a:rPr lang="en-US" altLang="en-US" dirty="0" smtClean="0">
                <a:cs typeface="Times New Roman" pitchFamily="18" charset="0"/>
              </a:rPr>
              <a:t>Compatible across all computer platforms</a:t>
            </a:r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 smtClean="0"/>
              <a:t>Not </a:t>
            </a:r>
            <a:r>
              <a:rPr lang="en-US" altLang="en-US" dirty="0" smtClean="0">
                <a:cs typeface="Times New Roman" pitchFamily="18" charset="0"/>
              </a:rPr>
              <a:t>vulnerable to viruses</a:t>
            </a:r>
            <a:r>
              <a:rPr lang="en-US" altLang="en-US" dirty="0" smtClean="0"/>
              <a:t> </a:t>
            </a:r>
          </a:p>
          <a:p>
            <a:pPr lvl="1" eaLnBrk="1" hangingPunct="1"/>
            <a:r>
              <a:rPr lang="en-US" altLang="en-US" dirty="0" smtClean="0">
                <a:cs typeface="Times New Roman" pitchFamily="18" charset="0"/>
              </a:rPr>
              <a:t>Need PDF software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HTML r</a:t>
            </a:r>
            <a:r>
              <a:rPr lang="en-US" altLang="en-US" dirty="0" smtClean="0">
                <a:cs typeface="Arial" charset="0"/>
              </a:rPr>
              <a:t>é</a:t>
            </a:r>
            <a:r>
              <a:rPr lang="en-US" altLang="en-US" dirty="0" smtClean="0"/>
              <a:t>sum</a:t>
            </a:r>
            <a:r>
              <a:rPr lang="en-US" altLang="en-US" dirty="0" smtClean="0">
                <a:cs typeface="Arial" charset="0"/>
              </a:rPr>
              <a:t>é</a:t>
            </a:r>
            <a:r>
              <a:rPr lang="en-US" altLang="en-US" dirty="0" smtClean="0"/>
              <a:t>s:</a:t>
            </a:r>
          </a:p>
          <a:p>
            <a:pPr lvl="1" eaLnBrk="1" hangingPunct="1"/>
            <a:r>
              <a:rPr lang="en-US" altLang="en-US" dirty="0" smtClean="0"/>
              <a:t>Posted as Web pages or sent as HTML-based </a:t>
            </a:r>
            <a:br>
              <a:rPr lang="en-US" altLang="en-US" dirty="0" smtClean="0"/>
            </a:br>
            <a:r>
              <a:rPr lang="en-US" altLang="en-US" dirty="0" smtClean="0"/>
              <a:t>e-mail messages</a:t>
            </a:r>
          </a:p>
          <a:p>
            <a:pPr lvl="1" eaLnBrk="1" hangingPunct="1"/>
            <a:r>
              <a:rPr lang="en-US" altLang="en-US" dirty="0" smtClean="0">
                <a:cs typeface="Times New Roman" pitchFamily="18" charset="0"/>
              </a:rPr>
              <a:t>Retain the formatting characteristics of a </a:t>
            </a:r>
            <a:br>
              <a:rPr lang="en-US" altLang="en-US" dirty="0" smtClean="0">
                <a:cs typeface="Times New Roman" pitchFamily="18" charset="0"/>
              </a:rPr>
            </a:br>
            <a:r>
              <a:rPr lang="en-US" altLang="en-US" dirty="0" smtClean="0">
                <a:cs typeface="Times New Roman" pitchFamily="18" charset="0"/>
              </a:rPr>
              <a:t>word-processing file</a:t>
            </a:r>
            <a:r>
              <a:rPr lang="en-US" altLang="en-US" dirty="0" smtClean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CIW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MBSH Mr. Dave Schmidt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AE16-CD08-433D-885C-4DB4177D375A}" type="slidenum">
              <a:rPr lang="en-US" smtClean="0"/>
              <a:t>9</a:t>
            </a:fld>
            <a:endParaRPr lang="en-US"/>
          </a:p>
        </p:txBody>
      </p:sp>
      <p:pic>
        <p:nvPicPr>
          <p:cNvPr id="9218" name="Picture 2" descr="Three dimensional head comes out of computer monit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57800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0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</TotalTime>
  <Words>867</Words>
  <Application>Microsoft Office PowerPoint</Application>
  <PresentationFormat>On-screen Show (4:3)</PresentationFormat>
  <Paragraphs>183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Lesson 1: Introduction to  IT Business and Careers</vt:lpstr>
      <vt:lpstr>Lesson 1 Objectives</vt:lpstr>
      <vt:lpstr>Information Technology (IT)</vt:lpstr>
      <vt:lpstr>IT Job Roles</vt:lpstr>
      <vt:lpstr>Conducting Job Searches</vt:lpstr>
      <vt:lpstr>Using the Internet  to Conduct Job Searches</vt:lpstr>
      <vt:lpstr>Building a Personal Network</vt:lpstr>
      <vt:lpstr>Creating a Résumé</vt:lpstr>
      <vt:lpstr>Creating a Résumé (cont’d)</vt:lpstr>
      <vt:lpstr>Education and IT Careers</vt:lpstr>
      <vt:lpstr>Technical Concepts and Training </vt:lpstr>
      <vt:lpstr>Education and IT Careers (cont’d)</vt:lpstr>
      <vt:lpstr>Technology Adoption Models</vt:lpstr>
      <vt:lpstr>Business Modeling</vt:lpstr>
      <vt:lpstr>Data Modeling</vt:lpstr>
      <vt:lpstr>The Importance of Standards</vt:lpstr>
      <vt:lpstr>Lesson 1 Summary</vt:lpstr>
      <vt:lpstr>PowerPoint Presentation</vt:lpstr>
    </vt:vector>
  </TitlesOfParts>
  <Company>M-DCPS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 IT Business and Careers</dc:title>
  <dc:creator>Schmidt, David P.</dc:creator>
  <cp:lastModifiedBy>Schmidt, David P.</cp:lastModifiedBy>
  <cp:revision>8</cp:revision>
  <dcterms:created xsi:type="dcterms:W3CDTF">2015-04-27T14:58:48Z</dcterms:created>
  <dcterms:modified xsi:type="dcterms:W3CDTF">2015-04-27T15:41:12Z</dcterms:modified>
</cp:coreProperties>
</file>