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8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F359E-B648-4957-B821-9BA9A4F12DD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3A55-4F93-46AD-8668-E10DB323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1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2461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191094-9136-4483-89AE-D06CEB60AD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8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33528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Lesson 3: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Introduction to 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Internet Technology</a:t>
            </a:r>
          </a:p>
        </p:txBody>
      </p:sp>
      <p:pic>
        <p:nvPicPr>
          <p:cNvPr id="25602" name="Picture 2" descr="Data gets a little upset with Windows &quot;Blue Screen of Death&quot; still appearing in their newest hotf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1496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9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Connecting to the Internet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Six elements are required to connect to the Internet:</a:t>
            </a:r>
          </a:p>
          <a:p>
            <a:pPr lvl="1" eaLnBrk="1" hangingPunct="1"/>
            <a:r>
              <a:rPr lang="en-US" altLang="en-US" smtClean="0"/>
              <a:t>Computer</a:t>
            </a:r>
          </a:p>
          <a:p>
            <a:pPr lvl="1" eaLnBrk="1" hangingPunct="1"/>
            <a:r>
              <a:rPr lang="en-US" altLang="en-US" smtClean="0"/>
              <a:t>Operating system</a:t>
            </a:r>
          </a:p>
          <a:p>
            <a:pPr lvl="1" eaLnBrk="1" hangingPunct="1"/>
            <a:r>
              <a:rPr lang="en-US" altLang="en-US" smtClean="0"/>
              <a:t>TCP/IP</a:t>
            </a:r>
          </a:p>
          <a:p>
            <a:pPr lvl="1" eaLnBrk="1" hangingPunct="1"/>
            <a:r>
              <a:rPr lang="en-US" altLang="en-US" smtClean="0"/>
              <a:t>Client software</a:t>
            </a:r>
          </a:p>
          <a:p>
            <a:pPr lvl="1" eaLnBrk="1" hangingPunct="1"/>
            <a:r>
              <a:rPr lang="en-US" altLang="en-US" smtClean="0"/>
              <a:t>Internet connection (direct through an ISP)</a:t>
            </a:r>
          </a:p>
          <a:p>
            <a:pPr lvl="1" eaLnBrk="1" hangingPunct="1"/>
            <a:r>
              <a:rPr lang="en-US" altLang="en-US" smtClean="0"/>
              <a:t>Internet address</a:t>
            </a:r>
          </a:p>
        </p:txBody>
      </p:sp>
      <p:pic>
        <p:nvPicPr>
          <p:cNvPr id="16386" name="Picture 2" descr="Waterfall coming out of computer mo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35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Internet Service Providers (ISPs)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Internet Service Provider (ISP) – an organization that provides access to the Internet</a:t>
            </a:r>
          </a:p>
          <a:p>
            <a:pPr lvl="1" eaLnBrk="1" hangingPunct="1"/>
            <a:r>
              <a:rPr lang="en-US" altLang="en-US" smtClean="0"/>
              <a:t>Most ISPs charge a flat monthly rate</a:t>
            </a:r>
          </a:p>
          <a:p>
            <a:pPr lvl="1" eaLnBrk="1" hangingPunct="1"/>
            <a:r>
              <a:rPr lang="en-US" altLang="en-US" smtClean="0"/>
              <a:t>Some basic-service ISPs offer Internet connectivity for free</a:t>
            </a:r>
          </a:p>
          <a:p>
            <a:pPr lvl="1" eaLnBrk="1" hangingPunct="1"/>
            <a:r>
              <a:rPr lang="en-US" altLang="en-US" smtClean="0"/>
              <a:t>ISPs offer dial-up or direct Internet connections</a:t>
            </a:r>
          </a:p>
        </p:txBody>
      </p:sp>
      <p:pic>
        <p:nvPicPr>
          <p:cNvPr id="15362" name="Picture 2" descr="animated computer typing on it's own key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7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943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Dial-up and Direct</a:t>
            </a:r>
            <a:br>
              <a:rPr lang="en-US" altLang="en-US" smtClean="0"/>
            </a:br>
            <a:r>
              <a:rPr lang="en-US" altLang="en-US" smtClean="0"/>
              <a:t>Internet Connections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01000" cy="50292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Dial-up Internet connections:</a:t>
            </a:r>
          </a:p>
          <a:p>
            <a:pPr lvl="1" eaLnBrk="1" hangingPunct="1"/>
            <a:r>
              <a:rPr lang="en-US" altLang="en-US" sz="2000" smtClean="0"/>
              <a:t>Standard telephone lines and analog modem</a:t>
            </a:r>
          </a:p>
          <a:p>
            <a:pPr lvl="1" eaLnBrk="1" hangingPunct="1"/>
            <a:r>
              <a:rPr lang="en-US" altLang="en-US" sz="2000" smtClean="0"/>
              <a:t>Integrated Services Digital Network (ISDN) line and an ISDN modem</a:t>
            </a:r>
          </a:p>
          <a:p>
            <a:pPr eaLnBrk="1" hangingPunct="1"/>
            <a:r>
              <a:rPr lang="en-US" altLang="en-US" sz="2000" smtClean="0"/>
              <a:t>Direct Internet connections:</a:t>
            </a:r>
          </a:p>
          <a:p>
            <a:pPr lvl="1" eaLnBrk="1" hangingPunct="1"/>
            <a:r>
              <a:rPr lang="en-US" altLang="en-US" sz="2000" smtClean="0"/>
              <a:t>High-speed data links, including fiber-optic</a:t>
            </a:r>
          </a:p>
          <a:p>
            <a:pPr lvl="1" eaLnBrk="1" hangingPunct="1"/>
            <a:r>
              <a:rPr lang="en-US" altLang="en-US" sz="2000" smtClean="0"/>
              <a:t>Wireless connections, including 802.11 standards and satellite</a:t>
            </a:r>
          </a:p>
          <a:p>
            <a:pPr lvl="1" eaLnBrk="1" hangingPunct="1"/>
            <a:r>
              <a:rPr lang="en-US" altLang="en-US" sz="2000" smtClean="0"/>
              <a:t>T and E carriers, including fractional T and E lines</a:t>
            </a:r>
          </a:p>
          <a:p>
            <a:pPr lvl="1" eaLnBrk="1" hangingPunct="1"/>
            <a:r>
              <a:rPr lang="en-US" altLang="en-US" sz="2000" smtClean="0"/>
              <a:t>LAN connections</a:t>
            </a:r>
          </a:p>
          <a:p>
            <a:pPr lvl="1" eaLnBrk="1" hangingPunct="1"/>
            <a:r>
              <a:rPr lang="en-US" altLang="en-US" sz="2000" smtClean="0"/>
              <a:t>Cable modems</a:t>
            </a:r>
          </a:p>
          <a:p>
            <a:pPr lvl="1" eaLnBrk="1" hangingPunct="1"/>
            <a:r>
              <a:rPr lang="en-US" altLang="en-US" sz="2000" smtClean="0"/>
              <a:t>Digital Subscriber Line (DSL)</a:t>
            </a:r>
          </a:p>
          <a:p>
            <a:pPr lvl="1" eaLnBrk="1" hangingPunct="1"/>
            <a:r>
              <a:rPr lang="en-US" altLang="en-US" sz="2000" smtClean="0"/>
              <a:t>4G mobile hotspot </a:t>
            </a:r>
          </a:p>
        </p:txBody>
      </p:sp>
      <p:pic>
        <p:nvPicPr>
          <p:cNvPr id="14338" name="Picture 2" descr="animated computer typing on it's own keyboa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1905733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99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Internet Protocols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smtClean="0"/>
              <a:t>Internet Protocol version 4 (IPv4) – supports 32-bit dotted quad IP address format</a:t>
            </a:r>
          </a:p>
          <a:p>
            <a:pPr lvl="1" eaLnBrk="1" hangingPunct="1"/>
            <a:r>
              <a:rPr lang="en-US" altLang="en-US" sz="2200" smtClean="0"/>
              <a:t>Most widely used version of IP</a:t>
            </a:r>
          </a:p>
          <a:p>
            <a:pPr lvl="1" eaLnBrk="1" hangingPunct="1"/>
            <a:r>
              <a:rPr lang="en-US" altLang="en-US" sz="2200" smtClean="0"/>
              <a:t>Approximately 4 billion possible IP addresses</a:t>
            </a:r>
          </a:p>
          <a:p>
            <a:pPr eaLnBrk="1" hangingPunct="1"/>
            <a:r>
              <a:rPr lang="en-US" altLang="en-US" sz="2200" smtClean="0"/>
              <a:t>Internet Protocol version 6 (IPv6) – supports </a:t>
            </a:r>
            <a:br>
              <a:rPr lang="en-US" altLang="en-US" sz="2200" smtClean="0"/>
            </a:br>
            <a:r>
              <a:rPr lang="en-US" altLang="en-US" sz="2200" smtClean="0"/>
              <a:t>128-bit hexadecimal address format</a:t>
            </a:r>
          </a:p>
          <a:p>
            <a:pPr lvl="1" eaLnBrk="1" hangingPunct="1"/>
            <a:r>
              <a:rPr lang="en-US" altLang="en-US" sz="2200" smtClean="0"/>
              <a:t>Also known as Internet Protocol Next Generation (IPng)</a:t>
            </a:r>
          </a:p>
          <a:p>
            <a:pPr lvl="1" eaLnBrk="1" hangingPunct="1"/>
            <a:r>
              <a:rPr lang="en-US" altLang="en-US" sz="2200" smtClean="0"/>
              <a:t>Included as part of IP support in many products</a:t>
            </a:r>
          </a:p>
          <a:p>
            <a:pPr lvl="1" eaLnBrk="1" hangingPunct="1"/>
            <a:r>
              <a:rPr lang="en-US" altLang="en-US" sz="2200" smtClean="0"/>
              <a:t>Approximately 340 undecillion (340 times 10</a:t>
            </a:r>
            <a:r>
              <a:rPr lang="en-US" altLang="en-US" sz="2200" baseline="30000" smtClean="0"/>
              <a:t>36</a:t>
            </a:r>
            <a:r>
              <a:rPr lang="en-US" altLang="en-US" sz="2200" smtClean="0"/>
              <a:t>) possible IP addresses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66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Internet Protocols </a:t>
            </a:r>
            <a:r>
              <a:rPr lang="en-US" altLang="en-US" sz="1800" smtClean="0"/>
              <a:t>(cont’d)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Remote access protocols:</a:t>
            </a:r>
          </a:p>
          <a:p>
            <a:pPr lvl="1" eaLnBrk="1" hangingPunct="1"/>
            <a:r>
              <a:rPr lang="en-US" altLang="en-US" smtClean="0"/>
              <a:t>Point-to-Point Protocol (PPP) – allows a computer to connect to the Internet over a phone line</a:t>
            </a:r>
          </a:p>
          <a:p>
            <a:pPr lvl="1" eaLnBrk="1" hangingPunct="1"/>
            <a:r>
              <a:rPr lang="en-US" altLang="en-US" smtClean="0"/>
              <a:t>Point-to-Point Protocol over Ethernet (PPPoE) – implements PPP over Ethernet (Ethernet is a LAN network standard that allows computers in a network to communicate)</a:t>
            </a:r>
          </a:p>
          <a:p>
            <a:pPr lvl="2" eaLnBrk="1" hangingPunct="1"/>
            <a:r>
              <a:rPr lang="en-US" altLang="en-US" smtClean="0"/>
              <a:t>PPPoE connects an entire network to the Internet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14</a:t>
            </a:fld>
            <a:endParaRPr lang="en-US"/>
          </a:p>
        </p:txBody>
      </p:sp>
      <p:pic>
        <p:nvPicPr>
          <p:cNvPr id="12290" name="Picture 2" descr="Highway coming out of computer mo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04954"/>
            <a:ext cx="1600200" cy="149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7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Internet Protocols </a:t>
            </a:r>
            <a:r>
              <a:rPr lang="en-US" altLang="en-US" sz="1800" smtClean="0"/>
              <a:t>(cont’d)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Hypertext Transfer Protocol (HTTP) – used to transfer Web pages from a Web server to a Web client (Web browser)</a:t>
            </a:r>
          </a:p>
          <a:p>
            <a:pPr eaLnBrk="1" hangingPunct="1"/>
            <a:r>
              <a:rPr lang="en-US" altLang="en-US" smtClean="0"/>
              <a:t>Hypertext Transfer Protocol Secure (HTTPS) – used to access a secure Web server</a:t>
            </a:r>
          </a:p>
          <a:p>
            <a:pPr eaLnBrk="1" hangingPunct="1"/>
            <a:r>
              <a:rPr lang="en-US" altLang="en-US" smtClean="0"/>
              <a:t>File Transfer Protocol (FTP) – used to transfer files between computers on the Internet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6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152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Internet Protocols </a:t>
            </a:r>
            <a:r>
              <a:rPr lang="en-US" altLang="en-US" sz="1800" smtClean="0"/>
              <a:t>(cont’d)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391400" cy="4953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Electronic mail (e-mail) protocols:</a:t>
            </a:r>
          </a:p>
          <a:p>
            <a:pPr lvl="1" eaLnBrk="1" hangingPunct="1"/>
            <a:r>
              <a:rPr lang="en-US" altLang="en-US" sz="2000" smtClean="0"/>
              <a:t>Simple Mail Transfer Protocol (SMTP) – used to transfer e-mail messages to others with an outgoing mail server</a:t>
            </a:r>
          </a:p>
          <a:p>
            <a:pPr lvl="1" eaLnBrk="1" hangingPunct="1"/>
            <a:r>
              <a:rPr lang="en-US" altLang="en-US" sz="2000" smtClean="0"/>
              <a:t>Post Office Protocol (POP) – used to receive e-mail from an incoming mail server</a:t>
            </a:r>
          </a:p>
          <a:p>
            <a:pPr lvl="2" eaLnBrk="1" hangingPunct="1"/>
            <a:r>
              <a:rPr lang="en-US" altLang="en-US" sz="2000" smtClean="0"/>
              <a:t>Forces you to download e-mail messages before reading and managing them</a:t>
            </a:r>
          </a:p>
          <a:p>
            <a:pPr lvl="2" eaLnBrk="1" hangingPunct="1"/>
            <a:r>
              <a:rPr lang="en-US" altLang="en-US" sz="2000" smtClean="0"/>
              <a:t>Current version is POP3</a:t>
            </a:r>
          </a:p>
          <a:p>
            <a:pPr lvl="1" eaLnBrk="1" hangingPunct="1"/>
            <a:r>
              <a:rPr lang="en-US" altLang="en-US" sz="2000" smtClean="0"/>
              <a:t>Internet Message Access Protocol (IMAP) – used to receive e-mail from an incoming mail server</a:t>
            </a:r>
          </a:p>
          <a:p>
            <a:pPr lvl="2" eaLnBrk="1" hangingPunct="1"/>
            <a:r>
              <a:rPr lang="en-US" altLang="en-US" sz="2000" smtClean="0"/>
              <a:t>Allows you to manage e-mail messages while they reside on the server</a:t>
            </a:r>
          </a:p>
          <a:p>
            <a:pPr lvl="2" eaLnBrk="1" hangingPunct="1"/>
            <a:r>
              <a:rPr lang="en-US" altLang="en-US" sz="2000" smtClean="0"/>
              <a:t>Current version is IMAP4</a:t>
            </a:r>
          </a:p>
          <a:p>
            <a:pPr eaLnBrk="1" hangingPunct="1"/>
            <a:endParaRPr lang="en-US" altLang="en-US" sz="20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16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Internet Protocols </a:t>
            </a:r>
            <a:r>
              <a:rPr lang="en-US" altLang="en-US" sz="1800" smtClean="0"/>
              <a:t>(cont’d)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News Transfer Protocol (NNTP) – used by news servers to exchange newsgroup articles</a:t>
            </a:r>
          </a:p>
          <a:p>
            <a:pPr lvl="1" eaLnBrk="1" hangingPunct="1"/>
            <a:r>
              <a:rPr lang="en-US" altLang="en-US" smtClean="0"/>
              <a:t>Newsgroup – a group of messages about a particular subject that is posted to a central Internet site (news server) and redistributed through Usenet</a:t>
            </a:r>
          </a:p>
          <a:p>
            <a:pPr lvl="2" eaLnBrk="1" hangingPunct="1"/>
            <a:r>
              <a:rPr lang="en-US" altLang="en-US" smtClean="0"/>
              <a:t>Usenet – a public-access worldwide network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4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Domain Name System (DNS)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Domain Name System (DNS) – resolves IP addresses into easily recognizable names</a:t>
            </a:r>
          </a:p>
          <a:p>
            <a:pPr eaLnBrk="1" hangingPunct="1"/>
            <a:r>
              <a:rPr lang="en-US" altLang="en-US" smtClean="0"/>
              <a:t>For example:</a:t>
            </a:r>
          </a:p>
          <a:p>
            <a:pPr eaLnBrk="1" hangingPunct="1"/>
            <a:endParaRPr lang="en-US" altLang="en-US" sz="1800" smtClean="0"/>
          </a:p>
          <a:p>
            <a:pPr marL="457200" lvl="1" indent="0" eaLnBrk="1" hangingPunct="1">
              <a:buFontTx/>
              <a:buNone/>
            </a:pPr>
            <a:r>
              <a:rPr lang="en-US" altLang="en-US" smtClean="0"/>
              <a:t>	72.44.192.233</a:t>
            </a:r>
            <a:r>
              <a:rPr lang="en-US" altLang="en-US" i="1" smtClean="0"/>
              <a:t> = www.CIWcertified.com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US" altLang="en-US" smtClean="0"/>
              <a:t>Domain name and IP address refer to the same Web server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Typical Domain Name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66800" y="4191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371600" y="1905000"/>
            <a:ext cx="7086600" cy="3216275"/>
            <a:chOff x="864" y="1200"/>
            <a:chExt cx="4464" cy="2026"/>
          </a:xfrm>
        </p:grpSpPr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1152" y="1200"/>
              <a:ext cx="3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latin typeface="Century Gothic" pitchFamily="34" charset="0"/>
                </a:rPr>
                <a:t>www.CIWcertified.com</a:t>
              </a: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864" y="2400"/>
              <a:ext cx="11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Century Gothic" pitchFamily="34" charset="0"/>
                </a:rPr>
                <a:t>Server (host) name</a:t>
              </a: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2350" y="2400"/>
              <a:ext cx="115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Century Gothic" pitchFamily="34" charset="0"/>
                </a:rPr>
                <a:t>Registered company domain name</a:t>
              </a: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4032" y="2400"/>
              <a:ext cx="129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Century Gothic" pitchFamily="34" charset="0"/>
                </a:rPr>
                <a:t>Domain category </a:t>
              </a:r>
              <a:br>
                <a:rPr lang="en-US" altLang="en-US" sz="2000">
                  <a:latin typeface="Century Gothic" pitchFamily="34" charset="0"/>
                </a:rPr>
              </a:br>
              <a:r>
                <a:rPr lang="en-US" altLang="en-US" sz="2000">
                  <a:latin typeface="Century Gothic" pitchFamily="34" charset="0"/>
                </a:rPr>
                <a:t>(top-level domain)</a:t>
              </a:r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 flipV="1">
              <a:off x="1248" y="1488"/>
              <a:ext cx="526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 flipV="1">
              <a:off x="2784" y="1536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 flipH="1" flipV="1">
              <a:off x="3869" y="1536"/>
              <a:ext cx="499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4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Lesson 3 Objectives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Define networks</a:t>
            </a:r>
          </a:p>
          <a:p>
            <a:pPr eaLnBrk="1" hangingPunct="1"/>
            <a:r>
              <a:rPr lang="en-US" altLang="en-US" smtClean="0"/>
              <a:t>Define the Internet</a:t>
            </a:r>
          </a:p>
          <a:p>
            <a:pPr eaLnBrk="1" hangingPunct="1"/>
            <a:r>
              <a:rPr lang="en-US" altLang="en-US" smtClean="0"/>
              <a:t>Identify Internet connection methods</a:t>
            </a:r>
          </a:p>
          <a:p>
            <a:pPr eaLnBrk="1" hangingPunct="1"/>
            <a:r>
              <a:rPr lang="en-US" altLang="en-US" smtClean="0"/>
              <a:t>Define Internet protocols</a:t>
            </a:r>
          </a:p>
          <a:p>
            <a:pPr eaLnBrk="1" hangingPunct="1"/>
            <a:r>
              <a:rPr lang="en-US" altLang="en-US" smtClean="0"/>
              <a:t>Define the Domain Name System (DNS)</a:t>
            </a:r>
          </a:p>
          <a:p>
            <a:pPr eaLnBrk="1" hangingPunct="1"/>
            <a:r>
              <a:rPr lang="en-US" altLang="en-US" smtClean="0"/>
              <a:t>Define cloud computing</a:t>
            </a:r>
          </a:p>
        </p:txBody>
      </p:sp>
      <p:pic>
        <p:nvPicPr>
          <p:cNvPr id="24578" name="Picture 2" descr="http://www.netanimations.net/animated_computer_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648200"/>
            <a:ext cx="2137019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4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Domain Name Syntax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Domain names are read right to left, signifying general, then specific locations</a:t>
            </a:r>
          </a:p>
          <a:p>
            <a:pPr eaLnBrk="1" hangingPunct="1"/>
            <a:r>
              <a:rPr lang="en-US" altLang="en-US" smtClean="0"/>
              <a:t>For example, </a:t>
            </a:r>
            <a:r>
              <a:rPr lang="en-US" altLang="en-US" i="1" smtClean="0"/>
              <a:t>www.CIWcertified.com</a:t>
            </a:r>
            <a:r>
              <a:rPr lang="en-US" altLang="en-US" smtClean="0"/>
              <a:t> can be interpreted as follows:</a:t>
            </a:r>
          </a:p>
          <a:p>
            <a:pPr lvl="2" eaLnBrk="1" hangingPunct="1"/>
            <a:r>
              <a:rPr lang="en-US" altLang="en-US" smtClean="0"/>
              <a:t>com – commercial site</a:t>
            </a:r>
          </a:p>
          <a:p>
            <a:pPr lvl="2" eaLnBrk="1" hangingPunct="1"/>
            <a:r>
              <a:rPr lang="en-US" altLang="en-US" smtClean="0"/>
              <a:t>CIWcertified –</a:t>
            </a:r>
            <a:r>
              <a:rPr lang="en-US" altLang="en-US" smtClean="0">
                <a:cs typeface="Times New Roman" pitchFamily="18" charset="0"/>
              </a:rPr>
              <a:t> </a:t>
            </a:r>
            <a:r>
              <a:rPr lang="en-US" altLang="en-US" smtClean="0"/>
              <a:t>registered company domain name</a:t>
            </a:r>
          </a:p>
          <a:p>
            <a:pPr lvl="2" eaLnBrk="1" hangingPunct="1"/>
            <a:r>
              <a:rPr lang="en-US" altLang="en-US" smtClean="0"/>
              <a:t>www –</a:t>
            </a:r>
            <a:r>
              <a:rPr lang="en-US" altLang="en-US" smtClean="0">
                <a:cs typeface="Times New Roman" pitchFamily="18" charset="0"/>
              </a:rPr>
              <a:t> </a:t>
            </a:r>
            <a:r>
              <a:rPr lang="en-US" altLang="en-US" smtClean="0"/>
              <a:t>Web server name at company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1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Top-Level Domains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com </a:t>
            </a:r>
            <a:r>
              <a:rPr lang="en-US" altLang="en-US" smtClean="0"/>
              <a:t>–</a:t>
            </a:r>
            <a:r>
              <a:rPr lang="en-US" altLang="en-US" smtClean="0">
                <a:cs typeface="Times New Roman" pitchFamily="18" charset="0"/>
              </a:rPr>
              <a:t> commercial or company sites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edu </a:t>
            </a:r>
            <a:r>
              <a:rPr lang="en-US" altLang="en-US" smtClean="0"/>
              <a:t>–</a:t>
            </a:r>
            <a:r>
              <a:rPr lang="en-US" altLang="en-US" smtClean="0">
                <a:cs typeface="Times New Roman" pitchFamily="18" charset="0"/>
              </a:rPr>
              <a:t> educational institutions, typically universities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org </a:t>
            </a:r>
            <a:r>
              <a:rPr lang="en-US" altLang="en-US" smtClean="0"/>
              <a:t>–</a:t>
            </a:r>
            <a:r>
              <a:rPr lang="en-US" altLang="en-US" smtClean="0">
                <a:cs typeface="Times New Roman" pitchFamily="18" charset="0"/>
              </a:rPr>
              <a:t> organizations; originally clubs, associations and non-profit groups; currently, various types of organizations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mil </a:t>
            </a:r>
            <a:r>
              <a:rPr lang="en-US" altLang="en-US" smtClean="0"/>
              <a:t>–</a:t>
            </a:r>
            <a:r>
              <a:rPr lang="en-US" altLang="en-US" smtClean="0">
                <a:cs typeface="Times New Roman" pitchFamily="18" charset="0"/>
              </a:rPr>
              <a:t> U.S. military 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gov </a:t>
            </a:r>
            <a:r>
              <a:rPr lang="en-US" altLang="en-US" smtClean="0"/>
              <a:t>–</a:t>
            </a:r>
            <a:r>
              <a:rPr lang="en-US" altLang="en-US" smtClean="0">
                <a:cs typeface="Times New Roman" pitchFamily="18" charset="0"/>
              </a:rPr>
              <a:t> U.S. civilian government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net </a:t>
            </a:r>
            <a:r>
              <a:rPr lang="en-US" altLang="en-US" smtClean="0"/>
              <a:t>–</a:t>
            </a:r>
            <a:r>
              <a:rPr lang="en-US" altLang="en-US" smtClean="0">
                <a:cs typeface="Times New Roman" pitchFamily="18" charset="0"/>
              </a:rPr>
              <a:t> network sites, including ISPs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int </a:t>
            </a:r>
            <a:r>
              <a:rPr lang="en-US" altLang="en-US" smtClean="0"/>
              <a:t>–</a:t>
            </a:r>
            <a:r>
              <a:rPr lang="en-US" altLang="en-US" smtClean="0">
                <a:cs typeface="Times New Roman" pitchFamily="18" charset="0"/>
              </a:rPr>
              <a:t> international organizations (rarely used)</a:t>
            </a: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42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Domain Name Servers and </a:t>
            </a:r>
            <a:br>
              <a:rPr lang="en-US" altLang="en-US" smtClean="0"/>
            </a:br>
            <a:r>
              <a:rPr lang="en-US" altLang="en-US" smtClean="0"/>
              <a:t>Virtual and Shared Domains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343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mtClean="0"/>
              <a:t>Domain name server – a server on the Internet that resolves domain names into IP addresses</a:t>
            </a:r>
          </a:p>
          <a:p>
            <a:pPr eaLnBrk="1" hangingPunct="1"/>
            <a:r>
              <a:rPr lang="en-US" altLang="en-US" smtClean="0"/>
              <a:t>Reverse DNS – the process of resolving IP addresses into domain names</a:t>
            </a:r>
          </a:p>
          <a:p>
            <a:pPr eaLnBrk="1" hangingPunct="1"/>
            <a:r>
              <a:rPr lang="en-US" altLang="en-US" smtClean="0"/>
              <a:t>Virtual domain – a hosting service that allows a company to host its domain name on a third-party ISP server</a:t>
            </a:r>
          </a:p>
          <a:p>
            <a:pPr eaLnBrk="1" hangingPunct="1"/>
            <a:r>
              <a:rPr lang="en-US" altLang="en-US" smtClean="0"/>
              <a:t>Shared domain – a hosting service that allows multiple entities to share portions of the same domain name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Cloud Computing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Cloud computing – a paradigm in which users access software and services remotely over the Internet</a:t>
            </a:r>
          </a:p>
          <a:p>
            <a:pPr eaLnBrk="1" hangingPunct="1"/>
            <a:r>
              <a:rPr lang="en-US" altLang="en-US" smtClean="0"/>
              <a:t>Crowdsourcing – outsourcing </a:t>
            </a:r>
            <a:r>
              <a:rPr lang="en-US" altLang="en-US" smtClean="0">
                <a:cs typeface="Times New Roman" pitchFamily="18" charset="0"/>
              </a:rPr>
              <a:t>a task to an undefined group of people or community to obtain and analyze large amounts of data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Cloud computing characteristics:</a:t>
            </a:r>
          </a:p>
          <a:p>
            <a:pPr lvl="1" eaLnBrk="1" hangingPunct="1"/>
            <a:r>
              <a:rPr lang="en-US" altLang="en-US" smtClean="0">
                <a:cs typeface="Times New Roman" pitchFamily="18" charset="0"/>
              </a:rPr>
              <a:t>Reliance on only a Web browser to access services </a:t>
            </a:r>
          </a:p>
          <a:p>
            <a:pPr lvl="1" eaLnBrk="1" hangingPunct="1"/>
            <a:r>
              <a:rPr lang="en-US" altLang="en-US" smtClean="0">
                <a:cs typeface="Times New Roman" pitchFamily="18" charset="0"/>
              </a:rPr>
              <a:t>No browser preference </a:t>
            </a:r>
          </a:p>
          <a:p>
            <a:pPr lvl="1" eaLnBrk="1" hangingPunct="1"/>
            <a:r>
              <a:rPr lang="en-US" altLang="en-US" smtClean="0">
                <a:cs typeface="Times New Roman" pitchFamily="18" charset="0"/>
              </a:rPr>
              <a:t>No operating system preference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Cloud Computing </a:t>
            </a:r>
            <a:r>
              <a:rPr lang="en-US" altLang="en-US" sz="1800" smtClean="0"/>
              <a:t>(cont'd)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Software as a Service (SaaS) – another name for cloud computing</a:t>
            </a:r>
          </a:p>
          <a:p>
            <a:pPr eaLnBrk="1" hangingPunct="1"/>
            <a:r>
              <a:rPr lang="en-US" altLang="en-US" sz="2000" smtClean="0"/>
              <a:t>Grid computing – a cluster of </a:t>
            </a:r>
            <a:r>
              <a:rPr lang="en-US" altLang="en-US" sz="2000" smtClean="0">
                <a:cs typeface="Times New Roman" pitchFamily="18" charset="0"/>
              </a:rPr>
              <a:t>multiple, remote systems that are used to create a single solution</a:t>
            </a:r>
            <a:r>
              <a:rPr lang="en-US" altLang="en-US" sz="2000" smtClean="0"/>
              <a:t> </a:t>
            </a:r>
          </a:p>
          <a:p>
            <a:pPr eaLnBrk="1" hangingPunct="1"/>
            <a:r>
              <a:rPr lang="en-US" altLang="en-US" sz="2000" smtClean="0"/>
              <a:t>Advantages to cloud computing:</a:t>
            </a:r>
          </a:p>
          <a:p>
            <a:pPr lvl="1" eaLnBrk="1" hangingPunct="1"/>
            <a:r>
              <a:rPr lang="en-US" altLang="en-US" sz="2000" smtClean="0">
                <a:cs typeface="Times New Roman" pitchFamily="18" charset="0"/>
              </a:rPr>
              <a:t>Flexibility </a:t>
            </a:r>
          </a:p>
          <a:p>
            <a:pPr lvl="1" eaLnBrk="1" hangingPunct="1"/>
            <a:r>
              <a:rPr lang="en-US" altLang="en-US" sz="2000" smtClean="0">
                <a:cs typeface="Times New Roman" pitchFamily="18" charset="0"/>
              </a:rPr>
              <a:t>Scalability </a:t>
            </a:r>
          </a:p>
          <a:p>
            <a:pPr lvl="1" eaLnBrk="1" hangingPunct="1"/>
            <a:r>
              <a:rPr lang="en-US" altLang="en-US" sz="2000" smtClean="0">
                <a:cs typeface="Times New Roman" pitchFamily="18" charset="0"/>
              </a:rPr>
              <a:t>Cost reduction </a:t>
            </a:r>
          </a:p>
          <a:p>
            <a:pPr eaLnBrk="1" hangingPunct="1"/>
            <a:r>
              <a:rPr lang="en-US" altLang="en-US" sz="2000" smtClean="0">
                <a:cs typeface="Times New Roman" pitchFamily="18" charset="0"/>
              </a:rPr>
              <a:t>Problems with cloud computing:</a:t>
            </a:r>
          </a:p>
          <a:p>
            <a:pPr lvl="1" eaLnBrk="1" hangingPunct="1"/>
            <a:r>
              <a:rPr lang="en-US" altLang="en-US" sz="2000" smtClean="0">
                <a:cs typeface="Times New Roman" pitchFamily="18" charset="0"/>
              </a:rPr>
              <a:t>Connectivity </a:t>
            </a:r>
          </a:p>
          <a:p>
            <a:pPr lvl="1" eaLnBrk="1" hangingPunct="1"/>
            <a:r>
              <a:rPr lang="en-US" altLang="en-US" sz="2000" smtClean="0">
                <a:cs typeface="Times New Roman" pitchFamily="18" charset="0"/>
              </a:rPr>
              <a:t>Speed </a:t>
            </a:r>
          </a:p>
          <a:p>
            <a:pPr lvl="1" eaLnBrk="1" hangingPunct="1"/>
            <a:r>
              <a:rPr lang="en-US" altLang="en-US" sz="2000" smtClean="0">
                <a:cs typeface="Times New Roman" pitchFamily="18" charset="0"/>
              </a:rPr>
              <a:t>Lockout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Animated World Spinning Earth Glob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14650"/>
            <a:ext cx="3276600" cy="32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87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Lesson 3 Summary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Define networks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Define the Internet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Identify Internet connection methods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Define Internet protocols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Define the Domain Name System (DNS)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Define cloud computing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Artist animated rendition of geostationary satellite spinning in orbit in unison with Earth's revoluti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1999"/>
            <a:ext cx="2429029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71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 of Networks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Network – two or more computers linked together so they can communicate, share resources and exchange information</a:t>
            </a:r>
          </a:p>
          <a:p>
            <a:pPr eaLnBrk="1" hangingPunct="1"/>
            <a:r>
              <a:rPr lang="en-US" altLang="en-US" sz="2000" smtClean="0"/>
              <a:t>Networks allow users to:</a:t>
            </a:r>
          </a:p>
          <a:p>
            <a:pPr lvl="1" eaLnBrk="1" hangingPunct="1"/>
            <a:r>
              <a:rPr lang="en-US" altLang="en-US" sz="2000" smtClean="0"/>
              <a:t>Access shared programs and data</a:t>
            </a:r>
          </a:p>
          <a:p>
            <a:pPr lvl="1" eaLnBrk="1" hangingPunct="1"/>
            <a:r>
              <a:rPr lang="en-US" altLang="en-US" sz="2000" smtClean="0"/>
              <a:t>Transfer data from one computer to another</a:t>
            </a:r>
          </a:p>
          <a:p>
            <a:pPr lvl="1" eaLnBrk="1" hangingPunct="1"/>
            <a:r>
              <a:rPr lang="en-US" altLang="en-US" sz="2000" smtClean="0"/>
              <a:t>Share peripheral devices such as printers</a:t>
            </a:r>
          </a:p>
          <a:p>
            <a:pPr lvl="1" eaLnBrk="1" hangingPunct="1"/>
            <a:r>
              <a:rPr lang="en-US" altLang="en-US" sz="2000" smtClean="0"/>
              <a:t>Share storage devices to store data for backup</a:t>
            </a:r>
          </a:p>
          <a:p>
            <a:pPr lvl="1" eaLnBrk="1" hangingPunct="1"/>
            <a:r>
              <a:rPr lang="en-US" altLang="en-US" sz="2000" smtClean="0"/>
              <a:t>Use programs to communicate with other users</a:t>
            </a:r>
          </a:p>
          <a:p>
            <a:pPr lvl="1" eaLnBrk="1" hangingPunct="1"/>
            <a:r>
              <a:rPr lang="en-US" altLang="en-US" sz="2000" smtClean="0"/>
              <a:t>Access the Internet</a:t>
            </a:r>
          </a:p>
        </p:txBody>
      </p:sp>
      <p:pic>
        <p:nvPicPr>
          <p:cNvPr id="23554" name="Picture 2" descr="friendly happy computer moving around and wav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125643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Client/Server Model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Client/server model – a network structure in which individual computers and devices interact with one another through a central server, to which they are all connected</a:t>
            </a:r>
          </a:p>
          <a:p>
            <a:pPr lvl="1" eaLnBrk="1" hangingPunct="1"/>
            <a:r>
              <a:rPr lang="en-US" altLang="en-US" smtClean="0"/>
              <a:t>Client – an individual computer connected to a network</a:t>
            </a:r>
          </a:p>
          <a:p>
            <a:pPr lvl="1" eaLnBrk="1" hangingPunct="1"/>
            <a:r>
              <a:rPr lang="en-US" altLang="en-US" smtClean="0"/>
              <a:t>Server – a computer that manages network resources</a:t>
            </a:r>
          </a:p>
          <a:p>
            <a:pPr lvl="1" eaLnBrk="1" hangingPunct="1"/>
            <a:r>
              <a:rPr lang="en-US" altLang="en-US" smtClean="0"/>
              <a:t>Node – an individual computer or other device connected to a network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3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LANs and WANs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315200" cy="4495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mtClean="0"/>
              <a:t>Local area network (LAN) – a group of computers connected within a confined geographic area</a:t>
            </a:r>
          </a:p>
          <a:p>
            <a:pPr lvl="1" eaLnBrk="1" hangingPunct="1"/>
            <a:r>
              <a:rPr lang="en-US" altLang="en-US" smtClean="0"/>
              <a:t>The organization owns all network components</a:t>
            </a:r>
          </a:p>
          <a:p>
            <a:pPr eaLnBrk="1" hangingPunct="1"/>
            <a:r>
              <a:rPr lang="en-US" altLang="en-US" smtClean="0"/>
              <a:t>Wide area network (WAN) – two or more connected LANs that span a wide geographic area</a:t>
            </a:r>
          </a:p>
          <a:p>
            <a:pPr lvl="1" eaLnBrk="1" hangingPunct="1"/>
            <a:r>
              <a:rPr lang="en-US" altLang="en-US" smtClean="0"/>
              <a:t>The organization typically leases some of the components needed to transmit data, such as high-speed telephone lines or wireless transmission equipment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9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 of the Internet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Internet – a vast network of LANs and WANs that electronically connects millions of people worldwide</a:t>
            </a:r>
          </a:p>
          <a:p>
            <a:pPr eaLnBrk="1" hangingPunct="1"/>
            <a:r>
              <a:rPr lang="en-US" altLang="en-US" smtClean="0"/>
              <a:t>The Internet was formed in 1969 by ARPA, whose network, ARPANET, featured multiple servers and connections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44958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8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The World Wide Web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World Wide Web – a set of software programs that enables users to access resources on the Internet via hypertext documents, or Web pages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Web page – a document created in HTML containing hypertext links that, when clicked, enable users to access a different location or document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Web site – a collection of related Web pages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Web browser – a software application that enables users to easily access, view and navigate Web pages on the Internet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6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How the Internet Works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protocols and packets:</a:t>
            </a:r>
          </a:p>
          <a:p>
            <a:pPr lvl="1" eaLnBrk="1" hangingPunct="1"/>
            <a:r>
              <a:rPr lang="en-US" altLang="en-US" smtClean="0"/>
              <a:t>Protocol – an agreed-upon format for transmitting data between two devices</a:t>
            </a:r>
          </a:p>
          <a:p>
            <a:pPr lvl="1" eaLnBrk="1" hangingPunct="1"/>
            <a:r>
              <a:rPr lang="en-US" altLang="en-US" smtClean="0"/>
              <a:t>Packet – a fixed piece of information sent across a network</a:t>
            </a:r>
          </a:p>
          <a:p>
            <a:pPr eaLnBrk="1" hangingPunct="1"/>
            <a:r>
              <a:rPr lang="en-US" altLang="en-US" smtClean="0"/>
              <a:t>Every computer connected to the Internet uses Transmission Control Protocol / Internet Protocol (TCP/IP)</a:t>
            </a:r>
          </a:p>
          <a:p>
            <a:pPr lvl="1" eaLnBrk="1" hangingPunct="1"/>
            <a:r>
              <a:rPr lang="en-US" altLang="en-US" smtClean="0"/>
              <a:t>TCP/IP – software that makes Internet communication possible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How the Internet Works </a:t>
            </a:r>
            <a:r>
              <a:rPr lang="en-US" altLang="en-US" sz="1800" smtClean="0"/>
              <a:t>(cont’d)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Computers access information from the Internet as follows:</a:t>
            </a:r>
          </a:p>
          <a:p>
            <a:pPr lvl="1" eaLnBrk="1" hangingPunct="1"/>
            <a:r>
              <a:rPr lang="en-US" altLang="en-US" smtClean="0"/>
              <a:t>You request data from an Internet server</a:t>
            </a:r>
          </a:p>
          <a:p>
            <a:pPr lvl="1" eaLnBrk="1" hangingPunct="1"/>
            <a:r>
              <a:rPr lang="en-US" altLang="en-US" smtClean="0"/>
              <a:t>The request is divided into packets</a:t>
            </a:r>
          </a:p>
          <a:p>
            <a:pPr lvl="1" eaLnBrk="1" hangingPunct="1"/>
            <a:r>
              <a:rPr lang="en-US" altLang="en-US" smtClean="0"/>
              <a:t>The packets are routed from your LAN to the Internet backbone</a:t>
            </a:r>
          </a:p>
          <a:p>
            <a:pPr lvl="1" eaLnBrk="1" hangingPunct="1"/>
            <a:r>
              <a:rPr lang="en-US" altLang="en-US" smtClean="0"/>
              <a:t>The packets are routed from the Internet backbone to the destination server</a:t>
            </a:r>
          </a:p>
          <a:p>
            <a:pPr lvl="1" eaLnBrk="1" hangingPunct="1"/>
            <a:r>
              <a:rPr lang="en-US" altLang="en-US" smtClean="0"/>
              <a:t>The destination server sends the requested information using the same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 Lesson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1094-9136-4483-89AE-D06CEB60A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54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1448</Words>
  <Application>Microsoft Office PowerPoint</Application>
  <PresentationFormat>On-screen Show (4:3)</PresentationFormat>
  <Paragraphs>231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Lesson 3: Introduction to  Internet Technology</vt:lpstr>
      <vt:lpstr>Lesson 3 Objectives</vt:lpstr>
      <vt:lpstr>Overview of Networks</vt:lpstr>
      <vt:lpstr>The Client/Server Model</vt:lpstr>
      <vt:lpstr>LANs and WANs</vt:lpstr>
      <vt:lpstr>Overview of the Internet</vt:lpstr>
      <vt:lpstr>The World Wide Web</vt:lpstr>
      <vt:lpstr>How the Internet Works</vt:lpstr>
      <vt:lpstr>How the Internet Works (cont’d)</vt:lpstr>
      <vt:lpstr>Connecting to the Internet</vt:lpstr>
      <vt:lpstr>Internet Service Providers (ISPs)</vt:lpstr>
      <vt:lpstr>Dial-up and Direct Internet Connections</vt:lpstr>
      <vt:lpstr>Internet Protocols</vt:lpstr>
      <vt:lpstr>Internet Protocols (cont’d)</vt:lpstr>
      <vt:lpstr>Internet Protocols (cont’d)</vt:lpstr>
      <vt:lpstr>Internet Protocols (cont’d)</vt:lpstr>
      <vt:lpstr>Internet Protocols (cont’d)</vt:lpstr>
      <vt:lpstr>Domain Name System (DNS)</vt:lpstr>
      <vt:lpstr>Typical Domain Name</vt:lpstr>
      <vt:lpstr>Domain Name Syntax</vt:lpstr>
      <vt:lpstr>Top-Level Domains</vt:lpstr>
      <vt:lpstr>Domain Name Servers and  Virtual and Shared Domains</vt:lpstr>
      <vt:lpstr>Cloud Computing</vt:lpstr>
      <vt:lpstr>Cloud Computing (cont'd)</vt:lpstr>
      <vt:lpstr>Lesson 3 Summary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Introduction to  Internet Technology</dc:title>
  <dc:creator>Schmidt, David P.</dc:creator>
  <cp:lastModifiedBy>Schmidt, David P.</cp:lastModifiedBy>
  <cp:revision>3</cp:revision>
  <dcterms:created xsi:type="dcterms:W3CDTF">2015-04-27T15:55:52Z</dcterms:created>
  <dcterms:modified xsi:type="dcterms:W3CDTF">2015-04-27T16:08:40Z</dcterms:modified>
</cp:coreProperties>
</file>