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589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1C199-06BA-48F6-968B-EFF961EAD661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8E4BD-07C7-4200-B4BF-2D7542C22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233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CIW Lesson 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MBSH Mr. Schmidt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EC07-46C5-4296-A3C4-6E53EB8EEAF5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CIW Lesson 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MBSH Mr. Schmidt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EC07-46C5-4296-A3C4-6E53EB8EE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CIW Lesson 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MBSH Mr. Schmidt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EC07-46C5-4296-A3C4-6E53EB8EE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1193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CIW Lesson 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MBSH Mr. Schmidt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EC07-46C5-4296-A3C4-6E53EB8EE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CIW Lesson 6</a:t>
            </a:r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MBSH Mr. Schmidt</a:t>
            </a:r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EC07-46C5-4296-A3C4-6E53EB8EEA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CIW Lesson 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MBSH Mr. Schmidt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EC07-46C5-4296-A3C4-6E53EB8EE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CIW Lesson 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MBSH Mr. Schmidt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EC07-46C5-4296-A3C4-6E53EB8EE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CIW Lesson 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MBSH Mr. Schmidt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EC07-46C5-4296-A3C4-6E53EB8EE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CIW Lesson 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MBSH Mr. Schmidt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EC07-46C5-4296-A3C4-6E53EB8EE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CIW Lesson 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MBSH Mr. Schmidt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EC07-46C5-4296-A3C4-6E53EB8EEAF5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CIW Lesson 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MBSH Mr. Schmidt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EC07-46C5-4296-A3C4-6E53EB8EEAF5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CIW Lesson 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MBSH Mr. Schmidt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12AEC07-46C5-4296-A3C4-6E53EB8EEAF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hf hdr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0" y="3352800"/>
            <a:ext cx="7772400" cy="11430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Lesson 5:</a:t>
            </a:r>
            <a:br>
              <a:rPr lang="en-US" altLang="en-US" smtClean="0">
                <a:solidFill>
                  <a:schemeClr val="tx1"/>
                </a:solidFill>
              </a:rPr>
            </a:br>
            <a:r>
              <a:rPr lang="en-US" altLang="en-US" smtClean="0">
                <a:solidFill>
                  <a:schemeClr val="tx1"/>
                </a:solidFill>
              </a:rPr>
              <a:t>Multimedia on the Web</a:t>
            </a:r>
          </a:p>
        </p:txBody>
      </p:sp>
      <p:pic>
        <p:nvPicPr>
          <p:cNvPr id="16386" name="Picture 2" descr="animated 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599" y="762000"/>
            <a:ext cx="3798765" cy="293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8944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400" dirty="0" smtClean="0"/>
              <a:t>Types of Plug-ins and Viewers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696200" cy="44958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600" smtClean="0"/>
              <a:t>Adobe Flash Player</a:t>
            </a:r>
          </a:p>
          <a:p>
            <a:pPr eaLnBrk="1" hangingPunct="1"/>
            <a:r>
              <a:rPr lang="en-US" altLang="en-US" sz="3600" smtClean="0"/>
              <a:t>Microsoft Silverlight</a:t>
            </a:r>
          </a:p>
          <a:p>
            <a:pPr eaLnBrk="1" hangingPunct="1"/>
            <a:r>
              <a:rPr lang="en-US" altLang="en-US" sz="3600" smtClean="0"/>
              <a:t>Apple QuickTime</a:t>
            </a:r>
          </a:p>
          <a:p>
            <a:pPr eaLnBrk="1" hangingPunct="1"/>
            <a:r>
              <a:rPr lang="en-US" altLang="en-US" sz="3600" smtClean="0"/>
              <a:t>Windows Media Player</a:t>
            </a:r>
          </a:p>
          <a:p>
            <a:pPr eaLnBrk="1" hangingPunct="1"/>
            <a:r>
              <a:rPr lang="en-US" altLang="en-US" sz="3600" smtClean="0">
                <a:cs typeface="Times New Roman" pitchFamily="18" charset="0"/>
              </a:rPr>
              <a:t>Firefox add-ons </a:t>
            </a:r>
            <a:endParaRPr lang="en-US" altLang="en-US" sz="3600" smtClean="0"/>
          </a:p>
          <a:p>
            <a:pPr eaLnBrk="1" hangingPunct="1"/>
            <a:r>
              <a:rPr lang="en-US" altLang="en-US" sz="3600" smtClean="0"/>
              <a:t>Microsoft PowerPoint Viewer</a:t>
            </a:r>
          </a:p>
          <a:p>
            <a:pPr eaLnBrk="1" hangingPunct="1"/>
            <a:r>
              <a:rPr lang="en-US" altLang="en-US" sz="3600" smtClean="0"/>
              <a:t>Adobe Reader</a:t>
            </a:r>
          </a:p>
        </p:txBody>
      </p:sp>
      <p:pic>
        <p:nvPicPr>
          <p:cNvPr id="7170" name="Picture 2" descr="animated 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895600"/>
            <a:ext cx="2551337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CIW Lesson 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MBSH Mr. Schmidt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EC07-46C5-4296-A3C4-6E53EB8EEAF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233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3152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Video File Formats</a:t>
            </a:r>
          </a:p>
        </p:txBody>
      </p:sp>
      <p:graphicFrame>
        <p:nvGraphicFramePr>
          <p:cNvPr id="286743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026713"/>
              </p:ext>
            </p:extLst>
          </p:nvPr>
        </p:nvGraphicFramePr>
        <p:xfrm>
          <a:off x="1295400" y="1752600"/>
          <a:ext cx="6781800" cy="446024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447800"/>
                <a:gridCol w="5334000"/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File Name Extension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Description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/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.avi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Standard video files for Windows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/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.mov</a:t>
                      </a:r>
                      <a:b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.qt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Standard formats for QuickTime movies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/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.mp4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Standard format for movies on the Internet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/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.ogg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Video format designed for HTML5 video</a:t>
                      </a:r>
                      <a:endParaRPr kumimoji="0" lang="en-US" sz="2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.webm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Royalty-free, open video and audio format designed for HTML5 video</a:t>
                      </a:r>
                      <a:endParaRPr kumimoji="0" lang="en-US" sz="2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CIW Lesson 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MBSH Mr. Schmidt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EC07-46C5-4296-A3C4-6E53EB8EEAF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311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/>
              <a:t>Audio File Formats</a:t>
            </a:r>
          </a:p>
        </p:txBody>
      </p:sp>
      <p:graphicFrame>
        <p:nvGraphicFramePr>
          <p:cNvPr id="287773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96496"/>
              </p:ext>
            </p:extLst>
          </p:nvPr>
        </p:nvGraphicFramePr>
        <p:xfrm>
          <a:off x="1295400" y="1782763"/>
          <a:ext cx="6705600" cy="333216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592263"/>
                <a:gridCol w="5113337"/>
              </a:tblGrid>
              <a:tr h="640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File Name Extension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Description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T="45714" marB="45714" horzOverflow="overflow"/>
                </a:tc>
              </a:tr>
              <a:tr h="380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.au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Audio format used by UNIX servers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T="45714" marB="45714" horzOverflow="overflow"/>
                </a:tc>
              </a:tr>
              <a:tr h="6857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.aiff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High-quality audio format developed by Apple Computer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T="45714" marB="45714" horzOverflow="overflow"/>
                </a:tc>
              </a:tr>
              <a:tr h="6777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.mp3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Format for compressing audio files that uses the MPEG-1 standard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T="45714" marB="45714" horzOverflow="overflow"/>
                </a:tc>
              </a:tr>
              <a:tr h="504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.ogg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Free alternative to MP3 format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T="45714" marB="45714" horzOverflow="overflow"/>
                </a:tc>
              </a:tr>
              <a:tr h="442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.wav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Native sound format for Windows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T="45714" marB="45714" horzOverflow="overflow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CIW Lesson 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MBSH Mr. Schmidt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EC07-46C5-4296-A3C4-6E53EB8EEAF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34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60400"/>
            <a:ext cx="8763000" cy="558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Graphics File Formats</a:t>
            </a:r>
          </a:p>
        </p:txBody>
      </p:sp>
      <p:graphicFrame>
        <p:nvGraphicFramePr>
          <p:cNvPr id="288824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974382"/>
              </p:ext>
            </p:extLst>
          </p:nvPr>
        </p:nvGraphicFramePr>
        <p:xfrm>
          <a:off x="1219200" y="1687513"/>
          <a:ext cx="7010400" cy="4435475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447800"/>
                <a:gridCol w="5562600"/>
              </a:tblGrid>
              <a:tr h="5826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File Name Extension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Description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T="45725" marB="45725" horzOverflow="overflow"/>
                </a:tc>
              </a:tr>
              <a:tr h="549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.png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Free open-source file format that has become an Internet standard for graphics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T="45725" marB="45725" horzOverflow="overflow"/>
                </a:tc>
              </a:tr>
              <a:tr h="777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.gif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Bitmap format that uses lossless compression and supports various resolutions; limited to 256 colors; most effective for drawings or illustrations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T="45725" marB="45725" horzOverflow="overflow"/>
                </a:tc>
              </a:tr>
              <a:tr h="761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.jpg</a:t>
                      </a:r>
                      <a:b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.jpeg  </a:t>
                      </a:r>
                      <a:b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.jfif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Format that supports 16 million colors; uses lossy compression; widely used for photographs and complex graphics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T="45725" marB="45725" horzOverflow="overflow"/>
                </a:tc>
              </a:tr>
              <a:tr h="761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.tif </a:t>
                      </a:r>
                      <a:b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.tiff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Popular customizable format that supports grayscale, 8-bit and 24-bit color, and monochrome; commonly used for medical imaging and desktop publishing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T="45725" marB="45725" horzOverflow="overflow"/>
                </a:tc>
              </a:tr>
              <a:tr h="380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.ps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Format designed for printing on postscript printers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T="45725" marB="45725" horzOverflow="overflow"/>
                </a:tc>
              </a:tr>
              <a:tr h="620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.eps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Format used to import and export graphics files between operating systems and applications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T="45725" marB="45725" horzOverflow="overflow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CIW Lesson 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MBSH Mr. Schmidt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EC07-46C5-4296-A3C4-6E53EB8EEAF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444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11200"/>
            <a:ext cx="87630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Document File Formats</a:t>
            </a:r>
          </a:p>
        </p:txBody>
      </p:sp>
      <p:graphicFrame>
        <p:nvGraphicFramePr>
          <p:cNvPr id="289822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389167"/>
              </p:ext>
            </p:extLst>
          </p:nvPr>
        </p:nvGraphicFramePr>
        <p:xfrm>
          <a:off x="990600" y="1752600"/>
          <a:ext cx="7315200" cy="4073525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412875"/>
                <a:gridCol w="5902325"/>
              </a:tblGrid>
              <a:tr h="7207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File Name Extension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Description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T="45723" marB="45723" horzOverflow="overflow"/>
                </a:tc>
              </a:tr>
              <a:tr h="650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.txt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Plain (ASCII) text file; does not support formatting or images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T="45723" marB="45723" horzOverflow="overflow"/>
                </a:tc>
              </a:tr>
              <a:tr h="9143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.pdf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Format that supports formatting and images that can be read on any computer regardless of operating system; requires Adobe Reader for viewing the documents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T="45723" marB="45723" horzOverflow="overflow"/>
                </a:tc>
              </a:tr>
              <a:tr h="6095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.docx</a:t>
                      </a:r>
                      <a:b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.doc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Formats for files created with Microsoft Word for Windows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T="45723" marB="45723" horzOverflow="overflow"/>
                </a:tc>
              </a:tr>
              <a:tr h="4571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.odt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Format for files created </a:t>
                      </a: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with Open Office Writer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T="45723" marB="45723" horzOverflow="overflow"/>
                </a:tc>
              </a:tr>
              <a:tr h="7207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.rtf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Supports images and formatting; compatible with many operating systems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T="45723" marB="45723" horzOverflow="overflow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CIW Lesson 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MBSH Mr. Schmidt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EC07-46C5-4296-A3C4-6E53EB8EEAF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43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/>
              <a:t>Downloading Files </a:t>
            </a:r>
            <a:br>
              <a:rPr lang="en-US" altLang="en-US" smtClean="0"/>
            </a:br>
            <a:r>
              <a:rPr lang="en-US" altLang="en-US" smtClean="0"/>
              <a:t>with a Browser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315200" cy="4648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/>
              <a:t>You can use a browser to:</a:t>
            </a:r>
          </a:p>
          <a:p>
            <a:pPr lvl="1" eaLnBrk="1" hangingPunct="1"/>
            <a:r>
              <a:rPr lang="en-US" altLang="en-US" sz="3200" dirty="0" smtClean="0"/>
              <a:t>Save an entire Web page</a:t>
            </a:r>
          </a:p>
          <a:p>
            <a:pPr lvl="1" eaLnBrk="1" hangingPunct="1"/>
            <a:r>
              <a:rPr lang="en-US" altLang="en-US" sz="3200" dirty="0" smtClean="0"/>
              <a:t>Save elements of a Web page</a:t>
            </a:r>
          </a:p>
          <a:p>
            <a:pPr lvl="1" eaLnBrk="1" hangingPunct="1"/>
            <a:r>
              <a:rPr lang="en-US" altLang="en-US" sz="3200" dirty="0" smtClean="0"/>
              <a:t>Download executable files or other types of files from the Internet to a specific location on your hard drive</a:t>
            </a:r>
          </a:p>
          <a:p>
            <a:pPr lvl="1" eaLnBrk="1" hangingPunct="1"/>
            <a:r>
              <a:rPr lang="en-US" altLang="en-US" sz="3200" dirty="0" smtClean="0"/>
              <a:t>Copy selections to the Clipboard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CIW Lesson 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MBSH Mr. Schmidt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EC07-46C5-4296-A3C4-6E53EB8EEAF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350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001000" cy="11985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800" dirty="0" smtClean="0"/>
              <a:t>Lesson 5 Summary</a:t>
            </a:r>
          </a:p>
        </p:txBody>
      </p:sp>
      <p:sp>
        <p:nvSpPr>
          <p:cNvPr id="92163" name="Rectangle 1027"/>
          <p:cNvSpPr>
            <a:spLocks noGrp="1" noChangeArrowheads="1"/>
          </p:cNvSpPr>
          <p:nvPr>
            <p:ph idx="1"/>
          </p:nvPr>
        </p:nvSpPr>
        <p:spPr>
          <a:xfrm>
            <a:off x="914400" y="1447800"/>
            <a:ext cx="7315200" cy="4648200"/>
          </a:xfrm>
        </p:spPr>
        <p:txBody>
          <a:bodyPr>
            <a:noAutofit/>
          </a:bodyPr>
          <a:lstStyle/>
          <a:p>
            <a:pPr eaLnBrk="1" hangingPunct="1">
              <a:buFont typeface="Wingdings" pitchFamily="2" charset="2"/>
              <a:buChar char="ü"/>
            </a:pPr>
            <a:r>
              <a:rPr lang="en-US" altLang="en-US" dirty="0" smtClean="0"/>
              <a:t>Define objects and their relationships to multimedia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dirty="0" smtClean="0"/>
              <a:t>Explain the fundamentals of C, C++, Java, JavaScript, JScript, C#, ActiveX and VBScript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dirty="0" smtClean="0"/>
              <a:t>Discuss security issues with objects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dirty="0" smtClean="0"/>
              <a:t>Discuss the relationship between HTML5 and plug-ins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dirty="0" smtClean="0"/>
              <a:t>Define compression and decompression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dirty="0" smtClean="0"/>
              <a:t>Install plug-ins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dirty="0" smtClean="0"/>
              <a:t>Identify plug-ins, add-ons and viewers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dirty="0" smtClean="0"/>
              <a:t>Listen to and view multimedia objects within your browser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dirty="0" smtClean="0"/>
              <a:t>Identify various file formats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dirty="0" smtClean="0"/>
              <a:t>Download files and store them on your computer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CIW Lesson 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MBSH Mr. Schmidt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EC07-46C5-4296-A3C4-6E53EB8EEAF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960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/>
              <a:t>Lesson 5 Objectives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458200" cy="46482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mtClean="0"/>
              <a:t>Define objects and their relationships to multimedia</a:t>
            </a:r>
          </a:p>
          <a:p>
            <a:pPr eaLnBrk="1" hangingPunct="1"/>
            <a:r>
              <a:rPr lang="en-US" altLang="en-US" smtClean="0"/>
              <a:t>Explain the fundamentals of C, C++, Java, JavaScript, JScript, C#, ActiveX and VBScript</a:t>
            </a:r>
          </a:p>
          <a:p>
            <a:pPr eaLnBrk="1" hangingPunct="1"/>
            <a:r>
              <a:rPr lang="en-US" altLang="en-US" smtClean="0"/>
              <a:t>Discuss security issues with objects</a:t>
            </a:r>
          </a:p>
          <a:p>
            <a:pPr eaLnBrk="1" hangingPunct="1"/>
            <a:r>
              <a:rPr lang="en-US" altLang="en-US" smtClean="0"/>
              <a:t>Discuss the relationship between HTML5 and plug-ins</a:t>
            </a:r>
          </a:p>
          <a:p>
            <a:pPr eaLnBrk="1" hangingPunct="1"/>
            <a:r>
              <a:rPr lang="en-US" altLang="en-US" smtClean="0"/>
              <a:t>Define compression and decompression</a:t>
            </a:r>
          </a:p>
          <a:p>
            <a:pPr eaLnBrk="1" hangingPunct="1"/>
            <a:r>
              <a:rPr lang="en-US" altLang="en-US" smtClean="0"/>
              <a:t>Install plug-ins</a:t>
            </a:r>
          </a:p>
          <a:p>
            <a:pPr eaLnBrk="1" hangingPunct="1"/>
            <a:r>
              <a:rPr lang="en-US" altLang="en-US" smtClean="0"/>
              <a:t>Identify plug-ins, add-ons and viewers</a:t>
            </a:r>
          </a:p>
          <a:p>
            <a:pPr eaLnBrk="1" hangingPunct="1"/>
            <a:r>
              <a:rPr lang="en-US" altLang="en-US" smtClean="0"/>
              <a:t>Listen to and view multimedia objects within your browser</a:t>
            </a:r>
          </a:p>
          <a:p>
            <a:pPr eaLnBrk="1" hangingPunct="1"/>
            <a:r>
              <a:rPr lang="en-US" altLang="en-US" smtClean="0"/>
              <a:t>Identify various file formats</a:t>
            </a:r>
          </a:p>
          <a:p>
            <a:pPr eaLnBrk="1" hangingPunct="1"/>
            <a:r>
              <a:rPr lang="en-US" altLang="en-US" smtClean="0"/>
              <a:t>Download files and store them on your computer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CIW Lesson 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MBSH Mr. Schmidt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EC07-46C5-4296-A3C4-6E53EB8EEAF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376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467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Objects, Active Content </a:t>
            </a:r>
            <a:br>
              <a:rPr lang="en-US" altLang="en-US" smtClean="0"/>
            </a:br>
            <a:r>
              <a:rPr lang="en-US" altLang="en-US" smtClean="0"/>
              <a:t>and Languages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534400" cy="4495800"/>
          </a:xfrm>
        </p:spPr>
        <p:txBody>
          <a:bodyPr>
            <a:noAutofit/>
          </a:bodyPr>
          <a:lstStyle/>
          <a:p>
            <a:pPr eaLnBrk="1" hangingPunct="1">
              <a:buFontTx/>
              <a:buNone/>
            </a:pPr>
            <a:r>
              <a:rPr lang="en-US" altLang="en-US" smtClean="0"/>
              <a:t>	Web authors use the following languages to create active content: 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altLang="en-US" sz="2400" smtClean="0"/>
              <a:t>C – a programming language used to create operating systems and applications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altLang="en-US" sz="2400" smtClean="0"/>
              <a:t>C++ – a superset of the C language that uses object-oriented programming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altLang="en-US" sz="2400" smtClean="0"/>
              <a:t>Java – an object-oriented programming language (based on C) that concentrates on distributed objects over a network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altLang="en-US" sz="2400" smtClean="0"/>
              <a:t>Java applets – programs written in Java that are designed to run within a Web browser when accessed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CIW Lesson 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MBSH Mr. Schmidt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EC07-46C5-4296-A3C4-6E53EB8EEAF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812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315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Objects, Active Content </a:t>
            </a:r>
            <a:br>
              <a:rPr lang="en-US" altLang="en-US" smtClean="0"/>
            </a:br>
            <a:r>
              <a:rPr lang="en-US" altLang="en-US" smtClean="0"/>
              <a:t>and Languages </a:t>
            </a:r>
            <a:r>
              <a:rPr lang="en-US" altLang="en-US" sz="1800" smtClean="0"/>
              <a:t>(cont’d)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543800" cy="42672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JavaScript – an event-driven scripting language designed to react whenever events occur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JScript – a Microsoft version of JavaScript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C# – a Microsoft version of Java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ActiveX – an open set of technologies for integrating components on the Internet and within Microsoft applications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VBScript – an object-oriented scripting language that Microsoft derived from the Visual Basic programming language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CIW Lesson 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MBSH Mr. Schmidt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EC07-46C5-4296-A3C4-6E53EB8EEAF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746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r>
              <a:rPr lang="en-US" altLang="en-US" smtClean="0"/>
              <a:t>Objects and Security Issues</a:t>
            </a:r>
          </a:p>
        </p:txBody>
      </p:sp>
      <p:sp>
        <p:nvSpPr>
          <p:cNvPr id="80899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2800" dirty="0" smtClean="0"/>
              <a:t>Both ActiveX and Java applets allow information to be downloaded and run on your system</a:t>
            </a:r>
          </a:p>
          <a:p>
            <a:r>
              <a:rPr lang="en-US" altLang="en-US" sz="2800" dirty="0" smtClean="0"/>
              <a:t>Some downloaded content can cause problems ranging from inconvenience to loss of data</a:t>
            </a:r>
          </a:p>
          <a:p>
            <a:r>
              <a:rPr lang="en-US" altLang="en-US" sz="2800" dirty="0" smtClean="0"/>
              <a:t>Both Internet Explorer and Firefox provide control options to enable or disable the execution of Java programs and other active content</a:t>
            </a:r>
          </a:p>
          <a:p>
            <a:r>
              <a:rPr lang="en-US" altLang="en-US" sz="2800" dirty="0" smtClean="0"/>
              <a:t>You can also disable active content entirely</a:t>
            </a:r>
          </a:p>
        </p:txBody>
      </p:sp>
      <p:pic>
        <p:nvPicPr>
          <p:cNvPr id="12290" name="Picture 2" descr="animated 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105400"/>
            <a:ext cx="17145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CIW Lesson 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MBSH Mr. Schmidt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EC07-46C5-4296-A3C4-6E53EB8EEAF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997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r>
              <a:rPr lang="en-US" altLang="en-US" smtClean="0"/>
              <a:t>HTML5 vs. Plug-ins</a:t>
            </a:r>
          </a:p>
        </p:txBody>
      </p:sp>
      <p:sp>
        <p:nvSpPr>
          <p:cNvPr id="8192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en-US" sz="3200" smtClean="0"/>
              <a:t>HTML5 is the latest version of HTML</a:t>
            </a:r>
          </a:p>
          <a:p>
            <a:r>
              <a:rPr lang="en-US" altLang="en-US" sz="3200" smtClean="0"/>
              <a:t>One of the major goals of HTML5 is to eliminate the use of browser plug-ins</a:t>
            </a:r>
          </a:p>
          <a:p>
            <a:r>
              <a:rPr lang="en-US" altLang="en-US" sz="3200" smtClean="0"/>
              <a:t>HTML5 is a standard provided by the W3C</a:t>
            </a:r>
          </a:p>
          <a:p>
            <a:r>
              <a:rPr lang="en-US" altLang="en-US" sz="3200" smtClean="0"/>
              <a:t>Most current browsers support HTML5</a:t>
            </a:r>
          </a:p>
          <a:p>
            <a:r>
              <a:rPr lang="en-US" altLang="en-US" sz="3200" smtClean="0"/>
              <a:t>HTML5 can produce dynamic multimedia content with JavaScript and Cascading Style Sheets (CSS)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CIW Lesson 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MBSH Mr. Schmidt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EC07-46C5-4296-A3C4-6E53EB8EEAF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167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/>
              <a:t>Introduction to Plug-in Technology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772400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smtClean="0"/>
              <a:t>Plug-ins are programs designed to extend basic browser functionality</a:t>
            </a:r>
          </a:p>
          <a:p>
            <a:pPr eaLnBrk="1" hangingPunct="1"/>
            <a:r>
              <a:rPr lang="en-US" altLang="en-US" sz="2800" smtClean="0"/>
              <a:t>Plug-ins are associated with a specific platform (Windows or Mac OS X) and sometimes with a specific browser</a:t>
            </a:r>
          </a:p>
          <a:p>
            <a:pPr eaLnBrk="1" hangingPunct="1"/>
            <a:r>
              <a:rPr lang="en-US" altLang="en-US" sz="2800" smtClean="0"/>
              <a:t>Plug-ins provide efficient integration of multimedia formats with the browser and computer</a:t>
            </a:r>
          </a:p>
          <a:p>
            <a:pPr eaLnBrk="1" hangingPunct="1"/>
            <a:r>
              <a:rPr lang="en-US" altLang="en-US" sz="2800" smtClean="0"/>
              <a:t>Browsers launch plug-ins to play multimedia files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CIW Lesson 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MBSH Mr. Schmidt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EC07-46C5-4296-A3C4-6E53EB8EEAF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892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315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Data Compression and Decompression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315200" cy="4343400"/>
          </a:xfrm>
        </p:spPr>
        <p:txBody>
          <a:bodyPr/>
          <a:lstStyle/>
          <a:p>
            <a:pPr eaLnBrk="1" hangingPunct="1"/>
            <a:r>
              <a:rPr lang="en-US" altLang="en-US" smtClean="0"/>
              <a:t>Compression is the reduction in size of data files</a:t>
            </a:r>
          </a:p>
          <a:p>
            <a:pPr eaLnBrk="1" hangingPunct="1"/>
            <a:r>
              <a:rPr lang="en-US" altLang="en-US" smtClean="0"/>
              <a:t>Audio and video files are compressed before they are transferred across the Internet</a:t>
            </a:r>
          </a:p>
          <a:p>
            <a:pPr eaLnBrk="1" hangingPunct="1"/>
            <a:r>
              <a:rPr lang="en-US" altLang="en-US" smtClean="0"/>
              <a:t>Compressed files must be decompressed so that they can be played</a:t>
            </a:r>
          </a:p>
          <a:p>
            <a:pPr eaLnBrk="1" hangingPunct="1"/>
            <a:r>
              <a:rPr lang="en-US" altLang="en-US" smtClean="0"/>
              <a:t>Compression can be either lossy or lossless</a:t>
            </a:r>
          </a:p>
          <a:p>
            <a:pPr eaLnBrk="1" hangingPunct="1"/>
            <a:r>
              <a:rPr lang="en-US" altLang="en-US" smtClean="0"/>
              <a:t>Plug-ins use standard compression / decompression algorithms called codecs to decompress and play streaming media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CIW Lesson 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MBSH Mr. Schmidt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EC07-46C5-4296-A3C4-6E53EB8EEAF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641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r>
              <a:rPr lang="en-US" altLang="en-US" smtClean="0"/>
              <a:t>Plug-in Installation</a:t>
            </a:r>
          </a:p>
        </p:txBody>
      </p:sp>
      <p:sp>
        <p:nvSpPr>
          <p:cNvPr id="84995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3200" dirty="0" smtClean="0"/>
              <a:t>Online installation</a:t>
            </a:r>
          </a:p>
          <a:p>
            <a:r>
              <a:rPr lang="en-US" altLang="en-US" sz="3200" dirty="0" smtClean="0"/>
              <a:t>Offline installation</a:t>
            </a:r>
          </a:p>
          <a:p>
            <a:r>
              <a:rPr lang="en-US" altLang="en-US" sz="3200" dirty="0" smtClean="0"/>
              <a:t>Chrome, Internet Explorer and Firefox include several native plug-ins</a:t>
            </a:r>
          </a:p>
          <a:p>
            <a:pPr lvl="1"/>
            <a:r>
              <a:rPr lang="en-US" altLang="en-US" sz="2800" dirty="0" smtClean="0"/>
              <a:t>It is advisable to occasionally upgrade plug-ins from the appropriate vendor's site. Upgrades usually include increased functionality and security updates</a:t>
            </a:r>
          </a:p>
        </p:txBody>
      </p:sp>
      <p:pic>
        <p:nvPicPr>
          <p:cNvPr id="8194" name="Picture 2" descr="animated 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00050"/>
            <a:ext cx="28956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CIW Lesson 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MBSH Mr. Schmidt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EC07-46C5-4296-A3C4-6E53EB8EEAF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906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51</TotalTime>
  <Words>963</Words>
  <Application>Microsoft Office PowerPoint</Application>
  <PresentationFormat>On-screen Show (4:3)</PresentationFormat>
  <Paragraphs>175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Thatch</vt:lpstr>
      <vt:lpstr>Lesson 5: Multimedia on the Web</vt:lpstr>
      <vt:lpstr>Lesson 5 Objectives</vt:lpstr>
      <vt:lpstr>Objects, Active Content  and Languages</vt:lpstr>
      <vt:lpstr>Objects, Active Content  and Languages (cont’d)</vt:lpstr>
      <vt:lpstr>Objects and Security Issues</vt:lpstr>
      <vt:lpstr>HTML5 vs. Plug-ins</vt:lpstr>
      <vt:lpstr>Introduction to Plug-in Technology</vt:lpstr>
      <vt:lpstr>Data Compression and Decompression</vt:lpstr>
      <vt:lpstr>Plug-in Installation</vt:lpstr>
      <vt:lpstr>Types of Plug-ins and Viewers</vt:lpstr>
      <vt:lpstr>Video File Formats</vt:lpstr>
      <vt:lpstr>Audio File Formats</vt:lpstr>
      <vt:lpstr>Graphics File Formats</vt:lpstr>
      <vt:lpstr>Document File Formats</vt:lpstr>
      <vt:lpstr>Downloading Files  with a Browser</vt:lpstr>
      <vt:lpstr>Lesson 5 Summary</vt:lpstr>
    </vt:vector>
  </TitlesOfParts>
  <Company>M-DCPS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5: Multimedia on the Web</dc:title>
  <dc:creator>Schmidt, David P.</dc:creator>
  <cp:lastModifiedBy>Schmidt, David P.</cp:lastModifiedBy>
  <cp:revision>4</cp:revision>
  <dcterms:created xsi:type="dcterms:W3CDTF">2015-04-27T16:30:42Z</dcterms:created>
  <dcterms:modified xsi:type="dcterms:W3CDTF">2015-04-27T17:22:18Z</dcterms:modified>
</cp:coreProperties>
</file>