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36" r:id="rId4"/>
    <p:sldId id="293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61" r:id="rId28"/>
    <p:sldId id="359" r:id="rId29"/>
    <p:sldId id="36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9" autoAdjust="0"/>
  </p:normalViewPr>
  <p:slideViewPr>
    <p:cSldViewPr>
      <p:cViewPr varScale="1">
        <p:scale>
          <a:sx n="131" d="100"/>
          <a:sy n="131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EAADB5-45D9-45A7-9F65-AEB3BBCFB88B}" type="datetimeFigureOut">
              <a:rPr lang="en-US"/>
              <a:pPr>
                <a:defRPr/>
              </a:pPr>
              <a:t>2/8/2012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644196-954C-4B94-BF00-3FECA9F31B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E1D4FC-3DB7-4676-AB8E-787BA4ABDB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E085305B-A344-49FD-A239-BE7F97F75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F2B8367-F91A-4B8F-A491-FB0CE625C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432673E-032E-4101-A185-6A4B9CB85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2A295069-8D0B-4A7D-ADF2-4619A891D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C6E75361-F65E-42E0-8E3C-B9D29B8D3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79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CCC5861A-FB0E-400D-B7CD-C6F9AB3B8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FC3F896-2739-45BA-9608-4EA4D826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BAA0DCD4-C23C-4ECD-8A73-FA67C3068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5546213-F8B6-4FF1-8BB9-C04646253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27553A0-DE85-4E4A-81AA-3EEED2102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9CE09AEC-27B4-4ABC-B726-1ECD9C78D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4000"/>
              </a:schemeClr>
            </a:gs>
            <a:gs pos="7800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363" y="6356350"/>
            <a:ext cx="258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B107903E-42B1-410E-BC23-03DE8659B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11" descr="maL22947_10_d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753600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371600" y="4267200"/>
            <a:ext cx="7772400" cy="4572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4724400"/>
            <a:ext cx="7772400" cy="16002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57200" y="-152400"/>
            <a:ext cx="1142999" cy="20574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 descr="MHHE-logo-mark-72dpi-100sca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474661"/>
            <a:ext cx="1616075" cy="803275"/>
          </a:xfrm>
          <a:prstGeom prst="round2Same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4711700"/>
            <a:ext cx="7391400" cy="16129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Chapter 10 LECTURE OUTLINE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World of nations &amp; states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4267200"/>
            <a:ext cx="7467600" cy="4572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Human Geography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Malinowski &amp; Kaplan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76200" y="6456363"/>
            <a:ext cx="5791200" cy="365125"/>
          </a:xfrm>
          <a:solidFill>
            <a:srgbClr val="000000">
              <a:alpha val="38824"/>
            </a:srgb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BF2042FC-5646-4B2B-90CB-A731DD95D7C3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10-</a:t>
            </a:r>
            <a:fld id="{D48A51E5-C1B2-4C9D-A30C-B8435CD6745A}" type="slidenum">
              <a:rPr lang="en-US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10D.2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Apartheid-Era Homelands</a:t>
            </a:r>
            <a:endParaRPr lang="en-US" sz="2400" b="1"/>
          </a:p>
        </p:txBody>
      </p:sp>
      <p:pic>
        <p:nvPicPr>
          <p:cNvPr id="24582" name="Picture 7" descr="maL22947_10_d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914400"/>
            <a:ext cx="44069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10-</a:t>
            </a:r>
            <a:fld id="{36E5ABB0-D444-4705-90E7-D7130FC09BB2}" type="slidenum">
              <a:rPr lang="en-US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10D.3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Cyprus</a:t>
            </a:r>
            <a:endParaRPr lang="en-US" sz="2400" b="1"/>
          </a:p>
        </p:txBody>
      </p:sp>
      <p:pic>
        <p:nvPicPr>
          <p:cNvPr id="25606" name="Picture 7" descr="maL22947_10_d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7467600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10-</a:t>
            </a:r>
            <a:fld id="{286AD005-09CB-4BBC-900C-56270434ED0C}" type="slidenum">
              <a:rPr lang="en-US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10D.4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Bosnia &amp; Herzegovina</a:t>
            </a:r>
            <a:endParaRPr lang="en-US" sz="2400" b="1"/>
          </a:p>
        </p:txBody>
      </p:sp>
      <p:pic>
        <p:nvPicPr>
          <p:cNvPr id="26630" name="Picture 7" descr="maL22947_10_d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881063"/>
            <a:ext cx="5562600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10E: Four Markers of a 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678363"/>
          </a:xfrm>
        </p:spPr>
        <p:txBody>
          <a:bodyPr rtlCol="0">
            <a:normAutofit lnSpcReduction="10000"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 shared cultural heritage or shared belief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Loyalty</a:t>
            </a:r>
          </a:p>
          <a:p>
            <a:pPr marL="971550" lvl="1" indent="-5715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Horizontal loyalty, i.e. loyalty to the nation, not forced by a ruler (vertical loyalty)</a:t>
            </a:r>
          </a:p>
          <a:p>
            <a:pPr marL="971550" lvl="1" indent="-5715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Primary loyalty, transcending other allegiances</a:t>
            </a:r>
          </a:p>
          <a:p>
            <a:pPr marL="971550" lvl="1" indent="-5715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Exclusivity, i.e. loyalty to just one nation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Territorial expression, a natural homeland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quest for self-determination</a:t>
            </a:r>
          </a:p>
          <a:p>
            <a:pPr marL="971550" lvl="1" indent="-5715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key component of nationalism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287A14BA-6DFA-4913-B2E1-96C29514FC1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10F: The Relationship Between Nations &amp;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153400" cy="46783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u="sng" dirty="0" smtClean="0"/>
              <a:t>nation-state ideal </a:t>
            </a:r>
            <a:r>
              <a:rPr lang="en-US" dirty="0" smtClean="0"/>
              <a:t>is that every nation has its own state, but this is unlikely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Multinational states are the norm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Multistate nations are those divided among many countries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Stateless nations are common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Nations may also be scattered to somewhere other than their homeland because of war or chaos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 diaspora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102E9330-B4F6-4D06-8640-67719DF8788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10-</a:t>
            </a:r>
            <a:fld id="{301A4F2F-3FA8-46DA-9EB7-DBA5603B30C5}" type="slidenum">
              <a:rPr lang="en-US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70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10F.2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Canada’s Two Nations</a:t>
            </a:r>
            <a:endParaRPr lang="en-US" sz="2400" b="1"/>
          </a:p>
        </p:txBody>
      </p:sp>
      <p:pic>
        <p:nvPicPr>
          <p:cNvPr id="29702" name="Picture 7" descr="maL22947_10_f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44563"/>
            <a:ext cx="655320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10-</a:t>
            </a:r>
            <a:fld id="{4F2B9C3E-A6AB-4469-8EE4-5EEC9F1FAB4F}" type="slidenum">
              <a:rPr lang="en-US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70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10F.3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The Arab “Nation”</a:t>
            </a:r>
            <a:endParaRPr lang="en-US" sz="2400" b="1"/>
          </a:p>
        </p:txBody>
      </p:sp>
      <p:pic>
        <p:nvPicPr>
          <p:cNvPr id="30726" name="Picture 7" descr="maL22947_10_f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885825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10-</a:t>
            </a:r>
            <a:fld id="{8E0CA14F-6364-4685-B193-7C50015DBBD9}" type="slidenum">
              <a:rPr lang="en-US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70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10F.4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Kurdistan</a:t>
            </a:r>
            <a:endParaRPr lang="en-US" sz="2400" b="1"/>
          </a:p>
        </p:txBody>
      </p:sp>
      <p:pic>
        <p:nvPicPr>
          <p:cNvPr id="31750" name="Picture 7" descr="maL22947_10_f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93763"/>
            <a:ext cx="6248400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10-</a:t>
            </a:r>
            <a:fld id="{BBE4870D-C2C4-4E5E-9C93-F69D1208450B}" type="slidenum">
              <a:rPr lang="en-US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70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10F.5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Overseas Chinese</a:t>
            </a:r>
            <a:endParaRPr lang="en-US" sz="2400" b="1"/>
          </a:p>
        </p:txBody>
      </p:sp>
      <p:pic>
        <p:nvPicPr>
          <p:cNvPr id="32774" name="Picture 7" descr="maL22947_10_f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14400"/>
            <a:ext cx="53752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10G: </a:t>
            </a:r>
            <a:r>
              <a:rPr lang="en-US" sz="4000" smtClean="0">
                <a:cs typeface="Arial" charset="0"/>
              </a:rPr>
              <a:t>Nationalism as an Ideology and Force in Statecraft 1</a:t>
            </a:r>
            <a:endParaRPr lang="en-US" sz="4200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153400" cy="46783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Three views on nations: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Primordialism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Nations are organically grown entities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Nationalism is just an awakening of something that already exists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Constructivism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Nations are artificial constructions from modernization and the goals of the elite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Instrumentalism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Nations arise to meet the needs of a particular situation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1E711934-1E9B-4C0F-BDEA-D6F9BB4964B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Chapter 10 Modules</a:t>
            </a:r>
          </a:p>
        </p:txBody>
      </p:sp>
      <p:sp>
        <p:nvSpPr>
          <p:cNvPr id="16386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sz="2500" smtClean="0">
                <a:cs typeface="Arial" charset="0"/>
              </a:rPr>
              <a:t>10A Sovereignty, Legitimacy, &amp; Territoriality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10B History of Political Forms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10C History of States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10D Variations in Modern States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10E Four Markers of a Nation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10F The Relationship between Nations and States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10G Nationalism as an Ideology and Force in Statecraft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10H Boundaries and Borderlands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10I Geopolitics and the Global Order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44A42C17-BC1E-498D-BC1D-B55B2351C74A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10G: </a:t>
            </a:r>
            <a:r>
              <a:rPr lang="en-US" sz="4000" smtClean="0">
                <a:cs typeface="Arial" charset="0"/>
              </a:rPr>
              <a:t>Nationalism as an Ideology and Force in Statecraft 2</a:t>
            </a:r>
            <a:endParaRPr lang="en-US" sz="4200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153400" cy="46783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Centripetal Forces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Forces that help to unify a state, such as a strong national identity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Unifying institutions such as a national military, a common church, or a great infrastructure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Centrifugal Forces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Forces that pull apart and disperse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Ethnoregionalism when a minority national group is concentrated in a particular area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Irredentist movements that seek to leave a state to join similar peoples on the other side of a border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6F1B0068-555C-4B48-B0B6-5B238B48089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10-</a:t>
            </a:r>
            <a:fld id="{39427B8E-1466-47C2-9B2D-AA0C49169E86}" type="slidenum">
              <a:rPr lang="en-US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28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10G.2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Eritrea</a:t>
            </a:r>
            <a:endParaRPr lang="en-US" sz="2400" b="1"/>
          </a:p>
        </p:txBody>
      </p:sp>
      <p:pic>
        <p:nvPicPr>
          <p:cNvPr id="35846" name="Picture 7" descr="maL22947_10_g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762000"/>
            <a:ext cx="55006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10H: </a:t>
            </a:r>
            <a:r>
              <a:rPr lang="en-US" sz="4000" smtClean="0">
                <a:cs typeface="Arial" charset="0"/>
              </a:rPr>
              <a:t>Boundaries &amp; Borderlands 1</a:t>
            </a:r>
            <a:endParaRPr lang="en-US" sz="4200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153400" cy="46783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Boundaries are an essential aspect of a political unit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International boundaries are recognized lines that separate one state from another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borderland is the area that surrounds the boundary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 border is an area, a boundary is a line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Effective national territory can include legally controlled territory (de jure area) and sometimes other areas controlled (de facto area)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499C5BF3-A75E-4C9B-A094-AE8CF244631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10H: </a:t>
            </a:r>
            <a:r>
              <a:rPr lang="en-US" sz="4000" smtClean="0">
                <a:cs typeface="Arial" charset="0"/>
              </a:rPr>
              <a:t>Boundaries &amp; Borderlands 2</a:t>
            </a:r>
            <a:endParaRPr lang="en-US" sz="4200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Natural boundaries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When natural features divide countries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Geometric boundaries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Lines drawn on a map without much interest in what is on the landscape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Antecedent boundaries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Boundaries created before an area is known or populated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37891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Subsequent boundaries</a:t>
            </a:r>
          </a:p>
          <a:p>
            <a:pPr lvl="1" eaLnBrk="1" hangingPunct="1"/>
            <a:r>
              <a:rPr lang="en-US" smtClean="0">
                <a:cs typeface="Arial" charset="0"/>
              </a:rPr>
              <a:t>Created after recognized settlement</a:t>
            </a:r>
          </a:p>
          <a:p>
            <a:pPr lvl="1" eaLnBrk="1" hangingPunct="1"/>
            <a:r>
              <a:rPr lang="en-US" smtClean="0">
                <a:cs typeface="Arial" charset="0"/>
              </a:rPr>
              <a:t>Often drawn to separate existing cultural groups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44B545C8-1153-4842-BF86-5724BA514FBB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10H: </a:t>
            </a:r>
            <a:r>
              <a:rPr lang="en-US" sz="4000" smtClean="0">
                <a:cs typeface="Arial" charset="0"/>
              </a:rPr>
              <a:t>Boundaries &amp; Borderlands 3</a:t>
            </a:r>
            <a:endParaRPr lang="en-US" sz="4200" smtClean="0">
              <a:cs typeface="Arial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International boundaries have many functions:</a:t>
            </a:r>
          </a:p>
          <a:p>
            <a:pPr marL="971550" lvl="1" indent="-514350" eaLnBrk="1" hangingPunct="1">
              <a:buFont typeface="Calibri" pitchFamily="34" charset="0"/>
              <a:buAutoNum type="arabicPeriod"/>
            </a:pPr>
            <a:r>
              <a:rPr lang="en-US" smtClean="0">
                <a:cs typeface="Arial" charset="0"/>
              </a:rPr>
              <a:t>Boundaries disrupt traffic (goods, people, information)</a:t>
            </a:r>
          </a:p>
          <a:p>
            <a:pPr lvl="2" eaLnBrk="1" hangingPunct="1"/>
            <a:r>
              <a:rPr lang="en-US" smtClean="0">
                <a:cs typeface="Arial" charset="0"/>
              </a:rPr>
              <a:t>Such as militarized boundaries</a:t>
            </a:r>
          </a:p>
          <a:p>
            <a:pPr marL="971550" lvl="1" indent="-514350" eaLnBrk="1" hangingPunct="1">
              <a:buFont typeface="Calibri" pitchFamily="34" charset="0"/>
              <a:buAutoNum type="arabicPeriod"/>
            </a:pPr>
            <a:r>
              <a:rPr lang="en-US" smtClean="0">
                <a:cs typeface="Arial" charset="0"/>
              </a:rPr>
              <a:t>Separate governments &amp; economic systems</a:t>
            </a:r>
          </a:p>
          <a:p>
            <a:pPr marL="971550" lvl="1" indent="-514350" eaLnBrk="1" hangingPunct="1">
              <a:buFont typeface="Calibri" pitchFamily="34" charset="0"/>
              <a:buAutoNum type="arabicPeriod"/>
            </a:pPr>
            <a:r>
              <a:rPr lang="en-US" smtClean="0">
                <a:cs typeface="Arial" charset="0"/>
              </a:rPr>
              <a:t>Help embody the edge of national identity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5C191DDB-636C-421A-9CDB-E1B8F4676396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10-</a:t>
            </a:r>
            <a:fld id="{F86B9440-F4B3-4640-9149-58B6A729C19A}" type="slidenum">
              <a:rPr lang="en-US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530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10H.12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Euroregions</a:t>
            </a:r>
            <a:endParaRPr lang="en-US" sz="2400" b="1"/>
          </a:p>
        </p:txBody>
      </p:sp>
      <p:pic>
        <p:nvPicPr>
          <p:cNvPr id="39942" name="Picture 7" descr="maL22947_10_h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838200"/>
            <a:ext cx="3941763" cy="55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10I: </a:t>
            </a:r>
            <a:r>
              <a:rPr lang="en-US" sz="4000" smtClean="0">
                <a:cs typeface="Arial" charset="0"/>
              </a:rPr>
              <a:t>Geopolitics &amp; the Global Order 1</a:t>
            </a:r>
            <a:endParaRPr lang="en-US" sz="4200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Geopolitics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The study of how geographical space—including the types </a:t>
            </a:r>
            <a:r>
              <a:rPr lang="en-US" dirty="0" smtClean="0"/>
              <a:t>of interrelationships </a:t>
            </a:r>
            <a:r>
              <a:rPr lang="en-US" dirty="0"/>
              <a:t>between states, the different functions of states, and the </a:t>
            </a:r>
            <a:r>
              <a:rPr lang="en-US" dirty="0" smtClean="0"/>
              <a:t>different patterns </a:t>
            </a:r>
            <a:r>
              <a:rPr lang="en-US" dirty="0"/>
              <a:t>of states—affects global politics</a:t>
            </a:r>
            <a:r>
              <a:rPr lang="en-US" dirty="0" smtClean="0"/>
              <a:t>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Key early thinkers were Mackinder, Mahan, De Seversky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Also many used by Nazis to justify German expansion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>Lebensraum</a:t>
            </a:r>
            <a:r>
              <a:rPr lang="en-US" dirty="0" smtClean="0"/>
              <a:t>, or living space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485394A1-2166-4B78-833C-CD086178DBF6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10-</a:t>
            </a:r>
            <a:fld id="{1B68BDB2-60CC-434A-9FF2-2073E48F53F7}" type="slidenum">
              <a:rPr lang="en-US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25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10I.1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Mackinder’s View</a:t>
            </a:r>
            <a:endParaRPr lang="en-US" sz="2400" b="1"/>
          </a:p>
        </p:txBody>
      </p:sp>
      <p:pic>
        <p:nvPicPr>
          <p:cNvPr id="41990" name="Picture 7" descr="maL22947_10_i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81063"/>
            <a:ext cx="84582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10I: </a:t>
            </a:r>
            <a:r>
              <a:rPr lang="en-US" sz="4000" smtClean="0">
                <a:cs typeface="Arial" charset="0"/>
              </a:rPr>
              <a:t>Geopolitics &amp; the Global Order 2</a:t>
            </a:r>
            <a:endParaRPr lang="en-US" sz="4200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953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U.S. foreign policy after World War II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Containment</a:t>
            </a:r>
            <a:r>
              <a:rPr lang="en-US" dirty="0"/>
              <a:t> </a:t>
            </a:r>
            <a:r>
              <a:rPr lang="en-US" dirty="0" smtClean="0"/>
              <a:t>to stop Soviet influence in </a:t>
            </a:r>
            <a:r>
              <a:rPr lang="en-US" u="sng" dirty="0" smtClean="0"/>
              <a:t>nonaligned</a:t>
            </a:r>
            <a:r>
              <a:rPr lang="en-US" dirty="0" smtClean="0"/>
              <a:t> countries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George Kennan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Belief in the </a:t>
            </a:r>
            <a:r>
              <a:rPr lang="en-US" u="sng" dirty="0" smtClean="0"/>
              <a:t>domino theory</a:t>
            </a:r>
            <a:r>
              <a:rPr lang="en-US" dirty="0" smtClean="0"/>
              <a:t>, or a fear that if one country became communist, others would follow, like falling dominos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E74E563E-46A7-44DB-986E-6E0C8A4CDCE5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43013" name="Picture 7" descr="maL22947_10_i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524000"/>
            <a:ext cx="3249613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10I: </a:t>
            </a:r>
            <a:r>
              <a:rPr lang="en-US" sz="4000" smtClean="0">
                <a:cs typeface="Arial" charset="0"/>
              </a:rPr>
              <a:t>Geopolitics &amp; the Global Order 3</a:t>
            </a:r>
            <a:endParaRPr lang="en-US" sz="4200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953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Post-Cold War geopolitics: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Geopolitical regions formed by spatial contiguity and political, cultural, military, &amp; economic interaction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Shatterbelts</a:t>
            </a:r>
            <a:endParaRPr lang="en-US" u="sng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Regions that are politically fragmented and often zones of competition between ideological or religious realms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Critical geopolitics: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Used to dissect the ways state boundaries are perceived</a:t>
            </a:r>
            <a:r>
              <a:rPr lang="en-US" dirty="0" smtClean="0"/>
              <a:t>, relationships </a:t>
            </a:r>
            <a:r>
              <a:rPr lang="en-US" dirty="0"/>
              <a:t>between states, and </a:t>
            </a:r>
            <a:r>
              <a:rPr lang="en-US" dirty="0" smtClean="0"/>
              <a:t>the ways </a:t>
            </a:r>
            <a:r>
              <a:rPr lang="en-US" dirty="0"/>
              <a:t>the world is </a:t>
            </a:r>
            <a:r>
              <a:rPr lang="en-US" dirty="0" smtClean="0"/>
              <a:t>portrayed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A487A105-B138-498B-A667-1BEBCFD1D433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10A: Sovereignty, Legitimacy, &amp; Territoriality of Political Units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3735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Political Unit</a:t>
            </a:r>
          </a:p>
          <a:p>
            <a:pPr lvl="1" eaLnBrk="1" hangingPunct="1">
              <a:defRPr/>
            </a:pPr>
            <a:r>
              <a:rPr lang="en-US" dirty="0"/>
              <a:t>Organizational entities at several different spatial scales </a:t>
            </a:r>
            <a:r>
              <a:rPr lang="en-US" dirty="0" smtClean="0"/>
              <a:t>that aid </a:t>
            </a:r>
            <a:r>
              <a:rPr lang="en-US" dirty="0"/>
              <a:t>the study of political geography. The most important of these is the country</a:t>
            </a:r>
            <a:r>
              <a:rPr lang="en-US" dirty="0" smtClean="0"/>
              <a:t>, or </a:t>
            </a:r>
            <a:r>
              <a:rPr lang="en-US" dirty="0"/>
              <a:t>state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Sovereignty</a:t>
            </a:r>
          </a:p>
          <a:p>
            <a:pPr lvl="1" eaLnBrk="1" hangingPunct="1">
              <a:defRPr/>
            </a:pPr>
            <a:r>
              <a:rPr lang="en-US" dirty="0" smtClean="0"/>
              <a:t>Indicates that a state has complete control over a defined area</a:t>
            </a:r>
          </a:p>
          <a:p>
            <a:pPr eaLnBrk="1" hangingPunct="1">
              <a:defRPr/>
            </a:pPr>
            <a:r>
              <a:rPr lang="en-US" dirty="0" smtClean="0"/>
              <a:t>Legitimacy</a:t>
            </a:r>
          </a:p>
          <a:p>
            <a:pPr lvl="1" eaLnBrk="1" hangingPunct="1">
              <a:defRPr/>
            </a:pPr>
            <a:r>
              <a:rPr lang="en-US" dirty="0" smtClean="0"/>
              <a:t>Defines whether a government has the standing or right to rule a state’s people or territory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1AED9702-5750-48F6-A1D6-9058888AB5A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10-</a:t>
            </a:r>
            <a:fld id="{8B16B32C-BE07-4A65-BF0B-656C0EFC01DE}" type="slidenum">
              <a:rPr lang="en-US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10A.1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States of the World</a:t>
            </a:r>
            <a:endParaRPr lang="en-US" sz="2400" b="1"/>
          </a:p>
        </p:txBody>
      </p:sp>
      <p:pic>
        <p:nvPicPr>
          <p:cNvPr id="18438" name="Picture 7" descr="maL22947_10_a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955088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10B: History of Political Forms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6783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Tribal Groups or Chiefdoms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Often had no rigidly defined boundaries</a:t>
            </a:r>
          </a:p>
          <a:p>
            <a:pPr eaLnBrk="1" hangingPunct="1"/>
            <a:r>
              <a:rPr lang="en-US" smtClean="0">
                <a:cs typeface="Arial" charset="0"/>
              </a:rPr>
              <a:t>Feudal Systems</a:t>
            </a:r>
          </a:p>
          <a:p>
            <a:pPr eaLnBrk="1" hangingPunct="1"/>
            <a:r>
              <a:rPr lang="en-US" smtClean="0">
                <a:cs typeface="Arial" charset="0"/>
              </a:rPr>
              <a:t>City-States</a:t>
            </a:r>
          </a:p>
          <a:p>
            <a:pPr eaLnBrk="1" hangingPunct="1"/>
            <a:r>
              <a:rPr lang="en-US" smtClean="0">
                <a:cs typeface="Arial" charset="0"/>
              </a:rPr>
              <a:t>Empires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Metropole: dominant part of the empire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Colonies: subordinate parts of an empire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41DE342C-0AEB-4BD9-9321-10D858B2C8B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10-</a:t>
            </a:r>
            <a:fld id="{C382EDB1-18D8-439B-8767-4C43621F8313}" type="slidenum">
              <a:rPr lang="en-US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10B.3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The Roman Empire</a:t>
            </a:r>
            <a:endParaRPr lang="en-US" sz="2400" b="1"/>
          </a:p>
        </p:txBody>
      </p:sp>
      <p:pic>
        <p:nvPicPr>
          <p:cNvPr id="20486" name="Picture 7" descr="maL22947_10_b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2188"/>
            <a:ext cx="71628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10C: History of States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6783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The Modern State System stems from: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The Westphalian state system</a:t>
            </a:r>
          </a:p>
          <a:p>
            <a:pPr lvl="2" eaLnBrk="1" hangingPunct="1"/>
            <a:r>
              <a:rPr lang="en-US" smtClean="0">
                <a:cs typeface="Arial" charset="0"/>
              </a:rPr>
              <a:t>Treaty of Westphalia, 1648</a:t>
            </a:r>
          </a:p>
          <a:p>
            <a:pPr lvl="2" eaLnBrk="1" hangingPunct="1"/>
            <a:r>
              <a:rPr lang="en-US" smtClean="0">
                <a:cs typeface="Arial" charset="0"/>
              </a:rPr>
              <a:t>Clearly bounded, sovereign territories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The growth of nationalism &amp; the nation-state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Europe’s impact on the rest of the world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Decolonization in the past two centuries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F3BFC4CF-B0F0-4392-AB96-FE71AF6434A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10-</a:t>
            </a:r>
            <a:fld id="{D83EF485-B5D0-477B-B3D7-69DA3FBABC24}" type="slidenum">
              <a:rPr lang="en-US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10C.2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19</a:t>
            </a:r>
            <a:r>
              <a:rPr lang="en-US" sz="3200" b="1" u="sng" baseline="30000"/>
              <a:t>th</a:t>
            </a:r>
            <a:r>
              <a:rPr lang="en-US" sz="3200" b="1" u="sng"/>
              <a:t>-Century Europe</a:t>
            </a:r>
            <a:endParaRPr lang="en-US" sz="2400" b="1"/>
          </a:p>
        </p:txBody>
      </p:sp>
      <p:pic>
        <p:nvPicPr>
          <p:cNvPr id="22534" name="Picture 7" descr="maL22947_10_c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0600"/>
            <a:ext cx="59563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10D: Variations in Modern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6783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Not all states are created equally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Satellite state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States with less than full sovereignty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Examples: Eastern European countries during the Soviet Union era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Sovereignty is not always universal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Homelands in South Africa were only recognized as states by the white South African government during the apartheid era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Micro-states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B24AA30C-A043-4DB1-AA0F-F4B3E208A55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</TotalTime>
  <Words>1197</Words>
  <Application>Microsoft Office PowerPoint</Application>
  <PresentationFormat>On-screen Show (4:3)</PresentationFormat>
  <Paragraphs>201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Arial</vt:lpstr>
      <vt:lpstr>Office Theme</vt:lpstr>
      <vt:lpstr>Office Theme</vt:lpstr>
      <vt:lpstr>CHAPTER 10 LECTURE OUTLINE A WORLD OF NATIONS &amp; STATES</vt:lpstr>
      <vt:lpstr>Chapter 10 Modules</vt:lpstr>
      <vt:lpstr>10A: Sovereignty, Legitimacy, &amp; Territoriality of Political Units 1</vt:lpstr>
      <vt:lpstr>Slide 4</vt:lpstr>
      <vt:lpstr>10B: History of Political Forms</vt:lpstr>
      <vt:lpstr>Slide 6</vt:lpstr>
      <vt:lpstr>10C: History of States</vt:lpstr>
      <vt:lpstr>Slide 8</vt:lpstr>
      <vt:lpstr>10D: Variations in Modern States</vt:lpstr>
      <vt:lpstr>Slide 10</vt:lpstr>
      <vt:lpstr>Slide 11</vt:lpstr>
      <vt:lpstr>Slide 12</vt:lpstr>
      <vt:lpstr>10E: Four Markers of a Nation</vt:lpstr>
      <vt:lpstr>10F: The Relationship Between Nations &amp; States</vt:lpstr>
      <vt:lpstr>Slide 15</vt:lpstr>
      <vt:lpstr>Slide 16</vt:lpstr>
      <vt:lpstr>Slide 17</vt:lpstr>
      <vt:lpstr>Slide 18</vt:lpstr>
      <vt:lpstr>10G: Nationalism as an Ideology and Force in Statecraft 1</vt:lpstr>
      <vt:lpstr>10G: Nationalism as an Ideology and Force in Statecraft 2</vt:lpstr>
      <vt:lpstr>Slide 21</vt:lpstr>
      <vt:lpstr>10H: Boundaries &amp; Borderlands 1</vt:lpstr>
      <vt:lpstr>10H: Boundaries &amp; Borderlands 2</vt:lpstr>
      <vt:lpstr>10H: Boundaries &amp; Borderlands 3</vt:lpstr>
      <vt:lpstr>Slide 25</vt:lpstr>
      <vt:lpstr>10I: Geopolitics &amp; the Global Order 1</vt:lpstr>
      <vt:lpstr>Slide 27</vt:lpstr>
      <vt:lpstr>10I: Geopolitics &amp; the Global Order 2</vt:lpstr>
      <vt:lpstr>10I: Geopolitics &amp; the Global Order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A WORLD OF NATIONS &amp; STATES</dc:title>
  <dc:creator>Malinowski</dc:creator>
  <cp:keywords>Human Geography by Malinowski &amp; Kaplan</cp:keywords>
  <cp:lastModifiedBy>The McGraw-Hill Companies</cp:lastModifiedBy>
  <cp:revision>156</cp:revision>
  <dcterms:created xsi:type="dcterms:W3CDTF">2011-11-27T17:56:32Z</dcterms:created>
  <dcterms:modified xsi:type="dcterms:W3CDTF">2012-02-08T14:55:42Z</dcterms:modified>
</cp:coreProperties>
</file>